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4" r:id="rId4"/>
    <p:sldId id="266" r:id="rId5"/>
    <p:sldId id="275" r:id="rId6"/>
    <p:sldId id="276" r:id="rId7"/>
    <p:sldId id="267" r:id="rId8"/>
    <p:sldId id="277" r:id="rId9"/>
    <p:sldId id="268" r:id="rId10"/>
    <p:sldId id="278" r:id="rId11"/>
    <p:sldId id="269" r:id="rId12"/>
    <p:sldId id="279" r:id="rId13"/>
    <p:sldId id="280" r:id="rId14"/>
    <p:sldId id="281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IYjfpeTVhsjFtMBBVZsMvCBs0l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a Ouerfelli" initials="LO" lastIdx="1" clrIdx="0">
    <p:extLst>
      <p:ext uri="{19B8F6BF-5375-455C-9EA6-DF929625EA0E}">
        <p15:presenceInfo xmlns:p15="http://schemas.microsoft.com/office/powerpoint/2012/main" userId="9bca38b9139f97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9" autoAdjust="0"/>
    <p:restoredTop sz="95910" autoAdjust="0"/>
  </p:normalViewPr>
  <p:slideViewPr>
    <p:cSldViewPr snapToGrid="0">
      <p:cViewPr varScale="1">
        <p:scale>
          <a:sx n="71" d="100"/>
          <a:sy n="71" d="100"/>
        </p:scale>
        <p:origin x="147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customschemas.google.com/relationships/presentationmetadata" Target="meta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78250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721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5;p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pic>
        <p:nvPicPr>
          <p:cNvPr id="7" name="Google Shape;97;p1" descr="D:\esprit 2014\ESPRIT 2014\charte essprit 2014\render\support final\triangle.png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165725" y="0"/>
            <a:ext cx="3978275" cy="234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dt" idx="10"/>
          </p:nvPr>
        </p:nvSpPr>
        <p:spPr>
          <a:xfrm>
            <a:off x="0" y="647430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ftr" idx="11"/>
          </p:nvPr>
        </p:nvSpPr>
        <p:spPr>
          <a:xfrm>
            <a:off x="3124200" y="647430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sldNum" idx="12"/>
          </p:nvPr>
        </p:nvSpPr>
        <p:spPr>
          <a:xfrm>
            <a:off x="7010400" y="647430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5;p2"/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457200" y="-32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2875" y="64854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3124200" y="648541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7010400" y="648541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09;p2" descr="D:\esprit 2014\ESPRIT 2014\charte essprit 2014\render\support final\triangle.png"/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7143750" y="0"/>
            <a:ext cx="2000250" cy="13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6;p2" descr="D:\esprit 2014\ESPRIT 2014\charte essprit 2014\logo-esprit.png"/>
          <p:cNvPicPr preferRelativeResize="0"/>
          <p:nvPr userDrawn="1"/>
        </p:nvPicPr>
        <p:blipFill rotWithShape="1">
          <a:blip r:embed="rId15">
            <a:alphaModFix/>
          </a:blip>
          <a:srcRect/>
          <a:stretch/>
        </p:blipFill>
        <p:spPr>
          <a:xfrm>
            <a:off x="0" y="6426198"/>
            <a:ext cx="1143000" cy="431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1143000" y="5105400"/>
            <a:ext cx="67818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</a:t>
            </a: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1" i="0" u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2022/2023</a:t>
            </a:r>
            <a:endParaRPr dirty="0"/>
          </a:p>
        </p:txBody>
      </p:sp>
      <p:sp>
        <p:nvSpPr>
          <p:cNvPr id="7" name="Google Shape;94;p1"/>
          <p:cNvSpPr txBox="1"/>
          <p:nvPr/>
        </p:nvSpPr>
        <p:spPr>
          <a:xfrm>
            <a:off x="-136525" y="4038600"/>
            <a:ext cx="9280525" cy="10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lang="en-US" sz="36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 Web</a:t>
            </a:r>
            <a:endParaRPr sz="1050" dirty="0"/>
          </a:p>
        </p:txBody>
      </p:sp>
      <p:sp>
        <p:nvSpPr>
          <p:cNvPr id="9" name="Google Shape;96;p1"/>
          <p:cNvSpPr txBox="1"/>
          <p:nvPr/>
        </p:nvSpPr>
        <p:spPr>
          <a:xfrm>
            <a:off x="1143000" y="1885950"/>
            <a:ext cx="6781800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4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4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 sz="4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62;p1" descr="Picture 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8668" y="5923184"/>
            <a:ext cx="1322882" cy="934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4;p1" descr="Image 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27090"/>
            <a:ext cx="1943102" cy="876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6;p1" descr="C:\Users\faten\Desktop\CA-19\EURAC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5127" y="6118292"/>
            <a:ext cx="2731194" cy="54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7;p1" descr="C:\Users\faten\Desktop\CA-19\CG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9463" y="6077459"/>
            <a:ext cx="1728192" cy="583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69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175" y="294100"/>
            <a:ext cx="4832320" cy="17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Présenter les données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9660"/>
            <a:ext cx="9144000" cy="5086502"/>
          </a:xfrm>
        </p:spPr>
        <p:txBody>
          <a:bodyPr/>
          <a:lstStyle/>
          <a:p>
            <a:r>
              <a:rPr lang="fr-FR" sz="2800" dirty="0" smtClean="0"/>
              <a:t>Par </a:t>
            </a:r>
            <a:r>
              <a:rPr lang="fr-FR" sz="2800" dirty="0"/>
              <a:t>exemple: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938212" y="2205831"/>
            <a:ext cx="7267575" cy="2934137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090">
              <a:spcBef>
                <a:spcPts val="240"/>
              </a:spcBef>
            </a:pPr>
            <a:r>
              <a:rPr lang="en-US" sz="1800" spc="-15" dirty="0">
                <a:latin typeface="Courier New"/>
                <a:cs typeface="Courier New"/>
              </a:rPr>
              <a:t>&lt;</a:t>
            </a:r>
            <a:r>
              <a:rPr lang="en-US"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h1</a:t>
            </a:r>
            <a:r>
              <a:rPr lang="en-US" sz="1800" spc="-15" dirty="0">
                <a:latin typeface="Courier New"/>
                <a:cs typeface="Courier New"/>
              </a:rPr>
              <a:t>&gt;Books List</a:t>
            </a:r>
            <a:r>
              <a:rPr lang="en-US" sz="1800" spc="-10" dirty="0">
                <a:latin typeface="Courier New"/>
                <a:cs typeface="Courier New"/>
              </a:rPr>
              <a:t>&lt;/</a:t>
            </a: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h1</a:t>
            </a:r>
            <a:r>
              <a:rPr lang="en-US" sz="1800" spc="-10" dirty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  <a:p>
            <a:pPr marL="85090">
              <a:spcBef>
                <a:spcPts val="240"/>
              </a:spcBef>
            </a:pPr>
            <a:r>
              <a:rPr lang="en-US"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{%</a:t>
            </a:r>
            <a:r>
              <a:rPr lang="en-US" sz="1800" spc="-15" dirty="0">
                <a:latin typeface="Courier New"/>
                <a:cs typeface="Courier New"/>
              </a:rPr>
              <a:t> </a:t>
            </a:r>
            <a:r>
              <a:rPr lang="en-US" sz="1800" b="1" spc="-20" dirty="0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lang="en-US" sz="1800" b="1" spc="-10" dirty="0" err="1">
                <a:solidFill>
                  <a:srgbClr val="0000FF"/>
                </a:solidFill>
                <a:latin typeface="Courier New"/>
                <a:cs typeface="Courier New"/>
              </a:rPr>
              <a:t>books_list</a:t>
            </a:r>
            <a:r>
              <a:rPr lang="en-US" sz="18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%}</a:t>
            </a:r>
          </a:p>
          <a:p>
            <a:pPr marL="628015">
              <a:spcBef>
                <a:spcPts val="20"/>
              </a:spcBef>
            </a:pPr>
            <a:r>
              <a:rPr lang="en-US" sz="1800" spc="-5" dirty="0">
                <a:latin typeface="Courier New"/>
                <a:cs typeface="Courier New"/>
              </a:rPr>
              <a:t>&lt;</a:t>
            </a:r>
            <a:r>
              <a:rPr lang="en-US" sz="18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ul</a:t>
            </a:r>
            <a:r>
              <a:rPr lang="en-US" sz="1800" spc="-5" dirty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  <a:p>
            <a:pPr marL="628015">
              <a:lnSpc>
                <a:spcPts val="2130"/>
              </a:lnSpc>
              <a:spcBef>
                <a:spcPts val="20"/>
              </a:spcBef>
            </a:pPr>
            <a:r>
              <a:rPr lang="en-US"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{%</a:t>
            </a:r>
            <a:r>
              <a:rPr lang="en-US" sz="1800" spc="-15" dirty="0">
                <a:latin typeface="Courier New"/>
                <a:cs typeface="Courier New"/>
              </a:rPr>
              <a:t> </a:t>
            </a:r>
            <a:r>
              <a:rPr lang="en-US" sz="1800" b="1" spc="-25" dirty="0">
                <a:solidFill>
                  <a:srgbClr val="000080"/>
                </a:solidFill>
                <a:latin typeface="Courier New"/>
                <a:cs typeface="Courier New"/>
              </a:rPr>
              <a:t>for </a:t>
            </a:r>
            <a:r>
              <a:rPr lang="en-US" sz="1800" b="1" dirty="0">
                <a:solidFill>
                  <a:srgbClr val="0000FF"/>
                </a:solidFill>
                <a:latin typeface="Courier New"/>
                <a:cs typeface="Courier New"/>
              </a:rPr>
              <a:t>b </a:t>
            </a:r>
            <a:r>
              <a:rPr lang="en-US"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in </a:t>
            </a:r>
            <a:r>
              <a:rPr lang="en-US" sz="1800" b="1" spc="-10" dirty="0" err="1">
                <a:solidFill>
                  <a:srgbClr val="0000FF"/>
                </a:solidFill>
                <a:latin typeface="Courier New"/>
                <a:cs typeface="Courier New"/>
              </a:rPr>
              <a:t>books_list</a:t>
            </a:r>
            <a:r>
              <a:rPr lang="en-US" sz="1800" b="1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%}</a:t>
            </a:r>
          </a:p>
          <a:p>
            <a:pPr marL="1172210">
              <a:lnSpc>
                <a:spcPts val="2130"/>
              </a:lnSpc>
            </a:pPr>
            <a:r>
              <a:rPr lang="en-US" sz="1800" spc="-5" dirty="0">
                <a:latin typeface="Courier New"/>
                <a:cs typeface="Courier New"/>
              </a:rPr>
              <a:t>&lt;</a:t>
            </a:r>
            <a:r>
              <a:rPr lang="en-US"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li</a:t>
            </a:r>
            <a:r>
              <a:rPr lang="en-US" sz="1800" spc="-5" dirty="0">
                <a:latin typeface="Courier New"/>
                <a:cs typeface="Courier New"/>
              </a:rPr>
              <a:t>&gt;</a:t>
            </a:r>
            <a:r>
              <a:rPr lang="en-US"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{{</a:t>
            </a:r>
            <a:r>
              <a:rPr lang="en-US" sz="1800" spc="-5" dirty="0">
                <a:latin typeface="Courier New"/>
                <a:cs typeface="Courier New"/>
              </a:rPr>
              <a:t> </a:t>
            </a:r>
            <a:r>
              <a:rPr lang="en-US" sz="18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sz="1800" spc="-5" dirty="0" err="1">
                <a:latin typeface="Courier New"/>
                <a:cs typeface="Courier New"/>
              </a:rPr>
              <a:t>.</a:t>
            </a:r>
            <a:r>
              <a:rPr lang="en-US" sz="18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title</a:t>
            </a:r>
            <a:r>
              <a:rPr lang="en-US" sz="1800" b="1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}}</a:t>
            </a:r>
            <a:r>
              <a:rPr lang="en-US" sz="1800" spc="-10" dirty="0">
                <a:latin typeface="Courier New"/>
                <a:cs typeface="Courier New"/>
              </a:rPr>
              <a:t>&lt;/</a:t>
            </a: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li</a:t>
            </a:r>
            <a:r>
              <a:rPr lang="en-US" sz="1800" spc="-10" dirty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  <a:p>
            <a:pPr marL="628015">
              <a:spcBef>
                <a:spcPts val="15"/>
              </a:spcBef>
            </a:pPr>
            <a:r>
              <a:rPr lang="en-US"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{%</a:t>
            </a:r>
            <a:r>
              <a:rPr lang="en-US" sz="1800" spc="-15" dirty="0">
                <a:latin typeface="Courier New"/>
                <a:cs typeface="Courier New"/>
              </a:rPr>
              <a:t> </a:t>
            </a:r>
            <a:r>
              <a:rPr lang="en-US" sz="1800" b="1" spc="-20" dirty="0" err="1">
                <a:solidFill>
                  <a:srgbClr val="000080"/>
                </a:solidFill>
                <a:latin typeface="Courier New"/>
                <a:cs typeface="Courier New"/>
              </a:rPr>
              <a:t>endfor</a:t>
            </a:r>
            <a:r>
              <a:rPr lang="en-US" sz="1800" b="1" spc="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%}</a:t>
            </a:r>
          </a:p>
          <a:p>
            <a:pPr marL="628015">
              <a:spcBef>
                <a:spcPts val="20"/>
              </a:spcBef>
            </a:pPr>
            <a:r>
              <a:rPr lang="en-US" sz="1800" spc="-10" dirty="0">
                <a:latin typeface="Courier New"/>
                <a:cs typeface="Courier New"/>
              </a:rPr>
              <a:t>&lt;/</a:t>
            </a:r>
            <a:r>
              <a:rPr lang="en-US" sz="1800" b="1" spc="-10" dirty="0" err="1">
                <a:solidFill>
                  <a:srgbClr val="000080"/>
                </a:solidFill>
                <a:latin typeface="Courier New"/>
                <a:cs typeface="Courier New"/>
              </a:rPr>
              <a:t>ul</a:t>
            </a:r>
            <a:r>
              <a:rPr lang="en-US" sz="1800" spc="-10" dirty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  <a:p>
            <a:pPr marL="85090">
              <a:spcBef>
                <a:spcPts val="20"/>
              </a:spcBef>
            </a:pPr>
            <a:r>
              <a:rPr lang="en-US"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{%</a:t>
            </a:r>
            <a:r>
              <a:rPr lang="en-US" sz="1800" spc="-15" dirty="0">
                <a:latin typeface="Courier New"/>
                <a:cs typeface="Courier New"/>
              </a:rPr>
              <a:t> </a:t>
            </a: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r>
              <a:rPr lang="en-US" sz="1800" b="1" spc="-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%} {# </a:t>
            </a:r>
            <a:r>
              <a:rPr lang="en-US" sz="1800" i="1" spc="-10" dirty="0">
                <a:latin typeface="Courier New"/>
                <a:cs typeface="Courier New"/>
              </a:rPr>
              <a:t>No Books </a:t>
            </a:r>
            <a:r>
              <a:rPr lang="en-US"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#}</a:t>
            </a:r>
          </a:p>
          <a:p>
            <a:pPr marL="628015">
              <a:spcBef>
                <a:spcPts val="15"/>
              </a:spcBef>
            </a:pPr>
            <a:r>
              <a:rPr lang="en-US" sz="1800" spc="-10" dirty="0">
                <a:latin typeface="Courier New"/>
                <a:cs typeface="Courier New"/>
              </a:rPr>
              <a:t>&lt;</a:t>
            </a: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lang="en-US" sz="1800" spc="-10" dirty="0">
                <a:latin typeface="Courier New"/>
                <a:cs typeface="Courier New"/>
              </a:rPr>
              <a:t>&gt; Books unavailable</a:t>
            </a:r>
            <a:r>
              <a:rPr lang="en-US" sz="1800" spc="-15" dirty="0">
                <a:latin typeface="Courier New"/>
                <a:cs typeface="Courier New"/>
              </a:rPr>
              <a:t>.&lt;/</a:t>
            </a:r>
            <a:r>
              <a:rPr lang="en-US"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lang="en-US" sz="1800" spc="-15" dirty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  <a:p>
            <a:pPr marL="85090">
              <a:spcBef>
                <a:spcPts val="20"/>
              </a:spcBef>
            </a:pPr>
            <a:r>
              <a:rPr lang="en-US"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{%</a:t>
            </a:r>
            <a:r>
              <a:rPr lang="en-US" sz="1800" spc="-15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urier New"/>
                <a:cs typeface="Courier New"/>
              </a:rPr>
              <a:t>endif</a:t>
            </a:r>
            <a:r>
              <a:rPr lang="en-US" sz="1800" b="1" spc="-10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87380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0" y="1039660"/>
            <a:ext cx="9144000" cy="5086502"/>
          </a:xfrm>
        </p:spPr>
        <p:txBody>
          <a:bodyPr/>
          <a:lstStyle/>
          <a:p>
            <a:r>
              <a:rPr lang="fr-FR" sz="2800" dirty="0" smtClean="0"/>
              <a:t>Un gabarit contient deux parties; une statique avec le résultat HTML et une dynamique contenant le résultat du contexte.</a:t>
            </a:r>
          </a:p>
          <a:p>
            <a:r>
              <a:rPr lang="fr-FR" sz="2800" dirty="0" smtClean="0"/>
              <a:t>Le moteur de </a:t>
            </a:r>
            <a:r>
              <a:rPr lang="fr-FR" sz="2800" dirty="0" err="1" smtClean="0"/>
              <a:t>template</a:t>
            </a:r>
            <a:r>
              <a:rPr lang="fr-FR" sz="2800" dirty="0" smtClean="0"/>
              <a:t> par défaut de Django est </a:t>
            </a:r>
            <a:r>
              <a:rPr lang="fr-FR" sz="2800" b="1" dirty="0" smtClean="0">
                <a:solidFill>
                  <a:srgbClr val="FF0000"/>
                </a:solidFill>
              </a:rPr>
              <a:t>DTL</a:t>
            </a:r>
            <a:r>
              <a:rPr lang="fr-FR" sz="2800" dirty="0" smtClean="0"/>
              <a:t> mais il prend aussi en charge l’alternative </a:t>
            </a:r>
            <a:r>
              <a:rPr lang="fr-FR" sz="2800" b="1" dirty="0" smtClean="0">
                <a:solidFill>
                  <a:srgbClr val="FF0000"/>
                </a:solidFill>
              </a:rPr>
              <a:t>Jinja2</a:t>
            </a:r>
            <a:r>
              <a:rPr lang="fr-FR" sz="2800" dirty="0" smtClean="0"/>
              <a:t>.</a:t>
            </a:r>
          </a:p>
          <a:p>
            <a:r>
              <a:rPr lang="fr-FR" sz="2800" dirty="0" smtClean="0"/>
              <a:t>Les </a:t>
            </a:r>
            <a:r>
              <a:rPr lang="fr-FR" sz="2800" dirty="0" err="1" smtClean="0"/>
              <a:t>templates</a:t>
            </a:r>
            <a:r>
              <a:rPr lang="fr-FR" sz="2800" dirty="0" smtClean="0"/>
              <a:t> sont configurés dans le fichier </a:t>
            </a:r>
            <a:r>
              <a:rPr lang="fr-FR" sz="2800" b="1" dirty="0" smtClean="0">
                <a:solidFill>
                  <a:srgbClr val="FF0000"/>
                </a:solidFill>
              </a:rPr>
              <a:t>settings.py</a:t>
            </a:r>
          </a:p>
          <a:p>
            <a:pPr marL="0" indent="0">
              <a:buNone/>
            </a:pPr>
            <a:r>
              <a:rPr lang="en-US" sz="1800" b="1" spc="-15" dirty="0">
                <a:solidFill>
                  <a:srgbClr val="000080"/>
                </a:solidFill>
                <a:latin typeface="Courier New"/>
                <a:ea typeface="Arial"/>
                <a:cs typeface="Courier New"/>
                <a:sym typeface="Arial"/>
              </a:rPr>
              <a:t>TEMPLATES</a:t>
            </a:r>
            <a:r>
              <a:rPr lang="en-US" sz="1800" spc="30" dirty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 = [</a:t>
            </a:r>
          </a:p>
          <a:p>
            <a:pPr marL="114300" indent="0">
              <a:buNone/>
            </a:pPr>
            <a:r>
              <a:rPr lang="en-US" sz="1800" spc="30" dirty="0" smtClean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{</a:t>
            </a:r>
            <a:endParaRPr lang="en-US" sz="1800" spc="30" dirty="0">
              <a:solidFill>
                <a:srgbClr val="000000"/>
              </a:solidFill>
              <a:latin typeface="Courier New"/>
              <a:ea typeface="Arial"/>
              <a:cs typeface="Courier New"/>
              <a:sym typeface="Arial"/>
            </a:endParaRPr>
          </a:p>
          <a:p>
            <a:pPr marL="114300" indent="0">
              <a:buNone/>
            </a:pPr>
            <a:r>
              <a:rPr lang="en-US" sz="1800" spc="30" dirty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  </a:t>
            </a:r>
            <a:r>
              <a:rPr lang="en-US" sz="1800" spc="30" dirty="0" smtClean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'BACKEND</a:t>
            </a:r>
            <a:r>
              <a:rPr lang="en-US" sz="1800" spc="30" dirty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': '</a:t>
            </a:r>
            <a:r>
              <a:rPr lang="en-US" sz="1800" spc="30" dirty="0" err="1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django.template.backends.django.DjangoTemplates</a:t>
            </a:r>
            <a:r>
              <a:rPr lang="en-US" sz="1800" spc="30" dirty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',</a:t>
            </a:r>
          </a:p>
          <a:p>
            <a:pPr marL="114300" indent="0">
              <a:buNone/>
            </a:pPr>
            <a:r>
              <a:rPr lang="en-US" sz="1800" spc="30" dirty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  </a:t>
            </a:r>
            <a:r>
              <a:rPr lang="en-US" sz="1800" spc="30" dirty="0" smtClean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'DIRS</a:t>
            </a:r>
            <a:r>
              <a:rPr lang="en-US" sz="1800" spc="30" dirty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': [],</a:t>
            </a:r>
          </a:p>
          <a:p>
            <a:pPr marL="114300" indent="0">
              <a:buNone/>
            </a:pPr>
            <a:r>
              <a:rPr lang="en-US" sz="1800" spc="30" dirty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  </a:t>
            </a:r>
            <a:r>
              <a:rPr lang="en-US" sz="1800" spc="30" dirty="0" smtClean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'APP_DIRS</a:t>
            </a:r>
            <a:r>
              <a:rPr lang="en-US" sz="1800" spc="30" dirty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': True,</a:t>
            </a:r>
          </a:p>
          <a:p>
            <a:pPr marL="114300" indent="0">
              <a:buNone/>
            </a:pPr>
            <a:r>
              <a:rPr lang="en-US" sz="1800" spc="30" dirty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  </a:t>
            </a:r>
            <a:r>
              <a:rPr lang="en-US" sz="1800" spc="30" dirty="0" smtClean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'OPTIONS</a:t>
            </a:r>
            <a:r>
              <a:rPr lang="en-US" sz="1800" spc="30" dirty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': </a:t>
            </a:r>
            <a:r>
              <a:rPr lang="en-US" sz="1800" spc="30" dirty="0" smtClean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{  },</a:t>
            </a:r>
          </a:p>
          <a:p>
            <a:pPr marL="114300" indent="0">
              <a:buNone/>
            </a:pPr>
            <a:r>
              <a:rPr lang="en-US" sz="1800" spc="30" dirty="0" smtClean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},</a:t>
            </a:r>
          </a:p>
          <a:p>
            <a:pPr marL="0" indent="0">
              <a:buNone/>
            </a:pPr>
            <a:r>
              <a:rPr lang="en-US" sz="1800" spc="30" dirty="0" smtClean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]</a:t>
            </a:r>
            <a:endParaRPr lang="en-US" sz="1800" spc="30" dirty="0">
              <a:solidFill>
                <a:srgbClr val="000000"/>
              </a:solidFill>
              <a:latin typeface="Courier New"/>
              <a:ea typeface="Arial"/>
              <a:cs typeface="Courier New"/>
              <a:sym typeface="Arial"/>
            </a:endParaRPr>
          </a:p>
          <a:p>
            <a:endParaRPr lang="fr-FR" sz="2800" dirty="0"/>
          </a:p>
          <a:p>
            <a:endParaRPr lang="fr-FR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Gabarits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57168" y="6470097"/>
            <a:ext cx="670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https://docs.djangoproject.com/fr/3.1/ref/templates/language/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9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Gabarits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0" y="1039660"/>
            <a:ext cx="9144000" cy="1402915"/>
          </a:xfrm>
        </p:spPr>
        <p:txBody>
          <a:bodyPr/>
          <a:lstStyle/>
          <a:p>
            <a:r>
              <a:rPr lang="fr-FR" sz="2800" dirty="0" smtClean="0"/>
              <a:t>Les variables sont entourées par </a:t>
            </a:r>
            <a:r>
              <a:rPr lang="fr-FR" sz="2800" b="1" dirty="0" smtClean="0">
                <a:solidFill>
                  <a:srgbClr val="FF0000"/>
                </a:solidFill>
              </a:rPr>
              <a:t>{{</a:t>
            </a:r>
            <a:r>
              <a:rPr lang="fr-FR" sz="2800" dirty="0" smtClean="0"/>
              <a:t> et </a:t>
            </a:r>
            <a:r>
              <a:rPr lang="fr-FR" sz="2800" b="1" dirty="0" smtClean="0">
                <a:solidFill>
                  <a:srgbClr val="FF0000"/>
                </a:solidFill>
              </a:rPr>
              <a:t>}}</a:t>
            </a:r>
            <a:r>
              <a:rPr lang="fr-FR" sz="2800" dirty="0" smtClean="0"/>
              <a:t>.</a:t>
            </a:r>
          </a:p>
          <a:p>
            <a:r>
              <a:rPr lang="fr-FR" sz="2800" dirty="0" smtClean="0"/>
              <a:t>Une variable est traduite en une valeur selon le contexte.</a:t>
            </a:r>
            <a:endParaRPr lang="fr-FR" sz="2800" dirty="0"/>
          </a:p>
        </p:txBody>
      </p:sp>
      <p:sp>
        <p:nvSpPr>
          <p:cNvPr id="8" name="object 3"/>
          <p:cNvSpPr/>
          <p:nvPr/>
        </p:nvSpPr>
        <p:spPr>
          <a:xfrm>
            <a:off x="93945" y="2182659"/>
            <a:ext cx="8949847" cy="2602283"/>
          </a:xfrm>
          <a:custGeom>
            <a:avLst/>
            <a:gdLst/>
            <a:ahLst/>
            <a:cxnLst/>
            <a:rect l="l" t="t" r="r" b="b"/>
            <a:pathLst>
              <a:path w="8258175" h="2581275">
                <a:moveTo>
                  <a:pt x="0" y="2581275"/>
                </a:moveTo>
                <a:lnTo>
                  <a:pt x="8258175" y="2581275"/>
                </a:lnTo>
                <a:lnTo>
                  <a:pt x="8258175" y="0"/>
                </a:lnTo>
                <a:lnTo>
                  <a:pt x="0" y="0"/>
                </a:lnTo>
                <a:lnTo>
                  <a:pt x="0" y="258127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87313" lvl="1">
              <a:buClrTx/>
            </a:pPr>
            <a:r>
              <a:rPr lang="en-US" sz="2000" b="1" kern="1200" spc="-25" dirty="0">
                <a:solidFill>
                  <a:srgbClr val="000080"/>
                </a:solidFill>
                <a:latin typeface="Courier New"/>
                <a:cs typeface="Courier New"/>
              </a:rPr>
              <a:t>from </a:t>
            </a:r>
            <a:r>
              <a:rPr lang="en-US" sz="2000" kern="1200" spc="-5" dirty="0" err="1">
                <a:solidFill>
                  <a:prstClr val="black"/>
                </a:solidFill>
                <a:latin typeface="Courier New"/>
                <a:cs typeface="Courier New"/>
              </a:rPr>
              <a:t>django.shortcuts</a:t>
            </a:r>
            <a:r>
              <a:rPr lang="en-US" sz="2000" kern="1200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000" b="1" kern="1200" spc="-5" dirty="0">
                <a:solidFill>
                  <a:srgbClr val="000080"/>
                </a:solidFill>
                <a:latin typeface="Courier New"/>
                <a:cs typeface="Courier New"/>
              </a:rPr>
              <a:t>import</a:t>
            </a:r>
            <a:r>
              <a:rPr lang="en-US" sz="2000" b="1" kern="1200" spc="-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2000" kern="1200" spc="-20" dirty="0">
                <a:solidFill>
                  <a:prstClr val="black"/>
                </a:solidFill>
                <a:latin typeface="Courier New"/>
                <a:cs typeface="Courier New"/>
              </a:rPr>
              <a:t>render</a:t>
            </a:r>
            <a:endParaRPr lang="en-US" sz="2000" kern="12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57200" lvl="1" indent="0">
              <a:spcBef>
                <a:spcPts val="45"/>
              </a:spcBef>
              <a:buClrTx/>
              <a:buSzTx/>
              <a:buNone/>
            </a:pPr>
            <a:endParaRPr lang="en-US" sz="2000" kern="12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7630">
              <a:spcBef>
                <a:spcPts val="150"/>
              </a:spcBef>
            </a:pPr>
            <a:r>
              <a:rPr lang="en-US" sz="2000" b="1" spc="5" dirty="0" err="1">
                <a:solidFill>
                  <a:srgbClr val="000080"/>
                </a:solidFill>
                <a:latin typeface="Courier New"/>
                <a:cs typeface="Courier New"/>
              </a:rPr>
              <a:t>def</a:t>
            </a:r>
            <a:r>
              <a:rPr lang="en-US"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book_detail</a:t>
            </a:r>
            <a:r>
              <a:rPr lang="en-US" sz="2000" spc="-730" dirty="0">
                <a:latin typeface="Courier New"/>
                <a:cs typeface="Courier New"/>
              </a:rPr>
              <a:t> </a:t>
            </a:r>
            <a:r>
              <a:rPr lang="en-US" sz="2000" spc="-5" dirty="0">
                <a:latin typeface="Courier New"/>
                <a:cs typeface="Courier New"/>
              </a:rPr>
              <a:t>(request, </a:t>
            </a:r>
            <a:r>
              <a:rPr lang="en-US" sz="2000" spc="-5" dirty="0" err="1" smtClean="0">
                <a:latin typeface="Courier New"/>
                <a:cs typeface="Courier New"/>
              </a:rPr>
              <a:t>book_id</a:t>
            </a:r>
            <a:r>
              <a:rPr lang="en-US" sz="2000" spc="-5" dirty="0" smtClean="0">
                <a:latin typeface="Courier New"/>
                <a:cs typeface="Courier New"/>
              </a:rPr>
              <a:t>):</a:t>
            </a:r>
          </a:p>
          <a:p>
            <a:pPr marL="87630">
              <a:spcBef>
                <a:spcPts val="150"/>
              </a:spcBef>
            </a:pPr>
            <a:r>
              <a:rPr lang="en-US" sz="2000" kern="1200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000" kern="1200" spc="-5" dirty="0" smtClean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000" kern="1200" spc="-10" dirty="0" smtClean="0">
                <a:solidFill>
                  <a:prstClr val="black"/>
                </a:solidFill>
                <a:latin typeface="Courier New"/>
                <a:cs typeface="Courier New"/>
              </a:rPr>
              <a:t>book </a:t>
            </a:r>
            <a:r>
              <a:rPr lang="en-US" sz="2000" kern="12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lang="en-US" sz="2000" kern="1200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Book.objects.get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pk</a:t>
            </a:r>
            <a:r>
              <a:rPr lang="en-US" sz="2000" dirty="0">
                <a:latin typeface="Courier New"/>
                <a:cs typeface="Courier New"/>
              </a:rPr>
              <a:t>=</a:t>
            </a:r>
            <a:r>
              <a:rPr lang="fr-FR" sz="2000" spc="-5" dirty="0" err="1">
                <a:latin typeface="Courier New"/>
                <a:cs typeface="Courier New"/>
              </a:rPr>
              <a:t>book_id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87313" lvl="1">
              <a:buClrTx/>
            </a:pPr>
            <a:r>
              <a:rPr lang="en-US" sz="2000" kern="1200" spc="-10" dirty="0" smtClean="0">
                <a:solidFill>
                  <a:prstClr val="black"/>
                </a:solidFill>
                <a:latin typeface="Courier New"/>
                <a:cs typeface="Courier New"/>
              </a:rPr>
              <a:t>  context </a:t>
            </a:r>
            <a:r>
              <a:rPr lang="en-US" sz="2000" kern="12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lang="en-US" sz="2000" kern="1200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000" kern="1200" dirty="0" smtClean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</a:p>
          <a:p>
            <a:pPr marL="87313" lvl="1">
              <a:buClrTx/>
            </a:pPr>
            <a:r>
              <a:rPr lang="en-US" sz="2000" b="1" kern="1200" spc="-10" dirty="0" smtClean="0">
                <a:solidFill>
                  <a:prstClr val="black"/>
                </a:solidFill>
                <a:latin typeface="Courier New"/>
                <a:cs typeface="Courier New"/>
              </a:rPr>
              <a:t>	  </a:t>
            </a:r>
            <a:r>
              <a:rPr lang="en-US" sz="2000" b="1" kern="1200" spc="-10" dirty="0" smtClean="0">
                <a:solidFill>
                  <a:srgbClr val="008080"/>
                </a:solidFill>
                <a:latin typeface="Courier New"/>
                <a:cs typeface="Courier New"/>
              </a:rPr>
              <a:t>‘</a:t>
            </a:r>
            <a:r>
              <a:rPr lang="en-US" sz="2000" b="1" kern="1200" spc="-10" dirty="0" err="1" smtClean="0">
                <a:solidFill>
                  <a:srgbClr val="008080"/>
                </a:solidFill>
                <a:latin typeface="Courier New"/>
                <a:cs typeface="Courier New"/>
              </a:rPr>
              <a:t>book_title</a:t>
            </a:r>
            <a:r>
              <a:rPr lang="en-US" sz="2000" b="1" kern="1200" spc="-10" dirty="0" smtClean="0">
                <a:solidFill>
                  <a:srgbClr val="008080"/>
                </a:solidFill>
                <a:latin typeface="Courier New"/>
                <a:cs typeface="Courier New"/>
              </a:rPr>
              <a:t>'</a:t>
            </a:r>
            <a:r>
              <a:rPr lang="en-US" sz="2000" kern="1200" spc="-10" dirty="0" smtClean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lang="en-US" sz="2000" kern="1200" spc="10" dirty="0" smtClean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000" kern="1200" spc="-10" dirty="0" err="1" smtClean="0">
                <a:solidFill>
                  <a:prstClr val="black"/>
                </a:solidFill>
                <a:latin typeface="Courier New"/>
                <a:cs typeface="Courier New"/>
              </a:rPr>
              <a:t>book.title</a:t>
            </a:r>
            <a:r>
              <a:rPr lang="en-US" sz="2000" kern="1200" spc="-10" dirty="0" smtClean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endParaRPr lang="en-US" sz="2000" kern="12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7313" lvl="1">
              <a:buClrTx/>
            </a:pPr>
            <a:r>
              <a:rPr lang="en-US" sz="2000" kern="12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000" kern="1200" dirty="0" smtClean="0">
                <a:solidFill>
                  <a:prstClr val="black"/>
                </a:solidFill>
                <a:latin typeface="Courier New"/>
                <a:cs typeface="Courier New"/>
              </a:rPr>
              <a:t> }</a:t>
            </a:r>
            <a:endParaRPr lang="en-US" sz="2000" kern="12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7313" lvl="1">
              <a:buClrTx/>
            </a:pPr>
            <a:r>
              <a:rPr lang="en-US" sz="2000" b="1" kern="1200" spc="-2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000" b="1" kern="1200" spc="-20" dirty="0" smtClean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000" b="1" kern="1200" spc="-20" dirty="0" smtClean="0">
                <a:solidFill>
                  <a:srgbClr val="000080"/>
                </a:solidFill>
                <a:latin typeface="Courier New"/>
                <a:cs typeface="Courier New"/>
              </a:rPr>
              <a:t>return </a:t>
            </a:r>
            <a:r>
              <a:rPr lang="en-US" sz="2000" kern="1200" spc="-10" dirty="0" smtClean="0">
                <a:solidFill>
                  <a:prstClr val="black"/>
                </a:solidFill>
                <a:latin typeface="Courier New"/>
                <a:cs typeface="Courier New"/>
              </a:rPr>
              <a:t>render(</a:t>
            </a:r>
            <a:r>
              <a:rPr lang="en-US" sz="2000" kern="1200" spc="-10" dirty="0" err="1" smtClean="0">
                <a:solidFill>
                  <a:prstClr val="black"/>
                </a:solidFill>
                <a:latin typeface="Courier New"/>
                <a:cs typeface="Courier New"/>
              </a:rPr>
              <a:t>request,‘app</a:t>
            </a:r>
            <a:r>
              <a:rPr lang="en-US" sz="2000" kern="1200" spc="-10" dirty="0" smtClean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lang="en-US" sz="2000" dirty="0" smtClean="0">
                <a:latin typeface="Courier New"/>
                <a:cs typeface="Courier New"/>
              </a:rPr>
              <a:t>book_detail</a:t>
            </a:r>
            <a:r>
              <a:rPr lang="en-US" sz="2000" kern="1200" spc="-10" dirty="0" smtClean="0">
                <a:solidFill>
                  <a:prstClr val="black"/>
                </a:solidFill>
                <a:latin typeface="Courier New"/>
                <a:cs typeface="Courier New"/>
              </a:rPr>
              <a:t>.html’, context</a:t>
            </a:r>
            <a:r>
              <a:rPr lang="en-US" sz="2000" kern="1200" spc="-15" dirty="0" smtClean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endParaRPr lang="en-US" sz="2000" kern="12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93945" y="5145282"/>
            <a:ext cx="8949847" cy="980880"/>
          </a:xfrm>
          <a:custGeom>
            <a:avLst/>
            <a:gdLst/>
            <a:ahLst/>
            <a:cxnLst/>
            <a:rect l="l" t="t" r="r" b="b"/>
            <a:pathLst>
              <a:path w="8258175" h="2581275">
                <a:moveTo>
                  <a:pt x="0" y="2581275"/>
                </a:moveTo>
                <a:lnTo>
                  <a:pt x="8258175" y="2581275"/>
                </a:lnTo>
                <a:lnTo>
                  <a:pt x="8258175" y="0"/>
                </a:lnTo>
                <a:lnTo>
                  <a:pt x="0" y="0"/>
                </a:lnTo>
                <a:lnTo>
                  <a:pt x="0" y="258127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87313" lvl="1">
              <a:buClrTx/>
            </a:pPr>
            <a:endParaRPr lang="en-US" sz="2000" b="1" kern="1200" spc="-25" dirty="0" smtClean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87313" lvl="1">
              <a:buClrTx/>
            </a:pPr>
            <a:r>
              <a:rPr lang="en-US" sz="2000" b="1" kern="1200" spc="-25" dirty="0" smtClean="0">
                <a:solidFill>
                  <a:srgbClr val="000080"/>
                </a:solidFill>
                <a:latin typeface="Courier New"/>
                <a:cs typeface="Courier New"/>
              </a:rPr>
              <a:t>&lt;h1&gt; </a:t>
            </a:r>
            <a:r>
              <a:rPr lang="en-US" sz="2000" kern="1200" spc="-5" dirty="0">
                <a:solidFill>
                  <a:prstClr val="black"/>
                </a:solidFill>
                <a:latin typeface="Courier New"/>
                <a:cs typeface="Courier New"/>
              </a:rPr>
              <a:t>The book title is </a:t>
            </a:r>
            <a:r>
              <a:rPr lang="en-US" sz="2000" kern="1200" spc="-5" dirty="0" smtClean="0">
                <a:solidFill>
                  <a:schemeClr val="accent6"/>
                </a:solidFill>
                <a:latin typeface="Courier New"/>
                <a:cs typeface="Courier New"/>
              </a:rPr>
              <a:t>{{</a:t>
            </a:r>
            <a:r>
              <a:rPr lang="en-US" sz="2000" kern="1200" spc="-5" dirty="0" smtClean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000" kern="1200" spc="-5" dirty="0" err="1" smtClean="0">
                <a:solidFill>
                  <a:prstClr val="black"/>
                </a:solidFill>
                <a:latin typeface="Courier New"/>
                <a:cs typeface="Courier New"/>
              </a:rPr>
              <a:t>book_title</a:t>
            </a:r>
            <a:r>
              <a:rPr lang="en-US" sz="2000" kern="1200" spc="-5" dirty="0" smtClean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}}</a:t>
            </a:r>
            <a:r>
              <a:rPr lang="en-US" sz="2000" kern="1200" spc="-5" dirty="0" smtClean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000" b="1" kern="1200" spc="-25" dirty="0">
                <a:solidFill>
                  <a:srgbClr val="000080"/>
                </a:solidFill>
                <a:latin typeface="Courier New"/>
                <a:cs typeface="Courier New"/>
              </a:rPr>
              <a:t>&lt;/h1&gt;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0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Gabarits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0" y="1039660"/>
            <a:ext cx="9144000" cy="3983277"/>
          </a:xfrm>
        </p:spPr>
        <p:txBody>
          <a:bodyPr/>
          <a:lstStyle/>
          <a:p>
            <a:r>
              <a:rPr lang="fr-FR" sz="2800" dirty="0" smtClean="0"/>
              <a:t>Les filtres permettent la modification de l’affichage des variables.</a:t>
            </a:r>
          </a:p>
          <a:p>
            <a:r>
              <a:rPr lang="fr-FR" sz="2800" dirty="0" smtClean="0"/>
              <a:t>Un filtre s’écrit sous la forme: </a:t>
            </a:r>
            <a:r>
              <a:rPr lang="fr-FR" sz="2800" b="1" dirty="0" smtClean="0">
                <a:solidFill>
                  <a:srgbClr val="C00000"/>
                </a:solidFill>
              </a:rPr>
              <a:t>{{ variable | filtre }}</a:t>
            </a:r>
            <a:r>
              <a:rPr lang="fr-FR" sz="2800" dirty="0" smtClean="0"/>
              <a:t>.</a:t>
            </a:r>
          </a:p>
          <a:p>
            <a:r>
              <a:rPr lang="fr-FR" sz="2800" dirty="0" smtClean="0"/>
              <a:t>Les filtres peuvent s’enchaîner: </a:t>
            </a:r>
          </a:p>
          <a:p>
            <a:pPr marL="114300" indent="0">
              <a:buNone/>
            </a:pPr>
            <a:r>
              <a:rPr lang="fr-FR" sz="2800" b="1" dirty="0">
                <a:solidFill>
                  <a:srgbClr val="C00000"/>
                </a:solidFill>
              </a:rPr>
              <a:t>	</a:t>
            </a:r>
            <a:r>
              <a:rPr lang="fr-FR" sz="2800" b="1" dirty="0" smtClean="0">
                <a:solidFill>
                  <a:srgbClr val="C00000"/>
                </a:solidFill>
              </a:rPr>
              <a:t>{{ </a:t>
            </a:r>
            <a:r>
              <a:rPr lang="fr-FR" sz="2800" b="1" dirty="0">
                <a:solidFill>
                  <a:srgbClr val="C00000"/>
                </a:solidFill>
              </a:rPr>
              <a:t>variable | </a:t>
            </a:r>
            <a:r>
              <a:rPr lang="fr-FR" sz="2800" b="1" dirty="0" smtClean="0">
                <a:solidFill>
                  <a:srgbClr val="C00000"/>
                </a:solidFill>
              </a:rPr>
              <a:t>filtre1 | filtre2 }}</a:t>
            </a:r>
            <a:r>
              <a:rPr lang="fr-FR" sz="2800" dirty="0" smtClean="0"/>
              <a:t>.</a:t>
            </a:r>
            <a:endParaRPr lang="fr-FR" sz="2800" dirty="0"/>
          </a:p>
          <a:p>
            <a:r>
              <a:rPr lang="fr-FR" sz="2800" dirty="0" smtClean="0"/>
              <a:t>Il existe des filtres qui acceptent des paramètres.</a:t>
            </a:r>
            <a:endParaRPr lang="fr-FR" sz="2800" dirty="0"/>
          </a:p>
        </p:txBody>
      </p:sp>
      <p:sp>
        <p:nvSpPr>
          <p:cNvPr id="9" name="object 3"/>
          <p:cNvSpPr/>
          <p:nvPr/>
        </p:nvSpPr>
        <p:spPr>
          <a:xfrm>
            <a:off x="97076" y="4277300"/>
            <a:ext cx="8959242" cy="1184048"/>
          </a:xfrm>
          <a:custGeom>
            <a:avLst/>
            <a:gdLst/>
            <a:ahLst/>
            <a:cxnLst/>
            <a:rect l="l" t="t" r="r" b="b"/>
            <a:pathLst>
              <a:path w="8258175" h="2581275">
                <a:moveTo>
                  <a:pt x="0" y="2581275"/>
                </a:moveTo>
                <a:lnTo>
                  <a:pt x="8258175" y="2581275"/>
                </a:lnTo>
                <a:lnTo>
                  <a:pt x="8258175" y="0"/>
                </a:lnTo>
                <a:lnTo>
                  <a:pt x="0" y="0"/>
                </a:lnTo>
                <a:lnTo>
                  <a:pt x="0" y="258127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87313" lvl="1">
              <a:buClrTx/>
            </a:pPr>
            <a:endParaRPr lang="en-US" sz="2000" b="1" kern="1200" spc="-25" dirty="0" smtClean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87313" lvl="1">
              <a:buClrTx/>
            </a:pPr>
            <a:r>
              <a:rPr lang="en-US" sz="2000" b="1" kern="1200" spc="-25" dirty="0" smtClean="0">
                <a:solidFill>
                  <a:srgbClr val="000080"/>
                </a:solidFill>
                <a:latin typeface="Courier New"/>
                <a:cs typeface="Courier New"/>
              </a:rPr>
              <a:t>&lt;p&gt; </a:t>
            </a:r>
            <a:r>
              <a:rPr lang="en-US" sz="2000" kern="1200" spc="-5" dirty="0">
                <a:solidFill>
                  <a:prstClr val="black"/>
                </a:solidFill>
                <a:latin typeface="Courier New"/>
                <a:cs typeface="Courier New"/>
              </a:rPr>
              <a:t>The book title is </a:t>
            </a:r>
            <a:r>
              <a:rPr lang="en-US" sz="2000" kern="1200" spc="-5" dirty="0" smtClean="0">
                <a:solidFill>
                  <a:schemeClr val="accent6"/>
                </a:solidFill>
                <a:latin typeface="Courier New"/>
                <a:cs typeface="Courier New"/>
              </a:rPr>
              <a:t>{{</a:t>
            </a:r>
            <a:r>
              <a:rPr lang="en-US" sz="2000" kern="1200" spc="-5" dirty="0" smtClean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000" kern="1200" spc="-5" dirty="0" err="1" smtClean="0">
                <a:solidFill>
                  <a:prstClr val="black"/>
                </a:solidFill>
                <a:latin typeface="Courier New"/>
                <a:cs typeface="Courier New"/>
              </a:rPr>
              <a:t>book_title|capfirst</a:t>
            </a:r>
            <a:r>
              <a:rPr lang="en-US" sz="2000" kern="1200" spc="-5" dirty="0" smtClean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}}</a:t>
            </a:r>
            <a:r>
              <a:rPr lang="en-US" sz="2000" kern="1200" spc="-5" dirty="0" smtClean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000" b="1" kern="1200" spc="-25" dirty="0" smtClean="0">
                <a:solidFill>
                  <a:srgbClr val="000080"/>
                </a:solidFill>
                <a:latin typeface="Courier New"/>
                <a:cs typeface="Courier New"/>
              </a:rPr>
              <a:t>&lt;/</a:t>
            </a:r>
            <a:r>
              <a:rPr lang="en-US" sz="2000" b="1" kern="1200" spc="-25" dirty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lang="en-US" sz="2000" b="1" kern="1200" spc="-25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</a:p>
          <a:p>
            <a:pPr marL="87313" lvl="1">
              <a:buClrTx/>
            </a:pPr>
            <a:r>
              <a:rPr lang="en-US" sz="2000" b="1" kern="1200" spc="-25" dirty="0" smtClean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lang="en-US" sz="2000" b="1" kern="1200" spc="-25" dirty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lang="en-US" sz="2000" b="1" kern="1200" spc="-25" dirty="0" smtClean="0">
                <a:solidFill>
                  <a:srgbClr val="000080"/>
                </a:solidFill>
                <a:latin typeface="Courier New"/>
                <a:cs typeface="Courier New"/>
              </a:rPr>
              <a:t>&gt; </a:t>
            </a:r>
            <a:r>
              <a:rPr lang="en-US" sz="2000" kern="1200" spc="-5" dirty="0">
                <a:solidFill>
                  <a:prstClr val="black"/>
                </a:solidFill>
                <a:latin typeface="Courier New"/>
                <a:cs typeface="Courier New"/>
              </a:rPr>
              <a:t>The </a:t>
            </a:r>
            <a:r>
              <a:rPr lang="en-US" sz="2000" kern="1200" spc="-5" dirty="0" smtClean="0">
                <a:solidFill>
                  <a:prstClr val="black"/>
                </a:solidFill>
                <a:latin typeface="Courier New"/>
                <a:cs typeface="Courier New"/>
              </a:rPr>
              <a:t>publication date </a:t>
            </a:r>
            <a:r>
              <a:rPr lang="en-US" sz="2000" kern="1200" spc="-5" dirty="0">
                <a:solidFill>
                  <a:prstClr val="black"/>
                </a:solidFill>
                <a:latin typeface="Courier New"/>
                <a:cs typeface="Courier New"/>
              </a:rPr>
              <a:t>is </a:t>
            </a:r>
            <a:r>
              <a:rPr lang="en-US"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{{</a:t>
            </a:r>
            <a:r>
              <a:rPr lang="en-US" sz="2000" kern="1200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000" kern="1200" spc="-5" dirty="0" smtClean="0">
                <a:solidFill>
                  <a:prstClr val="black"/>
                </a:solidFill>
                <a:latin typeface="Courier New"/>
                <a:cs typeface="Courier New"/>
              </a:rPr>
              <a:t>pub_</a:t>
            </a:r>
            <a:r>
              <a:rPr lang="en-US" sz="2000" kern="1200" spc="-5" dirty="0" err="1" smtClean="0">
                <a:solidFill>
                  <a:prstClr val="black"/>
                </a:solidFill>
                <a:latin typeface="Courier New"/>
                <a:cs typeface="Courier New"/>
              </a:rPr>
              <a:t>date|date</a:t>
            </a:r>
            <a:r>
              <a:rPr lang="en-US" sz="2000" kern="1200" spc="-5" dirty="0" smtClean="0">
                <a:solidFill>
                  <a:prstClr val="black"/>
                </a:solidFill>
                <a:latin typeface="Courier New"/>
                <a:cs typeface="Courier New"/>
              </a:rPr>
              <a:t>:”Y-m-d” </a:t>
            </a:r>
            <a:r>
              <a:rPr lang="en-US"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}}</a:t>
            </a:r>
            <a:r>
              <a:rPr lang="en-US" sz="2000" kern="1200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000" b="1" kern="1200" spc="-25" dirty="0" smtClean="0">
                <a:solidFill>
                  <a:srgbClr val="000080"/>
                </a:solidFill>
                <a:latin typeface="Courier New"/>
                <a:cs typeface="Courier New"/>
              </a:rPr>
              <a:t>&lt;/</a:t>
            </a:r>
            <a:r>
              <a:rPr lang="en-US" sz="2000" b="1" kern="1200" spc="-25" dirty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lang="en-US" sz="2000" b="1" kern="1200" spc="-25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lang="en-US" sz="2000" b="1" kern="1200" spc="-25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87313" lvl="1">
              <a:buClrTx/>
            </a:pPr>
            <a:endParaRPr lang="en-US" sz="2000" b="1" kern="1200" spc="-25" dirty="0">
              <a:solidFill>
                <a:srgbClr val="000080"/>
              </a:solidFill>
              <a:latin typeface="Courier New"/>
              <a:cs typeface="Courier 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6132" y="6487589"/>
            <a:ext cx="7797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https://docs.djangoproject.com/fr/3.1/ref/templates/builtins/#ref-templates-builtins-filters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1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Gabarits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0" y="1039660"/>
            <a:ext cx="9144000" cy="2968669"/>
          </a:xfrm>
        </p:spPr>
        <p:txBody>
          <a:bodyPr/>
          <a:lstStyle/>
          <a:p>
            <a:r>
              <a:rPr lang="fr-FR" sz="2800" dirty="0" smtClean="0"/>
              <a:t>Les balises « tags » sont entourées par </a:t>
            </a:r>
            <a:r>
              <a:rPr lang="fr-FR" sz="2800" b="1" dirty="0" smtClean="0">
                <a:solidFill>
                  <a:srgbClr val="C00000"/>
                </a:solidFill>
              </a:rPr>
              <a:t>{%</a:t>
            </a:r>
            <a:r>
              <a:rPr lang="fr-FR" sz="2800" dirty="0"/>
              <a:t> </a:t>
            </a:r>
            <a:r>
              <a:rPr lang="fr-FR" sz="2800" dirty="0" smtClean="0"/>
              <a:t>et </a:t>
            </a:r>
            <a:r>
              <a:rPr lang="fr-FR" sz="2800" b="1" dirty="0" smtClean="0">
                <a:solidFill>
                  <a:srgbClr val="C00000"/>
                </a:solidFill>
              </a:rPr>
              <a:t>%}</a:t>
            </a:r>
            <a:r>
              <a:rPr lang="fr-FR" sz="2800" dirty="0" smtClean="0"/>
              <a:t>.</a:t>
            </a:r>
          </a:p>
          <a:p>
            <a:r>
              <a:rPr lang="fr-FR" sz="2800" dirty="0" smtClean="0"/>
              <a:t>Certaines balises nécessitent une balise fermante: </a:t>
            </a:r>
          </a:p>
          <a:p>
            <a:pPr marL="114300" indent="0">
              <a:buNone/>
            </a:pPr>
            <a:r>
              <a:rPr lang="fr-FR" sz="2800" b="1" dirty="0">
                <a:solidFill>
                  <a:srgbClr val="C00000"/>
                </a:solidFill>
              </a:rPr>
              <a:t>	</a:t>
            </a:r>
            <a:r>
              <a:rPr lang="fr-FR" sz="2800" b="1" dirty="0" smtClean="0">
                <a:solidFill>
                  <a:srgbClr val="C00000"/>
                </a:solidFill>
              </a:rPr>
              <a:t>{% </a:t>
            </a:r>
            <a:r>
              <a:rPr lang="fr-FR" sz="2800" b="1" dirty="0" err="1" smtClean="0">
                <a:solidFill>
                  <a:srgbClr val="C00000"/>
                </a:solidFill>
              </a:rPr>
              <a:t>endtag</a:t>
            </a:r>
            <a:r>
              <a:rPr lang="fr-FR" sz="2800" b="1" dirty="0" smtClean="0">
                <a:solidFill>
                  <a:srgbClr val="C00000"/>
                </a:solidFill>
              </a:rPr>
              <a:t> %}</a:t>
            </a:r>
            <a:r>
              <a:rPr lang="fr-FR" sz="2800" dirty="0" smtClean="0"/>
              <a:t>.</a:t>
            </a:r>
          </a:p>
          <a:p>
            <a:r>
              <a:rPr lang="fr-FR" sz="2800" dirty="0" smtClean="0"/>
              <a:t>Les balises produisent du texte, contrôlent la logique, effectuent des boucles, chargent des informations externes...</a:t>
            </a:r>
            <a:endParaRPr lang="fr-FR" sz="2800" dirty="0"/>
          </a:p>
        </p:txBody>
      </p:sp>
      <p:sp>
        <p:nvSpPr>
          <p:cNvPr id="2" name="Rectangle 1"/>
          <p:cNvSpPr/>
          <p:nvPr/>
        </p:nvSpPr>
        <p:spPr>
          <a:xfrm>
            <a:off x="1146132" y="6487589"/>
            <a:ext cx="7797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https://docs.djangoproject.com/fr/3.1/ref/templates/builtins/#ref-templates-builtins-tags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7" name="object 5"/>
          <p:cNvSpPr txBox="1"/>
          <p:nvPr/>
        </p:nvSpPr>
        <p:spPr>
          <a:xfrm>
            <a:off x="2402520" y="3496241"/>
            <a:ext cx="6115180" cy="2934137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40"/>
              </a:spcBef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b="1" spc="-15" dirty="0" smtClean="0">
                <a:solidFill>
                  <a:srgbClr val="000080"/>
                </a:solidFill>
                <a:latin typeface="Courier New"/>
                <a:cs typeface="Courier New"/>
              </a:rPr>
              <a:t>h1</a:t>
            </a:r>
            <a:r>
              <a:rPr sz="1800" spc="-15" dirty="0" smtClean="0">
                <a:latin typeface="Courier New"/>
                <a:cs typeface="Courier New"/>
              </a:rPr>
              <a:t>&gt;</a:t>
            </a:r>
            <a:r>
              <a:rPr lang="fr-FR" sz="1800" spc="-15" dirty="0" smtClean="0">
                <a:latin typeface="Courier New"/>
                <a:cs typeface="Courier New"/>
              </a:rPr>
              <a:t>Books List</a:t>
            </a:r>
            <a:r>
              <a:rPr sz="1800" spc="-10" dirty="0" smtClean="0">
                <a:latin typeface="Courier New"/>
                <a:cs typeface="Courier New"/>
              </a:rPr>
              <a:t>&lt;/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h1</a:t>
            </a:r>
            <a:r>
              <a:rPr sz="1800" spc="-10" dirty="0" smtClean="0">
                <a:latin typeface="Courier New"/>
                <a:cs typeface="Courier New"/>
              </a:rPr>
              <a:t>&gt;</a:t>
            </a:r>
            <a:endParaRPr lang="fr-FR" sz="1800" dirty="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240"/>
              </a:spcBef>
            </a:pPr>
            <a:r>
              <a:rPr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{%</a:t>
            </a:r>
            <a:r>
              <a:rPr sz="1800" spc="-15" dirty="0" smtClean="0"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books_list</a:t>
            </a:r>
            <a:r>
              <a:rPr sz="18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%}</a:t>
            </a:r>
          </a:p>
          <a:p>
            <a:pPr marL="628015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Courier New"/>
                <a:cs typeface="Courier New"/>
              </a:rPr>
              <a:t>&lt;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ul</a:t>
            </a:r>
            <a:r>
              <a:rPr sz="1800" spc="-5" dirty="0">
                <a:latin typeface="Courier New"/>
                <a:cs typeface="Courier New"/>
              </a:rPr>
              <a:t>&gt;</a:t>
            </a:r>
            <a:endParaRPr sz="1800" dirty="0">
              <a:latin typeface="Courier New"/>
              <a:cs typeface="Courier New"/>
            </a:endParaRPr>
          </a:p>
          <a:p>
            <a:pPr marL="628015">
              <a:lnSpc>
                <a:spcPts val="2130"/>
              </a:lnSpc>
              <a:spcBef>
                <a:spcPts val="20"/>
              </a:spcBef>
            </a:pPr>
            <a:r>
              <a:rPr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{%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000080"/>
                </a:solidFill>
                <a:latin typeface="Courier New"/>
                <a:cs typeface="Courier New"/>
              </a:rPr>
              <a:t>for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b 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in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books_list</a:t>
            </a:r>
            <a:r>
              <a:rPr sz="1800" b="1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%}</a:t>
            </a:r>
          </a:p>
          <a:p>
            <a:pPr marL="1172210">
              <a:lnSpc>
                <a:spcPts val="2130"/>
              </a:lnSpc>
            </a:pPr>
            <a:r>
              <a:rPr sz="1800" spc="-5" dirty="0">
                <a:latin typeface="Courier New"/>
                <a:cs typeface="Courier New"/>
              </a:rPr>
              <a:t>&lt;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li</a:t>
            </a:r>
            <a:r>
              <a:rPr sz="1800" spc="-5" dirty="0">
                <a:latin typeface="Courier New"/>
                <a:cs typeface="Courier New"/>
              </a:rPr>
              <a:t>&gt;</a:t>
            </a:r>
            <a:r>
              <a:rPr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{{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spc="-5" dirty="0" err="1" smtClean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800" spc="-5" dirty="0" err="1" smtClean="0">
                <a:latin typeface="Courier New"/>
                <a:cs typeface="Courier New"/>
              </a:rPr>
              <a:t>.</a:t>
            </a:r>
            <a:r>
              <a:rPr sz="1800" b="1" spc="-5" dirty="0" err="1" smtClean="0">
                <a:solidFill>
                  <a:srgbClr val="0000FF"/>
                </a:solidFill>
                <a:latin typeface="Courier New"/>
                <a:cs typeface="Courier New"/>
              </a:rPr>
              <a:t>tit</a:t>
            </a:r>
            <a:r>
              <a:rPr lang="fr-FR" sz="1800" b="1" spc="-5" dirty="0" smtClean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800" b="1" spc="-5" dirty="0" smtClean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5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}}</a:t>
            </a:r>
            <a:r>
              <a:rPr sz="1800" spc="-10" dirty="0">
                <a:latin typeface="Courier New"/>
                <a:cs typeface="Courier New"/>
              </a:rPr>
              <a:t>&lt;/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li</a:t>
            </a:r>
            <a:r>
              <a:rPr sz="1800" spc="-10" dirty="0">
                <a:latin typeface="Courier New"/>
                <a:cs typeface="Courier New"/>
              </a:rPr>
              <a:t>&gt;</a:t>
            </a:r>
            <a:endParaRPr sz="1800" dirty="0">
              <a:latin typeface="Courier New"/>
              <a:cs typeface="Courier New"/>
            </a:endParaRPr>
          </a:p>
          <a:p>
            <a:pPr marL="628015">
              <a:lnSpc>
                <a:spcPct val="100000"/>
              </a:lnSpc>
              <a:spcBef>
                <a:spcPts val="15"/>
              </a:spcBef>
            </a:pPr>
            <a:r>
              <a:rPr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{%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000080"/>
                </a:solidFill>
                <a:latin typeface="Courier New"/>
                <a:cs typeface="Courier New"/>
              </a:rPr>
              <a:t>endfor</a:t>
            </a:r>
            <a:r>
              <a:rPr sz="1800" b="1" spc="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%}</a:t>
            </a:r>
          </a:p>
          <a:p>
            <a:pPr marL="628015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Courier New"/>
                <a:cs typeface="Courier New"/>
              </a:rPr>
              <a:t>&lt;/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ul</a:t>
            </a:r>
            <a:r>
              <a:rPr sz="1800" spc="-10" dirty="0">
                <a:latin typeface="Courier New"/>
                <a:cs typeface="Courier New"/>
              </a:rPr>
              <a:t>&gt;</a:t>
            </a:r>
            <a:endParaRPr sz="1800" dirty="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20"/>
              </a:spcBef>
            </a:pPr>
            <a:r>
              <a:rPr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{%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r>
              <a:rPr sz="1800" b="1" spc="-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kern="1200" spc="-5" dirty="0" smtClean="0">
                <a:solidFill>
                  <a:schemeClr val="accent6"/>
                </a:solidFill>
                <a:latin typeface="Courier New"/>
                <a:cs typeface="Courier New"/>
              </a:rPr>
              <a:t>%}</a:t>
            </a:r>
            <a:r>
              <a:rPr lang="fr-FR" sz="2000" kern="1200" spc="-5" dirty="0" smtClean="0">
                <a:solidFill>
                  <a:schemeClr val="accent6"/>
                </a:solidFill>
                <a:latin typeface="Courier New"/>
                <a:cs typeface="Courier New"/>
              </a:rPr>
              <a:t> {# </a:t>
            </a:r>
            <a:r>
              <a:rPr lang="fr-FR" sz="1800" i="1" spc="-10" dirty="0">
                <a:latin typeface="Courier New"/>
                <a:cs typeface="Courier New"/>
              </a:rPr>
              <a:t>No Books </a:t>
            </a:r>
            <a:r>
              <a:rPr lang="fr-FR" sz="2000" kern="1200" spc="-5" dirty="0" smtClean="0">
                <a:solidFill>
                  <a:schemeClr val="accent6"/>
                </a:solidFill>
                <a:latin typeface="Courier New"/>
                <a:cs typeface="Courier New"/>
              </a:rPr>
              <a:t>#}</a:t>
            </a:r>
            <a:endParaRPr sz="2000" kern="12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628015">
              <a:spcBef>
                <a:spcPts val="15"/>
              </a:spcBef>
            </a:pPr>
            <a:r>
              <a:rPr sz="1800" spc="-10" dirty="0">
                <a:latin typeface="Courier New"/>
                <a:cs typeface="Courier New"/>
              </a:rPr>
              <a:t>&lt;</a:t>
            </a:r>
            <a:r>
              <a:rPr sz="1800" b="1" spc="-10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spc="-10" dirty="0" smtClean="0">
                <a:latin typeface="Courier New"/>
                <a:cs typeface="Courier New"/>
              </a:rPr>
              <a:t>&gt;</a:t>
            </a:r>
            <a:r>
              <a:rPr lang="fr-FR" sz="1800" spc="-10" dirty="0" smtClean="0">
                <a:latin typeface="Courier New"/>
                <a:cs typeface="Courier New"/>
              </a:rPr>
              <a:t> Books </a:t>
            </a:r>
            <a:r>
              <a:rPr lang="en-US" sz="1800" spc="-10" dirty="0">
                <a:latin typeface="Courier New"/>
                <a:cs typeface="Courier New"/>
              </a:rPr>
              <a:t>unavailable</a:t>
            </a:r>
            <a:r>
              <a:rPr sz="1800" spc="-15" dirty="0" smtClean="0">
                <a:latin typeface="Courier New"/>
                <a:cs typeface="Courier New"/>
              </a:rPr>
              <a:t>.&lt;/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&gt;</a:t>
            </a:r>
            <a:endParaRPr sz="1800" dirty="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20"/>
              </a:spcBef>
            </a:pPr>
            <a:r>
              <a:rPr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{%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endif</a:t>
            </a:r>
            <a:r>
              <a:rPr sz="1800" b="1" spc="-10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kern="1200" spc="-5" dirty="0">
                <a:solidFill>
                  <a:schemeClr val="accent6"/>
                </a:solidFill>
                <a:latin typeface="Courier New"/>
                <a:cs typeface="Courier New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391495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Gabarits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0" y="1039660"/>
            <a:ext cx="9144000" cy="3034068"/>
          </a:xfrm>
        </p:spPr>
        <p:txBody>
          <a:bodyPr/>
          <a:lstStyle/>
          <a:p>
            <a:r>
              <a:rPr lang="fr-FR" sz="2800" dirty="0" smtClean="0"/>
              <a:t>Les structures conditionnelle sont exprimées par </a:t>
            </a:r>
          </a:p>
          <a:p>
            <a:pPr marL="114300" indent="0">
              <a:buNone/>
            </a:pPr>
            <a:r>
              <a:rPr lang="fr-FR" sz="2800" b="1" dirty="0" smtClean="0">
                <a:solidFill>
                  <a:srgbClr val="C00000"/>
                </a:solidFill>
              </a:rPr>
              <a:t>	{%</a:t>
            </a:r>
            <a:r>
              <a:rPr lang="fr-FR" sz="2800" dirty="0" smtClean="0"/>
              <a:t> if condition </a:t>
            </a:r>
            <a:r>
              <a:rPr lang="fr-FR" sz="2800" b="1" dirty="0" smtClean="0">
                <a:solidFill>
                  <a:srgbClr val="C00000"/>
                </a:solidFill>
              </a:rPr>
              <a:t>%} </a:t>
            </a:r>
            <a:r>
              <a:rPr lang="fr-FR" sz="2800" dirty="0" err="1" smtClean="0"/>
              <a:t>instrctions</a:t>
            </a:r>
            <a:r>
              <a:rPr lang="fr-FR" sz="2800" dirty="0" smtClean="0"/>
              <a:t> </a:t>
            </a:r>
            <a:r>
              <a:rPr lang="fr-FR" sz="2800" b="1" dirty="0">
                <a:solidFill>
                  <a:srgbClr val="C00000"/>
                </a:solidFill>
              </a:rPr>
              <a:t>{%</a:t>
            </a:r>
            <a:r>
              <a:rPr lang="fr-FR" sz="2800" dirty="0"/>
              <a:t> </a:t>
            </a:r>
            <a:r>
              <a:rPr lang="fr-FR" sz="2800" dirty="0" err="1" smtClean="0"/>
              <a:t>endif</a:t>
            </a:r>
            <a:r>
              <a:rPr lang="fr-FR" sz="2800" dirty="0" smtClean="0"/>
              <a:t> </a:t>
            </a:r>
            <a:r>
              <a:rPr lang="fr-FR" sz="2800" b="1" dirty="0" smtClean="0">
                <a:solidFill>
                  <a:srgbClr val="C00000"/>
                </a:solidFill>
              </a:rPr>
              <a:t>%} </a:t>
            </a:r>
          </a:p>
          <a:p>
            <a:endParaRPr lang="fr-FR" sz="2800" b="1" dirty="0">
              <a:solidFill>
                <a:srgbClr val="C00000"/>
              </a:solidFill>
            </a:endParaRPr>
          </a:p>
          <a:p>
            <a:endParaRPr lang="fr-FR" sz="2800" b="1" dirty="0" smtClean="0">
              <a:solidFill>
                <a:srgbClr val="C00000"/>
              </a:solidFill>
            </a:endParaRPr>
          </a:p>
          <a:p>
            <a:r>
              <a:rPr lang="fr-FR" sz="2800" dirty="0" smtClean="0"/>
              <a:t>Pour </a:t>
            </a:r>
            <a:r>
              <a:rPr lang="fr-FR" sz="2800" dirty="0"/>
              <a:t>une structure  conditionnelle composite,  on </a:t>
            </a:r>
            <a:r>
              <a:rPr lang="fr-FR" sz="2800" dirty="0" smtClean="0"/>
              <a:t>utilise </a:t>
            </a:r>
            <a:r>
              <a:rPr lang="fr-FR" sz="2800" b="1" dirty="0" smtClean="0">
                <a:solidFill>
                  <a:srgbClr val="C00000"/>
                </a:solidFill>
              </a:rPr>
              <a:t>if</a:t>
            </a:r>
            <a:r>
              <a:rPr lang="fr-FR" sz="2800" b="1" dirty="0">
                <a:solidFill>
                  <a:srgbClr val="C00000"/>
                </a:solidFill>
              </a:rPr>
              <a:t>… </a:t>
            </a:r>
            <a:r>
              <a:rPr lang="fr-FR" sz="2800" b="1" dirty="0" err="1">
                <a:solidFill>
                  <a:srgbClr val="C00000"/>
                </a:solidFill>
              </a:rPr>
              <a:t>elif</a:t>
            </a:r>
            <a:r>
              <a:rPr lang="fr-FR" sz="2800" b="1" dirty="0">
                <a:solidFill>
                  <a:srgbClr val="C00000"/>
                </a:solidFill>
              </a:rPr>
              <a:t>…</a:t>
            </a:r>
            <a:r>
              <a:rPr lang="fr-FR" sz="2800" b="1" dirty="0" err="1">
                <a:solidFill>
                  <a:srgbClr val="C00000"/>
                </a:solidFill>
              </a:rPr>
              <a:t>else</a:t>
            </a:r>
            <a:r>
              <a:rPr lang="fr-FR" sz="2800" b="1" dirty="0">
                <a:solidFill>
                  <a:srgbClr val="C00000"/>
                </a:solidFill>
              </a:rPr>
              <a:t>…</a:t>
            </a:r>
          </a:p>
          <a:p>
            <a:pPr marL="114300" indent="0">
              <a:buNone/>
            </a:pPr>
            <a:endParaRPr lang="fr-FR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46132" y="6487589"/>
            <a:ext cx="7797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https://docs.djangoproject.com/fr/3.1/ref/templates/builtins/#ref-templates-builtins-tags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8" name="object 4"/>
          <p:cNvSpPr txBox="1"/>
          <p:nvPr/>
        </p:nvSpPr>
        <p:spPr>
          <a:xfrm>
            <a:off x="152399" y="2120519"/>
            <a:ext cx="8897815" cy="948978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00"/>
              </a:spcBef>
            </a:pPr>
            <a:r>
              <a:rPr sz="2000" spc="5" dirty="0">
                <a:latin typeface="Courier New"/>
                <a:cs typeface="Courier New"/>
              </a:rPr>
              <a:t>{% </a:t>
            </a:r>
            <a:r>
              <a:rPr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books_list </a:t>
            </a:r>
            <a:r>
              <a:rPr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and 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journals_list</a:t>
            </a:r>
            <a:r>
              <a:rPr sz="2000" b="1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%}</a:t>
            </a:r>
            <a:endParaRPr sz="20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5"/>
              </a:spcBef>
            </a:pPr>
            <a:r>
              <a:rPr lang="fr-FR" sz="2000" dirty="0" smtClean="0">
                <a:latin typeface="Courier New"/>
                <a:cs typeface="Courier New"/>
              </a:rPr>
              <a:t>	</a:t>
            </a:r>
            <a:r>
              <a:rPr sz="2000" dirty="0" smtClean="0">
                <a:latin typeface="Courier New"/>
                <a:cs typeface="Courier New"/>
              </a:rPr>
              <a:t>&lt;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000" dirty="0">
                <a:latin typeface="Courier New"/>
                <a:cs typeface="Courier New"/>
              </a:rPr>
              <a:t>&gt;Both books and </a:t>
            </a:r>
            <a:r>
              <a:rPr sz="2000" spc="-5" dirty="0">
                <a:latin typeface="Courier New"/>
                <a:cs typeface="Courier New"/>
              </a:rPr>
              <a:t>journals </a:t>
            </a:r>
            <a:r>
              <a:rPr sz="2000" dirty="0">
                <a:latin typeface="Courier New"/>
                <a:cs typeface="Courier New"/>
              </a:rPr>
              <a:t>are </a:t>
            </a:r>
            <a:r>
              <a:rPr sz="2000" spc="-5" dirty="0">
                <a:latin typeface="Courier New"/>
                <a:cs typeface="Courier New"/>
              </a:rPr>
              <a:t>available.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&lt;/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000" dirty="0">
                <a:latin typeface="Courier New"/>
                <a:cs typeface="Courier New"/>
              </a:rPr>
              <a:t>&gt;</a:t>
            </a:r>
          </a:p>
          <a:p>
            <a:pPr marL="86995">
              <a:lnSpc>
                <a:spcPct val="100000"/>
              </a:lnSpc>
            </a:pPr>
            <a:r>
              <a:rPr sz="2000" spc="5" dirty="0">
                <a:latin typeface="Courier New"/>
                <a:cs typeface="Courier New"/>
              </a:rPr>
              <a:t>{%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endif</a:t>
            </a:r>
            <a:r>
              <a:rPr sz="2000" b="1" spc="-4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%}</a:t>
            </a:r>
          </a:p>
        </p:txBody>
      </p:sp>
      <p:sp>
        <p:nvSpPr>
          <p:cNvPr id="9" name="object 4"/>
          <p:cNvSpPr txBox="1"/>
          <p:nvPr/>
        </p:nvSpPr>
        <p:spPr>
          <a:xfrm>
            <a:off x="152399" y="4275474"/>
            <a:ext cx="8897815" cy="1997084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6995" marR="1634489" lvl="1">
              <a:lnSpc>
                <a:spcPct val="100800"/>
              </a:lnSpc>
              <a:spcBef>
                <a:spcPts val="229"/>
              </a:spcBef>
            </a:pPr>
            <a:r>
              <a:rPr sz="1800" spc="-20" dirty="0">
                <a:latin typeface="Courier New"/>
                <a:cs typeface="Courier New"/>
              </a:rPr>
              <a:t>{% </a:t>
            </a:r>
            <a:r>
              <a:rPr sz="1800" b="1" spc="20" dirty="0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lang="fr-FR" sz="1800" b="1" spc="-10" dirty="0" smtClean="0">
                <a:solidFill>
                  <a:srgbClr val="0000FF"/>
                </a:solidFill>
                <a:latin typeface="Courier New"/>
                <a:cs typeface="Courier New"/>
              </a:rPr>
              <a:t>book</a:t>
            </a:r>
            <a:r>
              <a:rPr sz="1800" b="1" spc="-10" dirty="0" err="1" smtClean="0">
                <a:solidFill>
                  <a:srgbClr val="0000FF"/>
                </a:solidFill>
                <a:latin typeface="Courier New"/>
                <a:cs typeface="Courier New"/>
              </a:rPr>
              <a:t>s_list</a:t>
            </a:r>
            <a:r>
              <a:rPr sz="1800" b="1" spc="-1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35" dirty="0">
                <a:latin typeface="Courier New"/>
                <a:cs typeface="Courier New"/>
              </a:rPr>
              <a:t>%}  </a:t>
            </a:r>
            <a:r>
              <a:rPr lang="fr-FR" sz="1800" spc="-35" dirty="0" smtClean="0">
                <a:latin typeface="Courier New"/>
                <a:cs typeface="Courier New"/>
              </a:rPr>
              <a:t>	</a:t>
            </a:r>
          </a:p>
          <a:p>
            <a:pPr marL="86995" marR="1634489" lvl="1">
              <a:lnSpc>
                <a:spcPct val="100800"/>
              </a:lnSpc>
              <a:spcBef>
                <a:spcPts val="229"/>
              </a:spcBef>
            </a:pPr>
            <a:r>
              <a:rPr lang="fr-FR" sz="1800" spc="-20" dirty="0" smtClean="0">
                <a:latin typeface="Courier New"/>
                <a:cs typeface="Courier New"/>
              </a:rPr>
              <a:t>	</a:t>
            </a:r>
            <a:r>
              <a:rPr sz="1800" spc="-20" dirty="0" smtClean="0">
                <a:latin typeface="Courier New"/>
                <a:cs typeface="Courier New"/>
              </a:rPr>
              <a:t>Number </a:t>
            </a:r>
            <a:r>
              <a:rPr sz="1800" spc="-20" dirty="0">
                <a:latin typeface="Courier New"/>
                <a:cs typeface="Courier New"/>
              </a:rPr>
              <a:t>of </a:t>
            </a:r>
            <a:r>
              <a:rPr lang="fr-FR" sz="1800" spc="-15" dirty="0" smtClean="0">
                <a:latin typeface="Courier New"/>
                <a:cs typeface="Courier New"/>
              </a:rPr>
              <a:t>books</a:t>
            </a:r>
            <a:r>
              <a:rPr sz="1800" spc="-15" dirty="0" smtClean="0">
                <a:latin typeface="Courier New"/>
                <a:cs typeface="Courier New"/>
              </a:rPr>
              <a:t>:</a:t>
            </a:r>
            <a:r>
              <a:rPr sz="1800" spc="-20" dirty="0" smtClean="0">
                <a:latin typeface="Courier New"/>
                <a:cs typeface="Courier New"/>
              </a:rPr>
              <a:t>{{</a:t>
            </a:r>
            <a:r>
              <a:rPr lang="fr-FR" sz="1800" b="1" spc="-10" dirty="0" smtClean="0">
                <a:solidFill>
                  <a:srgbClr val="0000FF"/>
                </a:solidFill>
                <a:latin typeface="Courier New"/>
                <a:cs typeface="Courier New"/>
              </a:rPr>
              <a:t>book</a:t>
            </a:r>
            <a:r>
              <a:rPr sz="1800" b="1" spc="-10" dirty="0" err="1" smtClean="0">
                <a:solidFill>
                  <a:srgbClr val="0000FF"/>
                </a:solidFill>
                <a:latin typeface="Courier New"/>
                <a:cs typeface="Courier New"/>
              </a:rPr>
              <a:t>s_list</a:t>
            </a:r>
            <a:r>
              <a:rPr sz="1800" spc="-10" dirty="0" err="1" smtClean="0">
                <a:latin typeface="Courier New"/>
                <a:cs typeface="Courier New"/>
              </a:rPr>
              <a:t>|</a:t>
            </a:r>
            <a:r>
              <a:rPr sz="1800" b="1" spc="-10" dirty="0" err="1" smtClean="0">
                <a:solidFill>
                  <a:srgbClr val="0000FF"/>
                </a:solidFill>
                <a:latin typeface="Courier New"/>
                <a:cs typeface="Courier New"/>
              </a:rPr>
              <a:t>length</a:t>
            </a:r>
            <a:r>
              <a:rPr lang="en-US" b="1" spc="-114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45" dirty="0" smtClean="0">
                <a:latin typeface="Courier New"/>
                <a:cs typeface="Courier New"/>
              </a:rPr>
              <a:t>}}</a:t>
            </a:r>
            <a:endParaRPr lang="fr-FR" sz="1800" spc="-20" dirty="0" smtClean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15"/>
              </a:spcBef>
            </a:pPr>
            <a:r>
              <a:rPr sz="1800" spc="-20" dirty="0" smtClean="0">
                <a:latin typeface="Courier New"/>
                <a:cs typeface="Courier New"/>
              </a:rPr>
              <a:t>{% </a:t>
            </a:r>
            <a:r>
              <a:rPr sz="1800" b="1" spc="-5" dirty="0" err="1" smtClean="0">
                <a:solidFill>
                  <a:srgbClr val="000080"/>
                </a:solidFill>
                <a:latin typeface="Courier New"/>
                <a:cs typeface="Courier New"/>
              </a:rPr>
              <a:t>elif</a:t>
            </a:r>
            <a:endParaRPr sz="18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20"/>
              </a:spcBef>
            </a:pPr>
            <a:r>
              <a:rPr lang="fr-FR" sz="1800" spc="-35" dirty="0" smtClean="0">
                <a:latin typeface="Courier New"/>
                <a:cs typeface="Courier New"/>
              </a:rPr>
              <a:t>	</a:t>
            </a:r>
            <a:r>
              <a:rPr sz="1800" spc="-35" dirty="0" smtClean="0">
                <a:latin typeface="Courier New"/>
                <a:cs typeface="Courier New"/>
              </a:rPr>
              <a:t>...</a:t>
            </a:r>
            <a:endParaRPr sz="1800" dirty="0">
              <a:latin typeface="Courier New"/>
              <a:cs typeface="Courier New"/>
            </a:endParaRPr>
          </a:p>
          <a:p>
            <a:pPr marL="86995">
              <a:lnSpc>
                <a:spcPts val="2130"/>
              </a:lnSpc>
              <a:spcBef>
                <a:spcPts val="20"/>
              </a:spcBef>
            </a:pPr>
            <a:r>
              <a:rPr sz="1800" spc="-20" dirty="0">
                <a:latin typeface="Courier New"/>
                <a:cs typeface="Courier New"/>
              </a:rPr>
              <a:t>{%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r>
              <a:rPr sz="1800" b="1" spc="-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30" dirty="0">
                <a:latin typeface="Courier New"/>
                <a:cs typeface="Courier New"/>
              </a:rPr>
              <a:t>%}</a:t>
            </a:r>
            <a:endParaRPr sz="1800" dirty="0">
              <a:latin typeface="Courier New"/>
              <a:cs typeface="Courier New"/>
            </a:endParaRPr>
          </a:p>
          <a:p>
            <a:pPr marL="86995">
              <a:lnSpc>
                <a:spcPts val="2130"/>
              </a:lnSpc>
            </a:pPr>
            <a:r>
              <a:rPr lang="fr-FR" sz="1800" spc="-15" dirty="0" smtClean="0">
                <a:latin typeface="Courier New"/>
                <a:cs typeface="Courier New"/>
              </a:rPr>
              <a:t>	</a:t>
            </a:r>
            <a:r>
              <a:rPr sz="1800" spc="-15" dirty="0" smtClean="0">
                <a:latin typeface="Courier New"/>
                <a:cs typeface="Courier New"/>
              </a:rPr>
              <a:t>&lt;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&gt;No </a:t>
            </a:r>
            <a:r>
              <a:rPr sz="1800" spc="-5" dirty="0">
                <a:latin typeface="Courier New"/>
                <a:cs typeface="Courier New"/>
              </a:rPr>
              <a:t>journals.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&lt;/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&gt;</a:t>
            </a:r>
            <a:endParaRPr sz="18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90"/>
              </a:spcBef>
            </a:pPr>
            <a:r>
              <a:rPr sz="1800" spc="-20" dirty="0">
                <a:latin typeface="Courier New"/>
                <a:cs typeface="Courier New"/>
              </a:rPr>
              <a:t>{% </a:t>
            </a:r>
            <a:r>
              <a:rPr sz="1800" b="1" spc="5" dirty="0">
                <a:solidFill>
                  <a:srgbClr val="000080"/>
                </a:solidFill>
                <a:latin typeface="Courier New"/>
                <a:cs typeface="Courier New"/>
              </a:rPr>
              <a:t>endif</a:t>
            </a:r>
            <a:r>
              <a:rPr sz="1800" b="1" spc="-114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40" dirty="0">
                <a:latin typeface="Courier New"/>
                <a:cs typeface="Courier New"/>
              </a:rPr>
              <a:t>%}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46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Gabarits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0" y="1039660"/>
            <a:ext cx="9144000" cy="3555786"/>
          </a:xfrm>
        </p:spPr>
        <p:txBody>
          <a:bodyPr/>
          <a:lstStyle/>
          <a:p>
            <a:r>
              <a:rPr lang="fr-FR" sz="2800" dirty="0" smtClean="0"/>
              <a:t>La structure itérative est exprimée par </a:t>
            </a:r>
            <a:r>
              <a:rPr lang="fr-FR" sz="2800" b="1" dirty="0" smtClean="0">
                <a:solidFill>
                  <a:srgbClr val="C00000"/>
                </a:solidFill>
              </a:rPr>
              <a:t>for</a:t>
            </a:r>
          </a:p>
          <a:p>
            <a:r>
              <a:rPr lang="fr-FR" sz="2800" dirty="0"/>
              <a:t>Il est </a:t>
            </a:r>
            <a:r>
              <a:rPr lang="fr-FR" sz="2800" dirty="0" smtClean="0"/>
              <a:t>parfois utile de récupérer des données d’un dictionnaire via le mot clé </a:t>
            </a:r>
            <a:r>
              <a:rPr lang="fr-FR" sz="2800" b="1" dirty="0">
                <a:solidFill>
                  <a:srgbClr val="C00000"/>
                </a:solidFill>
              </a:rPr>
              <a:t>items</a:t>
            </a:r>
            <a:r>
              <a:rPr lang="fr-FR" sz="2800" dirty="0" smtClean="0"/>
              <a:t>. </a:t>
            </a:r>
          </a:p>
          <a:p>
            <a:endParaRPr lang="fr-FR" sz="2800" dirty="0"/>
          </a:p>
          <a:p>
            <a:endParaRPr lang="fr-FR" sz="2800" dirty="0" smtClean="0"/>
          </a:p>
          <a:p>
            <a:r>
              <a:rPr lang="fr-FR" sz="2800" dirty="0" smtClean="0"/>
              <a:t>Par exemple:</a:t>
            </a:r>
          </a:p>
          <a:p>
            <a:endParaRPr lang="fr-FR" sz="2800" dirty="0"/>
          </a:p>
          <a:p>
            <a:endParaRPr lang="fr-FR" sz="2800" dirty="0" smtClean="0"/>
          </a:p>
          <a:p>
            <a:endParaRPr lang="fr-FR" sz="2800" dirty="0"/>
          </a:p>
          <a:p>
            <a:r>
              <a:rPr lang="fr-FR" sz="2800" dirty="0" smtClean="0"/>
              <a:t>« </a:t>
            </a:r>
            <a:r>
              <a:rPr lang="fr-FR" sz="2800" b="1" dirty="0" err="1">
                <a:solidFill>
                  <a:srgbClr val="C00000"/>
                </a:solidFill>
              </a:rPr>
              <a:t>empty</a:t>
            </a:r>
            <a:r>
              <a:rPr lang="fr-FR" sz="2800" dirty="0" smtClean="0"/>
              <a:t> » est vrai si la liste est vide.</a:t>
            </a:r>
            <a:endParaRPr lang="fr-FR" sz="2800" dirty="0"/>
          </a:p>
        </p:txBody>
      </p:sp>
      <p:sp>
        <p:nvSpPr>
          <p:cNvPr id="2" name="Rectangle 1"/>
          <p:cNvSpPr/>
          <p:nvPr/>
        </p:nvSpPr>
        <p:spPr>
          <a:xfrm>
            <a:off x="1146132" y="6487589"/>
            <a:ext cx="7797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https://docs.djangoproject.com/fr/3.1/ref/templates/builtins/#ref-templates-builtins-tags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object 4"/>
          <p:cNvSpPr txBox="1"/>
          <p:nvPr/>
        </p:nvSpPr>
        <p:spPr>
          <a:xfrm>
            <a:off x="1600200" y="2651120"/>
            <a:ext cx="5943600" cy="764952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84"/>
              </a:spcBef>
            </a:pPr>
            <a:r>
              <a:rPr sz="1550" spc="25" dirty="0">
                <a:latin typeface="Courier New"/>
                <a:cs typeface="Courier New"/>
              </a:rPr>
              <a:t>{% </a:t>
            </a:r>
            <a:r>
              <a:rPr sz="1550" b="1" spc="30" dirty="0">
                <a:solidFill>
                  <a:srgbClr val="000080"/>
                </a:solidFill>
                <a:latin typeface="Courier New"/>
                <a:cs typeface="Courier New"/>
              </a:rPr>
              <a:t>for </a:t>
            </a:r>
            <a:r>
              <a:rPr sz="1550" b="1" spc="15" dirty="0">
                <a:solidFill>
                  <a:srgbClr val="0000FF"/>
                </a:solidFill>
                <a:latin typeface="Courier New"/>
                <a:cs typeface="Courier New"/>
              </a:rPr>
              <a:t>key</a:t>
            </a:r>
            <a:r>
              <a:rPr sz="1550" spc="15" dirty="0">
                <a:latin typeface="Courier New"/>
                <a:cs typeface="Courier New"/>
              </a:rPr>
              <a:t>, </a:t>
            </a:r>
            <a:r>
              <a:rPr sz="1550" b="1" spc="20" dirty="0">
                <a:solidFill>
                  <a:srgbClr val="0000FF"/>
                </a:solidFill>
                <a:latin typeface="Courier New"/>
                <a:cs typeface="Courier New"/>
              </a:rPr>
              <a:t>value </a:t>
            </a:r>
            <a:r>
              <a:rPr sz="1550" b="1" spc="25" dirty="0">
                <a:solidFill>
                  <a:srgbClr val="000080"/>
                </a:solidFill>
                <a:latin typeface="Courier New"/>
                <a:cs typeface="Courier New"/>
              </a:rPr>
              <a:t>in </a:t>
            </a:r>
            <a:r>
              <a:rPr sz="1550" b="1" spc="30" dirty="0">
                <a:solidFill>
                  <a:srgbClr val="0000FF"/>
                </a:solidFill>
                <a:latin typeface="Courier New"/>
                <a:cs typeface="Courier New"/>
              </a:rPr>
              <a:t>data</a:t>
            </a:r>
            <a:r>
              <a:rPr sz="1550" spc="30" dirty="0">
                <a:latin typeface="Courier New"/>
                <a:cs typeface="Courier New"/>
              </a:rPr>
              <a:t>.</a:t>
            </a:r>
            <a:r>
              <a:rPr sz="1550" b="1" spc="30" dirty="0">
                <a:solidFill>
                  <a:srgbClr val="0000FF"/>
                </a:solidFill>
                <a:latin typeface="Courier New"/>
                <a:cs typeface="Courier New"/>
              </a:rPr>
              <a:t>items</a:t>
            </a:r>
            <a:r>
              <a:rPr sz="1550" b="1" spc="1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50" spc="40" dirty="0">
                <a:latin typeface="Courier New"/>
                <a:cs typeface="Courier New"/>
              </a:rPr>
              <a:t>%}</a:t>
            </a:r>
            <a:endParaRPr sz="155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15"/>
              </a:spcBef>
            </a:pPr>
            <a:r>
              <a:rPr lang="fr-FR" sz="1550" spc="25" dirty="0" smtClean="0">
                <a:latin typeface="Courier New"/>
                <a:cs typeface="Courier New"/>
              </a:rPr>
              <a:t>	</a:t>
            </a:r>
            <a:r>
              <a:rPr sz="1550" spc="25" dirty="0" smtClean="0">
                <a:latin typeface="Courier New"/>
                <a:cs typeface="Courier New"/>
              </a:rPr>
              <a:t>{{ </a:t>
            </a:r>
            <a:r>
              <a:rPr sz="1550" b="1" spc="30" dirty="0">
                <a:solidFill>
                  <a:srgbClr val="0000FF"/>
                </a:solidFill>
                <a:latin typeface="Courier New"/>
                <a:cs typeface="Courier New"/>
              </a:rPr>
              <a:t>key </a:t>
            </a:r>
            <a:r>
              <a:rPr sz="1550" spc="5" dirty="0">
                <a:latin typeface="Courier New"/>
                <a:cs typeface="Courier New"/>
              </a:rPr>
              <a:t>}}: </a:t>
            </a:r>
            <a:r>
              <a:rPr sz="1550" spc="25" dirty="0">
                <a:latin typeface="Courier New"/>
                <a:cs typeface="Courier New"/>
              </a:rPr>
              <a:t>{{ </a:t>
            </a:r>
            <a:r>
              <a:rPr sz="1550" b="1" spc="35" dirty="0">
                <a:solidFill>
                  <a:srgbClr val="0000FF"/>
                </a:solidFill>
                <a:latin typeface="Courier New"/>
                <a:cs typeface="Courier New"/>
              </a:rPr>
              <a:t>value</a:t>
            </a:r>
            <a:r>
              <a:rPr sz="1550" b="1" spc="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50" spc="40" dirty="0">
                <a:latin typeface="Courier New"/>
                <a:cs typeface="Courier New"/>
              </a:rPr>
              <a:t>}}</a:t>
            </a:r>
            <a:endParaRPr sz="155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95"/>
              </a:spcBef>
            </a:pPr>
            <a:r>
              <a:rPr sz="1550" spc="25" dirty="0">
                <a:latin typeface="Courier New"/>
                <a:cs typeface="Courier New"/>
              </a:rPr>
              <a:t>{% </a:t>
            </a:r>
            <a:r>
              <a:rPr sz="1550" b="1" spc="20" dirty="0">
                <a:solidFill>
                  <a:srgbClr val="000080"/>
                </a:solidFill>
                <a:latin typeface="Courier New"/>
                <a:cs typeface="Courier New"/>
              </a:rPr>
              <a:t>endfor</a:t>
            </a:r>
            <a:r>
              <a:rPr sz="1550" b="1" spc="1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550" spc="40" dirty="0">
                <a:latin typeface="Courier New"/>
                <a:cs typeface="Courier New"/>
              </a:rPr>
              <a:t>%}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1547812" y="4041201"/>
            <a:ext cx="6048375" cy="1267014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80"/>
              </a:spcBef>
            </a:pPr>
            <a:r>
              <a:rPr sz="1550" spc="25" dirty="0">
                <a:latin typeface="Courier New"/>
                <a:cs typeface="Courier New"/>
              </a:rPr>
              <a:t>{% </a:t>
            </a:r>
            <a:r>
              <a:rPr sz="1550" b="1" spc="35" dirty="0">
                <a:solidFill>
                  <a:srgbClr val="000080"/>
                </a:solidFill>
                <a:latin typeface="Courier New"/>
                <a:cs typeface="Courier New"/>
              </a:rPr>
              <a:t>for </a:t>
            </a:r>
            <a:r>
              <a:rPr sz="1550" b="1" spc="15" dirty="0">
                <a:solidFill>
                  <a:srgbClr val="0000FF"/>
                </a:solidFill>
                <a:latin typeface="Courier New"/>
                <a:cs typeface="Courier New"/>
              </a:rPr>
              <a:t>book </a:t>
            </a:r>
            <a:r>
              <a:rPr sz="1550" b="1" spc="25" dirty="0">
                <a:solidFill>
                  <a:srgbClr val="000080"/>
                </a:solidFill>
                <a:latin typeface="Courier New"/>
                <a:cs typeface="Courier New"/>
              </a:rPr>
              <a:t>in </a:t>
            </a:r>
            <a:r>
              <a:rPr sz="1550" b="1" spc="30" dirty="0">
                <a:solidFill>
                  <a:srgbClr val="0000FF"/>
                </a:solidFill>
                <a:latin typeface="Courier New"/>
                <a:cs typeface="Courier New"/>
              </a:rPr>
              <a:t>books_list</a:t>
            </a:r>
            <a:r>
              <a:rPr sz="1550" b="1" spc="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50" spc="40" dirty="0">
                <a:latin typeface="Courier New"/>
                <a:cs typeface="Courier New"/>
              </a:rPr>
              <a:t>%}</a:t>
            </a:r>
            <a:endParaRPr sz="1550" dirty="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15"/>
              </a:spcBef>
            </a:pPr>
            <a:r>
              <a:rPr lang="fr-FR" sz="1550" spc="35" dirty="0" smtClean="0">
                <a:latin typeface="Courier New"/>
                <a:cs typeface="Courier New"/>
              </a:rPr>
              <a:t>	</a:t>
            </a:r>
            <a:r>
              <a:rPr sz="1550" spc="35" dirty="0" smtClean="0">
                <a:latin typeface="Courier New"/>
                <a:cs typeface="Courier New"/>
              </a:rPr>
              <a:t>&lt;</a:t>
            </a:r>
            <a:r>
              <a:rPr sz="1550" b="1" spc="35" dirty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550" spc="35" dirty="0">
                <a:latin typeface="Courier New"/>
                <a:cs typeface="Courier New"/>
              </a:rPr>
              <a:t>&gt;{{ </a:t>
            </a:r>
            <a:r>
              <a:rPr sz="1550" b="1" spc="20" dirty="0" smtClean="0">
                <a:solidFill>
                  <a:srgbClr val="0000FF"/>
                </a:solidFill>
                <a:latin typeface="Courier New"/>
                <a:cs typeface="Courier New"/>
              </a:rPr>
              <a:t>book</a:t>
            </a:r>
            <a:r>
              <a:rPr sz="1550" spc="20" dirty="0" smtClean="0">
                <a:latin typeface="Courier New"/>
                <a:cs typeface="Courier New"/>
              </a:rPr>
              <a:t>.</a:t>
            </a:r>
            <a:r>
              <a:rPr lang="fr-FR" sz="1550" b="1" spc="20" dirty="0" err="1" smtClean="0">
                <a:solidFill>
                  <a:srgbClr val="0000FF"/>
                </a:solidFill>
                <a:latin typeface="Courier New"/>
                <a:cs typeface="Courier New"/>
              </a:rPr>
              <a:t>title</a:t>
            </a:r>
            <a:r>
              <a:rPr sz="1550" b="1" spc="114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50" spc="25" dirty="0">
                <a:latin typeface="Courier New"/>
                <a:cs typeface="Courier New"/>
              </a:rPr>
              <a:t>}}&lt;/</a:t>
            </a:r>
            <a:r>
              <a:rPr sz="1550" b="1" spc="25" dirty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550" spc="25" dirty="0">
                <a:latin typeface="Courier New"/>
                <a:cs typeface="Courier New"/>
              </a:rPr>
              <a:t>&gt;</a:t>
            </a:r>
            <a:endParaRPr sz="1550" dirty="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95"/>
              </a:spcBef>
            </a:pPr>
            <a:r>
              <a:rPr sz="1550" spc="25" dirty="0">
                <a:latin typeface="Courier New"/>
                <a:cs typeface="Courier New"/>
              </a:rPr>
              <a:t>{% </a:t>
            </a:r>
            <a:r>
              <a:rPr sz="1550" b="1" spc="40" dirty="0">
                <a:solidFill>
                  <a:srgbClr val="000080"/>
                </a:solidFill>
                <a:latin typeface="Courier New"/>
                <a:cs typeface="Courier New"/>
              </a:rPr>
              <a:t>empty </a:t>
            </a:r>
            <a:r>
              <a:rPr sz="1550" spc="40" dirty="0">
                <a:latin typeface="Courier New"/>
                <a:cs typeface="Courier New"/>
              </a:rPr>
              <a:t>%}</a:t>
            </a:r>
            <a:endParaRPr sz="1550" dirty="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90"/>
              </a:spcBef>
            </a:pPr>
            <a:r>
              <a:rPr lang="fr-FR" sz="1550" spc="35" dirty="0" smtClean="0">
                <a:latin typeface="Courier New"/>
                <a:cs typeface="Courier New"/>
              </a:rPr>
              <a:t>	</a:t>
            </a:r>
            <a:r>
              <a:rPr sz="1550" spc="35" dirty="0" smtClean="0">
                <a:latin typeface="Courier New"/>
                <a:cs typeface="Courier New"/>
              </a:rPr>
              <a:t>&lt;</a:t>
            </a:r>
            <a:r>
              <a:rPr sz="1550" b="1" spc="35" dirty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550" spc="35" dirty="0" smtClean="0">
                <a:latin typeface="Courier New"/>
                <a:cs typeface="Courier New"/>
              </a:rPr>
              <a:t>&gt;</a:t>
            </a:r>
            <a:r>
              <a:rPr lang="fr-FR" sz="1550" spc="35" dirty="0" smtClean="0">
                <a:latin typeface="Courier New"/>
                <a:cs typeface="Courier New"/>
              </a:rPr>
              <a:t> </a:t>
            </a:r>
            <a:r>
              <a:rPr sz="1550" spc="35" dirty="0" smtClean="0">
                <a:latin typeface="Courier New"/>
                <a:cs typeface="Courier New"/>
              </a:rPr>
              <a:t>There </a:t>
            </a:r>
            <a:r>
              <a:rPr sz="1550" spc="30" dirty="0">
                <a:latin typeface="Courier New"/>
                <a:cs typeface="Courier New"/>
              </a:rPr>
              <a:t>are </a:t>
            </a:r>
            <a:r>
              <a:rPr sz="1550" spc="-10" dirty="0">
                <a:latin typeface="Courier New"/>
                <a:cs typeface="Courier New"/>
              </a:rPr>
              <a:t>no</a:t>
            </a:r>
            <a:r>
              <a:rPr sz="1550" spc="55" dirty="0">
                <a:latin typeface="Courier New"/>
                <a:cs typeface="Courier New"/>
              </a:rPr>
              <a:t> </a:t>
            </a:r>
            <a:r>
              <a:rPr sz="1550" spc="35" dirty="0">
                <a:latin typeface="Courier New"/>
                <a:cs typeface="Courier New"/>
              </a:rPr>
              <a:t>books</a:t>
            </a:r>
            <a:r>
              <a:rPr sz="1550" spc="35" dirty="0" smtClean="0">
                <a:latin typeface="Courier New"/>
                <a:cs typeface="Courier New"/>
              </a:rPr>
              <a:t>!</a:t>
            </a:r>
            <a:r>
              <a:rPr lang="fr-FR" sz="1550" spc="35" dirty="0" smtClean="0">
                <a:latin typeface="Courier New"/>
                <a:cs typeface="Courier New"/>
              </a:rPr>
              <a:t> </a:t>
            </a:r>
            <a:r>
              <a:rPr sz="1550" spc="35" dirty="0" smtClean="0">
                <a:latin typeface="Courier New"/>
                <a:cs typeface="Courier New"/>
              </a:rPr>
              <a:t>&lt;/</a:t>
            </a:r>
            <a:r>
              <a:rPr sz="1550" b="1" spc="35" dirty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550" spc="35" dirty="0">
                <a:latin typeface="Courier New"/>
                <a:cs typeface="Courier New"/>
              </a:rPr>
              <a:t>&gt;</a:t>
            </a:r>
            <a:endParaRPr sz="1550" dirty="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95"/>
              </a:spcBef>
            </a:pPr>
            <a:r>
              <a:rPr sz="1550" spc="25" dirty="0">
                <a:latin typeface="Courier New"/>
                <a:cs typeface="Courier New"/>
              </a:rPr>
              <a:t>{% </a:t>
            </a:r>
            <a:r>
              <a:rPr sz="1550" b="1" spc="25" dirty="0">
                <a:solidFill>
                  <a:srgbClr val="000080"/>
                </a:solidFill>
                <a:latin typeface="Courier New"/>
                <a:cs typeface="Courier New"/>
              </a:rPr>
              <a:t>endfor</a:t>
            </a:r>
            <a:r>
              <a:rPr sz="1550" b="1" spc="114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550" spc="45" dirty="0">
                <a:latin typeface="Courier New"/>
                <a:cs typeface="Courier New"/>
              </a:rPr>
              <a:t>%}</a:t>
            </a:r>
            <a:endParaRPr sz="15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421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Gabarits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0" y="934152"/>
            <a:ext cx="9144000" cy="3801972"/>
          </a:xfrm>
        </p:spPr>
        <p:txBody>
          <a:bodyPr/>
          <a:lstStyle/>
          <a:p>
            <a:r>
              <a:rPr lang="fr-FR" sz="2800" dirty="0" smtClean="0"/>
              <a:t>On a recourt parfois à l’appel d’</a:t>
            </a:r>
            <a:r>
              <a:rPr lang="fr-FR" sz="2800" dirty="0" err="1" smtClean="0"/>
              <a:t>urls</a:t>
            </a:r>
            <a:r>
              <a:rPr lang="fr-FR" sz="2800" dirty="0" smtClean="0"/>
              <a:t> dans les </a:t>
            </a:r>
            <a:r>
              <a:rPr lang="fr-FR" sz="2800" dirty="0" err="1" smtClean="0"/>
              <a:t>templates</a:t>
            </a:r>
            <a:r>
              <a:rPr lang="fr-FR" sz="2800" dirty="0" smtClean="0"/>
              <a:t>. Exemple:</a:t>
            </a:r>
          </a:p>
          <a:p>
            <a:endParaRPr lang="fr-FR" sz="2800" dirty="0"/>
          </a:p>
          <a:p>
            <a:endParaRPr lang="fr-FR" sz="2800" dirty="0" smtClean="0"/>
          </a:p>
          <a:p>
            <a:r>
              <a:rPr lang="fr-FR" sz="2800" dirty="0" smtClean="0"/>
              <a:t>Ceci n’est pas </a:t>
            </a:r>
            <a:r>
              <a:rPr lang="fr-FR" sz="2800" dirty="0" err="1" smtClean="0"/>
              <a:t>recommendé</a:t>
            </a:r>
            <a:r>
              <a:rPr lang="fr-FR" sz="2800" dirty="0" smtClean="0"/>
              <a:t>, on utilise plutôt le tag </a:t>
            </a:r>
            <a:r>
              <a:rPr lang="fr-FR" sz="2800" b="1" dirty="0">
                <a:solidFill>
                  <a:srgbClr val="C00000"/>
                </a:solidFill>
              </a:rPr>
              <a:t>{% url %}</a:t>
            </a:r>
            <a:r>
              <a:rPr lang="fr-FR" sz="2800" dirty="0" smtClean="0"/>
              <a:t> afin de respecter le principe </a:t>
            </a:r>
            <a:r>
              <a:rPr lang="fr-FR" sz="2800" b="1" dirty="0">
                <a:solidFill>
                  <a:srgbClr val="C00000"/>
                </a:solidFill>
              </a:rPr>
              <a:t>DRY</a:t>
            </a:r>
            <a:r>
              <a:rPr lang="fr-FR" sz="2800" dirty="0" smtClean="0"/>
              <a:t> et éviter de figer les URL dans les </a:t>
            </a:r>
            <a:r>
              <a:rPr lang="fr-FR" sz="2800" dirty="0" err="1" smtClean="0"/>
              <a:t>templates</a:t>
            </a:r>
            <a:r>
              <a:rPr lang="fr-FR" sz="2800" dirty="0"/>
              <a:t> </a:t>
            </a:r>
            <a:r>
              <a:rPr lang="fr-FR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fr-FR" sz="2800" dirty="0" smtClean="0">
                <a:sym typeface="Wingdings" panose="05000000000000000000" pitchFamily="2" charset="2"/>
              </a:rPr>
              <a:t> </a:t>
            </a:r>
            <a:r>
              <a:rPr lang="fr-FR" sz="1800" spc="-20" dirty="0" smtClean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{%</a:t>
            </a:r>
            <a:r>
              <a:rPr lang="fr-FR" sz="2800" dirty="0" smtClean="0"/>
              <a:t> </a:t>
            </a:r>
            <a:r>
              <a:rPr lang="fr-FR" sz="1800" b="1" kern="1200" dirty="0">
                <a:solidFill>
                  <a:srgbClr val="000080"/>
                </a:solidFill>
                <a:latin typeface="Courier New"/>
                <a:ea typeface="+mn-ea"/>
                <a:cs typeface="Courier New"/>
                <a:sym typeface="Arial"/>
              </a:rPr>
              <a:t>url</a:t>
            </a:r>
            <a:r>
              <a:rPr lang="fr-FR" sz="2800" dirty="0" smtClean="0"/>
              <a:t> </a:t>
            </a:r>
            <a:r>
              <a:rPr lang="fr-FR" sz="1800" b="1" spc="-10" dirty="0">
                <a:solidFill>
                  <a:srgbClr val="008000"/>
                </a:solidFill>
                <a:latin typeface="Courier New"/>
                <a:ea typeface="Arial"/>
                <a:cs typeface="Courier New"/>
                <a:sym typeface="Arial"/>
              </a:rPr>
              <a:t>‘</a:t>
            </a:r>
            <a:r>
              <a:rPr lang="fr-FR" sz="1800" b="1" spc="-10" dirty="0" err="1">
                <a:solidFill>
                  <a:srgbClr val="008000"/>
                </a:solidFill>
                <a:latin typeface="Courier New"/>
                <a:ea typeface="Arial"/>
                <a:cs typeface="Courier New"/>
                <a:sym typeface="Arial"/>
              </a:rPr>
              <a:t>url_name</a:t>
            </a:r>
            <a:r>
              <a:rPr lang="fr-FR" sz="1800" b="1" spc="-10" dirty="0">
                <a:solidFill>
                  <a:srgbClr val="008000"/>
                </a:solidFill>
                <a:latin typeface="Courier New"/>
                <a:ea typeface="Arial"/>
                <a:cs typeface="Courier New"/>
                <a:sym typeface="Arial"/>
              </a:rPr>
              <a:t>’ </a:t>
            </a:r>
            <a:r>
              <a:rPr lang="fr-FR" sz="1800" b="1" spc="-10" dirty="0">
                <a:solidFill>
                  <a:srgbClr val="0000FF"/>
                </a:solidFill>
                <a:latin typeface="Courier New"/>
                <a:ea typeface="Arial"/>
                <a:cs typeface="Courier New"/>
              </a:rPr>
              <a:t>V1 V2 </a:t>
            </a:r>
            <a:r>
              <a:rPr lang="fr-FR" sz="1800" spc="-20" dirty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%}</a:t>
            </a:r>
          </a:p>
          <a:p>
            <a:r>
              <a:rPr lang="fr-FR" sz="2800" dirty="0" smtClean="0"/>
              <a:t>Par exemple: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132" y="6487589"/>
            <a:ext cx="7797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https://docs.djangoproject.com/fr/3.1/ref/templates/builtins/#ref-templates-builtins-tags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object 4"/>
          <p:cNvSpPr txBox="1"/>
          <p:nvPr/>
        </p:nvSpPr>
        <p:spPr>
          <a:xfrm>
            <a:off x="91952" y="1945297"/>
            <a:ext cx="8851632" cy="852798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0"/>
              </a:spcBef>
            </a:pPr>
            <a:r>
              <a:rPr sz="1800" spc="-20" dirty="0">
                <a:latin typeface="Courier New"/>
                <a:cs typeface="Courier New"/>
              </a:rPr>
              <a:t>{%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for </a:t>
            </a:r>
            <a:r>
              <a:rPr lang="fr-FR" sz="1800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8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000080"/>
                </a:solidFill>
                <a:latin typeface="Courier New"/>
                <a:cs typeface="Courier New"/>
              </a:rPr>
              <a:t>in </a:t>
            </a:r>
            <a:r>
              <a:rPr lang="fr-FR" sz="1800" b="1" spc="-5" dirty="0" smtClean="0">
                <a:solidFill>
                  <a:srgbClr val="0000FF"/>
                </a:solidFill>
                <a:latin typeface="Courier New"/>
                <a:cs typeface="Courier New"/>
              </a:rPr>
              <a:t>book</a:t>
            </a:r>
            <a:r>
              <a:rPr sz="1800" b="1" spc="-5" dirty="0" err="1" smtClean="0">
                <a:solidFill>
                  <a:srgbClr val="0000FF"/>
                </a:solidFill>
                <a:latin typeface="Courier New"/>
                <a:cs typeface="Courier New"/>
              </a:rPr>
              <a:t>s_list</a:t>
            </a:r>
            <a:r>
              <a:rPr sz="1800" b="1" spc="-18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35" dirty="0">
                <a:latin typeface="Courier New"/>
                <a:cs typeface="Courier New"/>
              </a:rPr>
              <a:t>%}</a:t>
            </a:r>
            <a:endParaRPr sz="1800" dirty="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20"/>
              </a:spcBef>
            </a:pPr>
            <a:r>
              <a:rPr lang="fr-FR" sz="1800" spc="-15" dirty="0" smtClean="0">
                <a:latin typeface="Courier New"/>
                <a:cs typeface="Courier New"/>
              </a:rPr>
              <a:t>	</a:t>
            </a:r>
            <a:r>
              <a:rPr sz="1800" spc="-15" dirty="0" smtClean="0">
                <a:latin typeface="Courier New"/>
                <a:cs typeface="Courier New"/>
              </a:rPr>
              <a:t>&lt;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li</a:t>
            </a:r>
            <a:r>
              <a:rPr sz="1800" spc="-15" dirty="0">
                <a:latin typeface="Courier New"/>
                <a:cs typeface="Courier New"/>
              </a:rPr>
              <a:t>&gt;&lt;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a </a:t>
            </a:r>
            <a:r>
              <a:rPr sz="1800" b="1" spc="-10" dirty="0" err="1">
                <a:solidFill>
                  <a:srgbClr val="0000FF"/>
                </a:solidFill>
                <a:latin typeface="Courier New"/>
                <a:cs typeface="Courier New"/>
              </a:rPr>
              <a:t>href</a:t>
            </a:r>
            <a:r>
              <a:rPr sz="1800" b="1" spc="-10" dirty="0" smtClean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800" b="1" spc="-10" dirty="0" smtClean="0">
                <a:solidFill>
                  <a:srgbClr val="008000"/>
                </a:solidFill>
                <a:latin typeface="Courier New"/>
                <a:cs typeface="Courier New"/>
              </a:rPr>
              <a:t>"/</a:t>
            </a:r>
            <a:r>
              <a:rPr lang="fr-FR" sz="1800" b="1" spc="-10" dirty="0" smtClean="0">
                <a:solidFill>
                  <a:srgbClr val="008000"/>
                </a:solidFill>
                <a:latin typeface="Courier New"/>
                <a:cs typeface="Courier New"/>
              </a:rPr>
              <a:t>book</a:t>
            </a:r>
            <a:r>
              <a:rPr sz="1800" b="1" spc="-10" dirty="0" smtClean="0">
                <a:solidFill>
                  <a:srgbClr val="008000"/>
                </a:solidFill>
                <a:latin typeface="Courier New"/>
                <a:cs typeface="Courier New"/>
              </a:rPr>
              <a:t>s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spc="-10" dirty="0">
                <a:latin typeface="Courier New"/>
                <a:cs typeface="Courier New"/>
              </a:rPr>
              <a:t>{{</a:t>
            </a:r>
            <a:r>
              <a:rPr sz="1800" spc="80" dirty="0">
                <a:latin typeface="Courier New"/>
                <a:cs typeface="Courier New"/>
              </a:rPr>
              <a:t> </a:t>
            </a:r>
            <a:r>
              <a:rPr lang="fr-FR"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800" spc="-10" dirty="0" smtClean="0">
                <a:latin typeface="Courier New"/>
                <a:cs typeface="Courier New"/>
              </a:rPr>
              <a:t>.</a:t>
            </a:r>
            <a:r>
              <a:rPr sz="1800" b="1" spc="-10" dirty="0" smtClean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1800" spc="-10" dirty="0" smtClean="0">
                <a:latin typeface="Courier New"/>
                <a:cs typeface="Courier New"/>
              </a:rPr>
              <a:t>}}</a:t>
            </a:r>
            <a:r>
              <a:rPr sz="1800" b="1" spc="-10" dirty="0" smtClean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sz="1800" spc="-10" dirty="0" smtClean="0">
                <a:latin typeface="Courier New"/>
                <a:cs typeface="Courier New"/>
              </a:rPr>
              <a:t>&gt;{{</a:t>
            </a:r>
            <a:r>
              <a:rPr lang="fr-FR" sz="1800" spc="-10" dirty="0" smtClean="0">
                <a:latin typeface="Courier New"/>
                <a:cs typeface="Courier New"/>
              </a:rPr>
              <a:t> </a:t>
            </a:r>
            <a:r>
              <a:rPr lang="fr-FR" sz="1800" b="1" spc="-10" dirty="0" smtClean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800" spc="-10" dirty="0" smtClean="0">
                <a:latin typeface="Courier New"/>
                <a:cs typeface="Courier New"/>
              </a:rPr>
              <a:t>.</a:t>
            </a:r>
            <a:r>
              <a:rPr lang="fr-FR" sz="1800" b="1" spc="-10" dirty="0" err="1" smtClean="0">
                <a:solidFill>
                  <a:srgbClr val="0000FF"/>
                </a:solidFill>
                <a:latin typeface="Courier New"/>
                <a:cs typeface="Courier New"/>
              </a:rPr>
              <a:t>title</a:t>
            </a:r>
            <a:r>
              <a:rPr lang="fr-FR" sz="1800" b="1" spc="-1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 smtClean="0">
                <a:latin typeface="Courier New"/>
                <a:cs typeface="Courier New"/>
              </a:rPr>
              <a:t>}}&lt;/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&gt;&lt;/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li</a:t>
            </a:r>
            <a:r>
              <a:rPr sz="1800" spc="-10" dirty="0">
                <a:latin typeface="Courier New"/>
                <a:cs typeface="Courier New"/>
              </a:rPr>
              <a:t>&gt;</a:t>
            </a:r>
            <a:endParaRPr sz="1800" dirty="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20"/>
              </a:spcBef>
            </a:pPr>
            <a:r>
              <a:rPr sz="1800" spc="-20" dirty="0">
                <a:latin typeface="Courier New"/>
                <a:cs typeface="Courier New"/>
              </a:rPr>
              <a:t>{%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endfor</a:t>
            </a:r>
            <a:r>
              <a:rPr sz="1800" b="1" spc="-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30" dirty="0">
                <a:latin typeface="Courier New"/>
                <a:cs typeface="Courier New"/>
              </a:rPr>
              <a:t>%}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91952" y="4910206"/>
            <a:ext cx="8851632" cy="923925"/>
          </a:xfrm>
          <a:custGeom>
            <a:avLst/>
            <a:gdLst/>
            <a:ahLst/>
            <a:cxnLst/>
            <a:rect l="l" t="t" r="r" b="b"/>
            <a:pathLst>
              <a:path w="8810625" h="923925">
                <a:moveTo>
                  <a:pt x="0" y="923925"/>
                </a:moveTo>
                <a:lnTo>
                  <a:pt x="8810625" y="923925"/>
                </a:lnTo>
                <a:lnTo>
                  <a:pt x="8810625" y="0"/>
                </a:lnTo>
                <a:lnTo>
                  <a:pt x="0" y="0"/>
                </a:lnTo>
                <a:lnTo>
                  <a:pt x="0" y="92392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93663">
              <a:spcBef>
                <a:spcPts val="100"/>
              </a:spcBef>
              <a:buClrTx/>
            </a:pPr>
            <a:r>
              <a:rPr lang="en-US" sz="1800" kern="1200" spc="-2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&lt;</a:t>
            </a:r>
            <a:r>
              <a:rPr lang="en-US" sz="1800" b="1" kern="1200" spc="-20" dirty="0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a </a:t>
            </a:r>
            <a:r>
              <a:rPr lang="en-US" sz="1800" b="1" kern="1200" dirty="0" err="1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href</a:t>
            </a:r>
            <a:r>
              <a:rPr lang="en-US" sz="1800" b="1" kern="1200" dirty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lang="en-US" sz="1800" b="1" kern="1200" dirty="0">
                <a:solidFill>
                  <a:srgbClr val="008000"/>
                </a:solidFill>
                <a:latin typeface="Courier New"/>
                <a:ea typeface="+mn-ea"/>
                <a:cs typeface="Courier New"/>
              </a:rPr>
              <a:t>"{</a:t>
            </a:r>
            <a:r>
              <a:rPr lang="en-US" sz="1800" kern="120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% </a:t>
            </a:r>
            <a:r>
              <a:rPr lang="en-US" sz="1800" b="1" kern="1200" dirty="0" err="1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url</a:t>
            </a:r>
            <a:r>
              <a:rPr lang="en-US" sz="1800" b="1" kern="1200" dirty="0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1800" b="1" kern="1200" spc="-15" dirty="0" smtClean="0">
                <a:solidFill>
                  <a:srgbClr val="008000"/>
                </a:solidFill>
                <a:latin typeface="Courier New"/>
                <a:ea typeface="+mn-ea"/>
                <a:cs typeface="Courier New"/>
              </a:rPr>
              <a:t>'</a:t>
            </a:r>
            <a:r>
              <a:rPr lang="en-US" sz="1800" b="1" kern="1200" spc="-15" dirty="0" err="1" smtClean="0">
                <a:solidFill>
                  <a:srgbClr val="008000"/>
                </a:solidFill>
                <a:latin typeface="Courier New"/>
                <a:ea typeface="+mn-ea"/>
                <a:cs typeface="Courier New"/>
              </a:rPr>
              <a:t>book_details</a:t>
            </a:r>
            <a:r>
              <a:rPr lang="en-US" sz="1800" b="1" kern="1200" spc="-15" dirty="0">
                <a:solidFill>
                  <a:srgbClr val="008000"/>
                </a:solidFill>
                <a:latin typeface="Courier New"/>
                <a:ea typeface="+mn-ea"/>
                <a:cs typeface="Courier New"/>
              </a:rPr>
              <a:t>'</a:t>
            </a:r>
            <a:r>
              <a:rPr lang="en-US" sz="1800" b="1" kern="1200" spc="-110" dirty="0">
                <a:solidFill>
                  <a:srgbClr val="008000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1800" b="1" kern="1200" spc="-5" dirty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b</a:t>
            </a:r>
            <a:r>
              <a:rPr lang="en-US" sz="1800" kern="1200" spc="-5" dirty="0" smtClean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.</a:t>
            </a:r>
            <a:r>
              <a:rPr lang="en-US" sz="1800" b="1" kern="1200" spc="-5" dirty="0" smtClean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id </a:t>
            </a:r>
            <a:r>
              <a:rPr lang="en-US" sz="1800" spc="-30" dirty="0" smtClean="0">
                <a:latin typeface="Courier New"/>
                <a:cs typeface="Courier New"/>
              </a:rPr>
              <a:t>%</a:t>
            </a:r>
            <a:r>
              <a:rPr lang="en-US" sz="1800" b="1" spc="40" dirty="0" smtClean="0">
                <a:solidFill>
                  <a:srgbClr val="008000"/>
                </a:solidFill>
                <a:latin typeface="Courier New"/>
                <a:cs typeface="Courier New"/>
              </a:rPr>
              <a:t>}</a:t>
            </a:r>
            <a:r>
              <a:rPr lang="en-US" sz="1800" b="1" spc="-30" dirty="0" smtClean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kern="12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lvl="0">
              <a:spcBef>
                <a:spcPts val="20"/>
              </a:spcBef>
              <a:buClrTx/>
            </a:pPr>
            <a:r>
              <a:rPr lang="en-US" sz="1800" kern="1200" spc="-20" dirty="0" smtClean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	{{ </a:t>
            </a:r>
            <a:r>
              <a:rPr lang="en-US" sz="1800" b="1" kern="1200" spc="-10" dirty="0" err="1" smtClean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b</a:t>
            </a:r>
            <a:r>
              <a:rPr lang="en-US" sz="1800" kern="1200" spc="-10" dirty="0" err="1" smtClean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.</a:t>
            </a:r>
            <a:r>
              <a:rPr lang="en-US" sz="1800" b="1" kern="1200" spc="-10" dirty="0" err="1" smtClean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title</a:t>
            </a:r>
            <a:r>
              <a:rPr lang="en-US" sz="1800" b="1" kern="1200" spc="-30" dirty="0" smtClean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1800" kern="1200" spc="-3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}}</a:t>
            </a:r>
            <a:endParaRPr lang="en-US" sz="1800" kern="12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93663" lvl="0">
              <a:spcBef>
                <a:spcPts val="15"/>
              </a:spcBef>
              <a:buClrTx/>
            </a:pPr>
            <a:r>
              <a:rPr lang="en-US" sz="1800" kern="1200" spc="-2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&lt;/</a:t>
            </a:r>
            <a:r>
              <a:rPr lang="en-US" sz="1800" b="1" kern="1200" spc="-25" dirty="0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a</a:t>
            </a:r>
            <a:r>
              <a:rPr lang="en-US" sz="1800" kern="1200" spc="-2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&gt;</a:t>
            </a:r>
            <a:endParaRPr lang="en-US" sz="1800" kern="12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188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Gabarits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0" y="934152"/>
            <a:ext cx="9144000" cy="3801972"/>
          </a:xfrm>
        </p:spPr>
        <p:txBody>
          <a:bodyPr/>
          <a:lstStyle/>
          <a:p>
            <a:r>
              <a:rPr lang="fr-FR" sz="2800" dirty="0" smtClean="0"/>
              <a:t>On peut définir un </a:t>
            </a:r>
            <a:r>
              <a:rPr lang="fr-FR" sz="2800" dirty="0" err="1" smtClean="0"/>
              <a:t>template</a:t>
            </a:r>
            <a:r>
              <a:rPr lang="fr-FR" sz="2800" dirty="0" smtClean="0"/>
              <a:t> de base pour servir comme modèle. </a:t>
            </a:r>
          </a:p>
          <a:p>
            <a:r>
              <a:rPr lang="fr-FR" sz="2800" dirty="0" smtClean="0"/>
              <a:t>On crée un </a:t>
            </a:r>
            <a:r>
              <a:rPr lang="fr-FR" sz="2800" dirty="0" err="1" smtClean="0"/>
              <a:t>template</a:t>
            </a:r>
            <a:r>
              <a:rPr lang="fr-FR" sz="2800" dirty="0" smtClean="0"/>
              <a:t> « </a:t>
            </a:r>
            <a:r>
              <a:rPr lang="fr-FR" sz="2800" b="1" dirty="0" smtClean="0">
                <a:solidFill>
                  <a:srgbClr val="FF0000"/>
                </a:solidFill>
              </a:rPr>
              <a:t>base.html</a:t>
            </a:r>
            <a:r>
              <a:rPr lang="fr-FR" sz="2800" dirty="0" smtClean="0"/>
              <a:t> », Exemple:</a:t>
            </a:r>
          </a:p>
          <a:p>
            <a:endParaRPr lang="fr-FR" sz="2800" dirty="0"/>
          </a:p>
          <a:p>
            <a:endParaRPr lang="fr-FR" sz="2800" dirty="0" smtClean="0"/>
          </a:p>
          <a:p>
            <a:endParaRPr lang="fr-FR" sz="2800" dirty="0"/>
          </a:p>
          <a:p>
            <a:pPr marL="114300" indent="0">
              <a:buNone/>
            </a:pPr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Le </a:t>
            </a:r>
            <a:r>
              <a:rPr lang="fr-FR" sz="2800" dirty="0" err="1" smtClean="0"/>
              <a:t>template</a:t>
            </a:r>
            <a:r>
              <a:rPr lang="fr-FR" sz="2800" dirty="0" smtClean="0"/>
              <a:t> « </a:t>
            </a:r>
            <a:r>
              <a:rPr lang="fr-FR" sz="2800" b="1" dirty="0" smtClean="0">
                <a:solidFill>
                  <a:srgbClr val="FF0000"/>
                </a:solidFill>
              </a:rPr>
              <a:t>index.html</a:t>
            </a:r>
            <a:r>
              <a:rPr lang="fr-FR" sz="2800" dirty="0" smtClean="0"/>
              <a:t> » hérite de « base.html »: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132" y="6487589"/>
            <a:ext cx="7797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https://docs.djangoproject.com/fr/3.1/ref/templates/builtins/#ref-templates-builtins-tags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object 5"/>
          <p:cNvSpPr txBox="1"/>
          <p:nvPr/>
        </p:nvSpPr>
        <p:spPr>
          <a:xfrm>
            <a:off x="375138" y="2595737"/>
            <a:ext cx="8568445" cy="2006318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65"/>
              </a:spcBef>
            </a:pPr>
            <a:r>
              <a:rPr sz="1550" spc="35" dirty="0">
                <a:latin typeface="Courier New"/>
                <a:cs typeface="Courier New"/>
              </a:rPr>
              <a:t>&lt;</a:t>
            </a:r>
            <a:r>
              <a:rPr sz="1550" b="1" spc="35" dirty="0">
                <a:solidFill>
                  <a:srgbClr val="000080"/>
                </a:solidFill>
                <a:latin typeface="Courier New"/>
                <a:cs typeface="Courier New"/>
              </a:rPr>
              <a:t>head</a:t>
            </a:r>
            <a:r>
              <a:rPr sz="1550" spc="35" dirty="0">
                <a:latin typeface="Courier New"/>
                <a:cs typeface="Courier New"/>
              </a:rPr>
              <a:t>&gt;</a:t>
            </a:r>
            <a:endParaRPr sz="1550" dirty="0">
              <a:latin typeface="Courier New"/>
              <a:cs typeface="Courier New"/>
            </a:endParaRPr>
          </a:p>
          <a:p>
            <a:pPr marL="582930">
              <a:spcBef>
                <a:spcPts val="20"/>
              </a:spcBef>
            </a:pPr>
            <a:r>
              <a:rPr sz="1550" spc="30" dirty="0">
                <a:latin typeface="Courier New"/>
                <a:cs typeface="Courier New"/>
              </a:rPr>
              <a:t>&lt;</a:t>
            </a:r>
            <a:r>
              <a:rPr sz="1550" b="1" spc="30" dirty="0" smtClean="0">
                <a:solidFill>
                  <a:srgbClr val="000080"/>
                </a:solidFill>
                <a:latin typeface="Courier New"/>
                <a:cs typeface="Courier New"/>
              </a:rPr>
              <a:t>title</a:t>
            </a:r>
            <a:r>
              <a:rPr sz="1550" spc="30" dirty="0" smtClean="0">
                <a:latin typeface="Courier New"/>
                <a:cs typeface="Courier New"/>
              </a:rPr>
              <a:t>&gt;</a:t>
            </a:r>
            <a:r>
              <a:rPr lang="fr-FR" sz="1550" spc="30" dirty="0" smtClean="0">
                <a:latin typeface="Courier New"/>
                <a:cs typeface="Courier New"/>
              </a:rPr>
              <a:t> </a:t>
            </a:r>
            <a:r>
              <a:rPr lang="fr-FR" sz="1550" spc="30" dirty="0" err="1" smtClean="0">
                <a:latin typeface="Courier New"/>
                <a:cs typeface="Courier New"/>
              </a:rPr>
              <a:t>Welcome</a:t>
            </a:r>
            <a:r>
              <a:rPr lang="fr-FR" sz="1550" spc="30" dirty="0" smtClean="0">
                <a:latin typeface="Courier New"/>
                <a:cs typeface="Courier New"/>
              </a:rPr>
              <a:t> to - </a:t>
            </a:r>
            <a:r>
              <a:rPr lang="en-US" sz="1550" spc="25" dirty="0">
                <a:latin typeface="Courier New"/>
                <a:cs typeface="Courier New"/>
              </a:rPr>
              <a:t>{% </a:t>
            </a:r>
            <a:r>
              <a:rPr lang="en-US" sz="1550" b="1" spc="20" dirty="0">
                <a:solidFill>
                  <a:srgbClr val="000080"/>
                </a:solidFill>
                <a:latin typeface="Courier New"/>
                <a:cs typeface="Courier New"/>
              </a:rPr>
              <a:t>block </a:t>
            </a:r>
            <a:r>
              <a:rPr lang="en-US" sz="1550" b="1" spc="25" dirty="0" smtClean="0">
                <a:solidFill>
                  <a:srgbClr val="0000FF"/>
                </a:solidFill>
                <a:latin typeface="Courier New"/>
                <a:cs typeface="Courier New"/>
              </a:rPr>
              <a:t>title </a:t>
            </a:r>
            <a:r>
              <a:rPr lang="en-US" sz="1550" spc="30" dirty="0">
                <a:latin typeface="Courier New"/>
                <a:cs typeface="Courier New"/>
              </a:rPr>
              <a:t>%} </a:t>
            </a:r>
            <a:r>
              <a:rPr lang="en-US" sz="1550" spc="25" dirty="0">
                <a:latin typeface="Courier New"/>
                <a:cs typeface="Courier New"/>
              </a:rPr>
              <a:t>{% </a:t>
            </a:r>
            <a:r>
              <a:rPr lang="en-US" sz="1550" b="1" spc="25" dirty="0" err="1">
                <a:solidFill>
                  <a:srgbClr val="000080"/>
                </a:solidFill>
                <a:latin typeface="Courier New"/>
                <a:cs typeface="Courier New"/>
              </a:rPr>
              <a:t>endblock</a:t>
            </a:r>
            <a:r>
              <a:rPr lang="en-US" sz="1550" b="1" spc="18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550" spc="40" dirty="0" smtClean="0">
                <a:latin typeface="Courier New"/>
                <a:cs typeface="Courier New"/>
              </a:rPr>
              <a:t>%}</a:t>
            </a:r>
            <a:r>
              <a:rPr lang="en-US" sz="1550" dirty="0" smtClean="0">
                <a:latin typeface="Courier New"/>
                <a:cs typeface="Courier New"/>
              </a:rPr>
              <a:t> </a:t>
            </a:r>
            <a:r>
              <a:rPr sz="1550" spc="30" dirty="0" smtClean="0">
                <a:latin typeface="Courier New"/>
                <a:cs typeface="Courier New"/>
              </a:rPr>
              <a:t>&lt;/</a:t>
            </a:r>
            <a:r>
              <a:rPr sz="1550" b="1" spc="30" dirty="0">
                <a:solidFill>
                  <a:srgbClr val="000080"/>
                </a:solidFill>
                <a:latin typeface="Courier New"/>
                <a:cs typeface="Courier New"/>
              </a:rPr>
              <a:t>title</a:t>
            </a:r>
            <a:r>
              <a:rPr sz="1550" spc="30" dirty="0">
                <a:latin typeface="Courier New"/>
                <a:cs typeface="Courier New"/>
              </a:rPr>
              <a:t>&gt;</a:t>
            </a:r>
            <a:endParaRPr sz="1550" dirty="0">
              <a:latin typeface="Courier New"/>
              <a:cs typeface="Courier New"/>
            </a:endParaRPr>
          </a:p>
          <a:p>
            <a:pPr marL="87630">
              <a:lnSpc>
                <a:spcPct val="100000"/>
              </a:lnSpc>
              <a:spcBef>
                <a:spcPts val="90"/>
              </a:spcBef>
            </a:pPr>
            <a:r>
              <a:rPr sz="1550" spc="35" dirty="0">
                <a:latin typeface="Courier New"/>
                <a:cs typeface="Courier New"/>
              </a:rPr>
              <a:t>&lt;/</a:t>
            </a:r>
            <a:r>
              <a:rPr sz="1550" b="1" spc="35" dirty="0">
                <a:solidFill>
                  <a:srgbClr val="000080"/>
                </a:solidFill>
                <a:latin typeface="Courier New"/>
                <a:cs typeface="Courier New"/>
              </a:rPr>
              <a:t>head</a:t>
            </a:r>
            <a:r>
              <a:rPr sz="1550" spc="35" dirty="0">
                <a:latin typeface="Courier New"/>
                <a:cs typeface="Courier New"/>
              </a:rPr>
              <a:t>&gt;</a:t>
            </a:r>
            <a:endParaRPr sz="1550" dirty="0">
              <a:latin typeface="Courier New"/>
              <a:cs typeface="Courier New"/>
            </a:endParaRPr>
          </a:p>
          <a:p>
            <a:pPr marL="87630">
              <a:lnSpc>
                <a:spcPct val="100000"/>
              </a:lnSpc>
              <a:spcBef>
                <a:spcPts val="90"/>
              </a:spcBef>
            </a:pPr>
            <a:r>
              <a:rPr sz="1550" spc="35" dirty="0">
                <a:latin typeface="Courier New"/>
                <a:cs typeface="Courier New"/>
              </a:rPr>
              <a:t>&lt;</a:t>
            </a:r>
            <a:r>
              <a:rPr sz="1550" b="1" spc="35" dirty="0">
                <a:solidFill>
                  <a:srgbClr val="000080"/>
                </a:solidFill>
                <a:latin typeface="Courier New"/>
                <a:cs typeface="Courier New"/>
              </a:rPr>
              <a:t>body</a:t>
            </a:r>
            <a:r>
              <a:rPr sz="1550" spc="35" dirty="0" smtClean="0">
                <a:latin typeface="Courier New"/>
                <a:cs typeface="Courier New"/>
              </a:rPr>
              <a:t>&gt;</a:t>
            </a:r>
            <a:endParaRPr lang="fr-FR" sz="1550" spc="35" dirty="0" smtClean="0">
              <a:latin typeface="Courier New"/>
              <a:cs typeface="Courier New"/>
            </a:endParaRPr>
          </a:p>
          <a:p>
            <a:pPr marL="87630">
              <a:spcBef>
                <a:spcPts val="90"/>
              </a:spcBef>
            </a:pPr>
            <a:r>
              <a:rPr lang="en-US" sz="1550" spc="25" dirty="0">
                <a:latin typeface="Courier New"/>
                <a:cs typeface="Courier New"/>
              </a:rPr>
              <a:t> </a:t>
            </a:r>
            <a:r>
              <a:rPr lang="en-US" sz="1550" spc="25" dirty="0" smtClean="0">
                <a:latin typeface="Courier New"/>
                <a:cs typeface="Courier New"/>
              </a:rPr>
              <a:t>   {% </a:t>
            </a:r>
            <a:r>
              <a:rPr lang="en-US" sz="1550" b="1" spc="20" dirty="0">
                <a:solidFill>
                  <a:srgbClr val="000080"/>
                </a:solidFill>
                <a:latin typeface="Courier New"/>
                <a:cs typeface="Courier New"/>
              </a:rPr>
              <a:t>block </a:t>
            </a:r>
            <a:r>
              <a:rPr lang="en-US" sz="1550" b="1" spc="25" dirty="0" smtClean="0">
                <a:solidFill>
                  <a:srgbClr val="0000FF"/>
                </a:solidFill>
                <a:latin typeface="Courier New"/>
                <a:cs typeface="Courier New"/>
              </a:rPr>
              <a:t>header </a:t>
            </a:r>
            <a:r>
              <a:rPr lang="en-US" sz="1550" spc="30" dirty="0">
                <a:latin typeface="Courier New"/>
                <a:cs typeface="Courier New"/>
              </a:rPr>
              <a:t>%} </a:t>
            </a:r>
            <a:r>
              <a:rPr lang="en-US" sz="1550" spc="25" dirty="0">
                <a:latin typeface="Courier New"/>
                <a:cs typeface="Courier New"/>
              </a:rPr>
              <a:t>{% </a:t>
            </a:r>
            <a:r>
              <a:rPr lang="en-US" sz="1550" b="1" spc="25" dirty="0" err="1" smtClean="0">
                <a:solidFill>
                  <a:srgbClr val="000080"/>
                </a:solidFill>
                <a:latin typeface="Courier New"/>
                <a:cs typeface="Courier New"/>
              </a:rPr>
              <a:t>endblock</a:t>
            </a:r>
            <a:r>
              <a:rPr lang="en-US" sz="1550" b="1" spc="20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550" b="1" spc="25" dirty="0">
                <a:solidFill>
                  <a:srgbClr val="0000FF"/>
                </a:solidFill>
                <a:latin typeface="Courier New"/>
                <a:cs typeface="Courier New"/>
              </a:rPr>
              <a:t>header </a:t>
            </a:r>
            <a:r>
              <a:rPr lang="en-US" sz="1550" spc="40" dirty="0" smtClean="0">
                <a:latin typeface="Courier New"/>
                <a:cs typeface="Courier New"/>
              </a:rPr>
              <a:t>%}</a:t>
            </a:r>
            <a:endParaRPr sz="1550" dirty="0">
              <a:latin typeface="Courier New"/>
              <a:cs typeface="Courier New"/>
            </a:endParaRPr>
          </a:p>
          <a:p>
            <a:pPr marL="582930">
              <a:lnSpc>
                <a:spcPct val="100000"/>
              </a:lnSpc>
              <a:spcBef>
                <a:spcPts val="20"/>
              </a:spcBef>
            </a:pPr>
            <a:r>
              <a:rPr sz="1550" spc="25" dirty="0" smtClean="0">
                <a:latin typeface="Courier New"/>
                <a:cs typeface="Courier New"/>
              </a:rPr>
              <a:t>{% </a:t>
            </a:r>
            <a:r>
              <a:rPr sz="1550" b="1" spc="20" dirty="0" smtClean="0">
                <a:solidFill>
                  <a:srgbClr val="000080"/>
                </a:solidFill>
                <a:latin typeface="Courier New"/>
                <a:cs typeface="Courier New"/>
              </a:rPr>
              <a:t>block </a:t>
            </a:r>
            <a:r>
              <a:rPr sz="1550" b="1" spc="25" dirty="0" smtClean="0">
                <a:solidFill>
                  <a:srgbClr val="0000FF"/>
                </a:solidFill>
                <a:latin typeface="Courier New"/>
                <a:cs typeface="Courier New"/>
              </a:rPr>
              <a:t>content </a:t>
            </a:r>
            <a:r>
              <a:rPr sz="1550" spc="30" dirty="0" smtClean="0">
                <a:latin typeface="Courier New"/>
                <a:cs typeface="Courier New"/>
              </a:rPr>
              <a:t>%} </a:t>
            </a:r>
            <a:r>
              <a:rPr sz="1550" spc="25" dirty="0" smtClean="0">
                <a:latin typeface="Courier New"/>
                <a:cs typeface="Courier New"/>
              </a:rPr>
              <a:t>{% </a:t>
            </a:r>
            <a:r>
              <a:rPr sz="1550" b="1" spc="25" dirty="0" err="1" smtClean="0">
                <a:solidFill>
                  <a:srgbClr val="000080"/>
                </a:solidFill>
                <a:latin typeface="Courier New"/>
                <a:cs typeface="Courier New"/>
              </a:rPr>
              <a:t>endblock</a:t>
            </a:r>
            <a:r>
              <a:rPr sz="1550" b="1" spc="180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550" spc="40" dirty="0" smtClean="0">
                <a:latin typeface="Courier New"/>
                <a:cs typeface="Courier New"/>
              </a:rPr>
              <a:t>%}</a:t>
            </a:r>
            <a:endParaRPr sz="1550" dirty="0" smtClean="0">
              <a:latin typeface="Courier New"/>
              <a:cs typeface="Courier New"/>
            </a:endParaRPr>
          </a:p>
          <a:p>
            <a:pPr marL="582930">
              <a:lnSpc>
                <a:spcPct val="100000"/>
              </a:lnSpc>
              <a:spcBef>
                <a:spcPts val="95"/>
              </a:spcBef>
            </a:pPr>
            <a:r>
              <a:rPr sz="1550" spc="25" dirty="0" smtClean="0">
                <a:latin typeface="Courier New"/>
                <a:cs typeface="Courier New"/>
              </a:rPr>
              <a:t>{% </a:t>
            </a:r>
            <a:r>
              <a:rPr sz="1550" b="1" spc="20" dirty="0" smtClean="0">
                <a:solidFill>
                  <a:srgbClr val="000080"/>
                </a:solidFill>
                <a:latin typeface="Courier New"/>
                <a:cs typeface="Courier New"/>
              </a:rPr>
              <a:t>block </a:t>
            </a:r>
            <a:r>
              <a:rPr sz="1550" b="1" spc="25" dirty="0" smtClean="0">
                <a:solidFill>
                  <a:srgbClr val="0000FF"/>
                </a:solidFill>
                <a:latin typeface="Courier New"/>
                <a:cs typeface="Courier New"/>
              </a:rPr>
              <a:t>footer </a:t>
            </a:r>
            <a:r>
              <a:rPr sz="1550" spc="35" dirty="0" smtClean="0">
                <a:latin typeface="Courier New"/>
                <a:cs typeface="Courier New"/>
              </a:rPr>
              <a:t>%}{% </a:t>
            </a:r>
            <a:r>
              <a:rPr sz="1550" b="1" spc="15" dirty="0" err="1" smtClean="0">
                <a:solidFill>
                  <a:srgbClr val="000080"/>
                </a:solidFill>
                <a:latin typeface="Courier New"/>
                <a:cs typeface="Courier New"/>
              </a:rPr>
              <a:t>endblock</a:t>
            </a:r>
            <a:r>
              <a:rPr sz="1550" b="1" spc="180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550" spc="40" dirty="0" smtClean="0">
                <a:latin typeface="Courier New"/>
                <a:cs typeface="Courier New"/>
              </a:rPr>
              <a:t>%}</a:t>
            </a:r>
            <a:endParaRPr sz="1550" dirty="0" smtClean="0">
              <a:latin typeface="Courier New"/>
              <a:cs typeface="Courier New"/>
            </a:endParaRPr>
          </a:p>
          <a:p>
            <a:pPr marL="87630">
              <a:lnSpc>
                <a:spcPct val="100000"/>
              </a:lnSpc>
              <a:spcBef>
                <a:spcPts val="90"/>
              </a:spcBef>
            </a:pPr>
            <a:r>
              <a:rPr sz="1550" spc="35" dirty="0" smtClean="0">
                <a:latin typeface="Courier New"/>
                <a:cs typeface="Courier New"/>
              </a:rPr>
              <a:t>&lt;/</a:t>
            </a:r>
            <a:r>
              <a:rPr sz="1550" b="1" spc="35" dirty="0">
                <a:solidFill>
                  <a:srgbClr val="000080"/>
                </a:solidFill>
                <a:latin typeface="Courier New"/>
                <a:cs typeface="Courier New"/>
              </a:rPr>
              <a:t>body</a:t>
            </a:r>
            <a:r>
              <a:rPr sz="1550" spc="35" dirty="0">
                <a:latin typeface="Courier New"/>
                <a:cs typeface="Courier New"/>
              </a:rPr>
              <a:t>&gt;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375138" y="5262758"/>
            <a:ext cx="8568446" cy="1048364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335"/>
              </a:spcBef>
            </a:pPr>
            <a:r>
              <a:rPr sz="1550" spc="30" dirty="0">
                <a:latin typeface="Courier New"/>
                <a:cs typeface="Courier New"/>
              </a:rPr>
              <a:t>{% </a:t>
            </a:r>
            <a:r>
              <a:rPr sz="1550" b="1" spc="25" dirty="0">
                <a:solidFill>
                  <a:srgbClr val="000080"/>
                </a:solidFill>
                <a:latin typeface="Courier New"/>
                <a:cs typeface="Courier New"/>
              </a:rPr>
              <a:t>extends </a:t>
            </a:r>
            <a:r>
              <a:rPr sz="1550" b="1" spc="25" dirty="0">
                <a:solidFill>
                  <a:srgbClr val="008000"/>
                </a:solidFill>
                <a:latin typeface="Courier New"/>
                <a:cs typeface="Courier New"/>
              </a:rPr>
              <a:t>"base.html"</a:t>
            </a:r>
            <a:r>
              <a:rPr sz="1550" b="1" spc="1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550" spc="40" dirty="0" smtClean="0">
                <a:latin typeface="Courier New"/>
                <a:cs typeface="Courier New"/>
              </a:rPr>
              <a:t>%}</a:t>
            </a:r>
            <a:endParaRPr lang="fr-FR" sz="1550" spc="40" dirty="0" smtClean="0">
              <a:latin typeface="Courier New"/>
              <a:cs typeface="Courier New"/>
            </a:endParaRPr>
          </a:p>
          <a:p>
            <a:pPr marL="87630">
              <a:spcBef>
                <a:spcPts val="335"/>
              </a:spcBef>
            </a:pPr>
            <a:r>
              <a:rPr lang="en-US" sz="1550" spc="25" dirty="0">
                <a:latin typeface="Courier New"/>
                <a:cs typeface="Courier New"/>
              </a:rPr>
              <a:t>{% </a:t>
            </a:r>
            <a:r>
              <a:rPr lang="en-US" sz="1550" b="1" spc="20" dirty="0">
                <a:solidFill>
                  <a:srgbClr val="000080"/>
                </a:solidFill>
                <a:latin typeface="Courier New"/>
                <a:cs typeface="Courier New"/>
              </a:rPr>
              <a:t>block </a:t>
            </a:r>
            <a:r>
              <a:rPr lang="en-US" sz="1550" b="1" spc="25" dirty="0" smtClean="0">
                <a:solidFill>
                  <a:srgbClr val="0000FF"/>
                </a:solidFill>
                <a:latin typeface="Courier New"/>
                <a:cs typeface="Courier New"/>
              </a:rPr>
              <a:t>title </a:t>
            </a:r>
            <a:r>
              <a:rPr lang="en-US" sz="1550" spc="30" dirty="0" smtClean="0">
                <a:latin typeface="Courier New"/>
                <a:cs typeface="Courier New"/>
              </a:rPr>
              <a:t>%} Home Page </a:t>
            </a:r>
            <a:r>
              <a:rPr lang="en-US" sz="1550" spc="25" dirty="0">
                <a:latin typeface="Courier New"/>
                <a:cs typeface="Courier New"/>
              </a:rPr>
              <a:t>{% </a:t>
            </a:r>
            <a:r>
              <a:rPr lang="en-US" sz="1550" b="1" spc="25" dirty="0" err="1">
                <a:solidFill>
                  <a:srgbClr val="000080"/>
                </a:solidFill>
                <a:latin typeface="Courier New"/>
                <a:cs typeface="Courier New"/>
              </a:rPr>
              <a:t>endblock</a:t>
            </a:r>
            <a:r>
              <a:rPr lang="en-US" sz="1550" b="1" spc="18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550" spc="40" dirty="0" smtClean="0">
                <a:latin typeface="Courier New"/>
                <a:cs typeface="Courier New"/>
              </a:rPr>
              <a:t>%}</a:t>
            </a:r>
            <a:endParaRPr sz="1550" dirty="0">
              <a:latin typeface="Courier New"/>
              <a:cs typeface="Courier New"/>
            </a:endParaRPr>
          </a:p>
          <a:p>
            <a:pPr marL="87630">
              <a:lnSpc>
                <a:spcPct val="100000"/>
              </a:lnSpc>
              <a:spcBef>
                <a:spcPts val="20"/>
              </a:spcBef>
            </a:pPr>
            <a:r>
              <a:rPr sz="1550" spc="30" dirty="0">
                <a:latin typeface="Courier New"/>
                <a:cs typeface="Courier New"/>
              </a:rPr>
              <a:t>{% </a:t>
            </a:r>
            <a:r>
              <a:rPr sz="1550" b="1" spc="35" dirty="0">
                <a:solidFill>
                  <a:srgbClr val="000080"/>
                </a:solidFill>
                <a:latin typeface="Courier New"/>
                <a:cs typeface="Courier New"/>
              </a:rPr>
              <a:t>block </a:t>
            </a:r>
            <a:r>
              <a:rPr sz="1550" b="1" spc="25" dirty="0">
                <a:solidFill>
                  <a:srgbClr val="0000FF"/>
                </a:solidFill>
                <a:latin typeface="Courier New"/>
                <a:cs typeface="Courier New"/>
              </a:rPr>
              <a:t>content </a:t>
            </a:r>
            <a:r>
              <a:rPr sz="1550" spc="30" dirty="0">
                <a:latin typeface="Courier New"/>
                <a:cs typeface="Courier New"/>
              </a:rPr>
              <a:t>%} &lt;</a:t>
            </a:r>
            <a:r>
              <a:rPr sz="1550" b="1" spc="30" dirty="0" smtClean="0">
                <a:solidFill>
                  <a:srgbClr val="000080"/>
                </a:solidFill>
                <a:latin typeface="Courier New"/>
                <a:cs typeface="Courier New"/>
              </a:rPr>
              <a:t>h1</a:t>
            </a:r>
            <a:r>
              <a:rPr sz="1550" spc="30" dirty="0" smtClean="0">
                <a:latin typeface="Courier New"/>
                <a:cs typeface="Courier New"/>
              </a:rPr>
              <a:t>&gt;</a:t>
            </a:r>
            <a:r>
              <a:rPr lang="fr-FR" sz="1550" spc="30" dirty="0" smtClean="0">
                <a:latin typeface="Courier New"/>
                <a:cs typeface="Courier New"/>
              </a:rPr>
              <a:t> </a:t>
            </a:r>
            <a:r>
              <a:rPr lang="fr-FR" sz="1550" spc="30" dirty="0" err="1" smtClean="0">
                <a:latin typeface="Courier New"/>
                <a:cs typeface="Courier New"/>
              </a:rPr>
              <a:t>We</a:t>
            </a:r>
            <a:r>
              <a:rPr lang="fr-FR" sz="1550" spc="30" dirty="0" smtClean="0">
                <a:latin typeface="Courier New"/>
                <a:cs typeface="Courier New"/>
              </a:rPr>
              <a:t> </a:t>
            </a:r>
            <a:r>
              <a:rPr lang="fr-FR" sz="1550" spc="30" dirty="0" err="1" smtClean="0">
                <a:latin typeface="Courier New"/>
                <a:cs typeface="Courier New"/>
              </a:rPr>
              <a:t>sell</a:t>
            </a:r>
            <a:r>
              <a:rPr lang="fr-FR" sz="1550" spc="30" dirty="0" smtClean="0">
                <a:latin typeface="Courier New"/>
                <a:cs typeface="Courier New"/>
              </a:rPr>
              <a:t> books!</a:t>
            </a:r>
            <a:r>
              <a:rPr sz="1550" spc="195" dirty="0" smtClean="0">
                <a:latin typeface="Courier New"/>
                <a:cs typeface="Courier New"/>
              </a:rPr>
              <a:t> </a:t>
            </a:r>
            <a:r>
              <a:rPr sz="1550" spc="30" dirty="0">
                <a:latin typeface="Courier New"/>
                <a:cs typeface="Courier New"/>
              </a:rPr>
              <a:t>&lt;/</a:t>
            </a:r>
            <a:r>
              <a:rPr sz="1550" b="1" spc="30" dirty="0">
                <a:solidFill>
                  <a:srgbClr val="000080"/>
                </a:solidFill>
                <a:latin typeface="Courier New"/>
                <a:cs typeface="Courier New"/>
              </a:rPr>
              <a:t>h1</a:t>
            </a:r>
            <a:r>
              <a:rPr sz="1550" spc="30" dirty="0" smtClean="0">
                <a:latin typeface="Courier New"/>
                <a:cs typeface="Courier New"/>
              </a:rPr>
              <a:t>&gt;</a:t>
            </a:r>
            <a:r>
              <a:rPr lang="fr-FR" sz="1550" dirty="0">
                <a:latin typeface="Courier New"/>
                <a:cs typeface="Courier New"/>
              </a:rPr>
              <a:t> </a:t>
            </a:r>
            <a:r>
              <a:rPr sz="1550" spc="30" dirty="0" smtClean="0">
                <a:latin typeface="Courier New"/>
                <a:cs typeface="Courier New"/>
              </a:rPr>
              <a:t>{% </a:t>
            </a:r>
            <a:r>
              <a:rPr sz="1550" b="1" spc="25" dirty="0">
                <a:solidFill>
                  <a:srgbClr val="000080"/>
                </a:solidFill>
                <a:latin typeface="Courier New"/>
                <a:cs typeface="Courier New"/>
              </a:rPr>
              <a:t>endblock</a:t>
            </a:r>
            <a:r>
              <a:rPr sz="1550" b="1" spc="1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550" spc="45" dirty="0">
                <a:latin typeface="Courier New"/>
                <a:cs typeface="Courier New"/>
              </a:rPr>
              <a:t>%}</a:t>
            </a:r>
            <a:endParaRPr sz="1550" dirty="0">
              <a:latin typeface="Courier New"/>
              <a:cs typeface="Courier New"/>
            </a:endParaRPr>
          </a:p>
          <a:p>
            <a:pPr marL="87630">
              <a:lnSpc>
                <a:spcPct val="100000"/>
              </a:lnSpc>
              <a:spcBef>
                <a:spcPts val="90"/>
              </a:spcBef>
            </a:pPr>
            <a:r>
              <a:rPr sz="1550" spc="30" dirty="0">
                <a:latin typeface="Courier New"/>
                <a:cs typeface="Courier New"/>
              </a:rPr>
              <a:t>{% </a:t>
            </a:r>
            <a:r>
              <a:rPr sz="1550" b="1" spc="35" dirty="0">
                <a:solidFill>
                  <a:srgbClr val="000080"/>
                </a:solidFill>
                <a:latin typeface="Courier New"/>
                <a:cs typeface="Courier New"/>
              </a:rPr>
              <a:t>block </a:t>
            </a:r>
            <a:r>
              <a:rPr sz="1550" b="1" spc="20" dirty="0">
                <a:solidFill>
                  <a:srgbClr val="0000FF"/>
                </a:solidFill>
                <a:latin typeface="Courier New"/>
                <a:cs typeface="Courier New"/>
              </a:rPr>
              <a:t>footer </a:t>
            </a:r>
            <a:r>
              <a:rPr sz="1550" spc="25" dirty="0">
                <a:latin typeface="Courier New"/>
                <a:cs typeface="Courier New"/>
              </a:rPr>
              <a:t>%} </a:t>
            </a:r>
            <a:r>
              <a:rPr sz="1550" spc="20" dirty="0">
                <a:latin typeface="Courier New"/>
                <a:cs typeface="Courier New"/>
              </a:rPr>
              <a:t>&lt;</a:t>
            </a:r>
            <a:r>
              <a:rPr sz="1550" b="1" spc="20" dirty="0">
                <a:solidFill>
                  <a:srgbClr val="000080"/>
                </a:solidFill>
                <a:latin typeface="Courier New"/>
                <a:cs typeface="Courier New"/>
              </a:rPr>
              <a:t>h2</a:t>
            </a:r>
            <a:r>
              <a:rPr sz="1550" spc="20" dirty="0" smtClean="0">
                <a:latin typeface="Courier New"/>
                <a:cs typeface="Courier New"/>
              </a:rPr>
              <a:t>&gt;</a:t>
            </a:r>
            <a:r>
              <a:rPr lang="fr-FR" sz="1550" spc="20" dirty="0" smtClean="0">
                <a:latin typeface="Courier New"/>
                <a:cs typeface="Courier New"/>
              </a:rPr>
              <a:t> </a:t>
            </a:r>
            <a:r>
              <a:rPr lang="fr-FR" sz="1550" spc="20" dirty="0" err="1" smtClean="0">
                <a:latin typeface="Courier New"/>
                <a:cs typeface="Courier New"/>
              </a:rPr>
              <a:t>Well</a:t>
            </a:r>
            <a:r>
              <a:rPr lang="fr-FR" sz="1550" spc="20" dirty="0" smtClean="0">
                <a:latin typeface="Courier New"/>
                <a:cs typeface="Courier New"/>
              </a:rPr>
              <a:t>, </a:t>
            </a:r>
            <a:r>
              <a:rPr lang="fr-FR" sz="1550" spc="20" dirty="0" err="1" smtClean="0">
                <a:latin typeface="Courier New"/>
                <a:cs typeface="Courier New"/>
              </a:rPr>
              <a:t>that’s</a:t>
            </a:r>
            <a:r>
              <a:rPr lang="fr-FR" sz="1550" spc="20" dirty="0" smtClean="0">
                <a:latin typeface="Courier New"/>
                <a:cs typeface="Courier New"/>
              </a:rPr>
              <a:t> </a:t>
            </a:r>
            <a:r>
              <a:rPr lang="fr-FR" sz="1550" spc="20" dirty="0" err="1" smtClean="0">
                <a:latin typeface="Courier New"/>
                <a:cs typeface="Courier New"/>
              </a:rPr>
              <a:t>it</a:t>
            </a:r>
            <a:r>
              <a:rPr lang="fr-FR" sz="1550" spc="20" dirty="0" smtClean="0">
                <a:latin typeface="Courier New"/>
                <a:cs typeface="Courier New"/>
              </a:rPr>
              <a:t>, the end! </a:t>
            </a:r>
            <a:r>
              <a:rPr sz="1550" spc="20" dirty="0" smtClean="0">
                <a:latin typeface="Courier New"/>
                <a:cs typeface="Courier New"/>
              </a:rPr>
              <a:t>&lt;/</a:t>
            </a:r>
            <a:r>
              <a:rPr sz="1550" b="1" spc="20" dirty="0">
                <a:solidFill>
                  <a:srgbClr val="000080"/>
                </a:solidFill>
                <a:latin typeface="Courier New"/>
                <a:cs typeface="Courier New"/>
              </a:rPr>
              <a:t>h2</a:t>
            </a:r>
            <a:r>
              <a:rPr sz="1550" spc="20" dirty="0" smtClean="0">
                <a:latin typeface="Courier New"/>
                <a:cs typeface="Courier New"/>
              </a:rPr>
              <a:t>&gt;</a:t>
            </a:r>
            <a:r>
              <a:rPr lang="fr-FR" sz="1550" dirty="0">
                <a:latin typeface="Courier New"/>
                <a:cs typeface="Courier New"/>
              </a:rPr>
              <a:t> </a:t>
            </a:r>
            <a:r>
              <a:rPr sz="1550" spc="30" dirty="0" smtClean="0">
                <a:latin typeface="Courier New"/>
                <a:cs typeface="Courier New"/>
              </a:rPr>
              <a:t>{% </a:t>
            </a:r>
            <a:r>
              <a:rPr sz="1550" b="1" spc="25" dirty="0">
                <a:solidFill>
                  <a:srgbClr val="000080"/>
                </a:solidFill>
                <a:latin typeface="Courier New"/>
                <a:cs typeface="Courier New"/>
              </a:rPr>
              <a:t>endblock</a:t>
            </a:r>
            <a:r>
              <a:rPr sz="1550" b="1" spc="1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550" spc="45" dirty="0">
                <a:latin typeface="Courier New"/>
                <a:cs typeface="Courier New"/>
              </a:rPr>
              <a:t>%}</a:t>
            </a:r>
            <a:endParaRPr sz="15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21777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Gabarits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0" y="1055077"/>
            <a:ext cx="9144000" cy="2579078"/>
          </a:xfrm>
        </p:spPr>
        <p:txBody>
          <a:bodyPr/>
          <a:lstStyle/>
          <a:p>
            <a:r>
              <a:rPr lang="fr-FR" sz="2800" dirty="0" smtClean="0"/>
              <a:t>On peut inclure un </a:t>
            </a:r>
            <a:r>
              <a:rPr lang="fr-FR" sz="2800" dirty="0" err="1" smtClean="0"/>
              <a:t>template</a:t>
            </a:r>
            <a:r>
              <a:rPr lang="fr-FR" sz="2800" dirty="0" smtClean="0"/>
              <a:t>  via le tag « </a:t>
            </a:r>
            <a:r>
              <a:rPr lang="fr-FR" sz="2800" b="1" dirty="0" err="1" smtClean="0">
                <a:solidFill>
                  <a:srgbClr val="FF0000"/>
                </a:solidFill>
              </a:rPr>
              <a:t>include</a:t>
            </a:r>
            <a:r>
              <a:rPr lang="fr-FR" sz="2800" b="1" dirty="0" smtClean="0">
                <a:solidFill>
                  <a:srgbClr val="FF0000"/>
                </a:solidFill>
              </a:rPr>
              <a:t> </a:t>
            </a:r>
            <a:r>
              <a:rPr lang="fr-FR" sz="2800" dirty="0" smtClean="0"/>
              <a:t>», Exemple:</a:t>
            </a:r>
          </a:p>
          <a:p>
            <a:pPr marL="114300" indent="0">
              <a:buNone/>
            </a:pPr>
            <a:r>
              <a:rPr lang="fr-FR" sz="2800" b="1" dirty="0" smtClean="0">
                <a:solidFill>
                  <a:srgbClr val="FF0000"/>
                </a:solidFill>
              </a:rPr>
              <a:t>header.html</a:t>
            </a:r>
          </a:p>
          <a:p>
            <a:pPr marL="114300" indent="0">
              <a:buNone/>
            </a:pPr>
            <a:endParaRPr lang="fr-FR" sz="2800" dirty="0"/>
          </a:p>
          <a:p>
            <a:pPr marL="114300" indent="0">
              <a:buNone/>
            </a:pPr>
            <a:r>
              <a:rPr lang="fr-FR" sz="2800" b="1" dirty="0" smtClean="0">
                <a:solidFill>
                  <a:srgbClr val="FF0000"/>
                </a:solidFill>
              </a:rPr>
              <a:t>index.html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132" y="6487589"/>
            <a:ext cx="7797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https://docs.djangoproject.com/fr/3.1/ref/templates/builtins/#ref-templates-builtins-tags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object 5"/>
          <p:cNvSpPr txBox="1"/>
          <p:nvPr/>
        </p:nvSpPr>
        <p:spPr>
          <a:xfrm>
            <a:off x="375138" y="2595737"/>
            <a:ext cx="8568445" cy="27251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87630">
              <a:spcBef>
                <a:spcPts val="90"/>
              </a:spcBef>
            </a:pPr>
            <a:r>
              <a:rPr lang="en-US" sz="1550" spc="25" dirty="0" smtClean="0">
                <a:latin typeface="Courier New"/>
                <a:cs typeface="Courier New"/>
              </a:rPr>
              <a:t>{{ </a:t>
            </a:r>
            <a:r>
              <a:rPr lang="en-US" sz="1550" b="1" spc="20" dirty="0" smtClean="0">
                <a:solidFill>
                  <a:srgbClr val="000080"/>
                </a:solidFill>
                <a:latin typeface="Courier New"/>
                <a:cs typeface="Courier New"/>
              </a:rPr>
              <a:t>greeting</a:t>
            </a:r>
            <a:r>
              <a:rPr lang="en-US" sz="1550" b="1" spc="2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550" spc="30" dirty="0" smtClean="0">
                <a:latin typeface="Courier New"/>
                <a:cs typeface="Courier New"/>
              </a:rPr>
              <a:t>}} </a:t>
            </a:r>
            <a:r>
              <a:rPr lang="en-US" sz="1550" spc="25" dirty="0" smtClean="0">
                <a:latin typeface="Courier New"/>
                <a:cs typeface="Courier New"/>
              </a:rPr>
              <a:t>{{ </a:t>
            </a:r>
            <a:r>
              <a:rPr lang="en-US" sz="1550" b="1" spc="25" dirty="0" smtClean="0">
                <a:solidFill>
                  <a:srgbClr val="000080"/>
                </a:solidFill>
                <a:latin typeface="Courier New"/>
                <a:cs typeface="Courier New"/>
              </a:rPr>
              <a:t>username|</a:t>
            </a:r>
            <a:r>
              <a:rPr lang="en-US" sz="1550" b="1" spc="20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550" b="1" spc="25" dirty="0" smtClean="0">
                <a:solidFill>
                  <a:srgbClr val="0000FF"/>
                </a:solidFill>
                <a:latin typeface="Courier New"/>
                <a:cs typeface="Courier New"/>
              </a:rPr>
              <a:t>default: </a:t>
            </a:r>
            <a:r>
              <a:rPr lang="en-US" sz="1550" b="1" spc="25" dirty="0">
                <a:solidFill>
                  <a:srgbClr val="008000"/>
                </a:solidFill>
                <a:latin typeface="Courier New"/>
                <a:cs typeface="Courier New"/>
              </a:rPr>
              <a:t>“Visitor” </a:t>
            </a:r>
            <a:r>
              <a:rPr lang="en-US" sz="1550" spc="40" dirty="0">
                <a:latin typeface="Courier New"/>
                <a:cs typeface="Courier New"/>
              </a:rPr>
              <a:t>}</a:t>
            </a:r>
            <a:r>
              <a:rPr lang="en-US" sz="1550" spc="40" dirty="0" smtClean="0">
                <a:latin typeface="Courier New"/>
                <a:cs typeface="Courier New"/>
              </a:rPr>
              <a:t>}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46891" y="3796802"/>
            <a:ext cx="9061939" cy="1879361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335"/>
              </a:spcBef>
            </a:pPr>
            <a:r>
              <a:rPr sz="1550" spc="30" dirty="0" smtClean="0">
                <a:latin typeface="Courier New"/>
                <a:cs typeface="Courier New"/>
              </a:rPr>
              <a:t>{% </a:t>
            </a:r>
            <a:r>
              <a:rPr sz="1550" b="1" spc="25" dirty="0" smtClean="0">
                <a:solidFill>
                  <a:srgbClr val="000080"/>
                </a:solidFill>
                <a:latin typeface="Courier New"/>
                <a:cs typeface="Courier New"/>
              </a:rPr>
              <a:t>extends </a:t>
            </a:r>
            <a:r>
              <a:rPr sz="1550" b="1" spc="25" dirty="0" smtClean="0">
                <a:solidFill>
                  <a:srgbClr val="008000"/>
                </a:solidFill>
                <a:latin typeface="Courier New"/>
                <a:cs typeface="Courier New"/>
              </a:rPr>
              <a:t>"base.html"</a:t>
            </a:r>
            <a:r>
              <a:rPr sz="1550" b="1" spc="19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550" spc="40" dirty="0" smtClean="0">
                <a:latin typeface="Courier New"/>
                <a:cs typeface="Courier New"/>
              </a:rPr>
              <a:t>%}</a:t>
            </a:r>
            <a:endParaRPr lang="fr-FR" sz="1550" spc="40" dirty="0" smtClean="0">
              <a:latin typeface="Courier New"/>
              <a:cs typeface="Courier New"/>
            </a:endParaRPr>
          </a:p>
          <a:p>
            <a:pPr marL="87630">
              <a:spcBef>
                <a:spcPts val="335"/>
              </a:spcBef>
            </a:pPr>
            <a:r>
              <a:rPr lang="en-US" sz="1550" spc="25" dirty="0" smtClean="0">
                <a:latin typeface="Courier New"/>
                <a:cs typeface="Courier New"/>
              </a:rPr>
              <a:t>{% </a:t>
            </a:r>
            <a:r>
              <a:rPr lang="en-US" sz="1550" b="1" spc="20" dirty="0">
                <a:solidFill>
                  <a:srgbClr val="000080"/>
                </a:solidFill>
                <a:latin typeface="Courier New"/>
                <a:cs typeface="Courier New"/>
              </a:rPr>
              <a:t>block </a:t>
            </a:r>
            <a:r>
              <a:rPr lang="en-US" sz="1550" b="1" spc="25" dirty="0" smtClean="0">
                <a:solidFill>
                  <a:srgbClr val="0000FF"/>
                </a:solidFill>
                <a:latin typeface="Courier New"/>
                <a:cs typeface="Courier New"/>
              </a:rPr>
              <a:t>title </a:t>
            </a:r>
            <a:r>
              <a:rPr lang="en-US" sz="1550" spc="30" dirty="0" smtClean="0">
                <a:latin typeface="Courier New"/>
                <a:cs typeface="Courier New"/>
              </a:rPr>
              <a:t>%} Home Page </a:t>
            </a:r>
            <a:r>
              <a:rPr lang="en-US" sz="1550" spc="25" dirty="0">
                <a:latin typeface="Courier New"/>
                <a:cs typeface="Courier New"/>
              </a:rPr>
              <a:t>{% </a:t>
            </a:r>
            <a:r>
              <a:rPr lang="en-US" sz="1550" b="1" spc="25" dirty="0" err="1">
                <a:solidFill>
                  <a:srgbClr val="000080"/>
                </a:solidFill>
                <a:latin typeface="Courier New"/>
                <a:cs typeface="Courier New"/>
              </a:rPr>
              <a:t>endblock</a:t>
            </a:r>
            <a:r>
              <a:rPr lang="en-US" sz="1550" b="1" spc="18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550" spc="40" dirty="0" smtClean="0">
                <a:latin typeface="Courier New"/>
                <a:cs typeface="Courier New"/>
              </a:rPr>
              <a:t>%}</a:t>
            </a:r>
          </a:p>
          <a:p>
            <a:pPr marL="87630">
              <a:spcBef>
                <a:spcPts val="335"/>
              </a:spcBef>
            </a:pPr>
            <a:r>
              <a:rPr lang="en-US" sz="1550" spc="30" dirty="0">
                <a:latin typeface="Courier New"/>
                <a:cs typeface="Courier New"/>
              </a:rPr>
              <a:t>{% </a:t>
            </a:r>
            <a:r>
              <a:rPr lang="en-US" sz="1550" b="1" spc="35" dirty="0">
                <a:solidFill>
                  <a:srgbClr val="000080"/>
                </a:solidFill>
                <a:latin typeface="Courier New"/>
                <a:cs typeface="Courier New"/>
              </a:rPr>
              <a:t>block </a:t>
            </a:r>
            <a:r>
              <a:rPr lang="en-US" sz="1550" b="1" spc="25" dirty="0" smtClean="0">
                <a:solidFill>
                  <a:srgbClr val="0000FF"/>
                </a:solidFill>
                <a:latin typeface="Courier New"/>
                <a:cs typeface="Courier New"/>
              </a:rPr>
              <a:t>header </a:t>
            </a:r>
            <a:r>
              <a:rPr lang="en-US" sz="1550" spc="30" dirty="0">
                <a:latin typeface="Courier New"/>
                <a:cs typeface="Courier New"/>
              </a:rPr>
              <a:t>%} </a:t>
            </a:r>
            <a:endParaRPr lang="en-US" sz="1550" spc="30" dirty="0" smtClean="0">
              <a:latin typeface="Courier New"/>
              <a:cs typeface="Courier New"/>
            </a:endParaRPr>
          </a:p>
          <a:p>
            <a:pPr marL="87630">
              <a:spcBef>
                <a:spcPts val="335"/>
              </a:spcBef>
            </a:pPr>
            <a:r>
              <a:rPr lang="en-US" sz="1550" spc="30" dirty="0" smtClean="0">
                <a:latin typeface="Courier New"/>
                <a:cs typeface="Courier New"/>
              </a:rPr>
              <a:t>  {% </a:t>
            </a:r>
            <a:r>
              <a:rPr lang="en-US" sz="1550" b="1" spc="35" dirty="0" smtClean="0">
                <a:solidFill>
                  <a:srgbClr val="000080"/>
                </a:solidFill>
                <a:latin typeface="Courier New"/>
                <a:cs typeface="Courier New"/>
              </a:rPr>
              <a:t>include </a:t>
            </a:r>
            <a:r>
              <a:rPr lang="en-US" sz="1550" b="1" spc="25" dirty="0" smtClean="0">
                <a:solidFill>
                  <a:srgbClr val="008000"/>
                </a:solidFill>
                <a:latin typeface="Courier New"/>
                <a:cs typeface="Courier New"/>
              </a:rPr>
              <a:t>“header.html" </a:t>
            </a:r>
            <a:r>
              <a:rPr lang="en-US" sz="1550" b="1" spc="25" dirty="0" smtClean="0">
                <a:solidFill>
                  <a:srgbClr val="0000FF"/>
                </a:solidFill>
                <a:latin typeface="Courier New"/>
                <a:cs typeface="Courier New"/>
              </a:rPr>
              <a:t>with </a:t>
            </a:r>
            <a:r>
              <a:rPr lang="en-US" sz="1550" b="1" spc="20" dirty="0" smtClean="0">
                <a:solidFill>
                  <a:srgbClr val="000080"/>
                </a:solidFill>
                <a:latin typeface="Courier New"/>
                <a:cs typeface="Courier New"/>
              </a:rPr>
              <a:t>greeting</a:t>
            </a:r>
            <a:r>
              <a:rPr lang="en-US" sz="1550" b="1" spc="25" dirty="0" smtClean="0">
                <a:solidFill>
                  <a:srgbClr val="0000FF"/>
                </a:solidFill>
                <a:latin typeface="Courier New"/>
                <a:cs typeface="Courier New"/>
              </a:rPr>
              <a:t>=“Hello” </a:t>
            </a:r>
            <a:r>
              <a:rPr lang="en-US" sz="1550" b="1" spc="20" dirty="0" smtClean="0">
                <a:solidFill>
                  <a:srgbClr val="000080"/>
                </a:solidFill>
                <a:latin typeface="Courier New"/>
                <a:cs typeface="Courier New"/>
              </a:rPr>
              <a:t>username</a:t>
            </a:r>
            <a:r>
              <a:rPr lang="en-US" sz="1550" b="1" spc="25" dirty="0" smtClean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lang="en-US" sz="1550" b="1" spc="25" dirty="0" err="1" smtClean="0">
                <a:solidFill>
                  <a:srgbClr val="0000FF"/>
                </a:solidFill>
                <a:latin typeface="Courier New"/>
                <a:cs typeface="Courier New"/>
              </a:rPr>
              <a:t>user.username</a:t>
            </a:r>
            <a:r>
              <a:rPr lang="en-US" sz="1550" b="1" spc="2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550" spc="30" dirty="0" smtClean="0">
                <a:latin typeface="Courier New"/>
                <a:cs typeface="Courier New"/>
              </a:rPr>
              <a:t>%} </a:t>
            </a:r>
            <a:endParaRPr lang="en-US" sz="1550" spc="30" dirty="0">
              <a:latin typeface="Courier New"/>
              <a:cs typeface="Courier New"/>
            </a:endParaRPr>
          </a:p>
          <a:p>
            <a:pPr marL="87630">
              <a:spcBef>
                <a:spcPts val="335"/>
              </a:spcBef>
            </a:pPr>
            <a:r>
              <a:rPr lang="en-US" sz="1550" spc="30" dirty="0" smtClean="0">
                <a:latin typeface="Courier New"/>
                <a:cs typeface="Courier New"/>
              </a:rPr>
              <a:t>{% </a:t>
            </a:r>
            <a:r>
              <a:rPr lang="en-US" sz="1550" b="1" spc="25" dirty="0" err="1">
                <a:solidFill>
                  <a:srgbClr val="000080"/>
                </a:solidFill>
                <a:latin typeface="Courier New"/>
                <a:cs typeface="Courier New"/>
              </a:rPr>
              <a:t>endblock</a:t>
            </a:r>
            <a:r>
              <a:rPr lang="en-US" sz="1550" b="1" spc="1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550" spc="45" dirty="0" smtClean="0">
                <a:latin typeface="Courier New"/>
                <a:cs typeface="Courier New"/>
              </a:rPr>
              <a:t>%}</a:t>
            </a:r>
            <a:endParaRPr sz="1550" dirty="0">
              <a:latin typeface="Courier New"/>
              <a:cs typeface="Courier New"/>
            </a:endParaRPr>
          </a:p>
          <a:p>
            <a:pPr marL="87630">
              <a:lnSpc>
                <a:spcPct val="100000"/>
              </a:lnSpc>
              <a:spcBef>
                <a:spcPts val="20"/>
              </a:spcBef>
            </a:pPr>
            <a:r>
              <a:rPr sz="1550" spc="30" dirty="0">
                <a:latin typeface="Courier New"/>
                <a:cs typeface="Courier New"/>
              </a:rPr>
              <a:t>{% </a:t>
            </a:r>
            <a:r>
              <a:rPr sz="1550" b="1" spc="35" dirty="0">
                <a:solidFill>
                  <a:srgbClr val="000080"/>
                </a:solidFill>
                <a:latin typeface="Courier New"/>
                <a:cs typeface="Courier New"/>
              </a:rPr>
              <a:t>block </a:t>
            </a:r>
            <a:r>
              <a:rPr sz="1550" b="1" spc="25" dirty="0">
                <a:solidFill>
                  <a:srgbClr val="0000FF"/>
                </a:solidFill>
                <a:latin typeface="Courier New"/>
                <a:cs typeface="Courier New"/>
              </a:rPr>
              <a:t>content </a:t>
            </a:r>
            <a:r>
              <a:rPr sz="1550" spc="30" dirty="0">
                <a:latin typeface="Courier New"/>
                <a:cs typeface="Courier New"/>
              </a:rPr>
              <a:t>%} &lt;</a:t>
            </a:r>
            <a:r>
              <a:rPr sz="1550" b="1" spc="30" dirty="0" smtClean="0">
                <a:solidFill>
                  <a:srgbClr val="000080"/>
                </a:solidFill>
                <a:latin typeface="Courier New"/>
                <a:cs typeface="Courier New"/>
              </a:rPr>
              <a:t>h1</a:t>
            </a:r>
            <a:r>
              <a:rPr sz="1550" spc="30" dirty="0" smtClean="0">
                <a:latin typeface="Courier New"/>
                <a:cs typeface="Courier New"/>
              </a:rPr>
              <a:t>&gt;</a:t>
            </a:r>
            <a:r>
              <a:rPr lang="fr-FR" sz="1550" spc="30" dirty="0" smtClean="0">
                <a:latin typeface="Courier New"/>
                <a:cs typeface="Courier New"/>
              </a:rPr>
              <a:t> </a:t>
            </a:r>
            <a:r>
              <a:rPr lang="fr-FR" sz="1550" spc="30" dirty="0" err="1" smtClean="0">
                <a:latin typeface="Courier New"/>
                <a:cs typeface="Courier New"/>
              </a:rPr>
              <a:t>We</a:t>
            </a:r>
            <a:r>
              <a:rPr lang="fr-FR" sz="1550" spc="30" dirty="0" smtClean="0">
                <a:latin typeface="Courier New"/>
                <a:cs typeface="Courier New"/>
              </a:rPr>
              <a:t> </a:t>
            </a:r>
            <a:r>
              <a:rPr lang="fr-FR" sz="1550" spc="30" dirty="0" err="1" smtClean="0">
                <a:latin typeface="Courier New"/>
                <a:cs typeface="Courier New"/>
              </a:rPr>
              <a:t>sell</a:t>
            </a:r>
            <a:r>
              <a:rPr lang="fr-FR" sz="1550" spc="30" dirty="0" smtClean="0">
                <a:latin typeface="Courier New"/>
                <a:cs typeface="Courier New"/>
              </a:rPr>
              <a:t> books!</a:t>
            </a:r>
            <a:r>
              <a:rPr sz="1550" spc="195" dirty="0" smtClean="0">
                <a:latin typeface="Courier New"/>
                <a:cs typeface="Courier New"/>
              </a:rPr>
              <a:t> </a:t>
            </a:r>
            <a:r>
              <a:rPr sz="1550" spc="30" dirty="0">
                <a:latin typeface="Courier New"/>
                <a:cs typeface="Courier New"/>
              </a:rPr>
              <a:t>&lt;/</a:t>
            </a:r>
            <a:r>
              <a:rPr sz="1550" b="1" spc="30" dirty="0">
                <a:solidFill>
                  <a:srgbClr val="000080"/>
                </a:solidFill>
                <a:latin typeface="Courier New"/>
                <a:cs typeface="Courier New"/>
              </a:rPr>
              <a:t>h1</a:t>
            </a:r>
            <a:r>
              <a:rPr sz="1550" spc="30" dirty="0" smtClean="0">
                <a:latin typeface="Courier New"/>
                <a:cs typeface="Courier New"/>
              </a:rPr>
              <a:t>&gt;</a:t>
            </a:r>
            <a:r>
              <a:rPr lang="fr-FR" sz="1550" dirty="0">
                <a:latin typeface="Courier New"/>
                <a:cs typeface="Courier New"/>
              </a:rPr>
              <a:t> </a:t>
            </a:r>
            <a:r>
              <a:rPr sz="1550" spc="30" dirty="0" smtClean="0">
                <a:latin typeface="Courier New"/>
                <a:cs typeface="Courier New"/>
              </a:rPr>
              <a:t>{% </a:t>
            </a:r>
            <a:r>
              <a:rPr sz="1550" b="1" spc="25" dirty="0">
                <a:solidFill>
                  <a:srgbClr val="000080"/>
                </a:solidFill>
                <a:latin typeface="Courier New"/>
                <a:cs typeface="Courier New"/>
              </a:rPr>
              <a:t>endblock</a:t>
            </a:r>
            <a:r>
              <a:rPr sz="1550" b="1" spc="1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550" spc="45" dirty="0">
                <a:latin typeface="Courier New"/>
                <a:cs typeface="Courier New"/>
              </a:rPr>
              <a:t>%}</a:t>
            </a:r>
            <a:endParaRPr sz="1550" dirty="0">
              <a:latin typeface="Courier New"/>
              <a:cs typeface="Courier New"/>
            </a:endParaRPr>
          </a:p>
          <a:p>
            <a:pPr marL="87630">
              <a:lnSpc>
                <a:spcPct val="100000"/>
              </a:lnSpc>
              <a:spcBef>
                <a:spcPts val="90"/>
              </a:spcBef>
            </a:pPr>
            <a:r>
              <a:rPr sz="1550" spc="30" dirty="0">
                <a:latin typeface="Courier New"/>
                <a:cs typeface="Courier New"/>
              </a:rPr>
              <a:t>{% </a:t>
            </a:r>
            <a:r>
              <a:rPr sz="1550" b="1" spc="35" dirty="0">
                <a:solidFill>
                  <a:srgbClr val="000080"/>
                </a:solidFill>
                <a:latin typeface="Courier New"/>
                <a:cs typeface="Courier New"/>
              </a:rPr>
              <a:t>block </a:t>
            </a:r>
            <a:r>
              <a:rPr sz="1550" b="1" spc="20" dirty="0">
                <a:solidFill>
                  <a:srgbClr val="0000FF"/>
                </a:solidFill>
                <a:latin typeface="Courier New"/>
                <a:cs typeface="Courier New"/>
              </a:rPr>
              <a:t>footer </a:t>
            </a:r>
            <a:r>
              <a:rPr sz="1550" spc="25" dirty="0">
                <a:latin typeface="Courier New"/>
                <a:cs typeface="Courier New"/>
              </a:rPr>
              <a:t>%} </a:t>
            </a:r>
            <a:r>
              <a:rPr sz="1550" spc="20" dirty="0">
                <a:latin typeface="Courier New"/>
                <a:cs typeface="Courier New"/>
              </a:rPr>
              <a:t>&lt;</a:t>
            </a:r>
            <a:r>
              <a:rPr sz="1550" b="1" spc="20" dirty="0">
                <a:solidFill>
                  <a:srgbClr val="000080"/>
                </a:solidFill>
                <a:latin typeface="Courier New"/>
                <a:cs typeface="Courier New"/>
              </a:rPr>
              <a:t>h2</a:t>
            </a:r>
            <a:r>
              <a:rPr sz="1550" spc="20" dirty="0" smtClean="0">
                <a:latin typeface="Courier New"/>
                <a:cs typeface="Courier New"/>
              </a:rPr>
              <a:t>&gt;</a:t>
            </a:r>
            <a:r>
              <a:rPr lang="fr-FR" sz="1550" spc="20" dirty="0" smtClean="0">
                <a:latin typeface="Courier New"/>
                <a:cs typeface="Courier New"/>
              </a:rPr>
              <a:t> </a:t>
            </a:r>
            <a:r>
              <a:rPr lang="fr-FR" sz="1550" spc="20" dirty="0" err="1" smtClean="0">
                <a:latin typeface="Courier New"/>
                <a:cs typeface="Courier New"/>
              </a:rPr>
              <a:t>Well</a:t>
            </a:r>
            <a:r>
              <a:rPr lang="fr-FR" sz="1550" spc="20" dirty="0" smtClean="0">
                <a:latin typeface="Courier New"/>
                <a:cs typeface="Courier New"/>
              </a:rPr>
              <a:t>, </a:t>
            </a:r>
            <a:r>
              <a:rPr lang="fr-FR" sz="1550" spc="20" dirty="0" err="1" smtClean="0">
                <a:latin typeface="Courier New"/>
                <a:cs typeface="Courier New"/>
              </a:rPr>
              <a:t>that’s</a:t>
            </a:r>
            <a:r>
              <a:rPr lang="fr-FR" sz="1550" spc="20" dirty="0" smtClean="0">
                <a:latin typeface="Courier New"/>
                <a:cs typeface="Courier New"/>
              </a:rPr>
              <a:t> </a:t>
            </a:r>
            <a:r>
              <a:rPr lang="fr-FR" sz="1550" spc="20" dirty="0" err="1" smtClean="0">
                <a:latin typeface="Courier New"/>
                <a:cs typeface="Courier New"/>
              </a:rPr>
              <a:t>it</a:t>
            </a:r>
            <a:r>
              <a:rPr lang="fr-FR" sz="1550" spc="20" dirty="0" smtClean="0">
                <a:latin typeface="Courier New"/>
                <a:cs typeface="Courier New"/>
              </a:rPr>
              <a:t>, the end! </a:t>
            </a:r>
            <a:r>
              <a:rPr sz="1550" spc="20" dirty="0" smtClean="0">
                <a:latin typeface="Courier New"/>
                <a:cs typeface="Courier New"/>
              </a:rPr>
              <a:t>&lt;/</a:t>
            </a:r>
            <a:r>
              <a:rPr sz="1550" b="1" spc="20" dirty="0">
                <a:solidFill>
                  <a:srgbClr val="000080"/>
                </a:solidFill>
                <a:latin typeface="Courier New"/>
                <a:cs typeface="Courier New"/>
              </a:rPr>
              <a:t>h2</a:t>
            </a:r>
            <a:r>
              <a:rPr sz="1550" spc="20" dirty="0" smtClean="0">
                <a:latin typeface="Courier New"/>
                <a:cs typeface="Courier New"/>
              </a:rPr>
              <a:t>&gt;</a:t>
            </a:r>
            <a:r>
              <a:rPr lang="fr-FR" sz="1550" dirty="0">
                <a:latin typeface="Courier New"/>
                <a:cs typeface="Courier New"/>
              </a:rPr>
              <a:t> </a:t>
            </a:r>
            <a:r>
              <a:rPr sz="1550" spc="30" dirty="0" smtClean="0">
                <a:latin typeface="Courier New"/>
                <a:cs typeface="Courier New"/>
              </a:rPr>
              <a:t>{% </a:t>
            </a:r>
            <a:r>
              <a:rPr sz="1550" b="1" spc="25" dirty="0">
                <a:solidFill>
                  <a:srgbClr val="000080"/>
                </a:solidFill>
                <a:latin typeface="Courier New"/>
                <a:cs typeface="Courier New"/>
              </a:rPr>
              <a:t>endblock</a:t>
            </a:r>
            <a:r>
              <a:rPr sz="1550" b="1" spc="1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550" spc="45" dirty="0">
                <a:latin typeface="Courier New"/>
                <a:cs typeface="Courier New"/>
              </a:rPr>
              <a:t>%}</a:t>
            </a:r>
            <a:endParaRPr sz="15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940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couche « </a:t>
            </a:r>
            <a:r>
              <a:rPr lang="fr-FR" dirty="0" err="1" smtClean="0"/>
              <a:t>View</a:t>
            </a:r>
            <a:r>
              <a:rPr lang="fr-FR" dirty="0" smtClean="0"/>
              <a:t> »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53227"/>
            <a:ext cx="9043792" cy="4572935"/>
          </a:xfrm>
        </p:spPr>
        <p:txBody>
          <a:bodyPr/>
          <a:lstStyle/>
          <a:p>
            <a:r>
              <a:rPr lang="fr-FR" sz="2800" dirty="0"/>
              <a:t>Une « </a:t>
            </a:r>
            <a:r>
              <a:rPr lang="fr-FR" sz="2800" b="1" dirty="0">
                <a:solidFill>
                  <a:srgbClr val="FF0000"/>
                </a:solidFill>
              </a:rPr>
              <a:t>Vue</a:t>
            </a:r>
            <a:r>
              <a:rPr lang="fr-FR" sz="2800" dirty="0"/>
              <a:t> » est </a:t>
            </a:r>
            <a:r>
              <a:rPr lang="fr-FR" sz="2800" dirty="0" smtClean="0"/>
              <a:t>une  </a:t>
            </a:r>
            <a:r>
              <a:rPr lang="fr-FR" sz="2800" dirty="0"/>
              <a:t>fonction spécifique </a:t>
            </a:r>
            <a:r>
              <a:rPr lang="fr-FR" sz="2800" dirty="0" smtClean="0"/>
              <a:t>qui accepte une requête et renvoie une réponse. Cette réponse peut être sous la forme d’une redirection, une erreur 404, un contenu HTML présenté </a:t>
            </a:r>
            <a:r>
              <a:rPr lang="fr-FR" sz="2800" dirty="0"/>
              <a:t>selon un </a:t>
            </a:r>
            <a:r>
              <a:rPr lang="fr-FR" sz="2800" dirty="0" smtClean="0"/>
              <a:t>« </a:t>
            </a:r>
            <a:r>
              <a:rPr lang="fr-FR" sz="2800" b="1" dirty="0" err="1">
                <a:solidFill>
                  <a:srgbClr val="FF0000"/>
                </a:solidFill>
              </a:rPr>
              <a:t>template</a:t>
            </a:r>
            <a:r>
              <a:rPr lang="fr-FR" sz="2800" dirty="0"/>
              <a:t> </a:t>
            </a:r>
            <a:r>
              <a:rPr lang="fr-FR" sz="2800" dirty="0" smtClean="0"/>
              <a:t>».</a:t>
            </a:r>
          </a:p>
          <a:p>
            <a:endParaRPr lang="fr-FR" sz="2800" dirty="0"/>
          </a:p>
          <a:p>
            <a:r>
              <a:rPr lang="fr-FR" sz="2800" dirty="0"/>
              <a:t>Par </a:t>
            </a:r>
            <a:r>
              <a:rPr lang="fr-FR" sz="2800" dirty="0" smtClean="0"/>
              <a:t>convention, le code relatif aux vues est placé dans un fichier nommé </a:t>
            </a:r>
            <a:r>
              <a:rPr lang="fr-FR" sz="2800" b="1" dirty="0" smtClean="0">
                <a:solidFill>
                  <a:srgbClr val="FF0000"/>
                </a:solidFill>
              </a:rPr>
              <a:t>views.py</a:t>
            </a:r>
            <a:r>
              <a:rPr lang="fr-FR" sz="2800" dirty="0" smtClean="0"/>
              <a:t>. </a:t>
            </a:r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3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Gabarits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0" y="1055077"/>
            <a:ext cx="9144000" cy="2579078"/>
          </a:xfrm>
        </p:spPr>
        <p:txBody>
          <a:bodyPr/>
          <a:lstStyle/>
          <a:p>
            <a:r>
              <a:rPr lang="fr-FR" sz="2800" dirty="0" smtClean="0"/>
              <a:t>Les fichiers statiques (CSS, JS, images) sont gérés par Django via </a:t>
            </a:r>
            <a:r>
              <a:rPr lang="fr-FR" sz="2800" b="1" dirty="0" err="1" smtClean="0">
                <a:solidFill>
                  <a:srgbClr val="FF0000"/>
                </a:solidFill>
              </a:rPr>
              <a:t>django.contrib.staticfiles</a:t>
            </a:r>
            <a:endParaRPr lang="fr-FR" sz="2800" b="1" dirty="0" smtClean="0">
              <a:solidFill>
                <a:srgbClr val="FF0000"/>
              </a:solidFill>
            </a:endParaRPr>
          </a:p>
          <a:p>
            <a:r>
              <a:rPr lang="fr-FR" sz="2800" dirty="0"/>
              <a:t>Il faut: </a:t>
            </a:r>
          </a:p>
          <a:p>
            <a:pPr lvl="1"/>
            <a:r>
              <a:rPr lang="fr-FR" sz="2400" dirty="0" smtClean="0"/>
              <a:t>Définir le chemin vers ces fichiers dans settings.py: </a:t>
            </a:r>
          </a:p>
          <a:p>
            <a:pPr marL="92710" lvl="0" indent="0">
              <a:spcBef>
                <a:spcPts val="254"/>
              </a:spcBef>
              <a:buClrTx/>
              <a:buSzTx/>
              <a:buNone/>
            </a:pPr>
            <a:r>
              <a:rPr lang="en-US" sz="1800" kern="1200" spc="-15" dirty="0" smtClean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	STATIC_URL </a:t>
            </a:r>
            <a:r>
              <a:rPr lang="en-US" sz="1800" kern="1200" dirty="0" smtClean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lang="en-US" sz="1800" kern="1200" spc="5" dirty="0" smtClean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1800" b="1" kern="1200" spc="-5" dirty="0" smtClean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'/static/'</a:t>
            </a:r>
            <a:endParaRPr lang="en-US" sz="1800" kern="1200" dirty="0" smtClean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lvl="1"/>
            <a:r>
              <a:rPr lang="fr-FR" sz="2400" dirty="0" smtClean="0"/>
              <a:t>Charger les éléments dans le gabarit via:</a:t>
            </a:r>
          </a:p>
          <a:p>
            <a:pPr marL="92075" lvl="0" indent="0">
              <a:spcBef>
                <a:spcPts val="140"/>
              </a:spcBef>
              <a:buClrTx/>
              <a:buSzTx/>
              <a:buNone/>
            </a:pPr>
            <a:r>
              <a:rPr lang="en-US" sz="2400" kern="1200" spc="-10" dirty="0" smtClean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	</a:t>
            </a:r>
            <a:r>
              <a:rPr lang="en-US" sz="2000" kern="1200" spc="-10" dirty="0" smtClean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{% </a:t>
            </a:r>
            <a:r>
              <a:rPr lang="en-US" sz="2000" b="1" kern="1200" spc="-15" dirty="0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load </a:t>
            </a:r>
            <a:r>
              <a:rPr lang="en-US" sz="2000" b="1" kern="1200" spc="-5" dirty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static</a:t>
            </a:r>
            <a:r>
              <a:rPr lang="en-US" sz="2000" b="1" kern="1200" spc="-35" dirty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2000" kern="1200" spc="-15" dirty="0" smtClean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%}</a:t>
            </a:r>
            <a:endParaRPr lang="fr-FR" sz="2000" dirty="0" smtClean="0"/>
          </a:p>
          <a:p>
            <a:pPr lvl="1"/>
            <a:r>
              <a:rPr lang="fr-FR" sz="2400" dirty="0" smtClean="0"/>
              <a:t>Faire appel à la ressource (</a:t>
            </a:r>
            <a:r>
              <a:rPr lang="fr-FR" sz="1800" kern="1200" spc="-1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App/</a:t>
            </a:r>
            <a:r>
              <a:rPr lang="fr-FR" sz="1800" kern="1200" spc="-15" dirty="0" err="1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static</a:t>
            </a:r>
            <a:r>
              <a:rPr lang="fr-FR" sz="1800" kern="1200" spc="-1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/App/</a:t>
            </a:r>
            <a:r>
              <a:rPr lang="fr-FR" sz="1800" kern="1200" spc="-15" dirty="0" err="1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img</a:t>
            </a:r>
            <a:r>
              <a:rPr lang="fr-FR" sz="1800" kern="1200" spc="-1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/example.jpg</a:t>
            </a:r>
            <a:r>
              <a:rPr lang="fr-FR" sz="2400" dirty="0" smtClean="0"/>
              <a:t>), par exemple: </a:t>
            </a:r>
          </a:p>
          <a:p>
            <a:pPr lvl="1"/>
            <a:endParaRPr lang="fr-FR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46132" y="6487589"/>
            <a:ext cx="7797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https://docs.djangoproject.com/fr/3.1/ref/templates/builtins/#ref-templates-builtins-tags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object 9"/>
          <p:cNvSpPr txBox="1"/>
          <p:nvPr/>
        </p:nvSpPr>
        <p:spPr>
          <a:xfrm>
            <a:off x="714375" y="4886925"/>
            <a:ext cx="7715250" cy="274434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280"/>
              </a:spcBef>
            </a:pPr>
            <a:r>
              <a:rPr sz="1550" spc="35" dirty="0">
                <a:latin typeface="Courier New"/>
                <a:cs typeface="Courier New"/>
              </a:rPr>
              <a:t>&lt;</a:t>
            </a:r>
            <a:r>
              <a:rPr sz="1550" b="1" spc="35" dirty="0">
                <a:solidFill>
                  <a:srgbClr val="000080"/>
                </a:solidFill>
                <a:latin typeface="Courier New"/>
                <a:cs typeface="Courier New"/>
              </a:rPr>
              <a:t>img </a:t>
            </a:r>
            <a:r>
              <a:rPr sz="1550" b="1" spc="25" dirty="0">
                <a:solidFill>
                  <a:srgbClr val="0000FF"/>
                </a:solidFill>
                <a:latin typeface="Courier New"/>
                <a:cs typeface="Courier New"/>
              </a:rPr>
              <a:t>src=</a:t>
            </a:r>
            <a:r>
              <a:rPr sz="1550" b="1" spc="25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sz="1550" spc="25" dirty="0">
                <a:latin typeface="Courier New"/>
                <a:cs typeface="Courier New"/>
              </a:rPr>
              <a:t>{% </a:t>
            </a:r>
            <a:r>
              <a:rPr sz="1550" b="1" spc="20" dirty="0">
                <a:solidFill>
                  <a:srgbClr val="000080"/>
                </a:solidFill>
                <a:latin typeface="Courier New"/>
                <a:cs typeface="Courier New"/>
              </a:rPr>
              <a:t>static </a:t>
            </a:r>
            <a:r>
              <a:rPr sz="1550" b="1" spc="25" dirty="0" smtClean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fr-FR" sz="1550" b="1" spc="25" dirty="0" smtClean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550" b="1" spc="25" dirty="0" smtClean="0">
                <a:solidFill>
                  <a:srgbClr val="008000"/>
                </a:solidFill>
                <a:latin typeface="Courier New"/>
                <a:cs typeface="Courier New"/>
              </a:rPr>
              <a:t>pp/</a:t>
            </a:r>
            <a:r>
              <a:rPr lang="fr-FR" sz="1550" b="1" spc="25" dirty="0" err="1" smtClean="0">
                <a:solidFill>
                  <a:srgbClr val="008000"/>
                </a:solidFill>
                <a:latin typeface="Courier New"/>
                <a:cs typeface="Courier New"/>
              </a:rPr>
              <a:t>img</a:t>
            </a:r>
            <a:r>
              <a:rPr lang="fr-FR" sz="1550" b="1" spc="25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550" b="1" spc="25" dirty="0" smtClean="0">
                <a:solidFill>
                  <a:srgbClr val="008000"/>
                </a:solidFill>
                <a:latin typeface="Courier New"/>
                <a:cs typeface="Courier New"/>
              </a:rPr>
              <a:t>example.jpg</a:t>
            </a:r>
            <a:r>
              <a:rPr sz="1550" b="1" spc="25" dirty="0">
                <a:solidFill>
                  <a:srgbClr val="008000"/>
                </a:solidFill>
                <a:latin typeface="Courier New"/>
                <a:cs typeface="Courier New"/>
              </a:rPr>
              <a:t>" </a:t>
            </a:r>
            <a:r>
              <a:rPr sz="1550" spc="30" dirty="0">
                <a:latin typeface="Courier New"/>
                <a:cs typeface="Courier New"/>
              </a:rPr>
              <a:t>%}</a:t>
            </a:r>
            <a:r>
              <a:rPr sz="1550" b="1" spc="30" dirty="0">
                <a:solidFill>
                  <a:srgbClr val="008000"/>
                </a:solidFill>
                <a:latin typeface="Courier New"/>
                <a:cs typeface="Courier New"/>
              </a:rPr>
              <a:t>" </a:t>
            </a:r>
            <a:r>
              <a:rPr sz="1550" b="1" spc="30" dirty="0">
                <a:solidFill>
                  <a:srgbClr val="0000FF"/>
                </a:solidFill>
                <a:latin typeface="Courier New"/>
                <a:cs typeface="Courier New"/>
              </a:rPr>
              <a:t>alt=</a:t>
            </a:r>
            <a:r>
              <a:rPr sz="1550" b="1" spc="30" dirty="0">
                <a:solidFill>
                  <a:srgbClr val="008000"/>
                </a:solidFill>
                <a:latin typeface="Courier New"/>
                <a:cs typeface="Courier New"/>
              </a:rPr>
              <a:t>"My</a:t>
            </a:r>
            <a:r>
              <a:rPr sz="1550" b="1" spc="2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550" b="1" spc="30" dirty="0">
                <a:solidFill>
                  <a:srgbClr val="008000"/>
                </a:solidFill>
                <a:latin typeface="Courier New"/>
                <a:cs typeface="Courier New"/>
              </a:rPr>
              <a:t>image"</a:t>
            </a:r>
            <a:r>
              <a:rPr sz="1550" spc="30" dirty="0">
                <a:latin typeface="Courier New"/>
                <a:cs typeface="Courier New"/>
              </a:rPr>
              <a:t>/&gt;</a:t>
            </a:r>
            <a:endParaRPr sz="15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6186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URLs</a:t>
            </a:r>
            <a:r>
              <a:rPr lang="fr-FR" dirty="0" smtClean="0"/>
              <a:t> &amp; </a:t>
            </a:r>
            <a:r>
              <a:rPr lang="fr-FR" dirty="0" err="1" smtClean="0"/>
              <a:t>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4983162"/>
          </a:xfrm>
        </p:spPr>
        <p:txBody>
          <a:bodyPr/>
          <a:lstStyle/>
          <a:p>
            <a:r>
              <a:rPr lang="fr-FR" sz="2800" dirty="0"/>
              <a:t>Lorsqu’un utilisateur essaye de se </a:t>
            </a:r>
            <a:r>
              <a:rPr lang="fr-FR" sz="2800" dirty="0" smtClean="0"/>
              <a:t>connecter:</a:t>
            </a:r>
          </a:p>
          <a:p>
            <a:pPr marL="1028700" lvl="1" indent="-457200">
              <a:buFont typeface="+mj-lt"/>
              <a:buAutoNum type="arabicPeriod"/>
            </a:pPr>
            <a:r>
              <a:rPr lang="fr-FR" sz="2400" dirty="0" smtClean="0"/>
              <a:t>Django identifie le module racine (</a:t>
            </a:r>
            <a:r>
              <a:rPr lang="fr-FR" sz="2400" b="1" dirty="0" smtClean="0">
                <a:solidFill>
                  <a:srgbClr val="FF0000"/>
                </a:solidFill>
              </a:rPr>
              <a:t>urls.py</a:t>
            </a:r>
            <a:r>
              <a:rPr lang="fr-FR" sz="2400" dirty="0" smtClean="0"/>
              <a:t>) définie au niveau de </a:t>
            </a:r>
            <a:r>
              <a:rPr lang="fr-FR" sz="2400" b="1" dirty="0" smtClean="0">
                <a:solidFill>
                  <a:srgbClr val="FF0000"/>
                </a:solidFill>
              </a:rPr>
              <a:t>settings.py</a:t>
            </a:r>
            <a:r>
              <a:rPr lang="fr-FR" sz="2400" dirty="0" smtClean="0"/>
              <a:t>: </a:t>
            </a:r>
            <a:r>
              <a:rPr lang="fr-FR" sz="2400" b="1" dirty="0" smtClean="0">
                <a:solidFill>
                  <a:srgbClr val="FF0000"/>
                </a:solidFill>
              </a:rPr>
              <a:t>ROOT_URLCONF</a:t>
            </a:r>
          </a:p>
          <a:p>
            <a:pPr marL="1028700" lvl="1" indent="-457200">
              <a:buFont typeface="+mj-lt"/>
              <a:buAutoNum type="arabicPeriod"/>
            </a:pPr>
            <a:r>
              <a:rPr lang="fr-FR" sz="2400" dirty="0" smtClean="0"/>
              <a:t>Django charge ce module et parcourt la variable </a:t>
            </a:r>
            <a:r>
              <a:rPr lang="fr-FR" sz="2400" b="1" dirty="0" err="1" smtClean="0">
                <a:solidFill>
                  <a:srgbClr val="FF0000"/>
                </a:solidFill>
              </a:rPr>
              <a:t>urlpatterns</a:t>
            </a:r>
            <a:r>
              <a:rPr lang="fr-FR" sz="2400" dirty="0" smtClean="0"/>
              <a:t>. Il s’agit d’une séquence d’instance composée soit de: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2000" dirty="0" err="1" smtClean="0"/>
              <a:t>django.urls.path</a:t>
            </a:r>
            <a:r>
              <a:rPr lang="fr-FR" sz="2000" dirty="0" smtClean="0"/>
              <a:t>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2000" dirty="0" err="1" smtClean="0"/>
              <a:t>Django.urls.re_path</a:t>
            </a:r>
            <a:r>
              <a:rPr lang="fr-FR" sz="2000" dirty="0" smtClean="0"/>
              <a:t>()</a:t>
            </a:r>
          </a:p>
          <a:p>
            <a:pPr marL="1028700" lvl="1" indent="-457200">
              <a:buFont typeface="+mj-lt"/>
              <a:buAutoNum type="arabicPeriod"/>
            </a:pPr>
            <a:r>
              <a:rPr lang="fr-FR" sz="2400" dirty="0" smtClean="0"/>
              <a:t>Django s’arrête à la première correspondance avec l’URL demandée et importe la vue correspondante.</a:t>
            </a:r>
          </a:p>
          <a:p>
            <a:pPr marL="1028700" lvl="1" indent="-457200">
              <a:buFont typeface="+mj-lt"/>
              <a:buAutoNum type="arabicPeriod"/>
            </a:pPr>
            <a:r>
              <a:rPr lang="fr-FR" sz="2400" dirty="0" smtClean="0"/>
              <a:t>Sinon en cas où il n’y a pas de correspondance ou en cas d’exception, Django appelle une vue d’erreur.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53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URLs</a:t>
            </a:r>
            <a:r>
              <a:rPr lang="fr-FR" dirty="0" smtClean="0"/>
              <a:t> &amp; </a:t>
            </a:r>
            <a:r>
              <a:rPr lang="fr-FR" dirty="0" err="1" smtClean="0"/>
              <a:t>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4983162"/>
          </a:xfrm>
        </p:spPr>
        <p:txBody>
          <a:bodyPr/>
          <a:lstStyle/>
          <a:p>
            <a:r>
              <a:rPr lang="fr-FR" sz="2400" dirty="0" smtClean="0"/>
              <a:t>Pour déclarer une vue, il faut:</a:t>
            </a:r>
          </a:p>
          <a:p>
            <a:pPr lvl="1"/>
            <a:r>
              <a:rPr lang="fr-FR" sz="2000" dirty="0" smtClean="0"/>
              <a:t>Déclarer un </a:t>
            </a:r>
            <a:r>
              <a:rPr lang="fr-FR" sz="2000" dirty="0" err="1" smtClean="0"/>
              <a:t>urlpattern</a:t>
            </a:r>
            <a:r>
              <a:rPr lang="fr-FR" sz="2000" dirty="0" smtClean="0"/>
              <a:t> dans urls.py de l’application</a:t>
            </a:r>
          </a:p>
          <a:p>
            <a:pPr lvl="1"/>
            <a:r>
              <a:rPr lang="fr-FR" sz="2000" dirty="0" smtClean="0"/>
              <a:t>Définir la méthode correspondante dans views.py</a:t>
            </a:r>
          </a:p>
          <a:p>
            <a:r>
              <a:rPr lang="fr-FR" sz="2400" dirty="0" smtClean="0"/>
              <a:t>Exemple: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object 4"/>
          <p:cNvSpPr txBox="1"/>
          <p:nvPr/>
        </p:nvSpPr>
        <p:spPr>
          <a:xfrm>
            <a:off x="200025" y="2815431"/>
            <a:ext cx="8743950" cy="2967479"/>
          </a:xfrm>
          <a:prstGeom prst="rect">
            <a:avLst/>
          </a:prstGeom>
          <a:ln w="9534">
            <a:solidFill>
              <a:srgbClr val="366657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85725">
              <a:spcBef>
                <a:spcPts val="200"/>
              </a:spcBef>
            </a:pPr>
            <a:r>
              <a:rPr lang="en-US" b="1" spc="-5" dirty="0">
                <a:solidFill>
                  <a:srgbClr val="008080"/>
                </a:solidFill>
                <a:latin typeface="Courier New"/>
                <a:cs typeface="Courier New"/>
              </a:rPr>
              <a:t>from</a:t>
            </a:r>
            <a:r>
              <a:rPr lang="en-US" spc="-5" dirty="0">
                <a:latin typeface="Courier New"/>
                <a:cs typeface="Courier New"/>
              </a:rPr>
              <a:t> </a:t>
            </a:r>
            <a:r>
              <a:rPr lang="en-US" spc="-5" dirty="0" err="1">
                <a:latin typeface="Courier New"/>
                <a:cs typeface="Courier New"/>
              </a:rPr>
              <a:t>django.urls</a:t>
            </a:r>
            <a:r>
              <a:rPr lang="en-US" spc="-5" dirty="0">
                <a:latin typeface="Courier New"/>
                <a:cs typeface="Courier New"/>
              </a:rPr>
              <a:t> </a:t>
            </a:r>
            <a:r>
              <a:rPr lang="en-US" b="1" spc="-5" dirty="0">
                <a:solidFill>
                  <a:srgbClr val="008080"/>
                </a:solidFill>
                <a:latin typeface="Courier New"/>
                <a:cs typeface="Courier New"/>
              </a:rPr>
              <a:t>import</a:t>
            </a:r>
            <a:r>
              <a:rPr lang="en-US" spc="-5" dirty="0">
                <a:latin typeface="Courier New"/>
                <a:cs typeface="Courier New"/>
              </a:rPr>
              <a:t> path</a:t>
            </a:r>
          </a:p>
          <a:p>
            <a:pPr marL="85725">
              <a:spcBef>
                <a:spcPts val="200"/>
              </a:spcBef>
            </a:pPr>
            <a:r>
              <a:rPr lang="en-US" b="1" spc="-5" dirty="0">
                <a:solidFill>
                  <a:srgbClr val="008080"/>
                </a:solidFill>
                <a:latin typeface="Courier New"/>
                <a:cs typeface="Courier New"/>
              </a:rPr>
              <a:t>from</a:t>
            </a:r>
            <a:r>
              <a:rPr lang="en-US" spc="-5" dirty="0">
                <a:latin typeface="Courier New"/>
                <a:cs typeface="Courier New"/>
              </a:rPr>
              <a:t> </a:t>
            </a:r>
            <a:r>
              <a:rPr lang="en-US" spc="-5" dirty="0" err="1">
                <a:latin typeface="Courier New"/>
                <a:cs typeface="Courier New"/>
              </a:rPr>
              <a:t>django.views.generic</a:t>
            </a:r>
            <a:r>
              <a:rPr lang="en-US" spc="-5" dirty="0">
                <a:latin typeface="Courier New"/>
                <a:cs typeface="Courier New"/>
              </a:rPr>
              <a:t> </a:t>
            </a:r>
            <a:r>
              <a:rPr lang="en-US" b="1" spc="-5" dirty="0">
                <a:solidFill>
                  <a:srgbClr val="008080"/>
                </a:solidFill>
                <a:latin typeface="Courier New"/>
                <a:cs typeface="Courier New"/>
              </a:rPr>
              <a:t>import</a:t>
            </a:r>
            <a:r>
              <a:rPr lang="en-US" spc="-5" dirty="0">
                <a:latin typeface="Courier New"/>
                <a:cs typeface="Courier New"/>
              </a:rPr>
              <a:t> </a:t>
            </a:r>
            <a:r>
              <a:rPr lang="en-US" spc="-5" dirty="0" err="1">
                <a:latin typeface="Courier New"/>
                <a:cs typeface="Courier New"/>
              </a:rPr>
              <a:t>TemplateView</a:t>
            </a:r>
            <a:endParaRPr lang="en-US" spc="-5" dirty="0">
              <a:latin typeface="Courier New"/>
              <a:cs typeface="Courier New"/>
            </a:endParaRPr>
          </a:p>
          <a:p>
            <a:pPr marL="85725">
              <a:spcBef>
                <a:spcPts val="200"/>
              </a:spcBef>
            </a:pPr>
            <a:r>
              <a:rPr lang="en-US" b="1" spc="-5" dirty="0">
                <a:solidFill>
                  <a:srgbClr val="008080"/>
                </a:solidFill>
                <a:latin typeface="Courier New"/>
                <a:cs typeface="Courier New"/>
              </a:rPr>
              <a:t>from</a:t>
            </a:r>
            <a:r>
              <a:rPr lang="en-US" spc="-5" dirty="0">
                <a:latin typeface="Courier New"/>
                <a:cs typeface="Courier New"/>
              </a:rPr>
              <a:t> .views </a:t>
            </a:r>
            <a:r>
              <a:rPr lang="en-US" b="1" spc="-5" dirty="0">
                <a:solidFill>
                  <a:srgbClr val="008080"/>
                </a:solidFill>
                <a:latin typeface="Courier New"/>
                <a:cs typeface="Courier New"/>
              </a:rPr>
              <a:t>import</a:t>
            </a:r>
            <a:r>
              <a:rPr lang="en-US" spc="-5" dirty="0">
                <a:latin typeface="Courier New"/>
                <a:cs typeface="Courier New"/>
              </a:rPr>
              <a:t> </a:t>
            </a:r>
            <a:r>
              <a:rPr lang="en-US" spc="-5" dirty="0" err="1">
                <a:latin typeface="Courier New"/>
                <a:cs typeface="Courier New"/>
              </a:rPr>
              <a:t>list_books</a:t>
            </a:r>
            <a:r>
              <a:rPr lang="en-US" spc="-5" dirty="0">
                <a:latin typeface="Courier New"/>
                <a:cs typeface="Courier New"/>
              </a:rPr>
              <a:t>, </a:t>
            </a:r>
            <a:r>
              <a:rPr lang="en-US" spc="-5" dirty="0" err="1" smtClean="0">
                <a:latin typeface="Courier New"/>
                <a:cs typeface="Courier New"/>
              </a:rPr>
              <a:t>book_detail</a:t>
            </a:r>
            <a:r>
              <a:rPr lang="en-US" spc="-5" dirty="0" smtClean="0">
                <a:latin typeface="Courier New"/>
                <a:cs typeface="Courier New"/>
              </a:rPr>
              <a:t>, </a:t>
            </a:r>
            <a:r>
              <a:rPr lang="en-US" spc="15" dirty="0" err="1">
                <a:latin typeface="Courier New"/>
                <a:cs typeface="Courier New"/>
              </a:rPr>
              <a:t>MainView</a:t>
            </a:r>
            <a:endParaRPr lang="en-US" spc="-5" dirty="0" smtClean="0">
              <a:latin typeface="Courier New"/>
              <a:cs typeface="Courier New"/>
            </a:endParaRPr>
          </a:p>
          <a:p>
            <a:pPr marL="85725">
              <a:spcBef>
                <a:spcPts val="200"/>
              </a:spcBef>
            </a:pPr>
            <a:endParaRPr lang="fr-FR" sz="1400" spc="-5" dirty="0" smtClean="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spcBef>
                <a:spcPts val="200"/>
              </a:spcBef>
            </a:pPr>
            <a:r>
              <a:rPr sz="1400" spc="-5" dirty="0" err="1" smtClean="0">
                <a:latin typeface="Courier New"/>
                <a:cs typeface="Courier New"/>
              </a:rPr>
              <a:t>urlpatterns</a:t>
            </a:r>
            <a:r>
              <a:rPr sz="1400" spc="-5" dirty="0" smtClean="0">
                <a:latin typeface="Courier New"/>
                <a:cs typeface="Courier New"/>
              </a:rPr>
              <a:t> </a:t>
            </a:r>
            <a:r>
              <a:rPr sz="1400" spc="15" dirty="0">
                <a:latin typeface="Courier New"/>
                <a:cs typeface="Courier New"/>
              </a:rPr>
              <a:t>=</a:t>
            </a:r>
            <a:r>
              <a:rPr sz="1400" spc="-110" dirty="0">
                <a:latin typeface="Courier New"/>
                <a:cs typeface="Courier New"/>
              </a:rPr>
              <a:t> </a:t>
            </a:r>
            <a:r>
              <a:rPr sz="1400" spc="15" dirty="0" smtClean="0">
                <a:latin typeface="Courier New"/>
                <a:cs typeface="Courier New"/>
              </a:rPr>
              <a:t>[</a:t>
            </a:r>
            <a:endParaRPr lang="fr-FR" sz="1400" spc="15" dirty="0" smtClean="0">
              <a:latin typeface="Courier New"/>
              <a:cs typeface="Courier New"/>
            </a:endParaRPr>
          </a:p>
          <a:p>
            <a:pPr marL="85725">
              <a:spcBef>
                <a:spcPts val="200"/>
              </a:spcBef>
            </a:pPr>
            <a:r>
              <a:rPr lang="en-US" spc="15" dirty="0">
                <a:latin typeface="Courier New"/>
                <a:cs typeface="Courier New"/>
              </a:rPr>
              <a:t> </a:t>
            </a:r>
            <a:r>
              <a:rPr lang="en-US" spc="15" dirty="0" smtClean="0">
                <a:latin typeface="Courier New"/>
                <a:cs typeface="Courier New"/>
              </a:rPr>
              <a:t>   #</a:t>
            </a:r>
            <a:r>
              <a:rPr lang="en-US" spc="15" dirty="0">
                <a:latin typeface="Courier New"/>
                <a:cs typeface="Courier New"/>
              </a:rPr>
              <a:t>pre-defined class from </a:t>
            </a:r>
            <a:r>
              <a:rPr lang="en-US" spc="15" dirty="0" err="1">
                <a:latin typeface="Courier New"/>
                <a:cs typeface="Courier New"/>
              </a:rPr>
              <a:t>django</a:t>
            </a:r>
            <a:r>
              <a:rPr lang="en-US" spc="15" dirty="0">
                <a:latin typeface="Courier New"/>
                <a:cs typeface="Courier New"/>
              </a:rPr>
              <a:t>: we don't need to specify a view</a:t>
            </a:r>
            <a:endParaRPr sz="1400" dirty="0">
              <a:latin typeface="Courier New"/>
              <a:cs typeface="Courier New"/>
            </a:endParaRPr>
          </a:p>
          <a:p>
            <a:pPr marL="505459" marR="249554">
              <a:lnSpc>
                <a:spcPct val="99900"/>
              </a:lnSpc>
              <a:spcBef>
                <a:spcPts val="50"/>
              </a:spcBef>
            </a:pPr>
            <a:r>
              <a:rPr sz="1400" spc="-10" dirty="0">
                <a:latin typeface="Courier New"/>
                <a:cs typeface="Courier New"/>
              </a:rPr>
              <a:t>path</a:t>
            </a:r>
            <a:r>
              <a:rPr sz="1400" spc="-10" dirty="0" smtClean="0">
                <a:latin typeface="Courier New"/>
                <a:cs typeface="Courier New"/>
              </a:rPr>
              <a:t>(</a:t>
            </a:r>
            <a:r>
              <a:rPr sz="1400" b="1" spc="-10" dirty="0" smtClean="0">
                <a:solidFill>
                  <a:srgbClr val="008080"/>
                </a:solidFill>
                <a:latin typeface="Courier New"/>
                <a:cs typeface="Courier New"/>
              </a:rPr>
              <a:t>''</a:t>
            </a:r>
            <a:r>
              <a:rPr sz="1400" spc="-10" dirty="0" smtClean="0">
                <a:latin typeface="Courier New"/>
                <a:cs typeface="Courier New"/>
              </a:rPr>
              <a:t>, </a:t>
            </a:r>
            <a:r>
              <a:rPr lang="en-US" spc="15" dirty="0" err="1">
                <a:latin typeface="Courier New"/>
                <a:cs typeface="Courier New"/>
              </a:rPr>
              <a:t>TemplateView.as_view</a:t>
            </a:r>
            <a:r>
              <a:rPr lang="en-US" spc="15" dirty="0">
                <a:latin typeface="Courier New"/>
                <a:cs typeface="Courier New"/>
              </a:rPr>
              <a:t>(</a:t>
            </a:r>
            <a:r>
              <a:rPr lang="en-US" spc="15" dirty="0" err="1">
                <a:latin typeface="Courier New"/>
                <a:cs typeface="Courier New"/>
              </a:rPr>
              <a:t>template_name</a:t>
            </a:r>
            <a:r>
              <a:rPr lang="en-US" spc="15" dirty="0">
                <a:latin typeface="Courier New"/>
                <a:cs typeface="Courier New"/>
              </a:rPr>
              <a:t>='index.html')</a:t>
            </a:r>
            <a:r>
              <a:rPr sz="1400" spc="-5" dirty="0" smtClean="0">
                <a:latin typeface="Courier New"/>
                <a:cs typeface="Courier New"/>
              </a:rPr>
              <a:t>), </a:t>
            </a:r>
            <a:endParaRPr lang="fr-FR" sz="1400" spc="-5" dirty="0" smtClean="0">
              <a:latin typeface="Courier New"/>
              <a:cs typeface="Courier New"/>
            </a:endParaRPr>
          </a:p>
          <a:p>
            <a:pPr marL="85725">
              <a:spcBef>
                <a:spcPts val="45"/>
              </a:spcBef>
            </a:pPr>
            <a:r>
              <a:rPr lang="en-US" spc="15" dirty="0">
                <a:latin typeface="Courier New"/>
                <a:cs typeface="Courier New"/>
              </a:rPr>
              <a:t> </a:t>
            </a:r>
            <a:r>
              <a:rPr lang="en-US" spc="15" dirty="0" smtClean="0">
                <a:latin typeface="Courier New"/>
                <a:cs typeface="Courier New"/>
              </a:rPr>
              <a:t>   # </a:t>
            </a:r>
            <a:r>
              <a:rPr lang="en-US" spc="15" dirty="0">
                <a:latin typeface="Courier New"/>
                <a:cs typeface="Courier New"/>
              </a:rPr>
              <a:t>function based views</a:t>
            </a:r>
          </a:p>
          <a:p>
            <a:pPr marL="85725">
              <a:spcBef>
                <a:spcPts val="45"/>
              </a:spcBef>
            </a:pPr>
            <a:r>
              <a:rPr lang="en-US" spc="15" dirty="0">
                <a:latin typeface="Courier New"/>
                <a:cs typeface="Courier New"/>
              </a:rPr>
              <a:t>    path(</a:t>
            </a:r>
            <a:r>
              <a:rPr lang="en-US" b="1" spc="-5" dirty="0">
                <a:solidFill>
                  <a:srgbClr val="008080"/>
                </a:solidFill>
                <a:latin typeface="Courier New"/>
                <a:cs typeface="Courier New"/>
              </a:rPr>
              <a:t>'</a:t>
            </a:r>
            <a:r>
              <a:rPr lang="en-US" b="1" spc="-5" dirty="0" err="1">
                <a:solidFill>
                  <a:srgbClr val="008080"/>
                </a:solidFill>
                <a:latin typeface="Courier New"/>
                <a:cs typeface="Courier New"/>
              </a:rPr>
              <a:t>list_books</a:t>
            </a:r>
            <a:r>
              <a:rPr lang="en-US" b="1" spc="-5" dirty="0">
                <a:solidFill>
                  <a:srgbClr val="008080"/>
                </a:solidFill>
                <a:latin typeface="Courier New"/>
                <a:cs typeface="Courier New"/>
              </a:rPr>
              <a:t>'</a:t>
            </a:r>
            <a:r>
              <a:rPr lang="en-US" spc="15" dirty="0">
                <a:latin typeface="Courier New"/>
                <a:cs typeface="Courier New"/>
              </a:rPr>
              <a:t>, </a:t>
            </a:r>
            <a:r>
              <a:rPr lang="en-US" spc="15" dirty="0" err="1">
                <a:latin typeface="Courier New"/>
                <a:cs typeface="Courier New"/>
              </a:rPr>
              <a:t>list_books</a:t>
            </a:r>
            <a:r>
              <a:rPr lang="en-US" spc="15" dirty="0">
                <a:latin typeface="Courier New"/>
                <a:cs typeface="Courier New"/>
              </a:rPr>
              <a:t>),</a:t>
            </a:r>
          </a:p>
          <a:p>
            <a:pPr marL="85725">
              <a:spcBef>
                <a:spcPts val="45"/>
              </a:spcBef>
            </a:pPr>
            <a:r>
              <a:rPr lang="en-US" spc="15" dirty="0">
                <a:latin typeface="Courier New"/>
                <a:cs typeface="Courier New"/>
              </a:rPr>
              <a:t>    path(</a:t>
            </a:r>
            <a:r>
              <a:rPr lang="en-US" b="1" spc="-5" dirty="0">
                <a:solidFill>
                  <a:srgbClr val="008080"/>
                </a:solidFill>
                <a:latin typeface="Courier New"/>
                <a:cs typeface="Courier New"/>
              </a:rPr>
              <a:t>'</a:t>
            </a:r>
            <a:r>
              <a:rPr lang="en-US" b="1" spc="-5" dirty="0" err="1">
                <a:solidFill>
                  <a:srgbClr val="008080"/>
                </a:solidFill>
                <a:latin typeface="Courier New"/>
                <a:cs typeface="Courier New"/>
              </a:rPr>
              <a:t>book_detail</a:t>
            </a:r>
            <a:r>
              <a:rPr lang="en-US" b="1" spc="-5" dirty="0">
                <a:solidFill>
                  <a:srgbClr val="008080"/>
                </a:solidFill>
                <a:latin typeface="Courier New"/>
                <a:cs typeface="Courier New"/>
              </a:rPr>
              <a:t>/&lt;</a:t>
            </a:r>
            <a:r>
              <a:rPr lang="en-US" b="1" spc="-5" dirty="0" err="1">
                <a:solidFill>
                  <a:srgbClr val="008080"/>
                </a:solidFill>
                <a:latin typeface="Courier New"/>
                <a:cs typeface="Courier New"/>
              </a:rPr>
              <a:t>int:id_book</a:t>
            </a:r>
            <a:r>
              <a:rPr lang="en-US" b="1" spc="-5" dirty="0">
                <a:solidFill>
                  <a:srgbClr val="008080"/>
                </a:solidFill>
                <a:latin typeface="Courier New"/>
                <a:cs typeface="Courier New"/>
              </a:rPr>
              <a:t>&gt;'</a:t>
            </a:r>
            <a:r>
              <a:rPr lang="en-US" spc="15" dirty="0">
                <a:latin typeface="Courier New"/>
                <a:cs typeface="Courier New"/>
              </a:rPr>
              <a:t>, </a:t>
            </a:r>
            <a:r>
              <a:rPr lang="en-US" spc="15" dirty="0" err="1">
                <a:latin typeface="Courier New"/>
                <a:cs typeface="Courier New"/>
              </a:rPr>
              <a:t>book_detail</a:t>
            </a:r>
            <a:r>
              <a:rPr lang="en-US" spc="15" dirty="0">
                <a:latin typeface="Courier New"/>
                <a:cs typeface="Courier New"/>
              </a:rPr>
              <a:t>),</a:t>
            </a:r>
          </a:p>
          <a:p>
            <a:pPr marL="85725">
              <a:spcBef>
                <a:spcPts val="45"/>
              </a:spcBef>
            </a:pPr>
            <a:r>
              <a:rPr lang="en-US" spc="15" dirty="0">
                <a:latin typeface="Courier New"/>
                <a:cs typeface="Courier New"/>
              </a:rPr>
              <a:t>    # class based views</a:t>
            </a:r>
          </a:p>
          <a:p>
            <a:pPr marL="85725">
              <a:spcBef>
                <a:spcPts val="45"/>
              </a:spcBef>
            </a:pPr>
            <a:r>
              <a:rPr lang="en-US" spc="15" dirty="0">
                <a:latin typeface="Courier New"/>
                <a:cs typeface="Courier New"/>
              </a:rPr>
              <a:t>    #path(</a:t>
            </a:r>
            <a:r>
              <a:rPr lang="en-US" b="1" spc="-5" dirty="0">
                <a:solidFill>
                  <a:srgbClr val="008080"/>
                </a:solidFill>
                <a:latin typeface="Courier New"/>
                <a:cs typeface="Courier New"/>
              </a:rPr>
              <a:t>'main'</a:t>
            </a:r>
            <a:r>
              <a:rPr lang="en-US" spc="15" dirty="0">
                <a:latin typeface="Courier New"/>
                <a:cs typeface="Courier New"/>
              </a:rPr>
              <a:t>, </a:t>
            </a:r>
            <a:r>
              <a:rPr lang="en-US" spc="15" dirty="0" err="1">
                <a:latin typeface="Courier New"/>
                <a:cs typeface="Courier New"/>
              </a:rPr>
              <a:t>MainView.as_view</a:t>
            </a:r>
            <a:r>
              <a:rPr lang="en-US" spc="15" dirty="0">
                <a:latin typeface="Courier New"/>
                <a:cs typeface="Courier New"/>
              </a:rPr>
              <a:t>())</a:t>
            </a:r>
            <a:endParaRPr lang="en-US" dirty="0">
              <a:latin typeface="Courier New"/>
              <a:cs typeface="Courier New"/>
            </a:endParaRPr>
          </a:p>
          <a:p>
            <a:pPr marL="85725">
              <a:spcBef>
                <a:spcPts val="45"/>
              </a:spcBef>
            </a:pPr>
            <a:r>
              <a:rPr sz="1400" spc="15" dirty="0" smtClean="0">
                <a:latin typeface="Courier New"/>
                <a:cs typeface="Courier New"/>
              </a:rPr>
              <a:t>]</a:t>
            </a:r>
            <a:r>
              <a:rPr lang="en-US" spc="15" dirty="0" smtClean="0">
                <a:latin typeface="Courier New"/>
                <a:cs typeface="Courier New"/>
              </a:rPr>
              <a:t>, </a:t>
            </a:r>
            <a:endParaRPr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49824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URLs</a:t>
            </a:r>
            <a:r>
              <a:rPr lang="fr-FR" dirty="0" smtClean="0"/>
              <a:t> &amp; </a:t>
            </a:r>
            <a:r>
              <a:rPr lang="fr-FR" dirty="0" err="1" smtClean="0"/>
              <a:t>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4983162"/>
          </a:xfrm>
        </p:spPr>
        <p:txBody>
          <a:bodyPr/>
          <a:lstStyle/>
          <a:p>
            <a:r>
              <a:rPr lang="fr-FR" sz="2400" dirty="0" smtClean="0"/>
              <a:t>Django présente plusieurs convertisseurs de chemin par défaut:</a:t>
            </a:r>
          </a:p>
          <a:p>
            <a:pPr lvl="1"/>
            <a:r>
              <a:rPr lang="fr-FR" sz="2000" dirty="0" err="1" smtClean="0"/>
              <a:t>str</a:t>
            </a:r>
            <a:endParaRPr lang="fr-FR" sz="2000" dirty="0" smtClean="0"/>
          </a:p>
          <a:p>
            <a:pPr lvl="1"/>
            <a:r>
              <a:rPr lang="fr-FR" sz="2000" dirty="0" err="1" smtClean="0"/>
              <a:t>int</a:t>
            </a:r>
            <a:endParaRPr lang="fr-FR" sz="2000" dirty="0" smtClean="0"/>
          </a:p>
          <a:p>
            <a:pPr lvl="1"/>
            <a:r>
              <a:rPr lang="fr-FR" sz="2000" dirty="0" smtClean="0"/>
              <a:t>slug</a:t>
            </a:r>
          </a:p>
          <a:p>
            <a:pPr lvl="1"/>
            <a:r>
              <a:rPr lang="fr-FR" sz="2000" dirty="0" err="1" smtClean="0"/>
              <a:t>uuid</a:t>
            </a:r>
            <a:endParaRPr lang="fr-FR" sz="2000" dirty="0" smtClean="0"/>
          </a:p>
          <a:p>
            <a:pPr lvl="1"/>
            <a:endParaRPr lang="fr-FR" sz="600" dirty="0" smtClean="0"/>
          </a:p>
          <a:p>
            <a:r>
              <a:rPr lang="fr-FR" sz="2400" dirty="0" smtClean="0"/>
              <a:t>Exemple: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Il faut indiquer au projet d’inclure les </a:t>
            </a:r>
            <a:r>
              <a:rPr lang="fr-FR" sz="2400" dirty="0" err="1" smtClean="0"/>
              <a:t>URLs</a:t>
            </a:r>
            <a:r>
              <a:rPr lang="fr-FR" sz="2400" dirty="0" smtClean="0"/>
              <a:t> relatives à l’application.</a:t>
            </a:r>
          </a:p>
          <a:p>
            <a:r>
              <a:rPr lang="fr-FR" sz="2400" dirty="0" smtClean="0"/>
              <a:t>Exemple: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5" name="object 4"/>
          <p:cNvSpPr txBox="1"/>
          <p:nvPr/>
        </p:nvSpPr>
        <p:spPr>
          <a:xfrm>
            <a:off x="200025" y="3623754"/>
            <a:ext cx="8743950" cy="1210588"/>
          </a:xfrm>
          <a:prstGeom prst="rect">
            <a:avLst/>
          </a:prstGeom>
          <a:ln w="9534">
            <a:solidFill>
              <a:srgbClr val="366657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00"/>
              </a:spcBef>
            </a:pPr>
            <a:endParaRPr lang="en-US" sz="1800" spc="15" dirty="0" smtClean="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spcBef>
                <a:spcPts val="200"/>
              </a:spcBef>
            </a:pPr>
            <a:r>
              <a:rPr lang="en-US" sz="1800" spc="15" dirty="0" smtClean="0">
                <a:latin typeface="Courier New"/>
                <a:cs typeface="Courier New"/>
              </a:rPr>
              <a:t>path</a:t>
            </a:r>
            <a:r>
              <a:rPr lang="en-US" sz="1800" spc="15" dirty="0">
                <a:latin typeface="Courier New"/>
                <a:cs typeface="Courier New"/>
              </a:rPr>
              <a:t>(</a:t>
            </a:r>
            <a:r>
              <a:rPr lang="en-US" sz="1800" b="1" spc="-5" dirty="0">
                <a:solidFill>
                  <a:srgbClr val="008080"/>
                </a:solidFill>
                <a:latin typeface="Courier New"/>
                <a:cs typeface="Courier New"/>
              </a:rPr>
              <a:t>'</a:t>
            </a:r>
            <a:r>
              <a:rPr lang="en-US" sz="1800" b="1" spc="-5" dirty="0" err="1">
                <a:solidFill>
                  <a:srgbClr val="008080"/>
                </a:solidFill>
                <a:latin typeface="Courier New"/>
                <a:cs typeface="Courier New"/>
              </a:rPr>
              <a:t>book_detail</a:t>
            </a:r>
            <a:r>
              <a:rPr lang="en-US" sz="1800" b="1" spc="-5" dirty="0">
                <a:solidFill>
                  <a:srgbClr val="008080"/>
                </a:solidFill>
                <a:latin typeface="Courier New"/>
                <a:cs typeface="Courier New"/>
              </a:rPr>
              <a:t>/&lt;</a:t>
            </a:r>
            <a:r>
              <a:rPr lang="en-US" sz="1800" b="1" spc="-5" dirty="0" err="1">
                <a:solidFill>
                  <a:srgbClr val="008080"/>
                </a:solidFill>
                <a:latin typeface="Courier New"/>
                <a:cs typeface="Courier New"/>
              </a:rPr>
              <a:t>int:id_book</a:t>
            </a:r>
            <a:r>
              <a:rPr lang="en-US" sz="1800" b="1" spc="-5" dirty="0">
                <a:solidFill>
                  <a:srgbClr val="008080"/>
                </a:solidFill>
                <a:latin typeface="Courier New"/>
                <a:cs typeface="Courier New"/>
              </a:rPr>
              <a:t>&gt;'</a:t>
            </a:r>
            <a:r>
              <a:rPr lang="en-US" sz="1800" spc="15" dirty="0">
                <a:latin typeface="Courier New"/>
                <a:cs typeface="Courier New"/>
              </a:rPr>
              <a:t>, </a:t>
            </a:r>
            <a:r>
              <a:rPr lang="en-US" sz="1800" spc="15" dirty="0" err="1">
                <a:latin typeface="Courier New"/>
                <a:cs typeface="Courier New"/>
              </a:rPr>
              <a:t>book_detail</a:t>
            </a:r>
            <a:r>
              <a:rPr lang="en-US" sz="1800" spc="15" dirty="0" smtClean="0">
                <a:latin typeface="Courier New"/>
                <a:cs typeface="Courier New"/>
              </a:rPr>
              <a:t>),</a:t>
            </a:r>
          </a:p>
          <a:p>
            <a:pPr marL="85725">
              <a:spcBef>
                <a:spcPts val="200"/>
              </a:spcBef>
            </a:pPr>
            <a:r>
              <a:rPr lang="en-US" sz="1800" spc="15" dirty="0">
                <a:latin typeface="Courier New"/>
                <a:cs typeface="Courier New"/>
              </a:rPr>
              <a:t>path(</a:t>
            </a:r>
            <a:r>
              <a:rPr lang="en-US" sz="1800" b="1" spc="-5" dirty="0">
                <a:solidFill>
                  <a:srgbClr val="008080"/>
                </a:solidFill>
                <a:latin typeface="Courier New"/>
                <a:cs typeface="Courier New"/>
              </a:rPr>
              <a:t>'</a:t>
            </a:r>
            <a:r>
              <a:rPr lang="en-US" sz="1800" b="1" spc="-5" dirty="0" err="1">
                <a:solidFill>
                  <a:srgbClr val="008080"/>
                </a:solidFill>
                <a:latin typeface="Courier New"/>
                <a:cs typeface="Courier New"/>
              </a:rPr>
              <a:t>book_detail</a:t>
            </a:r>
            <a:r>
              <a:rPr lang="en-US" sz="1800" b="1" spc="-5" dirty="0" smtClean="0">
                <a:solidFill>
                  <a:srgbClr val="008080"/>
                </a:solidFill>
                <a:latin typeface="Courier New"/>
                <a:cs typeface="Courier New"/>
              </a:rPr>
              <a:t>/&lt;</a:t>
            </a:r>
            <a:r>
              <a:rPr lang="en-US" sz="1800" b="1" spc="-5" dirty="0" err="1" smtClean="0">
                <a:solidFill>
                  <a:srgbClr val="008080"/>
                </a:solidFill>
                <a:latin typeface="Courier New"/>
                <a:cs typeface="Courier New"/>
              </a:rPr>
              <a:t>str:title_book</a:t>
            </a:r>
            <a:r>
              <a:rPr lang="en-US" sz="1800" b="1" spc="-5" dirty="0">
                <a:solidFill>
                  <a:srgbClr val="008080"/>
                </a:solidFill>
                <a:latin typeface="Courier New"/>
                <a:cs typeface="Courier New"/>
              </a:rPr>
              <a:t>&gt;'</a:t>
            </a:r>
            <a:r>
              <a:rPr lang="en-US" sz="1800" spc="15" dirty="0">
                <a:latin typeface="Courier New"/>
                <a:cs typeface="Courier New"/>
              </a:rPr>
              <a:t>, </a:t>
            </a:r>
            <a:r>
              <a:rPr lang="en-US" sz="1800" spc="15" dirty="0" err="1">
                <a:latin typeface="Courier New"/>
                <a:cs typeface="Courier New"/>
              </a:rPr>
              <a:t>book_detail</a:t>
            </a:r>
            <a:r>
              <a:rPr lang="en-US" sz="1800" spc="15" dirty="0" smtClean="0">
                <a:latin typeface="Courier New"/>
                <a:cs typeface="Courier New"/>
              </a:rPr>
              <a:t>),</a:t>
            </a:r>
          </a:p>
          <a:p>
            <a:pPr marL="85725">
              <a:spcBef>
                <a:spcPts val="200"/>
              </a:spcBef>
            </a:pPr>
            <a:endParaRPr lang="en-US" sz="1800" spc="15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73680" y="6502977"/>
            <a:ext cx="6760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https://docs.djangoproject.com/fr/3.1/topics/http/urls/#path-converters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200025" y="5700940"/>
            <a:ext cx="8743950" cy="61363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85"/>
              </a:spcBef>
            </a:pPr>
            <a:endParaRPr lang="fr-FR" sz="800" dirty="0" smtClean="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spcBef>
                <a:spcPts val="185"/>
              </a:spcBef>
            </a:pPr>
            <a:r>
              <a:rPr sz="1800" dirty="0" smtClean="0">
                <a:latin typeface="Courier New"/>
                <a:cs typeface="Courier New"/>
              </a:rPr>
              <a:t>path(</a:t>
            </a:r>
            <a:r>
              <a:rPr sz="1800" b="1" dirty="0" smtClean="0">
                <a:solidFill>
                  <a:srgbClr val="008080"/>
                </a:solidFill>
                <a:latin typeface="Courier New"/>
                <a:cs typeface="Courier New"/>
              </a:rPr>
              <a:t>'</a:t>
            </a:r>
            <a:r>
              <a:rPr lang="fr-FR" sz="1800" b="1" dirty="0" smtClean="0">
                <a:solidFill>
                  <a:srgbClr val="008080"/>
                </a:solidFill>
                <a:latin typeface="Courier New"/>
                <a:cs typeface="Courier New"/>
              </a:rPr>
              <a:t>books</a:t>
            </a:r>
            <a:r>
              <a:rPr sz="1800" b="1" dirty="0" smtClean="0">
                <a:solidFill>
                  <a:srgbClr val="008080"/>
                </a:solidFill>
                <a:latin typeface="Courier New"/>
                <a:cs typeface="Courier New"/>
              </a:rPr>
              <a:t>/'</a:t>
            </a:r>
            <a:r>
              <a:rPr sz="1800" dirty="0" smtClean="0">
                <a:latin typeface="Courier New"/>
                <a:cs typeface="Courier New"/>
              </a:rPr>
              <a:t>,</a:t>
            </a:r>
            <a:r>
              <a:rPr sz="1800" spc="-15" dirty="0" smtClean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include(</a:t>
            </a:r>
            <a:r>
              <a:rPr sz="1800" b="1" spc="-5" dirty="0">
                <a:solidFill>
                  <a:srgbClr val="008080"/>
                </a:solidFill>
                <a:latin typeface="Courier New"/>
                <a:cs typeface="Courier New"/>
              </a:rPr>
              <a:t>'</a:t>
            </a:r>
            <a:r>
              <a:rPr sz="1800" b="1" spc="-5" dirty="0" err="1">
                <a:solidFill>
                  <a:srgbClr val="008080"/>
                </a:solidFill>
                <a:latin typeface="Courier New"/>
                <a:cs typeface="Courier New"/>
              </a:rPr>
              <a:t>BooksApp.urls</a:t>
            </a:r>
            <a:r>
              <a:rPr sz="1800" b="1" spc="-5" dirty="0" smtClean="0">
                <a:solidFill>
                  <a:srgbClr val="008080"/>
                </a:solidFill>
                <a:latin typeface="Courier New"/>
                <a:cs typeface="Courier New"/>
              </a:rPr>
              <a:t>'</a:t>
            </a:r>
            <a:r>
              <a:rPr sz="1800" spc="-5" dirty="0" smtClean="0">
                <a:latin typeface="Courier New"/>
                <a:cs typeface="Courier New"/>
              </a:rPr>
              <a:t>)),</a:t>
            </a:r>
            <a:endParaRPr lang="fr-FR" sz="1800" spc="-5" dirty="0" smtClean="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spcBef>
                <a:spcPts val="185"/>
              </a:spcBef>
            </a:pPr>
            <a:endParaRPr sz="9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7199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URLs</a:t>
            </a:r>
            <a:r>
              <a:rPr lang="fr-FR" dirty="0" smtClean="0"/>
              <a:t> &amp; </a:t>
            </a:r>
            <a:r>
              <a:rPr lang="fr-FR" dirty="0" err="1" smtClean="0"/>
              <a:t>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4983162"/>
          </a:xfrm>
        </p:spPr>
        <p:txBody>
          <a:bodyPr/>
          <a:lstStyle/>
          <a:p>
            <a:r>
              <a:rPr lang="fr-FR" sz="2400" dirty="0" smtClean="0"/>
              <a:t>Pour décrire des URLS via les expressions régulières, il faut utiliser la fonction </a:t>
            </a:r>
            <a:r>
              <a:rPr lang="fr-FR" sz="2400" dirty="0" err="1" smtClean="0"/>
              <a:t>re-path</a:t>
            </a:r>
            <a:r>
              <a:rPr lang="fr-FR" sz="2400" dirty="0" smtClean="0"/>
              <a:t>.</a:t>
            </a:r>
          </a:p>
          <a:p>
            <a:pPr lvl="1"/>
            <a:r>
              <a:rPr lang="fr-FR" sz="2000" dirty="0" smtClean="0"/>
              <a:t>(?P&lt;nom&gt;motif): correspond à la syntaxe des expressions régulières en Python. Ceci se base sur la syntaxe des « </a:t>
            </a:r>
            <a:r>
              <a:rPr lang="fr-FR" sz="2000" dirty="0" err="1" smtClean="0"/>
              <a:t>re</a:t>
            </a:r>
            <a:r>
              <a:rPr lang="fr-FR" sz="2000" dirty="0" smtClean="0"/>
              <a:t> » en Python</a:t>
            </a:r>
          </a:p>
          <a:p>
            <a:pPr lvl="1"/>
            <a:r>
              <a:rPr lang="fr-FR" sz="2000" dirty="0" smtClean="0"/>
              <a:t>Chaque paramètre est envoyé à la vue en tant que chaîne de caractères, peu importe la correspondance qu’effectue l’expression régulière.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73680" y="6502977"/>
            <a:ext cx="6760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https://docs.djangoproject.com/fr/3.1/topics/http/urls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7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Simple </a:t>
            </a:r>
            <a:r>
              <a:rPr lang="fr-FR" dirty="0" err="1" smtClean="0"/>
              <a:t>HttpResponse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02707"/>
            <a:ext cx="9144000" cy="4823455"/>
          </a:xfrm>
        </p:spPr>
        <p:txBody>
          <a:bodyPr/>
          <a:lstStyle/>
          <a:p>
            <a:r>
              <a:rPr lang="fr-FR" sz="2800" dirty="0" smtClean="0"/>
              <a:t>Ci-après un exemple des vues, les </a:t>
            </a:r>
            <a:r>
              <a:rPr lang="fr-FR" sz="2800" dirty="0"/>
              <a:t>méthodes </a:t>
            </a:r>
            <a:r>
              <a:rPr lang="fr-FR" sz="2800" dirty="0" smtClean="0"/>
              <a:t>correspondantes sont implémentées </a:t>
            </a:r>
            <a:r>
              <a:rPr lang="fr-FR" sz="2800" dirty="0"/>
              <a:t>dans views.py</a:t>
            </a:r>
            <a:r>
              <a:rPr lang="fr-FR" sz="2800" dirty="0" smtClean="0"/>
              <a:t>.</a:t>
            </a:r>
          </a:p>
          <a:p>
            <a:endParaRPr lang="fr-FR" sz="2800" dirty="0" smtClean="0"/>
          </a:p>
          <a:p>
            <a:endParaRPr lang="fr-FR" sz="2800" dirty="0"/>
          </a:p>
          <a:p>
            <a:endParaRPr lang="fr-FR" sz="1600" dirty="0" smtClean="0"/>
          </a:p>
          <a:p>
            <a:pPr marL="469900" lvl="1" indent="0">
              <a:spcBef>
                <a:spcPts val="0"/>
              </a:spcBef>
              <a:buClrTx/>
              <a:buSzTx/>
              <a:buNone/>
            </a:pPr>
            <a:r>
              <a:rPr lang="en-US" sz="1600" b="1" kern="1200" spc="35" dirty="0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from </a:t>
            </a:r>
            <a:r>
              <a:rPr lang="en-US" sz="1600" kern="1200" spc="25" dirty="0" err="1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django.http</a:t>
            </a:r>
            <a:r>
              <a:rPr lang="en-US" sz="1600" kern="1200" spc="2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1600" b="1" kern="1200" spc="25" dirty="0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import</a:t>
            </a:r>
            <a:r>
              <a:rPr lang="en-US" sz="1600" b="1" kern="1200" spc="140" dirty="0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1600" kern="1200" spc="25" dirty="0" err="1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HttpResponse</a:t>
            </a:r>
            <a:endParaRPr lang="en-US" sz="1600" kern="12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457200" lvl="1" indent="0">
              <a:spcBef>
                <a:spcPts val="45"/>
              </a:spcBef>
              <a:buClrTx/>
              <a:buSzTx/>
              <a:buNone/>
            </a:pPr>
            <a:endParaRPr lang="en-US" sz="1800" kern="12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469900" lvl="1" indent="0">
              <a:spcBef>
                <a:spcPts val="0"/>
              </a:spcBef>
              <a:buClrTx/>
              <a:buSzTx/>
              <a:buNone/>
            </a:pPr>
            <a:r>
              <a:rPr lang="en-US" sz="1600" b="1" kern="1200" spc="35" dirty="0" err="1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def</a:t>
            </a:r>
            <a:r>
              <a:rPr lang="en-US" sz="1600" b="1" kern="1200" spc="65" dirty="0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1600" kern="1200" spc="3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index(request):</a:t>
            </a:r>
            <a:endParaRPr lang="en-US" sz="1600" kern="12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965834" lvl="1" indent="0">
              <a:spcBef>
                <a:spcPts val="95"/>
              </a:spcBef>
              <a:buClrTx/>
              <a:buSzTx/>
              <a:buNone/>
            </a:pPr>
            <a:r>
              <a:rPr lang="en-US" sz="1600" b="1" kern="1200" spc="20" dirty="0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return </a:t>
            </a:r>
            <a:r>
              <a:rPr lang="en-US" sz="1600" kern="1200" spc="25" dirty="0" err="1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HttpResponse</a:t>
            </a:r>
            <a:r>
              <a:rPr lang="en-US" sz="1600" kern="1200" spc="2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en-US" sz="1600" b="1" kern="1200" spc="2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"You're </a:t>
            </a:r>
            <a:r>
              <a:rPr lang="en-US" sz="1600" b="1" kern="1200" spc="30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looking </a:t>
            </a:r>
            <a:r>
              <a:rPr lang="en-US" sz="1600" b="1" kern="1200" spc="2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to </a:t>
            </a:r>
            <a:r>
              <a:rPr lang="en-US" sz="1600" b="1" kern="1200" spc="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the </a:t>
            </a:r>
            <a:r>
              <a:rPr lang="en-US" sz="1600" b="1" kern="1200" spc="20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index</a:t>
            </a:r>
            <a:r>
              <a:rPr lang="en-US" sz="1600" b="1" kern="1200" spc="28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1600" b="1" kern="1200" spc="30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page."</a:t>
            </a:r>
            <a:r>
              <a:rPr lang="en-US" sz="1600" kern="1200" spc="3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)</a:t>
            </a:r>
            <a:endParaRPr lang="en-US" sz="1600" kern="12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457200" lvl="1" indent="0">
              <a:spcBef>
                <a:spcPts val="45"/>
              </a:spcBef>
              <a:buClrTx/>
              <a:buSzTx/>
              <a:buNone/>
            </a:pPr>
            <a:endParaRPr lang="en-US" sz="1800" kern="12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469900" lvl="1" indent="0">
              <a:spcBef>
                <a:spcPts val="0"/>
              </a:spcBef>
              <a:buClrTx/>
              <a:buSzTx/>
              <a:buNone/>
            </a:pPr>
            <a:r>
              <a:rPr lang="en-US" sz="1600" b="1" kern="1200" spc="35" dirty="0" err="1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def</a:t>
            </a:r>
            <a:r>
              <a:rPr lang="en-US" sz="1600" b="1" kern="1200" spc="35" dirty="0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1600" kern="1200" spc="35" dirty="0" err="1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list_books</a:t>
            </a:r>
            <a:r>
              <a:rPr lang="en-US" sz="1600" kern="1200" spc="-56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1600" kern="1200" spc="4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(request):</a:t>
            </a:r>
            <a:endParaRPr lang="en-US" sz="1600" kern="12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965834" lvl="1" indent="0">
              <a:spcBef>
                <a:spcPts val="15"/>
              </a:spcBef>
              <a:buClrTx/>
              <a:buSzTx/>
              <a:buNone/>
            </a:pPr>
            <a:r>
              <a:rPr lang="en-US" sz="1600" b="1" kern="1200" spc="20" dirty="0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return </a:t>
            </a:r>
            <a:r>
              <a:rPr lang="en-US" sz="1600" kern="1200" spc="30" dirty="0" err="1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HttpResponse</a:t>
            </a:r>
            <a:r>
              <a:rPr lang="en-US" sz="1600" kern="1200" spc="3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en-US" sz="1600" b="1" kern="1200" spc="30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"You're </a:t>
            </a:r>
            <a:r>
              <a:rPr lang="en-US" sz="1600" b="1" kern="1200" spc="2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looking to </a:t>
            </a:r>
            <a:r>
              <a:rPr lang="en-US" sz="1600" b="1" kern="1200" spc="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the </a:t>
            </a:r>
            <a:r>
              <a:rPr lang="en-US" sz="1600" b="1" kern="1200" spc="1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list </a:t>
            </a:r>
            <a:r>
              <a:rPr lang="en-US" sz="1600" b="1" kern="1200" spc="20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books</a:t>
            </a:r>
            <a:r>
              <a:rPr lang="en-US" sz="1600" b="1" kern="1200" spc="36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1600" b="1" kern="1200" spc="20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page"</a:t>
            </a:r>
            <a:r>
              <a:rPr lang="en-US" sz="1600" kern="1200" spc="2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)</a:t>
            </a:r>
            <a:endParaRPr lang="en-US" sz="1600" kern="12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457200" lvl="1" indent="0">
              <a:spcBef>
                <a:spcPts val="10"/>
              </a:spcBef>
              <a:buClrTx/>
              <a:buSzTx/>
              <a:buNone/>
            </a:pPr>
            <a:endParaRPr lang="en-US" sz="2000" kern="12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469900" lvl="1" indent="0">
              <a:spcBef>
                <a:spcPts val="0"/>
              </a:spcBef>
              <a:buClrTx/>
              <a:buSzTx/>
              <a:buNone/>
            </a:pPr>
            <a:r>
              <a:rPr lang="en-US" sz="1600" b="1" kern="1200" spc="35" dirty="0" err="1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def</a:t>
            </a:r>
            <a:r>
              <a:rPr lang="en-US" sz="1600" b="1" kern="1200" spc="35" dirty="0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1600" kern="1200" spc="40" dirty="0" err="1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publisher_details</a:t>
            </a:r>
            <a:r>
              <a:rPr lang="en-US" sz="1600" kern="1200" spc="-75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1600" kern="1200" spc="4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(request, </a:t>
            </a:r>
            <a:r>
              <a:rPr lang="en-US" sz="1600" kern="1200" spc="45" dirty="0" err="1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publisher_id</a:t>
            </a:r>
            <a:r>
              <a:rPr lang="en-US" sz="1600" kern="1200" spc="4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):</a:t>
            </a:r>
            <a:endParaRPr lang="en-US" sz="1600" kern="12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965834" marR="128270" lvl="1" indent="0">
              <a:lnSpc>
                <a:spcPts val="1950"/>
              </a:lnSpc>
              <a:spcBef>
                <a:spcPts val="5"/>
              </a:spcBef>
              <a:buClrTx/>
              <a:buSzTx/>
              <a:buNone/>
            </a:pPr>
            <a:r>
              <a:rPr lang="en-US" sz="1600" kern="1200" spc="2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response </a:t>
            </a:r>
            <a:r>
              <a:rPr lang="en-US" sz="1600" kern="1200" spc="1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= </a:t>
            </a:r>
            <a:r>
              <a:rPr lang="en-US" sz="1600" b="1" kern="1200" spc="2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"You're looking </a:t>
            </a:r>
            <a:r>
              <a:rPr lang="en-US" sz="1600" b="1" kern="1200" spc="-10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at </a:t>
            </a:r>
            <a:r>
              <a:rPr lang="en-US" sz="1600" b="1" kern="1200" spc="30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the </a:t>
            </a:r>
            <a:r>
              <a:rPr lang="en-US" sz="1600" b="1" kern="1200" spc="2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details of </a:t>
            </a:r>
            <a:r>
              <a:rPr lang="en-US" sz="1600" b="1" kern="1200" spc="20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publisher </a:t>
            </a:r>
            <a:r>
              <a:rPr lang="en-US" sz="1600" b="1" kern="1200" spc="1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%s."  </a:t>
            </a:r>
            <a:r>
              <a:rPr lang="en-US" sz="1600" b="1" kern="1200" spc="20" dirty="0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return </a:t>
            </a:r>
            <a:r>
              <a:rPr lang="en-US" sz="1600" kern="1200" spc="30" dirty="0" err="1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HttpResponse</a:t>
            </a:r>
            <a:r>
              <a:rPr lang="en-US" sz="1600" kern="1200" spc="3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(response </a:t>
            </a:r>
            <a:r>
              <a:rPr lang="en-US" sz="1600" kern="1200" spc="1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%</a:t>
            </a:r>
            <a:r>
              <a:rPr lang="en-US" sz="1600" kern="1200" spc="9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1600" kern="1200" spc="30" dirty="0" err="1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publisher_id</a:t>
            </a:r>
            <a:r>
              <a:rPr lang="en-US" sz="1600" kern="1200" spc="3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)</a:t>
            </a:r>
            <a:endParaRPr lang="en-US" sz="1600" kern="12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endParaRPr lang="fr-F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object 4"/>
          <p:cNvSpPr/>
          <p:nvPr/>
        </p:nvSpPr>
        <p:spPr>
          <a:xfrm>
            <a:off x="272995" y="3354390"/>
            <a:ext cx="8598009" cy="3119914"/>
          </a:xfrm>
          <a:custGeom>
            <a:avLst/>
            <a:gdLst/>
            <a:ahLst/>
            <a:cxnLst/>
            <a:rect l="l" t="t" r="r" b="b"/>
            <a:pathLst>
              <a:path w="8077200" h="2800350">
                <a:moveTo>
                  <a:pt x="0" y="2800350"/>
                </a:moveTo>
                <a:lnTo>
                  <a:pt x="8077200" y="2800350"/>
                </a:lnTo>
                <a:lnTo>
                  <a:pt x="8077200" y="0"/>
                </a:lnTo>
                <a:lnTo>
                  <a:pt x="0" y="0"/>
                </a:lnTo>
                <a:lnTo>
                  <a:pt x="0" y="280035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3532340" y="3417020"/>
            <a:ext cx="1628383" cy="47857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699546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Importer la classe </a:t>
            </a:r>
            <a:r>
              <a:rPr lang="fr-F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HttpResponse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41742" y="3089871"/>
            <a:ext cx="1490598" cy="56643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331923" y="2884212"/>
            <a:ext cx="4096011" cy="148737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331924" y="2880986"/>
            <a:ext cx="4096010" cy="223957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331924" y="2880986"/>
            <a:ext cx="4096010" cy="322819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54461" y="2378509"/>
            <a:ext cx="353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Chaque fonction de vue renvoie un objet </a:t>
            </a:r>
            <a:r>
              <a:rPr lang="fr-F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HttpResponse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74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Implémenter un traitement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65129"/>
            <a:ext cx="9144000" cy="4861033"/>
          </a:xfrm>
        </p:spPr>
        <p:txBody>
          <a:bodyPr/>
          <a:lstStyle/>
          <a:p>
            <a:r>
              <a:rPr lang="fr-FR" sz="2800" dirty="0"/>
              <a:t>Il est possible de permettre aux vues de rendre des  données concrètes. Par exemple, pour rendre la liste  des livres: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204787" y="3900551"/>
            <a:ext cx="8591550" cy="1323975"/>
          </a:xfrm>
          <a:prstGeom prst="rect">
            <a:avLst/>
          </a:prstGeom>
          <a:ln w="9534">
            <a:solidFill>
              <a:srgbClr val="366657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50"/>
              </a:spcBef>
            </a:pPr>
            <a:r>
              <a:rPr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def </a:t>
            </a:r>
            <a:r>
              <a:rPr sz="2000" dirty="0">
                <a:latin typeface="Courier New"/>
                <a:cs typeface="Courier New"/>
              </a:rPr>
              <a:t>list_books</a:t>
            </a:r>
            <a:r>
              <a:rPr sz="2000" spc="-7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(request):</a:t>
            </a:r>
            <a:endParaRPr sz="2000" dirty="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books_list </a:t>
            </a:r>
            <a:r>
              <a:rPr sz="2000" spc="15" dirty="0">
                <a:latin typeface="Courier New"/>
                <a:cs typeface="Courier New"/>
              </a:rPr>
              <a:t>=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Book.objects.all()</a:t>
            </a:r>
            <a:endParaRPr sz="2000" dirty="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output </a:t>
            </a:r>
            <a:r>
              <a:rPr sz="2000" spc="15" dirty="0">
                <a:latin typeface="Courier New"/>
                <a:cs typeface="Courier New"/>
              </a:rPr>
              <a:t>= </a:t>
            </a:r>
            <a:r>
              <a:rPr sz="2000" b="1" spc="5" dirty="0">
                <a:solidFill>
                  <a:srgbClr val="008080"/>
                </a:solidFill>
                <a:latin typeface="Courier New"/>
                <a:cs typeface="Courier New"/>
              </a:rPr>
              <a:t>', </a:t>
            </a:r>
            <a:r>
              <a:rPr sz="2000" b="1" dirty="0">
                <a:solidFill>
                  <a:srgbClr val="008080"/>
                </a:solidFill>
                <a:latin typeface="Courier New"/>
                <a:cs typeface="Courier New"/>
              </a:rPr>
              <a:t>'</a:t>
            </a:r>
            <a:r>
              <a:rPr sz="2000" dirty="0">
                <a:latin typeface="Courier New"/>
                <a:cs typeface="Courier New"/>
              </a:rPr>
              <a:t>.join([b.title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for </a:t>
            </a:r>
            <a:r>
              <a:rPr sz="2000" spc="15" dirty="0">
                <a:latin typeface="Courier New"/>
                <a:cs typeface="Courier New"/>
              </a:rPr>
              <a:t>b </a:t>
            </a:r>
            <a:r>
              <a:rPr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in</a:t>
            </a:r>
            <a:r>
              <a:rPr sz="2000" b="1" spc="-18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books_list])</a:t>
            </a:r>
          </a:p>
          <a:p>
            <a:pPr marL="10033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return</a:t>
            </a:r>
            <a:r>
              <a:rPr sz="2000" b="1" spc="-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HttpResponse(output)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22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Renvoi d’erreurs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65129"/>
            <a:ext cx="9144000" cy="4861033"/>
          </a:xfrm>
        </p:spPr>
        <p:txBody>
          <a:bodyPr/>
          <a:lstStyle/>
          <a:p>
            <a:r>
              <a:rPr lang="fr-FR" sz="2800" dirty="0"/>
              <a:t>Il est possible de </a:t>
            </a:r>
            <a:r>
              <a:rPr lang="fr-FR" sz="2800" dirty="0" smtClean="0"/>
              <a:t>signaler une erreur. Django fournit des sous-classes de </a:t>
            </a:r>
            <a:r>
              <a:rPr lang="fr-FR" sz="2800" b="1" dirty="0" err="1" smtClean="0">
                <a:solidFill>
                  <a:srgbClr val="FF0000"/>
                </a:solidFill>
              </a:rPr>
              <a:t>HttpResponse</a:t>
            </a:r>
            <a:r>
              <a:rPr lang="fr-FR" sz="2800" dirty="0" smtClean="0"/>
              <a:t>.</a:t>
            </a:r>
          </a:p>
          <a:p>
            <a:r>
              <a:rPr lang="fr-FR" sz="2800" dirty="0" smtClean="0"/>
              <a:t>Par exemple:</a:t>
            </a:r>
          </a:p>
          <a:p>
            <a:endParaRPr lang="fr-FR" sz="2800" dirty="0"/>
          </a:p>
          <a:p>
            <a:endParaRPr lang="fr-FR" sz="2800" dirty="0" smtClean="0"/>
          </a:p>
          <a:p>
            <a:endParaRPr lang="fr-FR" sz="2800" dirty="0"/>
          </a:p>
          <a:p>
            <a:endParaRPr lang="fr-FR" sz="2800" dirty="0" smtClean="0"/>
          </a:p>
          <a:p>
            <a:pPr marL="114300" indent="0">
              <a:buNone/>
            </a:pPr>
            <a:endParaRPr lang="fr-FR" sz="2800" dirty="0" smtClean="0"/>
          </a:p>
          <a:p>
            <a:r>
              <a:rPr lang="fr-FR" sz="2800" dirty="0" smtClean="0"/>
              <a:t>Il est aussi possible de transmettre le code de statut HTTP</a:t>
            </a:r>
          </a:p>
          <a:p>
            <a:pPr marL="1003300" lvl="0" indent="0">
              <a:spcBef>
                <a:spcPts val="5"/>
              </a:spcBef>
              <a:buClr>
                <a:srgbClr val="000000"/>
              </a:buClr>
              <a:buSzTx/>
              <a:buNone/>
            </a:pPr>
            <a:r>
              <a:rPr lang="en-US" sz="2000" b="1" spc="5" dirty="0">
                <a:solidFill>
                  <a:srgbClr val="000080"/>
                </a:solidFill>
                <a:latin typeface="Courier New"/>
                <a:cs typeface="Courier New"/>
                <a:sym typeface="Arial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HttpResponse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(status = &lt;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statut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 HTTP&gt;)</a:t>
            </a:r>
          </a:p>
          <a:p>
            <a:pPr marL="1003300" indent="0">
              <a:spcBef>
                <a:spcPts val="5"/>
              </a:spcBef>
              <a:buClr>
                <a:srgbClr val="000000"/>
              </a:buClr>
              <a:buSzTx/>
              <a:buNone/>
            </a:pPr>
            <a:r>
              <a:rPr lang="en-US" sz="2000" b="1" spc="5" dirty="0">
                <a:solidFill>
                  <a:srgbClr val="000080"/>
                </a:solidFill>
                <a:latin typeface="Courier New"/>
                <a:cs typeface="Courier New"/>
                <a:sym typeface="Arial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HttpResponse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(status = 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404)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  <a:sym typeface="Arial"/>
            </a:endParaRPr>
          </a:p>
          <a:p>
            <a:pPr marL="1003300" lvl="0" indent="0">
              <a:spcBef>
                <a:spcPts val="5"/>
              </a:spcBef>
              <a:buClr>
                <a:srgbClr val="000000"/>
              </a:buClr>
              <a:buSzTx/>
              <a:buNone/>
            </a:pPr>
            <a:endParaRPr lang="en-US" sz="2000" dirty="0">
              <a:solidFill>
                <a:srgbClr val="000000"/>
              </a:solidFill>
              <a:latin typeface="Courier New"/>
              <a:cs typeface="Courier New"/>
              <a:sym typeface="Arial"/>
            </a:endParaRPr>
          </a:p>
          <a:p>
            <a:pPr lvl="1"/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187890" y="2765963"/>
            <a:ext cx="8956110" cy="2173672"/>
          </a:xfrm>
          <a:prstGeom prst="rect">
            <a:avLst/>
          </a:prstGeom>
          <a:ln w="9534">
            <a:solidFill>
              <a:srgbClr val="366657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87630">
              <a:spcBef>
                <a:spcPts val="150"/>
              </a:spcBef>
            </a:pPr>
            <a:r>
              <a:rPr sz="2000" b="1" spc="5" dirty="0" err="1">
                <a:solidFill>
                  <a:srgbClr val="000080"/>
                </a:solidFill>
                <a:latin typeface="Courier New"/>
                <a:cs typeface="Courier New"/>
              </a:rPr>
              <a:t>def</a:t>
            </a:r>
            <a:r>
              <a:rPr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book_detail</a:t>
            </a:r>
            <a:r>
              <a:rPr lang="en-US" sz="2000" spc="-730" dirty="0">
                <a:latin typeface="Courier New"/>
                <a:cs typeface="Courier New"/>
              </a:rPr>
              <a:t> </a:t>
            </a:r>
            <a:r>
              <a:rPr lang="en-US" sz="2000" spc="-5" dirty="0">
                <a:latin typeface="Courier New"/>
                <a:cs typeface="Courier New"/>
              </a:rPr>
              <a:t>(request, </a:t>
            </a:r>
            <a:r>
              <a:rPr lang="en-US" sz="2000" spc="-5" dirty="0" err="1">
                <a:latin typeface="Courier New"/>
                <a:cs typeface="Courier New"/>
              </a:rPr>
              <a:t>book_id</a:t>
            </a:r>
            <a:r>
              <a:rPr lang="en-US" sz="2000" spc="-5" dirty="0">
                <a:latin typeface="Courier New"/>
                <a:cs typeface="Courier New"/>
              </a:rPr>
              <a:t>)</a:t>
            </a:r>
            <a:r>
              <a:rPr sz="2000" spc="-5" dirty="0" smtClean="0">
                <a:latin typeface="Courier New"/>
                <a:cs typeface="Courier New"/>
              </a:rPr>
              <a:t>:</a:t>
            </a:r>
            <a:endParaRPr sz="2000" dirty="0">
              <a:latin typeface="Courier New"/>
              <a:cs typeface="Courier New"/>
            </a:endParaRPr>
          </a:p>
          <a:p>
            <a:pPr marL="1003300">
              <a:spcBef>
                <a:spcPts val="5"/>
              </a:spcBef>
            </a:pPr>
            <a:r>
              <a:rPr lang="en-US"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try:</a:t>
            </a:r>
          </a:p>
          <a:p>
            <a:pPr marL="1003300">
              <a:spcBef>
                <a:spcPts val="5"/>
              </a:spcBef>
            </a:pPr>
            <a:r>
              <a:rPr lang="en-US" sz="2000" dirty="0" smtClean="0">
                <a:latin typeface="Courier New"/>
                <a:cs typeface="Courier New"/>
              </a:rPr>
              <a:t>	book </a:t>
            </a:r>
            <a:r>
              <a:rPr lang="en-US" sz="2000" dirty="0">
                <a:latin typeface="Courier New"/>
                <a:cs typeface="Courier New"/>
              </a:rPr>
              <a:t>= </a:t>
            </a:r>
            <a:r>
              <a:rPr lang="en-US" sz="2000" dirty="0" err="1" smtClean="0">
                <a:latin typeface="Courier New"/>
                <a:cs typeface="Courier New"/>
              </a:rPr>
              <a:t>Book.objects.get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pk</a:t>
            </a:r>
            <a:r>
              <a:rPr lang="en-US" sz="2000" dirty="0" smtClean="0">
                <a:latin typeface="Courier New"/>
                <a:cs typeface="Courier New"/>
              </a:rPr>
              <a:t>=</a:t>
            </a:r>
            <a:r>
              <a:rPr lang="en-US" sz="2000" spc="-5" dirty="0" err="1" smtClean="0">
                <a:latin typeface="Courier New"/>
                <a:cs typeface="Courier New"/>
              </a:rPr>
              <a:t>book_id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  <a:p>
            <a:pPr marL="1003300">
              <a:spcBef>
                <a:spcPts val="5"/>
              </a:spcBef>
            </a:pPr>
            <a:r>
              <a:rPr lang="en-US"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except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Book.DoesNotExist</a:t>
            </a:r>
            <a:r>
              <a:rPr lang="en-US" sz="2000" dirty="0">
                <a:latin typeface="Courier New"/>
                <a:cs typeface="Courier New"/>
              </a:rPr>
              <a:t>:</a:t>
            </a:r>
          </a:p>
          <a:p>
            <a:pPr marL="1003300">
              <a:spcBef>
                <a:spcPts val="5"/>
              </a:spcBef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return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HttpResponseNotFound</a:t>
            </a:r>
            <a:r>
              <a:rPr lang="en-US" sz="2000" dirty="0">
                <a:latin typeface="Courier New"/>
                <a:cs typeface="Courier New"/>
              </a:rPr>
              <a:t>('&lt;h1&gt;Page not found&lt;/h1&gt;')</a:t>
            </a:r>
          </a:p>
          <a:p>
            <a:pPr marL="1003300">
              <a:spcBef>
                <a:spcPts val="5"/>
              </a:spcBef>
            </a:pPr>
            <a:r>
              <a:rPr lang="en-US"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return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HttpResponse</a:t>
            </a:r>
            <a:r>
              <a:rPr lang="en-US" sz="2000" dirty="0" smtClean="0">
                <a:latin typeface="Courier New"/>
                <a:cs typeface="Courier New"/>
              </a:rPr>
              <a:t>(book)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53435" y="6502977"/>
            <a:ext cx="7152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https://docs.djangoproject.com/fr/3.1/ref/request-response/#ref-httpresponse-subclasses</a:t>
            </a:r>
          </a:p>
        </p:txBody>
      </p:sp>
    </p:spTree>
    <p:extLst>
      <p:ext uri="{BB962C8B-B14F-4D97-AF65-F5344CB8AC3E}">
        <p14:creationId xmlns:p14="http://schemas.microsoft.com/office/powerpoint/2010/main" val="25652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Renvoi d’erreurs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65129"/>
            <a:ext cx="9144000" cy="4861033"/>
          </a:xfrm>
        </p:spPr>
        <p:txBody>
          <a:bodyPr/>
          <a:lstStyle/>
          <a:p>
            <a:r>
              <a:rPr lang="fr-FR" sz="2800" dirty="0"/>
              <a:t>Il est possible de </a:t>
            </a:r>
            <a:r>
              <a:rPr lang="fr-FR" sz="2800" dirty="0" smtClean="0"/>
              <a:t>signaler une erreur en utilisant l’exception Http404. </a:t>
            </a:r>
          </a:p>
          <a:p>
            <a:r>
              <a:rPr lang="fr-FR" sz="2800" dirty="0" smtClean="0"/>
              <a:t>Django intercepte l’exception et renvoie une page d’erreur.</a:t>
            </a:r>
          </a:p>
          <a:p>
            <a:r>
              <a:rPr lang="fr-FR" sz="2800" dirty="0" smtClean="0"/>
              <a:t>Par exemple:</a:t>
            </a:r>
          </a:p>
          <a:p>
            <a:endParaRPr lang="fr-FR" sz="2800" dirty="0"/>
          </a:p>
          <a:p>
            <a:endParaRPr lang="fr-FR" sz="2800" dirty="0" smtClean="0"/>
          </a:p>
          <a:p>
            <a:endParaRPr lang="fr-FR" sz="2800" dirty="0"/>
          </a:p>
          <a:p>
            <a:endParaRPr lang="fr-FR" sz="2800" dirty="0" smtClean="0"/>
          </a:p>
          <a:p>
            <a:pPr marL="1003300" lvl="0" indent="0">
              <a:spcBef>
                <a:spcPts val="5"/>
              </a:spcBef>
              <a:buClr>
                <a:srgbClr val="000000"/>
              </a:buClr>
              <a:buSzTx/>
              <a:buNone/>
            </a:pPr>
            <a:endParaRPr lang="en-US" sz="2000" dirty="0">
              <a:solidFill>
                <a:srgbClr val="000000"/>
              </a:solidFill>
              <a:latin typeface="Courier New"/>
              <a:cs typeface="Courier New"/>
              <a:sym typeface="Arial"/>
            </a:endParaRPr>
          </a:p>
          <a:p>
            <a:pPr lvl="1"/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93945" y="3695645"/>
            <a:ext cx="8956110" cy="1865895"/>
          </a:xfrm>
          <a:prstGeom prst="rect">
            <a:avLst/>
          </a:prstGeom>
          <a:ln w="9534">
            <a:solidFill>
              <a:srgbClr val="366657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50"/>
              </a:spcBef>
            </a:pPr>
            <a:r>
              <a:rPr sz="2000" b="1" spc="5" dirty="0" err="1">
                <a:solidFill>
                  <a:srgbClr val="000080"/>
                </a:solidFill>
                <a:latin typeface="Courier New"/>
                <a:cs typeface="Courier New"/>
              </a:rPr>
              <a:t>def</a:t>
            </a:r>
            <a:r>
              <a:rPr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dirty="0" smtClean="0">
                <a:latin typeface="Courier New"/>
                <a:cs typeface="Courier New"/>
              </a:rPr>
              <a:t>book</a:t>
            </a:r>
            <a:r>
              <a:rPr lang="fr-FR" sz="2000" dirty="0" smtClean="0">
                <a:latin typeface="Courier New"/>
                <a:cs typeface="Courier New"/>
              </a:rPr>
              <a:t>_</a:t>
            </a:r>
            <a:r>
              <a:rPr lang="fr-FR" sz="2000" dirty="0" err="1" smtClean="0">
                <a:latin typeface="Courier New"/>
                <a:cs typeface="Courier New"/>
              </a:rPr>
              <a:t>detail</a:t>
            </a:r>
            <a:r>
              <a:rPr sz="2000" spc="-730" dirty="0" smtClean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spc="-5" dirty="0" smtClean="0">
                <a:latin typeface="Courier New"/>
                <a:cs typeface="Courier New"/>
              </a:rPr>
              <a:t>request</a:t>
            </a:r>
            <a:r>
              <a:rPr lang="fr-FR" sz="2000" spc="-5" dirty="0" smtClean="0">
                <a:latin typeface="Courier New"/>
                <a:cs typeface="Courier New"/>
              </a:rPr>
              <a:t>, </a:t>
            </a:r>
            <a:r>
              <a:rPr lang="fr-FR" sz="2000" spc="-5" dirty="0" err="1" smtClean="0">
                <a:latin typeface="Courier New"/>
                <a:cs typeface="Courier New"/>
              </a:rPr>
              <a:t>book_id</a:t>
            </a:r>
            <a:r>
              <a:rPr sz="2000" spc="-5" dirty="0" smtClean="0">
                <a:latin typeface="Courier New"/>
                <a:cs typeface="Courier New"/>
              </a:rPr>
              <a:t>):</a:t>
            </a:r>
            <a:endParaRPr sz="2000" dirty="0">
              <a:latin typeface="Courier New"/>
              <a:cs typeface="Courier New"/>
            </a:endParaRPr>
          </a:p>
          <a:p>
            <a:pPr marL="1003300">
              <a:spcBef>
                <a:spcPts val="5"/>
              </a:spcBef>
            </a:pPr>
            <a:r>
              <a:rPr lang="en-US"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try:</a:t>
            </a:r>
          </a:p>
          <a:p>
            <a:pPr marL="1003300">
              <a:spcBef>
                <a:spcPts val="5"/>
              </a:spcBef>
            </a:pPr>
            <a:r>
              <a:rPr lang="en-US" sz="2000" dirty="0" smtClean="0">
                <a:latin typeface="Courier New"/>
                <a:cs typeface="Courier New"/>
              </a:rPr>
              <a:t>	book </a:t>
            </a:r>
            <a:r>
              <a:rPr lang="en-US" sz="2000" dirty="0">
                <a:latin typeface="Courier New"/>
                <a:cs typeface="Courier New"/>
              </a:rPr>
              <a:t>= </a:t>
            </a:r>
            <a:r>
              <a:rPr lang="en-US" sz="2000" dirty="0" err="1" smtClean="0">
                <a:latin typeface="Courier New"/>
                <a:cs typeface="Courier New"/>
              </a:rPr>
              <a:t>Book.objects.get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pk</a:t>
            </a:r>
            <a:r>
              <a:rPr lang="en-US" sz="2000" dirty="0" smtClean="0">
                <a:latin typeface="Courier New"/>
                <a:cs typeface="Courier New"/>
              </a:rPr>
              <a:t>=</a:t>
            </a:r>
            <a:r>
              <a:rPr lang="fr-FR" sz="2000" spc="-5" dirty="0" err="1" smtClean="0">
                <a:latin typeface="Courier New"/>
                <a:cs typeface="Courier New"/>
              </a:rPr>
              <a:t>book_id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  <a:p>
            <a:pPr marL="1003300">
              <a:spcBef>
                <a:spcPts val="5"/>
              </a:spcBef>
            </a:pPr>
            <a:r>
              <a:rPr lang="en-US"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except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Book.DoesNotExist</a:t>
            </a:r>
            <a:r>
              <a:rPr lang="en-US" sz="2000" dirty="0">
                <a:latin typeface="Courier New"/>
                <a:cs typeface="Courier New"/>
              </a:rPr>
              <a:t>:</a:t>
            </a:r>
          </a:p>
          <a:p>
            <a:pPr marL="1003300">
              <a:spcBef>
                <a:spcPts val="5"/>
              </a:spcBef>
            </a:pP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b="1" spc="5" dirty="0" smtClean="0">
                <a:solidFill>
                  <a:srgbClr val="000080"/>
                </a:solidFill>
                <a:latin typeface="Courier New"/>
                <a:cs typeface="Courier New"/>
              </a:rPr>
              <a:t>raise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Http404("Book does not exist</a:t>
            </a:r>
            <a:r>
              <a:rPr lang="en-US" sz="2000" dirty="0" smtClean="0">
                <a:latin typeface="Courier New"/>
                <a:cs typeface="Courier New"/>
              </a:rPr>
              <a:t>")</a:t>
            </a:r>
          </a:p>
          <a:p>
            <a:pPr marL="1003300">
              <a:spcBef>
                <a:spcPts val="5"/>
              </a:spcBef>
            </a:pPr>
            <a:r>
              <a:rPr lang="en-US" sz="2000" b="1" spc="5" dirty="0" smtClean="0">
                <a:solidFill>
                  <a:srgbClr val="000080"/>
                </a:solidFill>
                <a:latin typeface="Courier New"/>
                <a:cs typeface="Courier New"/>
              </a:rPr>
              <a:t>return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HttpResponse</a:t>
            </a:r>
            <a:r>
              <a:rPr lang="en-US" sz="2000" dirty="0" smtClean="0">
                <a:latin typeface="Courier New"/>
                <a:cs typeface="Courier New"/>
              </a:rPr>
              <a:t>(book)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5118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Présenter les données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52186"/>
            <a:ext cx="9144000" cy="5422118"/>
          </a:xfrm>
        </p:spPr>
        <p:txBody>
          <a:bodyPr/>
          <a:lstStyle/>
          <a:p>
            <a:r>
              <a:rPr lang="fr-FR" sz="2800" dirty="0" smtClean="0"/>
              <a:t>Pour renvoyer un gabarit (</a:t>
            </a:r>
            <a:r>
              <a:rPr lang="fr-FR" sz="2800" dirty="0" err="1" smtClean="0"/>
              <a:t>template</a:t>
            </a:r>
            <a:r>
              <a:rPr lang="fr-FR" sz="2800" dirty="0" smtClean="0"/>
              <a:t>), Django fournit une fonction « </a:t>
            </a:r>
            <a:r>
              <a:rPr lang="fr-FR" sz="2800" b="1" dirty="0" err="1" smtClean="0">
                <a:solidFill>
                  <a:srgbClr val="FF0000"/>
                </a:solidFill>
              </a:rPr>
              <a:t>render</a:t>
            </a:r>
            <a:r>
              <a:rPr lang="fr-FR" sz="2800" dirty="0" smtClean="0"/>
              <a:t> ».</a:t>
            </a:r>
          </a:p>
          <a:p>
            <a:r>
              <a:rPr lang="fr-FR" sz="2800" dirty="0" smtClean="0"/>
              <a:t>Il faut donc:</a:t>
            </a:r>
          </a:p>
          <a:p>
            <a:pPr lvl="1"/>
            <a:r>
              <a:rPr lang="fr-FR" sz="2400" dirty="0" smtClean="0"/>
              <a:t>Charger les données</a:t>
            </a:r>
          </a:p>
          <a:p>
            <a:pPr lvl="1"/>
            <a:r>
              <a:rPr lang="fr-FR" sz="2400" dirty="0" smtClean="0"/>
              <a:t>Remplir le </a:t>
            </a:r>
            <a:r>
              <a:rPr lang="fr-FR" sz="2400" dirty="0" err="1" smtClean="0"/>
              <a:t>context</a:t>
            </a:r>
            <a:endParaRPr lang="fr-FR" sz="2400" dirty="0" smtClean="0"/>
          </a:p>
          <a:p>
            <a:pPr lvl="1"/>
            <a:r>
              <a:rPr lang="fr-FR" sz="2400" dirty="0" smtClean="0"/>
              <a:t>Renvoyer un objet </a:t>
            </a:r>
            <a:r>
              <a:rPr lang="fr-FR" sz="2400" dirty="0" err="1" smtClean="0"/>
              <a:t>HttpResponse</a:t>
            </a:r>
            <a:endParaRPr lang="fr-FR" sz="2400" dirty="0" smtClean="0"/>
          </a:p>
          <a:p>
            <a:pPr lvl="1"/>
            <a:endParaRPr lang="fr-FR" sz="600" dirty="0" smtClean="0"/>
          </a:p>
          <a:p>
            <a:pPr marL="469900" lvl="1" indent="0">
              <a:spcBef>
                <a:spcPts val="0"/>
              </a:spcBef>
              <a:buClrTx/>
              <a:buSzTx/>
              <a:buNone/>
            </a:pPr>
            <a:r>
              <a:rPr lang="en-US" sz="2000" b="1" kern="1200" spc="-25" dirty="0" smtClean="0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from </a:t>
            </a:r>
            <a:r>
              <a:rPr lang="en-US" sz="2000" kern="1200" spc="-5" dirty="0" err="1" smtClean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django.shortcuts</a:t>
            </a:r>
            <a:r>
              <a:rPr lang="en-US" sz="2000" kern="1200" spc="-5" dirty="0" smtClean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2000" b="1" kern="1200" spc="-5" dirty="0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import</a:t>
            </a:r>
            <a:r>
              <a:rPr lang="en-US" sz="2000" b="1" kern="1200" spc="-30" dirty="0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2000" kern="1200" spc="-20" dirty="0" smtClean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render</a:t>
            </a:r>
            <a:endParaRPr lang="en-US" sz="2000" kern="12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457200" lvl="1" indent="0">
              <a:spcBef>
                <a:spcPts val="45"/>
              </a:spcBef>
              <a:buClrTx/>
              <a:buSzTx/>
              <a:buNone/>
            </a:pPr>
            <a:endParaRPr lang="en-US" sz="2000" kern="12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469900" lvl="1" indent="0">
              <a:spcBef>
                <a:spcPts val="0"/>
              </a:spcBef>
              <a:buClrTx/>
              <a:buSzTx/>
              <a:buNone/>
            </a:pPr>
            <a:r>
              <a:rPr lang="en-US" sz="2000" b="1" kern="1200" spc="-25" dirty="0" err="1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def</a:t>
            </a:r>
            <a:r>
              <a:rPr lang="en-US" sz="2000" b="1" kern="1200" spc="10" dirty="0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2000" kern="1200" spc="-10" dirty="0" err="1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list_books</a:t>
            </a:r>
            <a:r>
              <a:rPr lang="en-US" sz="2000" kern="1200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(request):</a:t>
            </a:r>
            <a:endParaRPr lang="en-US" sz="2000" kern="12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1013460" lvl="1" indent="0">
              <a:lnSpc>
                <a:spcPts val="2130"/>
              </a:lnSpc>
              <a:spcBef>
                <a:spcPts val="20"/>
              </a:spcBef>
              <a:buClrTx/>
              <a:buSzTx/>
              <a:buNone/>
            </a:pPr>
            <a:r>
              <a:rPr lang="en-US" sz="2000" kern="1200" spc="-10" dirty="0" err="1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books_list</a:t>
            </a:r>
            <a:r>
              <a:rPr lang="en-US" sz="2000" kern="1200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2000" kern="120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lang="en-US" sz="2000" kern="1200" spc="-3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2000" kern="1200" spc="-5" dirty="0" err="1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Book.objects.all</a:t>
            </a:r>
            <a:r>
              <a:rPr lang="en-US" sz="2000" kern="1200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()</a:t>
            </a:r>
            <a:endParaRPr lang="en-US" sz="2000" kern="12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1013460" marR="1788160" lvl="1" indent="0">
              <a:lnSpc>
                <a:spcPts val="2180"/>
              </a:lnSpc>
              <a:spcBef>
                <a:spcPts val="25"/>
              </a:spcBef>
              <a:buClrTx/>
              <a:buSzTx/>
              <a:buNone/>
            </a:pPr>
            <a:r>
              <a:rPr lang="en-US" sz="2000" kern="1200" spc="-10" dirty="0" smtClean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context </a:t>
            </a:r>
            <a:r>
              <a:rPr lang="en-US" sz="2000" kern="120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lang="en-US" sz="2000" kern="1200" spc="-3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2000" kern="120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{</a:t>
            </a:r>
          </a:p>
          <a:p>
            <a:pPr marL="1557020" lvl="1" indent="0">
              <a:lnSpc>
                <a:spcPts val="2100"/>
              </a:lnSpc>
              <a:spcBef>
                <a:spcPts val="0"/>
              </a:spcBef>
              <a:buClrTx/>
              <a:buSzTx/>
              <a:buNone/>
            </a:pPr>
            <a:r>
              <a:rPr lang="en-US" sz="2000" b="1" kern="1200" spc="-10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‘</a:t>
            </a:r>
            <a:r>
              <a:rPr lang="en-US" sz="2000" b="1" kern="1200" spc="-10" dirty="0" err="1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books_list</a:t>
            </a:r>
            <a:r>
              <a:rPr lang="en-US" sz="2000" b="1" kern="1200" spc="-10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</a:t>
            </a:r>
            <a:r>
              <a:rPr lang="en-US" sz="2000" kern="1200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:</a:t>
            </a:r>
            <a:r>
              <a:rPr lang="en-US" sz="2000" kern="1200" spc="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2000" kern="1200" spc="-10" dirty="0" err="1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books_list</a:t>
            </a:r>
            <a:r>
              <a:rPr lang="en-US" sz="2000" kern="1200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,</a:t>
            </a:r>
            <a:endParaRPr lang="en-US" sz="2000" kern="12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1013460" lvl="1" indent="0">
              <a:spcBef>
                <a:spcPts val="20"/>
              </a:spcBef>
              <a:buClrTx/>
              <a:buSz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}</a:t>
            </a:r>
          </a:p>
          <a:p>
            <a:pPr marL="1013460" lvl="1" indent="0">
              <a:spcBef>
                <a:spcPts val="15"/>
              </a:spcBef>
              <a:buClrTx/>
              <a:buSzTx/>
              <a:buNone/>
            </a:pPr>
            <a:r>
              <a:rPr lang="en-US" sz="2000" b="1" kern="1200" spc="-20" dirty="0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return </a:t>
            </a:r>
            <a:r>
              <a:rPr lang="en-US" sz="2000" kern="1200" spc="-10" dirty="0" smtClean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render(request, ‘app/list_books.html’, 	context</a:t>
            </a:r>
            <a:r>
              <a:rPr lang="en-US" sz="2000" kern="1200" spc="-15" dirty="0" smtClean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)</a:t>
            </a:r>
            <a:endParaRPr lang="en-US" sz="2000" kern="12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114300" indent="0">
              <a:buNone/>
            </a:pPr>
            <a:endParaRPr lang="fr-F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object 3"/>
          <p:cNvSpPr/>
          <p:nvPr/>
        </p:nvSpPr>
        <p:spPr>
          <a:xfrm>
            <a:off x="226969" y="3858016"/>
            <a:ext cx="8779245" cy="2616288"/>
          </a:xfrm>
          <a:custGeom>
            <a:avLst/>
            <a:gdLst/>
            <a:ahLst/>
            <a:cxnLst/>
            <a:rect l="l" t="t" r="r" b="b"/>
            <a:pathLst>
              <a:path w="8258175" h="2581275">
                <a:moveTo>
                  <a:pt x="0" y="2581275"/>
                </a:moveTo>
                <a:lnTo>
                  <a:pt x="8258175" y="2581275"/>
                </a:lnTo>
                <a:lnTo>
                  <a:pt x="8258175" y="0"/>
                </a:lnTo>
                <a:lnTo>
                  <a:pt x="0" y="0"/>
                </a:lnTo>
                <a:lnTo>
                  <a:pt x="0" y="258127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514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Présenter les données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52186"/>
            <a:ext cx="9144000" cy="5422118"/>
          </a:xfrm>
        </p:spPr>
        <p:txBody>
          <a:bodyPr/>
          <a:lstStyle/>
          <a:p>
            <a:r>
              <a:rPr lang="fr-FR" sz="2800" dirty="0" smtClean="0"/>
              <a:t>La fonction « </a:t>
            </a:r>
            <a:r>
              <a:rPr lang="fr-FR" sz="2800" b="1" dirty="0" err="1" smtClean="0">
                <a:solidFill>
                  <a:srgbClr val="FF0000"/>
                </a:solidFill>
              </a:rPr>
              <a:t>render</a:t>
            </a:r>
            <a:r>
              <a:rPr lang="fr-FR" sz="2800" dirty="0" smtClean="0"/>
              <a:t> » prend comme paramètre:</a:t>
            </a:r>
          </a:p>
          <a:p>
            <a:pPr lvl="1"/>
            <a:r>
              <a:rPr lang="fr-FR" sz="2400" dirty="0" smtClean="0"/>
              <a:t>L’objet requête</a:t>
            </a:r>
            <a:endParaRPr lang="fr-FR" sz="2400" dirty="0"/>
          </a:p>
          <a:p>
            <a:pPr lvl="1"/>
            <a:r>
              <a:rPr lang="fr-FR" sz="2400" dirty="0" smtClean="0"/>
              <a:t>Le nom du gabarit</a:t>
            </a:r>
            <a:endParaRPr lang="fr-FR" sz="2400" dirty="0"/>
          </a:p>
          <a:p>
            <a:pPr lvl="1"/>
            <a:r>
              <a:rPr lang="fr-FR" sz="2400" dirty="0" smtClean="0"/>
              <a:t>Le contexte comme dictionnaire (facultatif) </a:t>
            </a:r>
          </a:p>
          <a:p>
            <a:endParaRPr lang="fr-FR" sz="2800" dirty="0"/>
          </a:p>
          <a:p>
            <a:r>
              <a:rPr lang="fr-FR" sz="2800" dirty="0" smtClean="0"/>
              <a:t>Par exemple</a:t>
            </a:r>
          </a:p>
          <a:p>
            <a:pPr marL="1013460" lvl="1" indent="0">
              <a:spcBef>
                <a:spcPts val="15"/>
              </a:spcBef>
              <a:buClrTx/>
              <a:buSzTx/>
              <a:buNone/>
            </a:pPr>
            <a:endParaRPr lang="fr-FR" sz="600" dirty="0">
              <a:ea typeface="+mn-ea"/>
            </a:endParaRPr>
          </a:p>
          <a:p>
            <a:pPr marL="1013460" lvl="1" indent="0">
              <a:spcBef>
                <a:spcPts val="15"/>
              </a:spcBef>
              <a:buClrTx/>
              <a:buSzTx/>
              <a:buNone/>
            </a:pPr>
            <a:endParaRPr lang="fr-FR" sz="600" b="1" kern="1200" spc="-20" dirty="0" smtClean="0">
              <a:solidFill>
                <a:srgbClr val="000080"/>
              </a:solidFill>
              <a:latin typeface="Courier New"/>
              <a:ea typeface="+mn-ea"/>
              <a:cs typeface="Courier New"/>
            </a:endParaRPr>
          </a:p>
          <a:p>
            <a:pPr marL="1013460" lvl="1" indent="0">
              <a:spcBef>
                <a:spcPts val="15"/>
              </a:spcBef>
              <a:buClrTx/>
              <a:buSzTx/>
              <a:buNone/>
            </a:pPr>
            <a:endParaRPr lang="fr-FR" sz="600" b="1" kern="1200" spc="-20" dirty="0">
              <a:solidFill>
                <a:srgbClr val="000080"/>
              </a:solidFill>
              <a:latin typeface="Courier New"/>
              <a:ea typeface="+mn-ea"/>
              <a:cs typeface="Courier New"/>
            </a:endParaRPr>
          </a:p>
          <a:p>
            <a:pPr marL="1013460" lvl="1" indent="0">
              <a:spcBef>
                <a:spcPts val="15"/>
              </a:spcBef>
              <a:buClrTx/>
              <a:buSzTx/>
              <a:buNone/>
            </a:pPr>
            <a:endParaRPr lang="fr-FR" sz="600" b="1" kern="1200" spc="-20" dirty="0" smtClean="0">
              <a:solidFill>
                <a:srgbClr val="000080"/>
              </a:solidFill>
              <a:latin typeface="Courier New"/>
              <a:ea typeface="+mn-ea"/>
              <a:cs typeface="Courier New"/>
            </a:endParaRPr>
          </a:p>
          <a:p>
            <a:pPr marL="1013460" lvl="1" indent="0">
              <a:spcBef>
                <a:spcPts val="15"/>
              </a:spcBef>
              <a:buClrTx/>
              <a:buSzTx/>
              <a:buNone/>
            </a:pPr>
            <a:endParaRPr lang="fr-FR" sz="600" b="1" kern="1200" spc="-20" dirty="0">
              <a:solidFill>
                <a:srgbClr val="000080"/>
              </a:solidFill>
              <a:latin typeface="Courier New"/>
              <a:ea typeface="+mn-ea"/>
              <a:cs typeface="Courier New"/>
            </a:endParaRPr>
          </a:p>
          <a:p>
            <a:pPr marL="263525" lvl="1" indent="0">
              <a:spcBef>
                <a:spcPts val="15"/>
              </a:spcBef>
              <a:buClrTx/>
              <a:buSzTx/>
              <a:buNone/>
            </a:pPr>
            <a:r>
              <a:rPr lang="en-US" sz="2000" b="1" kern="1200" spc="-20" dirty="0" smtClean="0"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return </a:t>
            </a:r>
            <a:r>
              <a:rPr lang="en-US" sz="2000" kern="1200" spc="-10" dirty="0" smtClean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render(request, ‘app/list_books.html’, 	context</a:t>
            </a:r>
            <a:r>
              <a:rPr lang="en-US" sz="2000" kern="1200" spc="-15" dirty="0" smtClean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)</a:t>
            </a:r>
            <a:endParaRPr lang="en-US" sz="2000" kern="1200" dirty="0" smtClean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114300" indent="0">
              <a:buNone/>
            </a:pPr>
            <a:endParaRPr lang="fr-F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2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Présenter les données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9660"/>
            <a:ext cx="9144000" cy="5086502"/>
          </a:xfrm>
        </p:spPr>
        <p:txBody>
          <a:bodyPr/>
          <a:lstStyle/>
          <a:p>
            <a:r>
              <a:rPr lang="fr-FR" sz="2800" dirty="0"/>
              <a:t>Pour spécifier à Django la manière avec laquelle on veut présenter nos  données, il faut utiliser le système de </a:t>
            </a:r>
            <a:r>
              <a:rPr lang="fr-FR" sz="2800" dirty="0" smtClean="0"/>
              <a:t>gabarits « </a:t>
            </a:r>
            <a:r>
              <a:rPr lang="fr-FR" sz="2800" dirty="0" err="1"/>
              <a:t>templates</a:t>
            </a:r>
            <a:r>
              <a:rPr lang="fr-FR" sz="2800" dirty="0"/>
              <a:t> ». </a:t>
            </a:r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Pour </a:t>
            </a:r>
            <a:r>
              <a:rPr lang="fr-FR" sz="2800" dirty="0"/>
              <a:t>ce faire:</a:t>
            </a:r>
          </a:p>
          <a:p>
            <a:pPr marL="627063" lvl="1"/>
            <a:r>
              <a:rPr lang="fr-FR" sz="2400" dirty="0"/>
              <a:t>Créer un répertoire nommé « </a:t>
            </a:r>
            <a:r>
              <a:rPr lang="fr-FR" sz="2400" dirty="0" err="1"/>
              <a:t>templates</a:t>
            </a:r>
            <a:r>
              <a:rPr lang="fr-FR" sz="2400" dirty="0"/>
              <a:t> » dans </a:t>
            </a:r>
            <a:r>
              <a:rPr lang="fr-FR" sz="2400" dirty="0" smtClean="0"/>
              <a:t>le dossier de l’application (par exemple: </a:t>
            </a:r>
            <a:r>
              <a:rPr lang="fr-FR" sz="2400" dirty="0" err="1" smtClean="0"/>
              <a:t>app</a:t>
            </a:r>
            <a:r>
              <a:rPr lang="fr-FR" sz="2400" dirty="0" smtClean="0"/>
              <a:t>/</a:t>
            </a:r>
            <a:r>
              <a:rPr lang="fr-FR" sz="2400" dirty="0" err="1" smtClean="0"/>
              <a:t>templates</a:t>
            </a:r>
            <a:r>
              <a:rPr lang="fr-FR" sz="2400" dirty="0" smtClean="0"/>
              <a:t>/</a:t>
            </a:r>
            <a:r>
              <a:rPr lang="fr-FR" sz="2400" dirty="0" err="1" smtClean="0"/>
              <a:t>app</a:t>
            </a:r>
            <a:r>
              <a:rPr lang="fr-FR" sz="2400" dirty="0" smtClean="0"/>
              <a:t>/).</a:t>
            </a:r>
            <a:endParaRPr lang="fr-FR" sz="2400" dirty="0"/>
          </a:p>
          <a:p>
            <a:pPr marL="627063" lvl="1"/>
            <a:r>
              <a:rPr lang="fr-FR" sz="2400" dirty="0"/>
              <a:t>Créer </a:t>
            </a:r>
            <a:r>
              <a:rPr lang="fr-FR" sz="2400" dirty="0" smtClean="0"/>
              <a:t>les sous </a:t>
            </a:r>
            <a:r>
              <a:rPr lang="fr-FR" sz="2400" dirty="0" err="1"/>
              <a:t>templates</a:t>
            </a:r>
            <a:r>
              <a:rPr lang="fr-FR" sz="2400" dirty="0"/>
              <a:t> </a:t>
            </a:r>
            <a:r>
              <a:rPr lang="fr-FR" sz="2400" dirty="0" smtClean="0"/>
              <a:t>sous forme de fichiers </a:t>
            </a:r>
            <a:r>
              <a:rPr lang="fr-FR" sz="2400" dirty="0"/>
              <a:t>HTML (par </a:t>
            </a:r>
            <a:r>
              <a:rPr lang="fr-FR" sz="2400" dirty="0" smtClean="0"/>
              <a:t>exemple: list_books.html</a:t>
            </a:r>
            <a:r>
              <a:rPr lang="fr-FR" sz="2400" dirty="0"/>
              <a:t>).</a:t>
            </a:r>
          </a:p>
          <a:p>
            <a:pPr marL="627063" lvl="1"/>
            <a:r>
              <a:rPr lang="fr-FR" sz="2400" dirty="0"/>
              <a:t>Définir le contenu du </a:t>
            </a:r>
            <a:r>
              <a:rPr lang="fr-FR" sz="2400" dirty="0" smtClean="0"/>
              <a:t>HTML,</a:t>
            </a:r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94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1413</Words>
  <Application>Microsoft Office PowerPoint</Application>
  <PresentationFormat>Affichage à l'écran (4:3)</PresentationFormat>
  <Paragraphs>330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Calibri</vt:lpstr>
      <vt:lpstr>Courier New</vt:lpstr>
      <vt:lpstr>Wingdings</vt:lpstr>
      <vt:lpstr>Arial</vt:lpstr>
      <vt:lpstr>Thème Office</vt:lpstr>
      <vt:lpstr>Présentation PowerPoint</vt:lpstr>
      <vt:lpstr>La couche « View »</vt:lpstr>
      <vt:lpstr>Simple HttpResponse</vt:lpstr>
      <vt:lpstr>Implémenter un traitement </vt:lpstr>
      <vt:lpstr>Renvoi d’erreurs</vt:lpstr>
      <vt:lpstr>Renvoi d’erreurs</vt:lpstr>
      <vt:lpstr>Présenter les données</vt:lpstr>
      <vt:lpstr>Présenter les données</vt:lpstr>
      <vt:lpstr>Présenter les données</vt:lpstr>
      <vt:lpstr>Présenter les données</vt:lpstr>
      <vt:lpstr>Gabarits</vt:lpstr>
      <vt:lpstr>Gabarits</vt:lpstr>
      <vt:lpstr>Gabarits</vt:lpstr>
      <vt:lpstr>Gabarits</vt:lpstr>
      <vt:lpstr>Gabarits</vt:lpstr>
      <vt:lpstr>Gabarits</vt:lpstr>
      <vt:lpstr>Gabarits</vt:lpstr>
      <vt:lpstr>Gabarits</vt:lpstr>
      <vt:lpstr>Gabarits</vt:lpstr>
      <vt:lpstr>Gabarits</vt:lpstr>
      <vt:lpstr>URLs &amp; Views</vt:lpstr>
      <vt:lpstr>URLs &amp; Views</vt:lpstr>
      <vt:lpstr>URLs &amp; Views</vt:lpstr>
      <vt:lpstr>URLs &amp; Views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Linda Ouerfelli</dc:creator>
  <cp:lastModifiedBy>RDouss</cp:lastModifiedBy>
  <cp:revision>69</cp:revision>
  <dcterms:created xsi:type="dcterms:W3CDTF">2015-11-04T10:15:52Z</dcterms:created>
  <dcterms:modified xsi:type="dcterms:W3CDTF">2022-10-25T09:29:59Z</dcterms:modified>
</cp:coreProperties>
</file>