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439" r:id="rId2"/>
    <p:sldId id="417" r:id="rId3"/>
    <p:sldId id="418" r:id="rId4"/>
    <p:sldId id="419" r:id="rId5"/>
    <p:sldId id="430" r:id="rId6"/>
    <p:sldId id="421" r:id="rId7"/>
    <p:sldId id="422" r:id="rId8"/>
    <p:sldId id="424" r:id="rId9"/>
    <p:sldId id="425" r:id="rId10"/>
    <p:sldId id="426" r:id="rId11"/>
    <p:sldId id="427" r:id="rId12"/>
    <p:sldId id="428" r:id="rId13"/>
    <p:sldId id="429" r:id="rId14"/>
    <p:sldId id="436" r:id="rId15"/>
    <p:sldId id="437" r:id="rId16"/>
    <p:sldId id="431" r:id="rId17"/>
    <p:sldId id="432" r:id="rId18"/>
    <p:sldId id="433" r:id="rId19"/>
    <p:sldId id="434" r:id="rId20"/>
    <p:sldId id="435" r:id="rId21"/>
    <p:sldId id="43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00"/>
    <a:srgbClr val="FFFFCC"/>
    <a:srgbClr val="66CCFF"/>
    <a:srgbClr val="DDDDDD"/>
    <a:srgbClr val="00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0" d="100"/>
          <a:sy n="80" d="100"/>
        </p:scale>
        <p:origin x="-8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85786F-43FD-485A-8AFF-7156E9127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5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04EBA-B01E-4565-8512-9CEF2D8D8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4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6662B-7747-4168-8190-D97E5E978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1E9EC09-7246-48DA-A1BD-CBDA450ED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aşlık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C/</a:t>
            </a:r>
            <a:r>
              <a:rPr lang="en-US" smtClean="0"/>
              <a:t>C</a:t>
            </a:r>
            <a:r>
              <a:rPr lang="tr-TR" dirty="0" smtClean="0"/>
              <a:t>++</a:t>
            </a:r>
            <a:r>
              <a:rPr lang="en-US" dirty="0" smtClean="0"/>
              <a:t> Programming</a:t>
            </a:r>
          </a:p>
        </p:txBody>
      </p:sp>
      <p:sp>
        <p:nvSpPr>
          <p:cNvPr id="2051" name="Alt Başlık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Arrays</a:t>
            </a:r>
            <a:endParaRPr lang="tr-TR" dirty="0" smtClean="0"/>
          </a:p>
        </p:txBody>
      </p:sp>
      <p:sp>
        <p:nvSpPr>
          <p:cNvPr id="205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1D73E6-6CDC-4AC6-9149-E605FAE951C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352425"/>
            <a:ext cx="8129587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Example, 1/3: Read</a:t>
            </a:r>
          </a:p>
        </p:txBody>
      </p:sp>
      <p:sp>
        <p:nvSpPr>
          <p:cNvPr id="11266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2144E4-385E-4151-AF8A-8B9E5A5466B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238250" y="1393825"/>
            <a:ext cx="6629400" cy="396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700" b="1" dirty="0">
                <a:latin typeface="Courier New" pitchFamily="49" charset="0"/>
              </a:rPr>
              <a:t>#include&lt;iostream&gt;</a:t>
            </a:r>
          </a:p>
          <a:p>
            <a:r>
              <a:rPr lang="tr-TR" sz="1700" b="1" dirty="0">
                <a:latin typeface="Courier New" pitchFamily="49" charset="0"/>
              </a:rPr>
              <a:t>using namespace std;</a:t>
            </a:r>
          </a:p>
          <a:p>
            <a:endParaRPr lang="en-US" sz="1700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1700" b="1" dirty="0" smtClean="0">
                <a:latin typeface="Courier New" pitchFamily="49" charset="0"/>
              </a:rPr>
              <a:t>int main(void){</a:t>
            </a:r>
          </a:p>
          <a:p>
            <a:pPr marL="342900" indent="-342900" eaLnBrk="1" hangingPunct="1"/>
            <a:r>
              <a:rPr lang="en-US" sz="1700" b="1" dirty="0" smtClean="0">
                <a:latin typeface="Courier New" pitchFamily="49" charset="0"/>
              </a:rPr>
              <a:t>	int </a:t>
            </a:r>
            <a:r>
              <a:rPr lang="en-US" sz="1700" b="1" dirty="0" err="1" smtClean="0">
                <a:latin typeface="Courier New" pitchFamily="49" charset="0"/>
              </a:rPr>
              <a:t>i</a:t>
            </a:r>
            <a:r>
              <a:rPr lang="en-US" sz="1700" b="1" dirty="0" smtClean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en-US" sz="1700" b="1" dirty="0" smtClean="0">
                <a:latin typeface="Courier New" pitchFamily="49" charset="0"/>
              </a:rPr>
              <a:t>	double a[5];</a:t>
            </a:r>
          </a:p>
          <a:p>
            <a:pPr marL="342900" indent="-342900" eaLnBrk="1" hangingPunct="1"/>
            <a:endParaRPr lang="en-US" sz="1700" b="1" dirty="0" smtClean="0">
              <a:latin typeface="Courier New" pitchFamily="49" charset="0"/>
            </a:endParaRPr>
          </a:p>
          <a:p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&lt;&lt;"Enter the 5 array elements:"&lt;&lt;</a:t>
            </a:r>
            <a:r>
              <a:rPr lang="en-US" sz="1700" b="1" dirty="0" err="1">
                <a:latin typeface="Courier New" pitchFamily="49" charset="0"/>
              </a:rPr>
              <a:t>endl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endParaRPr lang="tr-TR" sz="1700" b="1" dirty="0">
              <a:latin typeface="Courier New" pitchFamily="49" charset="0"/>
            </a:endParaRPr>
          </a:p>
          <a:p>
            <a:r>
              <a:rPr lang="tr-TR" sz="1700" b="1" dirty="0">
                <a:latin typeface="Courier New" pitchFamily="49" charset="0"/>
              </a:rPr>
              <a:t>/* Read the array elements */</a:t>
            </a:r>
          </a:p>
          <a:p>
            <a:r>
              <a:rPr lang="nn-NO" sz="1700" b="1" dirty="0">
                <a:latin typeface="Courier New" pitchFamily="49" charset="0"/>
              </a:rPr>
              <a:t>for (i = 0; i &lt; 5; i++)</a:t>
            </a:r>
          </a:p>
          <a:p>
            <a:r>
              <a:rPr lang="tr-TR" sz="1700" b="1" dirty="0" smtClean="0">
                <a:latin typeface="Courier New" pitchFamily="49" charset="0"/>
              </a:rPr>
              <a:t>     cin</a:t>
            </a:r>
            <a:r>
              <a:rPr lang="tr-TR" sz="1700" b="1" dirty="0">
                <a:latin typeface="Courier New" pitchFamily="49" charset="0"/>
              </a:rPr>
              <a:t>&gt;&gt;a[i];</a:t>
            </a:r>
          </a:p>
          <a:p>
            <a:endParaRPr lang="tr-TR" sz="1700" b="1" dirty="0" smtClean="0">
              <a:latin typeface="Courier New" pitchFamily="49" charset="0"/>
            </a:endParaRPr>
          </a:p>
          <a:p>
            <a:r>
              <a:rPr lang="en-US" sz="1700" b="1" dirty="0" smtClean="0">
                <a:latin typeface="Courier New" pitchFamily="49" charset="0"/>
              </a:rPr>
              <a:t>return 0;</a:t>
            </a:r>
          </a:p>
          <a:p>
            <a:pPr marL="342900" indent="-342900" eaLnBrk="1" hangingPunct="1"/>
            <a:r>
              <a:rPr lang="en-US" sz="1700" b="1" dirty="0" smtClean="0">
                <a:latin typeface="Courier New" pitchFamily="49" charset="0"/>
              </a:rPr>
              <a:t>}</a:t>
            </a:r>
            <a:endParaRPr lang="en-US" sz="1700" b="1" dirty="0">
              <a:latin typeface="Courier New" pitchFamily="49" charset="0"/>
            </a:endParaRP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1085850" y="5559425"/>
            <a:ext cx="6858000" cy="547688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Enter the 5 array elements: 1.2 3.4 5.6 7.8 9.0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376238"/>
            <a:ext cx="8682038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Example, 2/3: Print</a:t>
            </a:r>
          </a:p>
        </p:txBody>
      </p:sp>
      <p:sp>
        <p:nvSpPr>
          <p:cNvPr id="12290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C9E91E-1921-4C7D-BCA8-E201373676C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22263" y="1690688"/>
            <a:ext cx="6244792" cy="41132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700" b="1" dirty="0">
                <a:latin typeface="Courier New" pitchFamily="49" charset="0"/>
              </a:rPr>
              <a:t>#include&lt;iostream&gt;</a:t>
            </a:r>
          </a:p>
          <a:p>
            <a:r>
              <a:rPr lang="tr-TR" sz="1700" b="1" dirty="0">
                <a:latin typeface="Courier New" pitchFamily="49" charset="0"/>
              </a:rPr>
              <a:t>using namespace std;</a:t>
            </a:r>
          </a:p>
          <a:p>
            <a:pPr marL="342900" indent="-342900" eaLnBrk="1" hangingPunct="1"/>
            <a:endParaRPr lang="en-US" sz="17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int main(void)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{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	int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	double a[5] = { 1.2, 3.4, 5.6, 7.8, 9.0 };</a:t>
            </a:r>
          </a:p>
          <a:p>
            <a:pPr marL="342900" indent="-342900" eaLnBrk="1" hangingPunct="1"/>
            <a:endParaRPr lang="en-US" sz="17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1700" b="1" dirty="0">
                <a:solidFill>
                  <a:srgbClr val="00CC66"/>
                </a:solidFill>
                <a:latin typeface="Courier New" pitchFamily="49" charset="0"/>
              </a:rPr>
              <a:t>   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/* Display array elements */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	for(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 = 0;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 &lt; 5;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		</a:t>
            </a:r>
            <a:r>
              <a:rPr lang="tr-TR" sz="1700" b="1" dirty="0">
                <a:latin typeface="Courier New" pitchFamily="49" charset="0"/>
              </a:rPr>
              <a:t>cout &lt;&lt; "a[" &lt;&lt; i &lt;&lt; "]=" &lt;&lt; a[i]&lt;&lt;endl;</a:t>
            </a:r>
            <a:endParaRPr lang="en-US" sz="17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	</a:t>
            </a:r>
            <a:endParaRPr lang="tr-TR" sz="1700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1700" b="1" dirty="0" smtClean="0">
                <a:latin typeface="Courier New" pitchFamily="49" charset="0"/>
              </a:rPr>
              <a:t>return </a:t>
            </a:r>
            <a:r>
              <a:rPr lang="en-US" sz="1700" b="1" dirty="0">
                <a:latin typeface="Courier New" pitchFamily="49" charset="0"/>
              </a:rPr>
              <a:t>0;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}</a:t>
            </a:r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6743700" y="3887788"/>
            <a:ext cx="1905000" cy="164623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a[0] = 1.20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a[1] = 3.40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a[2] = 5.60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a[3] = 7.80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a[4] = 9.00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357188"/>
            <a:ext cx="8637588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Example, 3/3: Max</a:t>
            </a:r>
          </a:p>
        </p:txBody>
      </p:sp>
      <p:sp>
        <p:nvSpPr>
          <p:cNvPr id="13314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91DADF-1005-46E0-9182-F6C64238041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00793" y="1261670"/>
            <a:ext cx="4648200" cy="4984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700" b="1" dirty="0" smtClean="0">
                <a:latin typeface="Courier New" pitchFamily="49" charset="0"/>
              </a:rPr>
              <a:t>#</a:t>
            </a:r>
            <a:r>
              <a:rPr lang="tr-TR" sz="1700" b="1" dirty="0">
                <a:latin typeface="Courier New" pitchFamily="49" charset="0"/>
              </a:rPr>
              <a:t>include&lt;iostream&gt;</a:t>
            </a:r>
          </a:p>
          <a:p>
            <a:r>
              <a:rPr lang="tr-TR" sz="1700" b="1" dirty="0">
                <a:latin typeface="Courier New" pitchFamily="49" charset="0"/>
              </a:rPr>
              <a:t>using namespace std</a:t>
            </a:r>
            <a:r>
              <a:rPr lang="tr-TR" sz="1700" b="1" dirty="0" smtClean="0">
                <a:latin typeface="Courier New" pitchFamily="49" charset="0"/>
              </a:rPr>
              <a:t>;</a:t>
            </a:r>
            <a:endParaRPr lang="tr-TR" sz="1700" b="1" dirty="0">
              <a:latin typeface="Courier New" pitchFamily="49" charset="0"/>
            </a:endParaRPr>
          </a:p>
          <a:p>
            <a:r>
              <a:rPr lang="tr-TR" sz="1700" b="1" dirty="0">
                <a:latin typeface="Courier New" pitchFamily="49" charset="0"/>
              </a:rPr>
              <a:t>int main(void</a:t>
            </a:r>
            <a:r>
              <a:rPr lang="tr-TR" sz="1700" b="1" dirty="0" smtClean="0">
                <a:latin typeface="Courier New" pitchFamily="49" charset="0"/>
              </a:rPr>
              <a:t>){</a:t>
            </a:r>
            <a:endParaRPr lang="tr-TR" sz="1700" b="1" dirty="0">
              <a:latin typeface="Courier New" pitchFamily="49" charset="0"/>
            </a:endParaRPr>
          </a:p>
          <a:p>
            <a:endParaRPr lang="tr-TR" sz="1700" b="1" dirty="0">
              <a:latin typeface="Courier New" pitchFamily="49" charset="0"/>
            </a:endParaRPr>
          </a:p>
          <a:p>
            <a:r>
              <a:rPr lang="tr-TR" sz="1700" b="1" dirty="0">
                <a:latin typeface="Courier New" pitchFamily="49" charset="0"/>
              </a:rPr>
              <a:t>int i;</a:t>
            </a:r>
          </a:p>
          <a:p>
            <a:r>
              <a:rPr lang="tr-TR" sz="1700" b="1" dirty="0">
                <a:latin typeface="Courier New" pitchFamily="49" charset="0"/>
              </a:rPr>
              <a:t>double a[5] = { 1.2, 3.4,</a:t>
            </a:r>
          </a:p>
          <a:p>
            <a:r>
              <a:rPr lang="tr-TR" sz="1700" b="1" dirty="0" smtClean="0">
                <a:latin typeface="Courier New" pitchFamily="49" charset="0"/>
              </a:rPr>
              <a:t>                5.6</a:t>
            </a:r>
            <a:r>
              <a:rPr lang="tr-TR" sz="1700" b="1" dirty="0">
                <a:latin typeface="Courier New" pitchFamily="49" charset="0"/>
              </a:rPr>
              <a:t>, 7.8,</a:t>
            </a:r>
          </a:p>
          <a:p>
            <a:r>
              <a:rPr lang="tr-TR" sz="1700" b="1" dirty="0" smtClean="0">
                <a:latin typeface="Courier New" pitchFamily="49" charset="0"/>
              </a:rPr>
              <a:t>                9.0 };</a:t>
            </a:r>
            <a:endParaRPr lang="tr-TR" sz="1700" b="1" dirty="0">
              <a:latin typeface="Courier New" pitchFamily="49" charset="0"/>
            </a:endParaRPr>
          </a:p>
          <a:p>
            <a:r>
              <a:rPr lang="tr-TR" sz="1700" b="1" dirty="0">
                <a:latin typeface="Courier New" pitchFamily="49" charset="0"/>
              </a:rPr>
              <a:t>double max = 0.0;</a:t>
            </a:r>
          </a:p>
          <a:p>
            <a:endParaRPr lang="tr-TR" sz="17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/* Find max value in array */</a:t>
            </a:r>
          </a:p>
          <a:p>
            <a:r>
              <a:rPr lang="nn-NO" sz="1700" b="1" dirty="0">
                <a:latin typeface="Courier New" pitchFamily="49" charset="0"/>
              </a:rPr>
              <a:t>for (i = 0; i &lt; 5; i++)</a:t>
            </a:r>
          </a:p>
          <a:p>
            <a:r>
              <a:rPr lang="tr-TR" sz="1700" b="1" dirty="0">
                <a:latin typeface="Courier New" pitchFamily="49" charset="0"/>
              </a:rPr>
              <a:t>if (a[i] &gt; max)</a:t>
            </a:r>
          </a:p>
          <a:p>
            <a:r>
              <a:rPr lang="tr-TR" sz="1700" b="1" dirty="0">
                <a:latin typeface="Courier New" pitchFamily="49" charset="0"/>
              </a:rPr>
              <a:t>max = a[i];</a:t>
            </a:r>
          </a:p>
          <a:p>
            <a:endParaRPr lang="tr-TR" sz="1700" b="1" dirty="0">
              <a:latin typeface="Courier New" pitchFamily="49" charset="0"/>
            </a:endParaRPr>
          </a:p>
          <a:p>
            <a:r>
              <a:rPr lang="tr-TR" sz="1700" b="1" dirty="0">
                <a:latin typeface="Courier New" pitchFamily="49" charset="0"/>
              </a:rPr>
              <a:t>cout &lt;&lt; "max=" &lt;&lt; max &lt;&lt; endl;</a:t>
            </a:r>
          </a:p>
          <a:p>
            <a:endParaRPr lang="tr-TR" sz="1700" b="1" dirty="0">
              <a:latin typeface="Courier New" pitchFamily="49" charset="0"/>
            </a:endParaRPr>
          </a:p>
          <a:p>
            <a:r>
              <a:rPr lang="tr-TR" sz="1700" b="1" dirty="0">
                <a:latin typeface="Courier New" pitchFamily="49" charset="0"/>
              </a:rPr>
              <a:t>system("pause");</a:t>
            </a:r>
          </a:p>
          <a:p>
            <a:r>
              <a:rPr lang="tr-TR" sz="1700" b="1" dirty="0" smtClean="0">
                <a:latin typeface="Courier New" pitchFamily="49" charset="0"/>
              </a:rPr>
              <a:t>}</a:t>
            </a:r>
            <a:endParaRPr lang="en-US" sz="1700" b="1" dirty="0">
              <a:latin typeface="Courier New" pitchFamily="49" charset="0"/>
            </a:endParaRP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5791200" y="5410200"/>
            <a:ext cx="2743200" cy="547688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max = 9.00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98425"/>
            <a:ext cx="85217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Example, Combined</a:t>
            </a:r>
          </a:p>
        </p:txBody>
      </p:sp>
      <p:sp>
        <p:nvSpPr>
          <p:cNvPr id="14338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B0E87-8E18-42F2-938B-D1FD2C887FE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533400" y="1004888"/>
            <a:ext cx="8077200" cy="568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tr-TR" sz="1700" b="1" dirty="0" smtClean="0">
                <a:latin typeface="Courier New" pitchFamily="49" charset="0"/>
              </a:rPr>
              <a:t>#include&lt;iostream&gt;</a:t>
            </a:r>
          </a:p>
          <a:p>
            <a:r>
              <a:rPr lang="tr-TR" sz="1700" b="1" dirty="0" smtClean="0">
                <a:latin typeface="Courier New" pitchFamily="49" charset="0"/>
              </a:rPr>
              <a:t>#</a:t>
            </a:r>
            <a:r>
              <a:rPr lang="tr-TR" sz="1700" b="1" dirty="0">
                <a:latin typeface="Courier New" pitchFamily="49" charset="0"/>
              </a:rPr>
              <a:t>define SIZE 5</a:t>
            </a:r>
          </a:p>
          <a:p>
            <a:r>
              <a:rPr lang="tr-TR" sz="1700" b="1" dirty="0" smtClean="0">
                <a:latin typeface="Courier New" pitchFamily="49" charset="0"/>
              </a:rPr>
              <a:t>using </a:t>
            </a:r>
            <a:r>
              <a:rPr lang="tr-TR" sz="1700" b="1" dirty="0">
                <a:latin typeface="Courier New" pitchFamily="49" charset="0"/>
              </a:rPr>
              <a:t>namespace std;</a:t>
            </a:r>
          </a:p>
          <a:p>
            <a:r>
              <a:rPr lang="tr-TR" sz="1700" b="1" dirty="0" smtClean="0">
                <a:latin typeface="Courier New" pitchFamily="49" charset="0"/>
              </a:rPr>
              <a:t>int </a:t>
            </a:r>
            <a:r>
              <a:rPr lang="tr-TR" sz="1700" b="1" dirty="0">
                <a:latin typeface="Courier New" pitchFamily="49" charset="0"/>
              </a:rPr>
              <a:t>main(void</a:t>
            </a:r>
            <a:r>
              <a:rPr lang="tr-TR" sz="1700" b="1" dirty="0" smtClean="0">
                <a:latin typeface="Courier New" pitchFamily="49" charset="0"/>
              </a:rPr>
              <a:t>){</a:t>
            </a:r>
            <a:endParaRPr lang="tr-TR" sz="1700" b="1" dirty="0">
              <a:latin typeface="Courier New" pitchFamily="49" charset="0"/>
            </a:endParaRPr>
          </a:p>
          <a:p>
            <a:endParaRPr lang="tr-TR" sz="1700" b="1" dirty="0">
              <a:latin typeface="Courier New" pitchFamily="49" charset="0"/>
            </a:endParaRPr>
          </a:p>
          <a:p>
            <a:r>
              <a:rPr lang="tr-TR" sz="1700" b="1" dirty="0">
                <a:latin typeface="Courier New" pitchFamily="49" charset="0"/>
              </a:rPr>
              <a:t>int i;</a:t>
            </a:r>
          </a:p>
          <a:p>
            <a:r>
              <a:rPr lang="tr-TR" sz="1700" b="1" dirty="0">
                <a:latin typeface="Courier New" pitchFamily="49" charset="0"/>
              </a:rPr>
              <a:t>double a[SIZE];</a:t>
            </a:r>
          </a:p>
          <a:p>
            <a:r>
              <a:rPr lang="tr-TR" sz="1700" b="1" dirty="0">
                <a:latin typeface="Courier New" pitchFamily="49" charset="0"/>
              </a:rPr>
              <a:t>double max = 0.0</a:t>
            </a:r>
            <a:r>
              <a:rPr lang="tr-TR" sz="1700" b="1" dirty="0" smtClean="0">
                <a:latin typeface="Courier New" pitchFamily="49" charset="0"/>
              </a:rPr>
              <a:t>;</a:t>
            </a:r>
            <a:endParaRPr lang="tr-TR" sz="17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printf("Enter the %d array elements\n", SIZE);</a:t>
            </a:r>
          </a:p>
          <a:p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 = 0;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 &lt; SIZE;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++)  /* Read the array elements */</a:t>
            </a:r>
          </a:p>
          <a:p>
            <a:r>
              <a:rPr lang="tr-TR" sz="1700" b="1" dirty="0">
                <a:latin typeface="Courier New" pitchFamily="49" charset="0"/>
              </a:rPr>
              <a:t>cin&gt;&gt;a[i];</a:t>
            </a:r>
          </a:p>
          <a:p>
            <a:endParaRPr lang="tr-TR" sz="17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 = 0;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 &lt; SIZE;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++)  /* Display array elements */</a:t>
            </a:r>
          </a:p>
          <a:p>
            <a:r>
              <a:rPr lang="tr-TR" sz="1700" b="1" dirty="0">
                <a:latin typeface="Courier New" pitchFamily="49" charset="0"/>
              </a:rPr>
              <a:t>cout&lt;&lt;"a["&lt;&lt;i&lt;&lt;"]="&lt;&lt; a[i]&lt;&lt;endl;</a:t>
            </a:r>
          </a:p>
          <a:p>
            <a:endParaRPr lang="tr-TR" sz="17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 = 0;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 &lt; SIZE;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++)  /* Find max value in array */</a:t>
            </a:r>
          </a:p>
          <a:p>
            <a:r>
              <a:rPr lang="tr-TR" sz="1700" b="1" dirty="0">
                <a:latin typeface="Courier New" pitchFamily="49" charset="0"/>
              </a:rPr>
              <a:t>if (a[i] &gt; max)</a:t>
            </a:r>
          </a:p>
          <a:p>
            <a:r>
              <a:rPr lang="tr-TR" sz="1700" b="1" dirty="0">
                <a:latin typeface="Courier New" pitchFamily="49" charset="0"/>
              </a:rPr>
              <a:t>max = a[i];</a:t>
            </a:r>
          </a:p>
          <a:p>
            <a:endParaRPr lang="tr-TR" sz="1700" b="1" dirty="0">
              <a:latin typeface="Courier New" pitchFamily="49" charset="0"/>
            </a:endParaRPr>
          </a:p>
          <a:p>
            <a:r>
              <a:rPr lang="tr-TR" sz="1700" b="1" dirty="0">
                <a:latin typeface="Courier New" pitchFamily="49" charset="0"/>
              </a:rPr>
              <a:t>cout &lt;&lt; "max=" &lt;&lt; max &lt;&lt; endl;</a:t>
            </a:r>
          </a:p>
          <a:p>
            <a:r>
              <a:rPr lang="tr-TR" sz="1700" b="1" dirty="0" smtClean="0">
                <a:latin typeface="Courier New" pitchFamily="49" charset="0"/>
              </a:rPr>
              <a:t>system</a:t>
            </a:r>
            <a:r>
              <a:rPr lang="tr-TR" sz="1700" b="1" dirty="0">
                <a:latin typeface="Courier New" pitchFamily="49" charset="0"/>
              </a:rPr>
              <a:t>("pause</a:t>
            </a:r>
            <a:r>
              <a:rPr lang="tr-TR" sz="1700" b="1" dirty="0" smtClean="0">
                <a:latin typeface="Courier New" pitchFamily="49" charset="0"/>
              </a:rPr>
              <a:t>");</a:t>
            </a:r>
            <a:endParaRPr lang="tr-TR" sz="1700" b="1" dirty="0">
              <a:latin typeface="Courier New" pitchFamily="49" charset="0"/>
            </a:endParaRPr>
          </a:p>
          <a:p>
            <a:r>
              <a:rPr lang="tr-TR" sz="1700" b="1" dirty="0" smtClean="0">
                <a:latin typeface="Courier New" pitchFamily="49" charset="0"/>
              </a:rPr>
              <a:t>}</a:t>
            </a:r>
            <a:endParaRPr lang="en-US" sz="17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27013"/>
            <a:ext cx="8650287" cy="661987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Arrays as Function Parameters(1)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979488"/>
            <a:ext cx="8542337" cy="990600"/>
          </a:xfrm>
          <a:noFill/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A function can take an array as a parameter. We specify this as follows:</a:t>
            </a:r>
          </a:p>
        </p:txBody>
      </p:sp>
      <p:sp>
        <p:nvSpPr>
          <p:cNvPr id="153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49A9A-72A5-48DB-9AA4-7770368B65B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1947863" y="1786533"/>
            <a:ext cx="5116512" cy="50783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b="1" dirty="0" smtClean="0">
                <a:latin typeface="Courier New" pitchFamily="49" charset="0"/>
              </a:rPr>
              <a:t>#</a:t>
            </a:r>
            <a:r>
              <a:rPr lang="tr-TR" b="1" dirty="0">
                <a:latin typeface="Courier New" pitchFamily="49" charset="0"/>
              </a:rPr>
              <a:t>include&lt;iostream&gt;</a:t>
            </a:r>
          </a:p>
          <a:p>
            <a:r>
              <a:rPr lang="tr-TR" b="1" dirty="0">
                <a:latin typeface="Courier New" pitchFamily="49" charset="0"/>
              </a:rPr>
              <a:t>using namespace std;</a:t>
            </a:r>
          </a:p>
          <a:p>
            <a:endParaRPr lang="tr-TR" b="1" dirty="0">
              <a:latin typeface="Courier New" pitchFamily="49" charset="0"/>
            </a:endParaRPr>
          </a:p>
          <a:p>
            <a:r>
              <a:rPr lang="tr-TR" b="1" dirty="0">
                <a:latin typeface="Courier New" pitchFamily="49" charset="0"/>
              </a:rPr>
              <a:t>int Sum(</a:t>
            </a:r>
            <a:r>
              <a:rPr lang="tr-TR" b="1" dirty="0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tr-TR" b="1" dirty="0">
                <a:latin typeface="Courier New" pitchFamily="49" charset="0"/>
              </a:rPr>
              <a:t> </a:t>
            </a:r>
            <a:r>
              <a:rPr lang="tr-TR" b="1" dirty="0">
                <a:solidFill>
                  <a:srgbClr val="CC3300"/>
                </a:solidFill>
                <a:latin typeface="Courier New" pitchFamily="49" charset="0"/>
              </a:rPr>
              <a:t>A[]</a:t>
            </a:r>
            <a:r>
              <a:rPr lang="tr-TR" b="1" dirty="0">
                <a:latin typeface="Courier New" pitchFamily="49" charset="0"/>
              </a:rPr>
              <a:t>, int n) {</a:t>
            </a:r>
          </a:p>
          <a:p>
            <a:r>
              <a:rPr lang="tr-TR" b="1" dirty="0">
                <a:latin typeface="Courier New" pitchFamily="49" charset="0"/>
              </a:rPr>
              <a:t>int i;</a:t>
            </a:r>
          </a:p>
          <a:p>
            <a:r>
              <a:rPr lang="tr-TR" b="1" dirty="0">
                <a:latin typeface="Courier New" pitchFamily="49" charset="0"/>
              </a:rPr>
              <a:t>int sum = 0;</a:t>
            </a:r>
          </a:p>
          <a:p>
            <a:endParaRPr lang="tr-TR" b="1" dirty="0">
              <a:latin typeface="Courier New" pitchFamily="49" charset="0"/>
            </a:endParaRPr>
          </a:p>
          <a:p>
            <a:r>
              <a:rPr lang="nn-NO" b="1" dirty="0">
                <a:latin typeface="Courier New" pitchFamily="49" charset="0"/>
              </a:rPr>
              <a:t>for (i = 0; i&lt;n; i++)</a:t>
            </a:r>
          </a:p>
          <a:p>
            <a:r>
              <a:rPr lang="tr-TR" b="1" dirty="0">
                <a:latin typeface="Courier New" pitchFamily="49" charset="0"/>
              </a:rPr>
              <a:t>sum += A[i];</a:t>
            </a:r>
          </a:p>
          <a:p>
            <a:endParaRPr lang="tr-TR" b="1" dirty="0">
              <a:latin typeface="Courier New" pitchFamily="49" charset="0"/>
            </a:endParaRPr>
          </a:p>
          <a:p>
            <a:r>
              <a:rPr lang="tr-TR" b="1" dirty="0">
                <a:latin typeface="Courier New" pitchFamily="49" charset="0"/>
              </a:rPr>
              <a:t>return sum;</a:t>
            </a:r>
          </a:p>
          <a:p>
            <a:r>
              <a:rPr lang="tr-TR" b="1" dirty="0">
                <a:latin typeface="Courier New" pitchFamily="49" charset="0"/>
              </a:rPr>
              <a:t>}</a:t>
            </a:r>
          </a:p>
          <a:p>
            <a:r>
              <a:rPr lang="tr-TR" b="1" dirty="0">
                <a:latin typeface="Courier New" pitchFamily="49" charset="0"/>
              </a:rPr>
              <a:t>int main() {</a:t>
            </a:r>
          </a:p>
          <a:p>
            <a:r>
              <a:rPr lang="tr-TR" b="1" dirty="0">
                <a:latin typeface="Courier New" pitchFamily="49" charset="0"/>
              </a:rPr>
              <a:t>int B[5] = { 3, 5, 1, 2, 3 };</a:t>
            </a:r>
          </a:p>
          <a:p>
            <a:endParaRPr lang="tr-TR" b="1" dirty="0">
              <a:latin typeface="Courier New" pitchFamily="49" charset="0"/>
            </a:endParaRPr>
          </a:p>
          <a:p>
            <a:r>
              <a:rPr lang="tr-TR" b="1" dirty="0">
                <a:latin typeface="Courier New" pitchFamily="49" charset="0"/>
              </a:rPr>
              <a:t>cout &lt;&lt;"Total="&lt;&lt; Sum(B, 5) &lt;&lt;endl;</a:t>
            </a:r>
          </a:p>
          <a:p>
            <a:r>
              <a:rPr lang="tr-TR" b="1" dirty="0">
                <a:latin typeface="Courier New" pitchFamily="49" charset="0"/>
              </a:rPr>
              <a:t>system("pause");</a:t>
            </a:r>
          </a:p>
          <a:p>
            <a:r>
              <a:rPr lang="tr-TR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27013"/>
            <a:ext cx="8650287" cy="661987"/>
          </a:xfrm>
          <a:noFill/>
        </p:spPr>
        <p:txBody>
          <a:bodyPr>
            <a:normAutofit fontScale="90000"/>
          </a:bodyPr>
          <a:lstStyle/>
          <a:p>
            <a:r>
              <a:rPr lang="en-US" smtClean="0">
                <a:latin typeface="Cambria" pitchFamily="18" charset="0"/>
              </a:rPr>
              <a:t>Arrays as Function Parameters(2)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979488"/>
            <a:ext cx="8542337" cy="990600"/>
          </a:xfrm>
          <a:noFill/>
        </p:spPr>
        <p:txBody>
          <a:bodyPr/>
          <a:lstStyle/>
          <a:p>
            <a:pPr marL="533400" indent="-533400"/>
            <a:r>
              <a:rPr lang="en-US" dirty="0" smtClean="0">
                <a:latin typeface="Cambria" pitchFamily="18" charset="0"/>
              </a:rPr>
              <a:t>Changing the elements of an array parameter changes the values of the array argument</a:t>
            </a:r>
          </a:p>
        </p:txBody>
      </p:sp>
      <p:sp>
        <p:nvSpPr>
          <p:cNvPr id="163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DC42BB-92E6-4C7A-8BF1-66C1FBD33C0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925512" y="1891703"/>
            <a:ext cx="7240587" cy="397031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void Junk(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A[]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A[0] = 8;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A[1] = 9;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A[2] = 10;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 /* end-Junk */</a:t>
            </a:r>
          </a:p>
          <a:p>
            <a:pPr marL="342900" indent="-342900" eaLnBrk="1" hangingPunct="1"/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int main(){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int B[4]={3, 5, 1, 2};</a:t>
            </a:r>
          </a:p>
          <a:p>
            <a:pPr marL="342900" indent="-342900" eaLnBrk="1" hangingPunct="1"/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Junk(B);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tr-TR" b="1" dirty="0">
                <a:latin typeface="Courier New" pitchFamily="49" charset="0"/>
              </a:rPr>
              <a:t>cout &lt;&lt; "B[0]:" &lt;&lt; B[0] &lt;&lt; "B[1]:" &lt;&lt; B[1] &lt;&lt; "B[2]:" &lt;&lt; B[2] &lt;&lt; "B[3]:" &lt;&lt; B[3] &lt;&lt; endl;</a:t>
            </a: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return 0;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 /* end-main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75"/>
            <a:ext cx="7785100" cy="6302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Multi-Dimensional Arrays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079500"/>
            <a:ext cx="8385175" cy="1655763"/>
          </a:xfrm>
        </p:spPr>
        <p:txBody>
          <a:bodyPr/>
          <a:lstStyle/>
          <a:p>
            <a:r>
              <a:rPr lang="en-US" sz="2400" smtClean="0">
                <a:latin typeface="Cambria" pitchFamily="18" charset="0"/>
              </a:rPr>
              <a:t>An array may have any number of dimensions</a:t>
            </a:r>
          </a:p>
          <a:p>
            <a:pPr lvl="1"/>
            <a:r>
              <a:rPr lang="en-US" sz="2000" smtClean="0">
                <a:latin typeface="Cambria" pitchFamily="18" charset="0"/>
              </a:rPr>
              <a:t>E.g., 2-dimensional array (a matrix) is declared as follows</a:t>
            </a:r>
          </a:p>
          <a:p>
            <a:pPr lvl="1"/>
            <a:r>
              <a:rPr lang="en-US" sz="2000" smtClean="0">
                <a:latin typeface="Cambria" pitchFamily="18" charset="0"/>
              </a:rPr>
              <a:t>int M[5][9];    /* Has 5 rows and 9 columns */</a:t>
            </a:r>
          </a:p>
          <a:p>
            <a:pPr lvl="1"/>
            <a:r>
              <a:rPr lang="en-US" sz="2000" smtClean="0">
                <a:latin typeface="Cambria" pitchFamily="18" charset="0"/>
              </a:rPr>
              <a:t>Conceptually, array M looks like this:</a:t>
            </a:r>
          </a:p>
        </p:txBody>
      </p:sp>
      <p:sp>
        <p:nvSpPr>
          <p:cNvPr id="174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2D39D-8B2A-4960-9446-C9103A5A9A8B}" type="slidenum">
              <a:rPr lang="en-US" smtClean="0"/>
              <a:pPr/>
              <a:t>16</a:t>
            </a:fld>
            <a:endParaRPr lang="en-US" smtClean="0"/>
          </a:p>
        </p:txBody>
      </p:sp>
      <p:grpSp>
        <p:nvGrpSpPr>
          <p:cNvPr id="17413" name="Group 128"/>
          <p:cNvGrpSpPr>
            <a:grpSpLocks/>
          </p:cNvGrpSpPr>
          <p:nvPr/>
        </p:nvGrpSpPr>
        <p:grpSpPr bwMode="auto">
          <a:xfrm>
            <a:off x="2413000" y="2652713"/>
            <a:ext cx="3838575" cy="1677987"/>
            <a:chOff x="602" y="2213"/>
            <a:chExt cx="2418" cy="1057"/>
          </a:xfrm>
        </p:grpSpPr>
        <p:sp>
          <p:nvSpPr>
            <p:cNvPr id="17415" name="Rectangle 8"/>
            <p:cNvSpPr>
              <a:spLocks noChangeArrowheads="1"/>
            </p:cNvSpPr>
            <p:nvPr/>
          </p:nvSpPr>
          <p:spPr bwMode="auto">
            <a:xfrm>
              <a:off x="787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16" name="Rectangle 9"/>
            <p:cNvSpPr>
              <a:spLocks noChangeArrowheads="1"/>
            </p:cNvSpPr>
            <p:nvPr/>
          </p:nvSpPr>
          <p:spPr bwMode="auto">
            <a:xfrm>
              <a:off x="1032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17" name="Rectangle 10"/>
            <p:cNvSpPr>
              <a:spLocks noChangeArrowheads="1"/>
            </p:cNvSpPr>
            <p:nvPr/>
          </p:nvSpPr>
          <p:spPr bwMode="auto">
            <a:xfrm>
              <a:off x="1282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18" name="Rectangle 11"/>
            <p:cNvSpPr>
              <a:spLocks noChangeArrowheads="1"/>
            </p:cNvSpPr>
            <p:nvPr/>
          </p:nvSpPr>
          <p:spPr bwMode="auto">
            <a:xfrm>
              <a:off x="1528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1774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20" name="Rectangle 13"/>
            <p:cNvSpPr>
              <a:spLocks noChangeArrowheads="1"/>
            </p:cNvSpPr>
            <p:nvPr/>
          </p:nvSpPr>
          <p:spPr bwMode="auto">
            <a:xfrm>
              <a:off x="2024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21" name="Rectangle 14"/>
            <p:cNvSpPr>
              <a:spLocks noChangeArrowheads="1"/>
            </p:cNvSpPr>
            <p:nvPr/>
          </p:nvSpPr>
          <p:spPr bwMode="auto">
            <a:xfrm>
              <a:off x="2274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22" name="Rectangle 15"/>
            <p:cNvSpPr>
              <a:spLocks noChangeArrowheads="1"/>
            </p:cNvSpPr>
            <p:nvPr/>
          </p:nvSpPr>
          <p:spPr bwMode="auto">
            <a:xfrm>
              <a:off x="2519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23" name="Rectangle 16"/>
            <p:cNvSpPr>
              <a:spLocks noChangeArrowheads="1"/>
            </p:cNvSpPr>
            <p:nvPr/>
          </p:nvSpPr>
          <p:spPr bwMode="auto">
            <a:xfrm>
              <a:off x="2770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24" name="Rectangle 22"/>
            <p:cNvSpPr>
              <a:spLocks noChangeArrowheads="1"/>
            </p:cNvSpPr>
            <p:nvPr/>
          </p:nvSpPr>
          <p:spPr bwMode="auto">
            <a:xfrm>
              <a:off x="787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25" name="Rectangle 23"/>
            <p:cNvSpPr>
              <a:spLocks noChangeArrowheads="1"/>
            </p:cNvSpPr>
            <p:nvPr/>
          </p:nvSpPr>
          <p:spPr bwMode="auto">
            <a:xfrm>
              <a:off x="1032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26" name="Rectangle 24"/>
            <p:cNvSpPr>
              <a:spLocks noChangeArrowheads="1"/>
            </p:cNvSpPr>
            <p:nvPr/>
          </p:nvSpPr>
          <p:spPr bwMode="auto">
            <a:xfrm>
              <a:off x="1282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27" name="Rectangle 25"/>
            <p:cNvSpPr>
              <a:spLocks noChangeArrowheads="1"/>
            </p:cNvSpPr>
            <p:nvPr/>
          </p:nvSpPr>
          <p:spPr bwMode="auto">
            <a:xfrm>
              <a:off x="1528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28" name="Rectangle 26"/>
            <p:cNvSpPr>
              <a:spLocks noChangeArrowheads="1"/>
            </p:cNvSpPr>
            <p:nvPr/>
          </p:nvSpPr>
          <p:spPr bwMode="auto">
            <a:xfrm>
              <a:off x="1774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29" name="Rectangle 27"/>
            <p:cNvSpPr>
              <a:spLocks noChangeArrowheads="1"/>
            </p:cNvSpPr>
            <p:nvPr/>
          </p:nvSpPr>
          <p:spPr bwMode="auto">
            <a:xfrm>
              <a:off x="2024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30" name="Rectangle 28"/>
            <p:cNvSpPr>
              <a:spLocks noChangeArrowheads="1"/>
            </p:cNvSpPr>
            <p:nvPr/>
          </p:nvSpPr>
          <p:spPr bwMode="auto">
            <a:xfrm>
              <a:off x="2274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31" name="Rectangle 29"/>
            <p:cNvSpPr>
              <a:spLocks noChangeArrowheads="1"/>
            </p:cNvSpPr>
            <p:nvPr/>
          </p:nvSpPr>
          <p:spPr bwMode="auto">
            <a:xfrm>
              <a:off x="2519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32" name="Rectangle 30"/>
            <p:cNvSpPr>
              <a:spLocks noChangeArrowheads="1"/>
            </p:cNvSpPr>
            <p:nvPr/>
          </p:nvSpPr>
          <p:spPr bwMode="auto">
            <a:xfrm>
              <a:off x="2770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33" name="Rectangle 32"/>
            <p:cNvSpPr>
              <a:spLocks noChangeArrowheads="1"/>
            </p:cNvSpPr>
            <p:nvPr/>
          </p:nvSpPr>
          <p:spPr bwMode="auto">
            <a:xfrm>
              <a:off x="787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34" name="Rectangle 33"/>
            <p:cNvSpPr>
              <a:spLocks noChangeArrowheads="1"/>
            </p:cNvSpPr>
            <p:nvPr/>
          </p:nvSpPr>
          <p:spPr bwMode="auto">
            <a:xfrm>
              <a:off x="1032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35" name="Rectangle 34"/>
            <p:cNvSpPr>
              <a:spLocks noChangeArrowheads="1"/>
            </p:cNvSpPr>
            <p:nvPr/>
          </p:nvSpPr>
          <p:spPr bwMode="auto">
            <a:xfrm>
              <a:off x="1282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36" name="Rectangle 35"/>
            <p:cNvSpPr>
              <a:spLocks noChangeArrowheads="1"/>
            </p:cNvSpPr>
            <p:nvPr/>
          </p:nvSpPr>
          <p:spPr bwMode="auto">
            <a:xfrm>
              <a:off x="1528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37" name="Rectangle 36"/>
            <p:cNvSpPr>
              <a:spLocks noChangeArrowheads="1"/>
            </p:cNvSpPr>
            <p:nvPr/>
          </p:nvSpPr>
          <p:spPr bwMode="auto">
            <a:xfrm>
              <a:off x="1774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38" name="Rectangle 37"/>
            <p:cNvSpPr>
              <a:spLocks noChangeArrowheads="1"/>
            </p:cNvSpPr>
            <p:nvPr/>
          </p:nvSpPr>
          <p:spPr bwMode="auto">
            <a:xfrm>
              <a:off x="2024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39" name="Rectangle 38"/>
            <p:cNvSpPr>
              <a:spLocks noChangeArrowheads="1"/>
            </p:cNvSpPr>
            <p:nvPr/>
          </p:nvSpPr>
          <p:spPr bwMode="auto">
            <a:xfrm>
              <a:off x="2274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40" name="Rectangle 39"/>
            <p:cNvSpPr>
              <a:spLocks noChangeArrowheads="1"/>
            </p:cNvSpPr>
            <p:nvPr/>
          </p:nvSpPr>
          <p:spPr bwMode="auto">
            <a:xfrm>
              <a:off x="2519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41" name="Rectangle 40"/>
            <p:cNvSpPr>
              <a:spLocks noChangeArrowheads="1"/>
            </p:cNvSpPr>
            <p:nvPr/>
          </p:nvSpPr>
          <p:spPr bwMode="auto">
            <a:xfrm>
              <a:off x="2770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42" name="Rectangle 42"/>
            <p:cNvSpPr>
              <a:spLocks noChangeArrowheads="1"/>
            </p:cNvSpPr>
            <p:nvPr/>
          </p:nvSpPr>
          <p:spPr bwMode="auto">
            <a:xfrm>
              <a:off x="787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43" name="Rectangle 43"/>
            <p:cNvSpPr>
              <a:spLocks noChangeArrowheads="1"/>
            </p:cNvSpPr>
            <p:nvPr/>
          </p:nvSpPr>
          <p:spPr bwMode="auto">
            <a:xfrm>
              <a:off x="1032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44" name="Rectangle 44"/>
            <p:cNvSpPr>
              <a:spLocks noChangeArrowheads="1"/>
            </p:cNvSpPr>
            <p:nvPr/>
          </p:nvSpPr>
          <p:spPr bwMode="auto">
            <a:xfrm>
              <a:off x="1282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45" name="Rectangle 45"/>
            <p:cNvSpPr>
              <a:spLocks noChangeArrowheads="1"/>
            </p:cNvSpPr>
            <p:nvPr/>
          </p:nvSpPr>
          <p:spPr bwMode="auto">
            <a:xfrm>
              <a:off x="1528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46" name="Rectangle 46"/>
            <p:cNvSpPr>
              <a:spLocks noChangeArrowheads="1"/>
            </p:cNvSpPr>
            <p:nvPr/>
          </p:nvSpPr>
          <p:spPr bwMode="auto">
            <a:xfrm>
              <a:off x="1774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47" name="Rectangle 47"/>
            <p:cNvSpPr>
              <a:spLocks noChangeArrowheads="1"/>
            </p:cNvSpPr>
            <p:nvPr/>
          </p:nvSpPr>
          <p:spPr bwMode="auto">
            <a:xfrm>
              <a:off x="2024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48" name="Rectangle 48"/>
            <p:cNvSpPr>
              <a:spLocks noChangeArrowheads="1"/>
            </p:cNvSpPr>
            <p:nvPr/>
          </p:nvSpPr>
          <p:spPr bwMode="auto">
            <a:xfrm>
              <a:off x="2274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49" name="Rectangle 49"/>
            <p:cNvSpPr>
              <a:spLocks noChangeArrowheads="1"/>
            </p:cNvSpPr>
            <p:nvPr/>
          </p:nvSpPr>
          <p:spPr bwMode="auto">
            <a:xfrm>
              <a:off x="2519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50" name="Rectangle 50"/>
            <p:cNvSpPr>
              <a:spLocks noChangeArrowheads="1"/>
            </p:cNvSpPr>
            <p:nvPr/>
          </p:nvSpPr>
          <p:spPr bwMode="auto">
            <a:xfrm>
              <a:off x="2770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51" name="Rectangle 52"/>
            <p:cNvSpPr>
              <a:spLocks noChangeArrowheads="1"/>
            </p:cNvSpPr>
            <p:nvPr/>
          </p:nvSpPr>
          <p:spPr bwMode="auto">
            <a:xfrm>
              <a:off x="787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52" name="Rectangle 53"/>
            <p:cNvSpPr>
              <a:spLocks noChangeArrowheads="1"/>
            </p:cNvSpPr>
            <p:nvPr/>
          </p:nvSpPr>
          <p:spPr bwMode="auto">
            <a:xfrm>
              <a:off x="1032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53" name="Rectangle 54"/>
            <p:cNvSpPr>
              <a:spLocks noChangeArrowheads="1"/>
            </p:cNvSpPr>
            <p:nvPr/>
          </p:nvSpPr>
          <p:spPr bwMode="auto">
            <a:xfrm>
              <a:off x="1282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54" name="Rectangle 55"/>
            <p:cNvSpPr>
              <a:spLocks noChangeArrowheads="1"/>
            </p:cNvSpPr>
            <p:nvPr/>
          </p:nvSpPr>
          <p:spPr bwMode="auto">
            <a:xfrm>
              <a:off x="1528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55" name="Rectangle 56"/>
            <p:cNvSpPr>
              <a:spLocks noChangeArrowheads="1"/>
            </p:cNvSpPr>
            <p:nvPr/>
          </p:nvSpPr>
          <p:spPr bwMode="auto">
            <a:xfrm>
              <a:off x="1774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56" name="Rectangle 57"/>
            <p:cNvSpPr>
              <a:spLocks noChangeArrowheads="1"/>
            </p:cNvSpPr>
            <p:nvPr/>
          </p:nvSpPr>
          <p:spPr bwMode="auto">
            <a:xfrm>
              <a:off x="2024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57" name="Rectangle 58"/>
            <p:cNvSpPr>
              <a:spLocks noChangeArrowheads="1"/>
            </p:cNvSpPr>
            <p:nvPr/>
          </p:nvSpPr>
          <p:spPr bwMode="auto">
            <a:xfrm>
              <a:off x="2274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58" name="Rectangle 59"/>
            <p:cNvSpPr>
              <a:spLocks noChangeArrowheads="1"/>
            </p:cNvSpPr>
            <p:nvPr/>
          </p:nvSpPr>
          <p:spPr bwMode="auto">
            <a:xfrm>
              <a:off x="2519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59" name="Rectangle 60"/>
            <p:cNvSpPr>
              <a:spLocks noChangeArrowheads="1"/>
            </p:cNvSpPr>
            <p:nvPr/>
          </p:nvSpPr>
          <p:spPr bwMode="auto">
            <a:xfrm>
              <a:off x="2770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7460" name="Text Box 62"/>
            <p:cNvSpPr txBox="1">
              <a:spLocks noChangeArrowheads="1"/>
            </p:cNvSpPr>
            <p:nvPr/>
          </p:nvSpPr>
          <p:spPr bwMode="auto">
            <a:xfrm>
              <a:off x="836" y="223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461" name="Text Box 63"/>
            <p:cNvSpPr txBox="1">
              <a:spLocks noChangeArrowheads="1"/>
            </p:cNvSpPr>
            <p:nvPr/>
          </p:nvSpPr>
          <p:spPr bwMode="auto">
            <a:xfrm>
              <a:off x="1062" y="222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7462" name="Text Box 65"/>
            <p:cNvSpPr txBox="1">
              <a:spLocks noChangeArrowheads="1"/>
            </p:cNvSpPr>
            <p:nvPr/>
          </p:nvSpPr>
          <p:spPr bwMode="auto">
            <a:xfrm>
              <a:off x="1319" y="221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7463" name="Text Box 66"/>
            <p:cNvSpPr txBox="1">
              <a:spLocks noChangeArrowheads="1"/>
            </p:cNvSpPr>
            <p:nvPr/>
          </p:nvSpPr>
          <p:spPr bwMode="auto">
            <a:xfrm>
              <a:off x="1561" y="221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7464" name="Text Box 67"/>
            <p:cNvSpPr txBox="1">
              <a:spLocks noChangeArrowheads="1"/>
            </p:cNvSpPr>
            <p:nvPr/>
          </p:nvSpPr>
          <p:spPr bwMode="auto">
            <a:xfrm>
              <a:off x="1794" y="221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7465" name="Text Box 68"/>
            <p:cNvSpPr txBox="1">
              <a:spLocks noChangeArrowheads="1"/>
            </p:cNvSpPr>
            <p:nvPr/>
          </p:nvSpPr>
          <p:spPr bwMode="auto">
            <a:xfrm>
              <a:off x="2028" y="221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7466" name="Text Box 69"/>
            <p:cNvSpPr txBox="1">
              <a:spLocks noChangeArrowheads="1"/>
            </p:cNvSpPr>
            <p:nvPr/>
          </p:nvSpPr>
          <p:spPr bwMode="auto">
            <a:xfrm>
              <a:off x="2300" y="222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7467" name="Text Box 70"/>
            <p:cNvSpPr txBox="1">
              <a:spLocks noChangeArrowheads="1"/>
            </p:cNvSpPr>
            <p:nvPr/>
          </p:nvSpPr>
          <p:spPr bwMode="auto">
            <a:xfrm>
              <a:off x="2542" y="222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7468" name="Text Box 71"/>
            <p:cNvSpPr txBox="1">
              <a:spLocks noChangeArrowheads="1"/>
            </p:cNvSpPr>
            <p:nvPr/>
          </p:nvSpPr>
          <p:spPr bwMode="auto">
            <a:xfrm>
              <a:off x="2799" y="221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7469" name="Text Box 72"/>
            <p:cNvSpPr txBox="1">
              <a:spLocks noChangeArrowheads="1"/>
            </p:cNvSpPr>
            <p:nvPr/>
          </p:nvSpPr>
          <p:spPr bwMode="auto">
            <a:xfrm>
              <a:off x="610" y="240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470" name="Text Box 73"/>
            <p:cNvSpPr txBox="1">
              <a:spLocks noChangeArrowheads="1"/>
            </p:cNvSpPr>
            <p:nvPr/>
          </p:nvSpPr>
          <p:spPr bwMode="auto">
            <a:xfrm>
              <a:off x="602" y="255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7471" name="Text Box 74"/>
            <p:cNvSpPr txBox="1">
              <a:spLocks noChangeArrowheads="1"/>
            </p:cNvSpPr>
            <p:nvPr/>
          </p:nvSpPr>
          <p:spPr bwMode="auto">
            <a:xfrm>
              <a:off x="602" y="27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7472" name="Text Box 75"/>
            <p:cNvSpPr txBox="1">
              <a:spLocks noChangeArrowheads="1"/>
            </p:cNvSpPr>
            <p:nvPr/>
          </p:nvSpPr>
          <p:spPr bwMode="auto">
            <a:xfrm>
              <a:off x="602" y="289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7473" name="Text Box 127"/>
            <p:cNvSpPr txBox="1">
              <a:spLocks noChangeArrowheads="1"/>
            </p:cNvSpPr>
            <p:nvPr/>
          </p:nvSpPr>
          <p:spPr bwMode="auto">
            <a:xfrm>
              <a:off x="602" y="30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17414" name="Rectangle 129"/>
          <p:cNvSpPr>
            <a:spLocks noChangeArrowheads="1"/>
          </p:cNvSpPr>
          <p:nvPr/>
        </p:nvSpPr>
        <p:spPr bwMode="auto">
          <a:xfrm>
            <a:off x="288925" y="4537075"/>
            <a:ext cx="8647113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mbria" pitchFamily="18" charset="0"/>
              </a:rPr>
              <a:t>To access an element in row i, column j, we write M[i][j]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Cambria" pitchFamily="18" charset="0"/>
              </a:rPr>
              <a:t>M[i] selects i</a:t>
            </a:r>
            <a:r>
              <a:rPr lang="en-US" sz="2000" baseline="30000">
                <a:latin typeface="Cambria" pitchFamily="18" charset="0"/>
              </a:rPr>
              <a:t>th</a:t>
            </a:r>
            <a:r>
              <a:rPr lang="en-US" sz="2000">
                <a:latin typeface="Cambria" pitchFamily="18" charset="0"/>
              </a:rPr>
              <a:t> row, M[i][j] selects j</a:t>
            </a:r>
            <a:r>
              <a:rPr lang="en-US" sz="2000" baseline="30000">
                <a:latin typeface="Cambria" pitchFamily="18" charset="0"/>
              </a:rPr>
              <a:t>th</a:t>
            </a:r>
            <a:r>
              <a:rPr lang="en-US" sz="2000">
                <a:latin typeface="Cambria" pitchFamily="18" charset="0"/>
              </a:rPr>
              <a:t> column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mbria" pitchFamily="18" charset="0"/>
              </a:rPr>
              <a:t>M[i,j] is pascal style. In C, M[i,j] is the same as M[j]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Cambria" pitchFamily="18" charset="0"/>
              </a:rPr>
              <a:t>Recall that comma(,) is an operator in C and evaluates to the last expression (j) in this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63525"/>
            <a:ext cx="85217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Accessing 2-dimensional Arrays</a:t>
            </a:r>
          </a:p>
        </p:txBody>
      </p:sp>
      <p:sp>
        <p:nvSpPr>
          <p:cNvPr id="18434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AAB85E-DD15-4DDF-AE61-2E7E4FA122D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100138" y="1314450"/>
            <a:ext cx="3133725" cy="198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/* Initialization */</a:t>
            </a:r>
          </a:p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for (i=0; i&lt;5; i++){</a:t>
            </a:r>
          </a:p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  for (j=0; j&lt;9; j++){</a:t>
            </a:r>
          </a:p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    M[i][j] = 0;</a:t>
            </a:r>
          </a:p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  }</a:t>
            </a:r>
          </a:p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4697413" y="1301750"/>
            <a:ext cx="3133725" cy="198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/* Summation */</a:t>
            </a:r>
          </a:p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sum = 0;</a:t>
            </a:r>
          </a:p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for (i=0; i&lt;5; i++){</a:t>
            </a:r>
          </a:p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  for (j=0; j&lt;9; j++){</a:t>
            </a:r>
          </a:p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    sum += M[i][j];</a:t>
            </a:r>
          </a:p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  }</a:t>
            </a:r>
          </a:p>
          <a:p>
            <a:pPr marL="342900" indent="-342900" eaLnBrk="1" hangingPunct="1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1817688" y="3746500"/>
            <a:ext cx="5483225" cy="281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/* Find min &amp; max */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min = M[0][0];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max = M[0][0];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=0;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&lt;5;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++){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  for (j=0; j&lt;9; </a:t>
            </a:r>
            <a:r>
              <a:rPr lang="en-US" sz="1700" b="1" dirty="0" err="1">
                <a:latin typeface="Courier New" pitchFamily="49" charset="0"/>
              </a:rPr>
              <a:t>j++</a:t>
            </a:r>
            <a:r>
              <a:rPr lang="en-US" sz="1700" b="1" dirty="0">
                <a:latin typeface="Courier New" pitchFamily="49" charset="0"/>
              </a:rPr>
              <a:t>){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    if (M[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][j]&lt;min) min=M[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][j];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    if (M[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][j]&gt;max) max=M[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][j];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  }</a:t>
            </a:r>
          </a:p>
          <a:p>
            <a:pPr marL="342900" indent="-342900" eaLnBrk="1" hangingPunct="1"/>
            <a:r>
              <a:rPr lang="en-US" sz="1700" b="1" dirty="0">
                <a:latin typeface="Courier New" pitchFamily="49" charset="0"/>
              </a:rPr>
              <a:t>}</a:t>
            </a:r>
          </a:p>
          <a:p>
            <a:pPr marL="342900" indent="-342900" eaLnBrk="1" hangingPunct="1"/>
            <a:r>
              <a:rPr lang="tr-TR" sz="1700" b="1" dirty="0" smtClean="0">
                <a:latin typeface="Courier New" pitchFamily="49" charset="0"/>
              </a:rPr>
              <a:t>cout&lt;&lt;</a:t>
            </a:r>
            <a:r>
              <a:rPr lang="tr-TR" sz="1600" b="1" dirty="0" smtClean="0">
                <a:latin typeface="Courier New" pitchFamily="49" charset="0"/>
              </a:rPr>
              <a:t>"</a:t>
            </a:r>
            <a:r>
              <a:rPr lang="tr-TR" sz="1700" b="1" dirty="0" smtClean="0">
                <a:latin typeface="Courier New" pitchFamily="49" charset="0"/>
              </a:rPr>
              <a:t>max</a:t>
            </a:r>
            <a:r>
              <a:rPr lang="tr-TR" sz="1600" b="1" dirty="0" smtClean="0">
                <a:latin typeface="Courier New" pitchFamily="49" charset="0"/>
              </a:rPr>
              <a:t>="&lt;&lt;max&lt;&lt;endl;</a:t>
            </a:r>
          </a:p>
          <a:p>
            <a:pPr marL="342900" indent="-342900" eaLnBrk="1" hangingPunct="1"/>
            <a:r>
              <a:rPr lang="tr-TR" sz="1600" b="1" dirty="0" smtClean="0">
                <a:latin typeface="Courier New" pitchFamily="49" charset="0"/>
              </a:rPr>
              <a:t>cout</a:t>
            </a:r>
            <a:r>
              <a:rPr lang="tr-TR" sz="1700" b="1" dirty="0" smtClean="0">
                <a:latin typeface="Courier New" pitchFamily="49" charset="0"/>
              </a:rPr>
              <a:t>&lt;&lt;</a:t>
            </a:r>
            <a:r>
              <a:rPr lang="tr-TR" sz="1600" b="1" dirty="0" smtClean="0">
                <a:latin typeface="Courier New" pitchFamily="49" charset="0"/>
              </a:rPr>
              <a:t>«</a:t>
            </a:r>
            <a:r>
              <a:rPr lang="tr-TR" sz="1700" b="1" dirty="0" smtClean="0">
                <a:latin typeface="Courier New" pitchFamily="49" charset="0"/>
              </a:rPr>
              <a:t>min</a:t>
            </a:r>
            <a:r>
              <a:rPr lang="tr-TR" sz="1600" b="1" dirty="0" smtClean="0">
                <a:latin typeface="Courier New" pitchFamily="49" charset="0"/>
              </a:rPr>
              <a:t>="&lt;&lt;min&lt;&lt;</a:t>
            </a:r>
            <a:r>
              <a:rPr lang="tr-TR" sz="1600" b="1" dirty="0">
                <a:latin typeface="Courier New" pitchFamily="49" charset="0"/>
              </a:rPr>
              <a:t>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 animBg="1"/>
      <p:bldP spid="3870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80975"/>
            <a:ext cx="8377238" cy="58261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ambria" pitchFamily="18" charset="0"/>
              </a:rPr>
              <a:t>Initializing Multi-Dimensional Arrays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49325"/>
            <a:ext cx="8797925" cy="1281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ambria" pitchFamily="18" charset="0"/>
              </a:rPr>
              <a:t>You can create an </a:t>
            </a:r>
            <a:r>
              <a:rPr lang="en-US" dirty="0" err="1" smtClean="0">
                <a:latin typeface="Cambria" pitchFamily="18" charset="0"/>
              </a:rPr>
              <a:t>initializer</a:t>
            </a:r>
            <a:r>
              <a:rPr lang="en-US" dirty="0" smtClean="0">
                <a:latin typeface="Cambria" pitchFamily="18" charset="0"/>
              </a:rPr>
              <a:t> for a two-dimensional array by nesting one-dimensional </a:t>
            </a:r>
            <a:r>
              <a:rPr lang="en-US" dirty="0" err="1" smtClean="0">
                <a:latin typeface="Cambria" pitchFamily="18" charset="0"/>
              </a:rPr>
              <a:t>initializers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1945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9D77BF-1343-4170-AAEB-2C941767A71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1565275" y="2273300"/>
            <a:ext cx="6454775" cy="14763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latin typeface="Courier New" pitchFamily="49" charset="0"/>
              </a:rPr>
              <a:t>int M[5][9] = { {1, 1, 1, 1, 0, 1, 1, 1, 1},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{0, 1, 0, 1, 0, 1, 0, 1, 0},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{1, 0, 0, 1, 1, 1, 0, 0, 1},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{0, 0, 0, 0, 1, 1, 1, 1, 1},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{1, 1, 1, 1, 0, 0, 0, 1, 1}};</a:t>
            </a:r>
          </a:p>
        </p:txBody>
      </p:sp>
      <p:sp>
        <p:nvSpPr>
          <p:cNvPr id="388105" name="Rectangle 9"/>
          <p:cNvSpPr>
            <a:spLocks noChangeArrowheads="1"/>
          </p:cNvSpPr>
          <p:nvPr/>
        </p:nvSpPr>
        <p:spPr bwMode="auto">
          <a:xfrm>
            <a:off x="196850" y="3968750"/>
            <a:ext cx="879792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If the initializer is not long enough to fill a multi-dimensional array, the remaining elements are given the value 0</a:t>
            </a:r>
          </a:p>
        </p:txBody>
      </p:sp>
      <p:sp>
        <p:nvSpPr>
          <p:cNvPr id="388106" name="Rectangle 10"/>
          <p:cNvSpPr>
            <a:spLocks noChangeArrowheads="1"/>
          </p:cNvSpPr>
          <p:nvPr/>
        </p:nvSpPr>
        <p:spPr bwMode="auto">
          <a:xfrm>
            <a:off x="1046163" y="5310188"/>
            <a:ext cx="7442200" cy="1352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latin typeface="Courier New" pitchFamily="49" charset="0"/>
              </a:rPr>
              <a:t>int M[5][9] = { {1, 1, 2, 1, 2, 0, 0, 1, 1},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{0, 0, 0, 1, 1, 1, 1, 2, 1}};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/* Rows 2, 3 and 4 will be set to 0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/>
      <p:bldP spid="388105" grpId="0"/>
      <p:bldP spid="3881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80975"/>
            <a:ext cx="8377238" cy="58261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ambria" pitchFamily="18" charset="0"/>
              </a:rPr>
              <a:t>Initializing Multi-Dimensional Arrays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49325"/>
            <a:ext cx="8797925" cy="976313"/>
          </a:xfrm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If an inner list is not long enough to fill a row, the remaining elements in the row are set to 0</a:t>
            </a:r>
          </a:p>
        </p:txBody>
      </p:sp>
      <p:sp>
        <p:nvSpPr>
          <p:cNvPr id="2048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34CB0F-CC67-468A-B376-7A9B5A133CA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552450" y="2335213"/>
            <a:ext cx="7886700" cy="22431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latin typeface="Courier New" pitchFamily="49" charset="0"/>
              </a:rPr>
              <a:t>int M[5][9] = { {1, 1, 0, 0, 1, 1, 1, 1, 1},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{0, 1, 1, 2, 1, 1},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{1, 1, 2, 2, 3}};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/* M[1][6], M[1][7], M[1][8] are set to 0 */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/* M[2][5], M[2][6], M[2][7], M[2][8] are set to 0 */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/* All elements of row 3 and 4 are set to 0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>
          <a:xfrm>
            <a:off x="432148" y="353359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Today’s Material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82100" y="1657829"/>
            <a:ext cx="8507412" cy="3878675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Arrays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Definition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Declaration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Initialization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Manipulation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Multi-dimensional arrays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endParaRPr lang="en-US" dirty="0" smtClean="0">
              <a:latin typeface="Cambria" pitchFamily="18" charset="0"/>
            </a:endParaRPr>
          </a:p>
        </p:txBody>
      </p:sp>
      <p:sp>
        <p:nvSpPr>
          <p:cNvPr id="30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CB7CF-AD3F-4226-B1F1-3AD8C27ED56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80975"/>
            <a:ext cx="8377238" cy="58261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ambria" pitchFamily="18" charset="0"/>
              </a:rPr>
              <a:t>Higher-Dimensional Arrays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49325"/>
            <a:ext cx="8797925" cy="581025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An array can have any number of dimensions</a:t>
            </a:r>
          </a:p>
        </p:txBody>
      </p:sp>
      <p:sp>
        <p:nvSpPr>
          <p:cNvPr id="2150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A1546C-2278-4FF7-ADD4-25391F48FA0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862013" y="1963738"/>
            <a:ext cx="7354887" cy="3095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latin typeface="Courier New" pitchFamily="49" charset="0"/>
              </a:rPr>
              <a:t>int Cube[8][8][8];    /* A cube of size 8 */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int Prism[4][6][10];  /* A rectangular prism of size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       * 4x6x10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       */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/* Can have initializer */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float A[4][6][8] = {{{1, 2, 3}, {3, 4}}, {{3, 4}}};</a:t>
            </a:r>
          </a:p>
          <a:p>
            <a:pPr eaLnBrk="1" hangingPunct="1"/>
            <a:endParaRPr lang="en-US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Cube[2][3][4] = 2;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Prism[3][5][8] = 6;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A[0][0][4] = 3.34;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77813"/>
            <a:ext cx="8626475" cy="103187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mbria" pitchFamily="18" charset="0"/>
              </a:rPr>
              <a:t>Multi-Dimensional Arrays as Function Parameters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207963" y="1374775"/>
            <a:ext cx="8542337" cy="990600"/>
          </a:xfrm>
          <a:noFill/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We can also have multi-dimensional arrays as function parameters</a:t>
            </a:r>
          </a:p>
        </p:txBody>
      </p:sp>
      <p:sp>
        <p:nvSpPr>
          <p:cNvPr id="2253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68B411-84F6-43D1-9921-4AEFAB2EE5B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982663" y="2451100"/>
            <a:ext cx="7388225" cy="28622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/* Must specify the 2</a:t>
            </a:r>
            <a:r>
              <a:rPr lang="en-US" b="1" baseline="30000">
                <a:latin typeface="Courier New" pitchFamily="49" charset="0"/>
              </a:rPr>
              <a:t>nd</a:t>
            </a:r>
            <a:r>
              <a:rPr lang="en-US" b="1">
                <a:latin typeface="Courier New" pitchFamily="49" charset="0"/>
              </a:rPr>
              <a:t> dimension size, i.e., 4 */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int Sum2(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A[][4],</a:t>
            </a:r>
            <a:r>
              <a:rPr lang="en-US" b="1">
                <a:latin typeface="Courier New" pitchFamily="49" charset="0"/>
              </a:rPr>
              <a:t> int n){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i, j, sum = 0;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for (i=0; i&lt;n; i++)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for (j=0; j&lt;4; j++)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  sum += A[i][j];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return sum;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196850" y="5314950"/>
            <a:ext cx="8555038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mbria" pitchFamily="18" charset="0"/>
              </a:rPr>
              <a:t>This is very inconvenient though. All arguments to Sum2 must have 2</a:t>
            </a:r>
            <a:r>
              <a:rPr lang="en-US" sz="2400" baseline="30000">
                <a:latin typeface="Cambria" pitchFamily="18" charset="0"/>
              </a:rPr>
              <a:t>nd</a:t>
            </a:r>
            <a:r>
              <a:rPr lang="en-US" sz="2400">
                <a:latin typeface="Cambria" pitchFamily="18" charset="0"/>
              </a:rPr>
              <a:t> dimension equal to 4!!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 animBg="1"/>
      <p:bldP spid="3942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312738"/>
            <a:ext cx="8462962" cy="6413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Multiple Variables of Same Type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260350" y="1200150"/>
            <a:ext cx="8686800" cy="5276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Cambria" pitchFamily="18" charset="0"/>
              </a:rPr>
              <a:t>Sometimes, we need to use a number of variables of the same type, for the same purpose.</a:t>
            </a:r>
          </a:p>
          <a:p>
            <a:pPr>
              <a:lnSpc>
                <a:spcPct val="80000"/>
              </a:lnSpc>
            </a:pPr>
            <a:endParaRPr lang="en-US" smtClean="0"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Cambria" pitchFamily="18" charset="0"/>
              </a:rPr>
              <a:t>For example, we may hold each student's grade (an integer value in range 0 - 100) in variables </a:t>
            </a:r>
            <a:r>
              <a:rPr lang="en-US" b="1" smtClean="0">
                <a:solidFill>
                  <a:srgbClr val="0066FF"/>
                </a:solidFill>
                <a:latin typeface="Cambria" pitchFamily="18" charset="0"/>
              </a:rPr>
              <a:t>grade1, grade2, grade3, ...</a:t>
            </a:r>
          </a:p>
          <a:p>
            <a:pPr>
              <a:lnSpc>
                <a:spcPct val="80000"/>
              </a:lnSpc>
            </a:pPr>
            <a:endParaRPr lang="en-US" b="1" smtClean="0">
              <a:solidFill>
                <a:srgbClr val="0066FF"/>
              </a:solidFill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Cambria" pitchFamily="18" charset="0"/>
              </a:rPr>
              <a:t>This may require many int variables.</a:t>
            </a:r>
          </a:p>
          <a:p>
            <a:pPr>
              <a:lnSpc>
                <a:spcPct val="80000"/>
              </a:lnSpc>
            </a:pPr>
            <a:endParaRPr lang="en-US" smtClean="0"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Cambria" pitchFamily="18" charset="0"/>
              </a:rPr>
              <a:t>Program would have to handle these variables one by one.</a:t>
            </a:r>
          </a:p>
          <a:p>
            <a:pPr>
              <a:lnSpc>
                <a:spcPct val="80000"/>
              </a:lnSpc>
            </a:pPr>
            <a:endParaRPr lang="en-US" smtClean="0"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Cambria" pitchFamily="18" charset="0"/>
              </a:rPr>
              <a:t>There's a better way: Use "arrays"</a:t>
            </a:r>
          </a:p>
        </p:txBody>
      </p:sp>
      <p:sp>
        <p:nvSpPr>
          <p:cNvPr id="40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F7F6F-CC2F-4F29-AB41-B86CF7AD9C6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42888"/>
            <a:ext cx="7772400" cy="520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49325"/>
            <a:ext cx="8789987" cy="2547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Data structures that hold multiple variables of the same data type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The simplest kind of array has just one dimension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Elements of a one-dimensional array are conceptually arranged one after another in a single row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Declaration:</a:t>
            </a:r>
          </a:p>
        </p:txBody>
      </p:sp>
      <p:sp>
        <p:nvSpPr>
          <p:cNvPr id="51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62CAC1-5671-4B60-B929-FB8BFF61C57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7" name="Rectangle 37"/>
          <p:cNvSpPr>
            <a:spLocks noChangeArrowheads="1"/>
          </p:cNvSpPr>
          <p:nvPr/>
        </p:nvSpPr>
        <p:spPr bwMode="auto">
          <a:xfrm>
            <a:off x="4538663" y="3776663"/>
            <a:ext cx="2798762" cy="1066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latin typeface="Courier New" pitchFamily="49" charset="0"/>
              </a:rPr>
              <a:t>#define N 10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…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int A[N];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93738" y="5146675"/>
            <a:ext cx="8002587" cy="1397000"/>
            <a:chOff x="437" y="3242"/>
            <a:chExt cx="5041" cy="880"/>
          </a:xfrm>
        </p:grpSpPr>
        <p:sp>
          <p:nvSpPr>
            <p:cNvPr id="5128" name="Rectangle 39"/>
            <p:cNvSpPr>
              <a:spLocks noChangeArrowheads="1"/>
            </p:cNvSpPr>
            <p:nvPr/>
          </p:nvSpPr>
          <p:spPr bwMode="auto">
            <a:xfrm>
              <a:off x="733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5129" name="Rectangle 43"/>
            <p:cNvSpPr>
              <a:spLocks noChangeArrowheads="1"/>
            </p:cNvSpPr>
            <p:nvPr/>
          </p:nvSpPr>
          <p:spPr bwMode="auto">
            <a:xfrm>
              <a:off x="1153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5130" name="Rectangle 44"/>
            <p:cNvSpPr>
              <a:spLocks noChangeArrowheads="1"/>
            </p:cNvSpPr>
            <p:nvPr/>
          </p:nvSpPr>
          <p:spPr bwMode="auto">
            <a:xfrm>
              <a:off x="1581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5131" name="Rectangle 45"/>
            <p:cNvSpPr>
              <a:spLocks noChangeArrowheads="1"/>
            </p:cNvSpPr>
            <p:nvPr/>
          </p:nvSpPr>
          <p:spPr bwMode="auto">
            <a:xfrm>
              <a:off x="2001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5132" name="Rectangle 46"/>
            <p:cNvSpPr>
              <a:spLocks noChangeArrowheads="1"/>
            </p:cNvSpPr>
            <p:nvPr/>
          </p:nvSpPr>
          <p:spPr bwMode="auto">
            <a:xfrm>
              <a:off x="2430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5133" name="Rectangle 47"/>
            <p:cNvSpPr>
              <a:spLocks noChangeArrowheads="1"/>
            </p:cNvSpPr>
            <p:nvPr/>
          </p:nvSpPr>
          <p:spPr bwMode="auto">
            <a:xfrm>
              <a:off x="2850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5134" name="Rectangle 48"/>
            <p:cNvSpPr>
              <a:spLocks noChangeArrowheads="1"/>
            </p:cNvSpPr>
            <p:nvPr/>
          </p:nvSpPr>
          <p:spPr bwMode="auto">
            <a:xfrm>
              <a:off x="3278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5135" name="Rectangle 49"/>
            <p:cNvSpPr>
              <a:spLocks noChangeArrowheads="1"/>
            </p:cNvSpPr>
            <p:nvPr/>
          </p:nvSpPr>
          <p:spPr bwMode="auto">
            <a:xfrm>
              <a:off x="3698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5136" name="Rectangle 50"/>
            <p:cNvSpPr>
              <a:spLocks noChangeArrowheads="1"/>
            </p:cNvSpPr>
            <p:nvPr/>
          </p:nvSpPr>
          <p:spPr bwMode="auto">
            <a:xfrm>
              <a:off x="4127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5137" name="Rectangle 51"/>
            <p:cNvSpPr>
              <a:spLocks noChangeArrowheads="1"/>
            </p:cNvSpPr>
            <p:nvPr/>
          </p:nvSpPr>
          <p:spPr bwMode="auto">
            <a:xfrm>
              <a:off x="4555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A[9]</a:t>
              </a:r>
            </a:p>
          </p:txBody>
        </p:sp>
        <p:sp>
          <p:nvSpPr>
            <p:cNvPr id="5138" name="Line 55"/>
            <p:cNvSpPr>
              <a:spLocks noChangeShapeType="1"/>
            </p:cNvSpPr>
            <p:nvPr/>
          </p:nvSpPr>
          <p:spPr bwMode="auto">
            <a:xfrm flipV="1">
              <a:off x="939" y="3615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Text Box 56"/>
            <p:cNvSpPr txBox="1">
              <a:spLocks noChangeArrowheads="1"/>
            </p:cNvSpPr>
            <p:nvPr/>
          </p:nvSpPr>
          <p:spPr bwMode="auto">
            <a:xfrm>
              <a:off x="437" y="3891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First index = 0</a:t>
              </a:r>
            </a:p>
          </p:txBody>
        </p:sp>
        <p:sp>
          <p:nvSpPr>
            <p:cNvPr id="5140" name="Line 57"/>
            <p:cNvSpPr>
              <a:spLocks noChangeShapeType="1"/>
            </p:cNvSpPr>
            <p:nvPr/>
          </p:nvSpPr>
          <p:spPr bwMode="auto">
            <a:xfrm flipV="1">
              <a:off x="4776" y="3615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Text Box 58"/>
            <p:cNvSpPr txBox="1">
              <a:spLocks noChangeArrowheads="1"/>
            </p:cNvSpPr>
            <p:nvPr/>
          </p:nvSpPr>
          <p:spPr bwMode="auto">
            <a:xfrm>
              <a:off x="4018" y="3891"/>
              <a:ext cx="1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Last index = N-1 = 9</a:t>
              </a:r>
            </a:p>
          </p:txBody>
        </p:sp>
      </p:grp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1590675" y="3776663"/>
            <a:ext cx="2798763" cy="1066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latin typeface="Courier New" pitchFamily="49" charset="0"/>
              </a:rPr>
              <a:t>int A[10];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7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80975"/>
            <a:ext cx="7785100" cy="5826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Initialization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49325"/>
            <a:ext cx="8797925" cy="884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You can initialize the elements of an array during declaration</a:t>
            </a:r>
          </a:p>
        </p:txBody>
      </p:sp>
      <p:sp>
        <p:nvSpPr>
          <p:cNvPr id="61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6BEBC8-0382-4BE4-ABE8-14038BF697A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277813" y="1968500"/>
            <a:ext cx="6197600" cy="5730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latin typeface="Courier New" pitchFamily="49" charset="0"/>
              </a:rPr>
              <a:t>int A[10]={8, 4, 10, 2, 5, 6, 7, 8, 9, 4};</a:t>
            </a:r>
          </a:p>
        </p:txBody>
      </p:sp>
      <p:sp>
        <p:nvSpPr>
          <p:cNvPr id="385043" name="Rectangle 19"/>
          <p:cNvSpPr>
            <a:spLocks noChangeArrowheads="1"/>
          </p:cNvSpPr>
          <p:nvPr/>
        </p:nvSpPr>
        <p:spPr bwMode="auto">
          <a:xfrm>
            <a:off x="192088" y="2852738"/>
            <a:ext cx="87979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If the initializer is shorter than the array, remaining elements of the array are filled with 0</a:t>
            </a:r>
          </a:p>
        </p:txBody>
      </p:sp>
      <p:sp>
        <p:nvSpPr>
          <p:cNvPr id="385044" name="Rectangle 20"/>
          <p:cNvSpPr>
            <a:spLocks noChangeArrowheads="1"/>
          </p:cNvSpPr>
          <p:nvPr/>
        </p:nvSpPr>
        <p:spPr bwMode="auto">
          <a:xfrm>
            <a:off x="290513" y="3871913"/>
            <a:ext cx="8669337" cy="6588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latin typeface="Courier New" pitchFamily="49" charset="0"/>
              </a:rPr>
              <a:t>int A[10]={1, 2, 3, 4};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/* Initial value of A[10] is {1, 2, 3, 4, 0, 0, 0, 0, 0, 0} */</a:t>
            </a:r>
          </a:p>
        </p:txBody>
      </p:sp>
      <p:sp>
        <p:nvSpPr>
          <p:cNvPr id="385045" name="Rectangle 21"/>
          <p:cNvSpPr>
            <a:spLocks noChangeArrowheads="1"/>
          </p:cNvSpPr>
          <p:nvPr/>
        </p:nvSpPr>
        <p:spPr bwMode="auto">
          <a:xfrm>
            <a:off x="192088" y="4841875"/>
            <a:ext cx="87979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If an initializer is present, the length of the array may be omitted</a:t>
            </a:r>
          </a:p>
        </p:txBody>
      </p:sp>
      <p:sp>
        <p:nvSpPr>
          <p:cNvPr id="385046" name="Rectangle 22"/>
          <p:cNvSpPr>
            <a:spLocks noChangeArrowheads="1"/>
          </p:cNvSpPr>
          <p:nvPr/>
        </p:nvSpPr>
        <p:spPr bwMode="auto">
          <a:xfrm>
            <a:off x="290513" y="5861050"/>
            <a:ext cx="8669337" cy="6588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latin typeface="Courier New" pitchFamily="49" charset="0"/>
              </a:rPr>
              <a:t>int A[]={1, 2, 3, 4, 5, 6, 7, 8, 9, 10};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/* A has 10 elements A[0]..A[9]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nimBg="1"/>
      <p:bldP spid="385043" grpId="0" build="p"/>
      <p:bldP spid="385044" grpId="0" animBg="1"/>
      <p:bldP spid="385045" grpId="0" build="p"/>
      <p:bldP spid="3850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5113"/>
            <a:ext cx="7872412" cy="8032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Manipulation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74750"/>
            <a:ext cx="8226425" cy="51228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Accessing elements of an array is called </a:t>
            </a:r>
            <a:r>
              <a:rPr lang="en-US" i="1" smtClean="0">
                <a:latin typeface="Cambria" pitchFamily="18" charset="0"/>
              </a:rPr>
              <a:t>indexing</a:t>
            </a:r>
            <a:r>
              <a:rPr lang="en-US" smtClean="0">
                <a:latin typeface="Cambria" pitchFamily="18" charset="0"/>
              </a:rPr>
              <a:t> or </a:t>
            </a:r>
            <a:r>
              <a:rPr lang="en-US" i="1" smtClean="0">
                <a:latin typeface="Cambria" pitchFamily="18" charset="0"/>
              </a:rPr>
              <a:t>subscripting</a:t>
            </a:r>
          </a:p>
          <a:p>
            <a:pPr>
              <a:lnSpc>
                <a:spcPct val="90000"/>
              </a:lnSpc>
            </a:pPr>
            <a:endParaRPr lang="en-US" i="1" smtClean="0"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An </a:t>
            </a:r>
            <a:r>
              <a:rPr lang="en-US" i="1" smtClean="0">
                <a:latin typeface="Cambria" pitchFamily="18" charset="0"/>
              </a:rPr>
              <a:t>index</a:t>
            </a:r>
            <a:r>
              <a:rPr lang="en-US" smtClean="0">
                <a:latin typeface="Cambria" pitchFamily="18" charset="0"/>
              </a:rPr>
              <a:t> or </a:t>
            </a:r>
            <a:r>
              <a:rPr lang="en-US" i="1" smtClean="0">
                <a:latin typeface="Cambria" pitchFamily="18" charset="0"/>
              </a:rPr>
              <a:t>subscript</a:t>
            </a:r>
            <a:r>
              <a:rPr lang="en-US" smtClean="0">
                <a:latin typeface="Cambria" pitchFamily="18" charset="0"/>
              </a:rPr>
              <a:t> is the element’s position in the array</a:t>
            </a:r>
          </a:p>
          <a:p>
            <a:pPr>
              <a:lnSpc>
                <a:spcPct val="90000"/>
              </a:lnSpc>
            </a:pPr>
            <a:endParaRPr lang="en-US" smtClean="0"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The elements of an array are allocated contiguously (no gaps)</a:t>
            </a:r>
          </a:p>
          <a:p>
            <a:pPr>
              <a:lnSpc>
                <a:spcPct val="90000"/>
              </a:lnSpc>
            </a:pPr>
            <a:endParaRPr lang="en-US" smtClean="0"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Each individual element of an array is numbered consecutively, starting from </a:t>
            </a:r>
            <a:r>
              <a:rPr lang="en-US" b="1" smtClean="0">
                <a:solidFill>
                  <a:srgbClr val="0099FF"/>
                </a:solidFill>
                <a:latin typeface="Cambria" pitchFamily="18" charset="0"/>
              </a:rPr>
              <a:t>0</a:t>
            </a:r>
          </a:p>
        </p:txBody>
      </p:sp>
      <p:sp>
        <p:nvSpPr>
          <p:cNvPr id="71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F061DD-6908-4F9C-AE58-1FADD4B26FE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69888"/>
            <a:ext cx="7870825" cy="7540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Manipulation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598488" y="1358900"/>
            <a:ext cx="76962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Example:</a:t>
            </a:r>
          </a:p>
        </p:txBody>
      </p:sp>
      <p:sp>
        <p:nvSpPr>
          <p:cNvPr id="81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2EE12D-D644-47F1-B530-39250845771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286000" y="2308225"/>
            <a:ext cx="4495800" cy="3048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latin typeface="Courier New" pitchFamily="49" charset="0"/>
              </a:rPr>
              <a:t>#define MAX_NUM_STUDENTS 5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…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int grades[MAX_NUM_STUDENTS];</a:t>
            </a:r>
          </a:p>
          <a:p>
            <a:pPr eaLnBrk="1" hangingPunct="1"/>
            <a:endParaRPr lang="en-US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…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grades[0] = 98;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grades[1] = 87;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grades[2] = 92;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grades[3] = 79;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grades[4] = 85;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2575"/>
            <a:ext cx="7772400" cy="5572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Manipulation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1163638"/>
            <a:ext cx="8647113" cy="2332037"/>
          </a:xfrm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Warning!</a:t>
            </a:r>
          </a:p>
          <a:p>
            <a:pPr lvl="1"/>
            <a:r>
              <a:rPr lang="en-US" smtClean="0">
                <a:latin typeface="Cambria" pitchFamily="18" charset="0"/>
              </a:rPr>
              <a:t>C does not perform range-checking of indices (i.e., index values are not explicitly tested for validity with respect to the array size before applying the [ ] operator</a:t>
            </a:r>
          </a:p>
        </p:txBody>
      </p:sp>
      <p:sp>
        <p:nvSpPr>
          <p:cNvPr id="9218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39C8EC-4A30-4E4D-9A59-4E4519D0366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1663700" y="3932238"/>
            <a:ext cx="6019800" cy="2286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latin typeface="Courier New" pitchFamily="49" charset="0"/>
              </a:rPr>
              <a:t>#define MAX_NUM_STUDENTS 5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…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int grades[MAX_NUM_STUDENTS];</a:t>
            </a:r>
          </a:p>
          <a:p>
            <a:pPr eaLnBrk="1" hangingPunct="1"/>
            <a:endParaRPr lang="en-US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…</a:t>
            </a:r>
          </a:p>
          <a:p>
            <a:pPr eaLnBrk="1" hangingPunct="1"/>
            <a:endParaRPr lang="en-US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grades[53] = 98;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grades[5] = 98;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130300" y="5227638"/>
            <a:ext cx="6683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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1130300" y="5592763"/>
            <a:ext cx="6683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nimBg="1"/>
      <p:bldP spid="373765" grpId="0"/>
      <p:bldP spid="3737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75"/>
            <a:ext cx="7785100" cy="6302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Manipulation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079500"/>
            <a:ext cx="8385175" cy="3052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Cambria" pitchFamily="18" charset="0"/>
              </a:rPr>
              <a:t>It is common to process the elements of an array in a loop, with one element processed per loop iteration</a:t>
            </a:r>
          </a:p>
          <a:p>
            <a:pPr>
              <a:lnSpc>
                <a:spcPct val="80000"/>
              </a:lnSpc>
            </a:pPr>
            <a:endParaRPr lang="en-US" smtClean="0"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Cambria" pitchFamily="18" charset="0"/>
              </a:rPr>
              <a:t>The most convenient iteration statement for this is the </a:t>
            </a:r>
            <a:r>
              <a:rPr lang="en-US" b="1" smtClean="0">
                <a:solidFill>
                  <a:srgbClr val="0099FF"/>
                </a:solidFill>
                <a:latin typeface="Cambria" pitchFamily="18" charset="0"/>
              </a:rPr>
              <a:t>for </a:t>
            </a:r>
            <a:r>
              <a:rPr lang="en-US" smtClean="0">
                <a:latin typeface="Cambria" pitchFamily="18" charset="0"/>
              </a:rPr>
              <a:t>statement, since the loop header clearly encapsulates both the initialization and the use of an </a:t>
            </a:r>
            <a:r>
              <a:rPr lang="en-US" i="1" smtClean="0">
                <a:latin typeface="Cambria" pitchFamily="18" charset="0"/>
              </a:rPr>
              <a:t>index</a:t>
            </a:r>
            <a:r>
              <a:rPr lang="en-US" smtClean="0">
                <a:latin typeface="Cambria" pitchFamily="18" charset="0"/>
              </a:rPr>
              <a:t> variable:</a:t>
            </a:r>
          </a:p>
        </p:txBody>
      </p:sp>
      <p:sp>
        <p:nvSpPr>
          <p:cNvPr id="1024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C34EA4-DE05-4A24-82AF-77A32F4C698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762000" y="4800600"/>
            <a:ext cx="2057400" cy="1524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700" b="1">
                <a:latin typeface="Courier New" pitchFamily="49" charset="0"/>
              </a:rPr>
              <a:t>grades[0] = 0;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grades[1] = 0;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grades[2] = 0;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grades[3] = 0;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grades[4] = 0;</a:t>
            </a: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3733800" y="5257800"/>
            <a:ext cx="3311525" cy="838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700" b="1">
                <a:latin typeface="Courier New" pitchFamily="49" charset="0"/>
              </a:rPr>
              <a:t>int i;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for(i = 0; i &lt; 5; i++)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	grades[i] = 0;</a:t>
            </a:r>
          </a:p>
        </p:txBody>
      </p:sp>
      <p:sp>
        <p:nvSpPr>
          <p:cNvPr id="374790" name="Line 6"/>
          <p:cNvSpPr>
            <a:spLocks noChangeShapeType="1"/>
          </p:cNvSpPr>
          <p:nvPr/>
        </p:nvSpPr>
        <p:spPr bwMode="auto">
          <a:xfrm>
            <a:off x="2971800" y="5638800"/>
            <a:ext cx="6858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  <p:bldP spid="374788" grpId="0" animBg="1"/>
      <p:bldP spid="374789" grpId="0" animBg="1" autoUpdateAnimBg="0"/>
      <p:bldP spid="37479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5233</TotalTime>
  <Words>1854</Words>
  <Application>Microsoft Office PowerPoint</Application>
  <PresentationFormat>On-screen Show (4:3)</PresentationFormat>
  <Paragraphs>324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C/C++ Programming</vt:lpstr>
      <vt:lpstr>Today’s Material</vt:lpstr>
      <vt:lpstr>Multiple Variables of Same Type</vt:lpstr>
      <vt:lpstr>Arrays</vt:lpstr>
      <vt:lpstr>Array Initialization</vt:lpstr>
      <vt:lpstr>Array Manipulation</vt:lpstr>
      <vt:lpstr>Array Manipulation</vt:lpstr>
      <vt:lpstr>Array Manipulation</vt:lpstr>
      <vt:lpstr>Array Manipulation</vt:lpstr>
      <vt:lpstr>Array Example, 1/3: Read</vt:lpstr>
      <vt:lpstr>Array Example, 2/3: Print</vt:lpstr>
      <vt:lpstr>Array Example, 3/3: Max</vt:lpstr>
      <vt:lpstr>Array Example, Combined</vt:lpstr>
      <vt:lpstr>Arrays as Function Parameters(1)</vt:lpstr>
      <vt:lpstr>Arrays as Function Parameters(2)</vt:lpstr>
      <vt:lpstr>Multi-Dimensional Arrays</vt:lpstr>
      <vt:lpstr>Accessing 2-dimensional Arrays</vt:lpstr>
      <vt:lpstr>Initializing Multi-Dimensional Arrays</vt:lpstr>
      <vt:lpstr>Initializing Multi-Dimensional Arrays</vt:lpstr>
      <vt:lpstr>Higher-Dimensional Arrays</vt:lpstr>
      <vt:lpstr>Multi-Dimensional Arrays as Function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yanagun</dc:creator>
  <cp:lastModifiedBy>Yıldıray ANAGÜN</cp:lastModifiedBy>
  <cp:revision>771</cp:revision>
  <dcterms:created xsi:type="dcterms:W3CDTF">1999-11-19T17:16:32Z</dcterms:created>
  <dcterms:modified xsi:type="dcterms:W3CDTF">2016-02-10T13:07:28Z</dcterms:modified>
</cp:coreProperties>
</file>