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440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00"/>
    <a:srgbClr val="FFFFCC"/>
    <a:srgbClr val="66CCFF"/>
    <a:srgbClr val="DDDDDD"/>
    <a:srgbClr val="00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9831" autoAdjust="0"/>
  </p:normalViewPr>
  <p:slideViewPr>
    <p:cSldViewPr snapToGrid="0">
      <p:cViewPr varScale="1">
        <p:scale>
          <a:sx n="80" d="100"/>
          <a:sy n="80" d="100"/>
        </p:scale>
        <p:origin x="-8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15343F-FC9B-4309-AF41-C769F0C80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E76398-65AA-42C7-8638-3C4AD5816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3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5C4BB5E-4A0C-4DE8-8F5A-275D85985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aşlı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/C++</a:t>
            </a:r>
            <a:r>
              <a:rPr lang="en-US" dirty="0" smtClean="0"/>
              <a:t> </a:t>
            </a:r>
            <a:r>
              <a:rPr lang="en-US" dirty="0" smtClean="0"/>
              <a:t>Programming</a:t>
            </a:r>
          </a:p>
        </p:txBody>
      </p:sp>
      <p:sp>
        <p:nvSpPr>
          <p:cNvPr id="2051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</a:t>
            </a:r>
            <a:r>
              <a:rPr lang="tr-TR" dirty="0" err="1" smtClean="0"/>
              <a:t>inter</a:t>
            </a:r>
            <a:r>
              <a:rPr lang="tr-TR" dirty="0" smtClean="0"/>
              <a:t> </a:t>
            </a:r>
            <a:r>
              <a:rPr lang="tr-TR" dirty="0" err="1" smtClean="0"/>
              <a:t>Arithmetic</a:t>
            </a:r>
            <a:endParaRPr lang="tr-TR" dirty="0" smtClean="0"/>
          </a:p>
        </p:txBody>
      </p:sp>
      <p:sp>
        <p:nvSpPr>
          <p:cNvPr id="205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D73E6-6CDC-4AC6-9149-E605FAE951C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204788" y="141288"/>
            <a:ext cx="86868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Subtracting pointers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220663" y="882650"/>
            <a:ext cx="8753475" cy="1938338"/>
          </a:xfrm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When two pointers are subtracted, the result is the distance (measured in array elements) between the pointers</a:t>
            </a:r>
          </a:p>
          <a:p>
            <a:pPr marL="914400" lvl="1" indent="-457200"/>
            <a:r>
              <a:rPr lang="en-US" smtClean="0">
                <a:latin typeface="Cambria" pitchFamily="18" charset="0"/>
              </a:rPr>
              <a:t>If p points to A[i], q points to A[j]  then p-q == i-j</a:t>
            </a:r>
          </a:p>
        </p:txBody>
      </p:sp>
      <p:sp>
        <p:nvSpPr>
          <p:cNvPr id="1024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DD65D6-88F5-453A-B419-6A5C9C63125E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10245" name="Group 61"/>
          <p:cNvGrpSpPr>
            <a:grpSpLocks/>
          </p:cNvGrpSpPr>
          <p:nvPr/>
        </p:nvGrpSpPr>
        <p:grpSpPr bwMode="auto">
          <a:xfrm>
            <a:off x="1314450" y="3727450"/>
            <a:ext cx="6367463" cy="749300"/>
            <a:chOff x="508" y="2864"/>
            <a:chExt cx="4745" cy="472"/>
          </a:xfrm>
        </p:grpSpPr>
        <p:sp>
          <p:nvSpPr>
            <p:cNvPr id="10255" name="Rectangle 62"/>
            <p:cNvSpPr>
              <a:spLocks noChangeArrowheads="1"/>
            </p:cNvSpPr>
            <p:nvPr/>
          </p:nvSpPr>
          <p:spPr bwMode="auto">
            <a:xfrm>
              <a:off x="508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0256" name="Rectangle 63"/>
            <p:cNvSpPr>
              <a:spLocks noChangeArrowheads="1"/>
            </p:cNvSpPr>
            <p:nvPr/>
          </p:nvSpPr>
          <p:spPr bwMode="auto">
            <a:xfrm>
              <a:off x="98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0257" name="Rectangle 64"/>
            <p:cNvSpPr>
              <a:spLocks noChangeArrowheads="1"/>
            </p:cNvSpPr>
            <p:nvPr/>
          </p:nvSpPr>
          <p:spPr bwMode="auto">
            <a:xfrm>
              <a:off x="144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10258" name="Rectangle 65"/>
            <p:cNvSpPr>
              <a:spLocks noChangeArrowheads="1"/>
            </p:cNvSpPr>
            <p:nvPr/>
          </p:nvSpPr>
          <p:spPr bwMode="auto">
            <a:xfrm>
              <a:off x="191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0259" name="Rectangle 66"/>
            <p:cNvSpPr>
              <a:spLocks noChangeArrowheads="1"/>
            </p:cNvSpPr>
            <p:nvPr/>
          </p:nvSpPr>
          <p:spPr bwMode="auto">
            <a:xfrm>
              <a:off x="239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10260" name="Rectangle 67"/>
            <p:cNvSpPr>
              <a:spLocks noChangeArrowheads="1"/>
            </p:cNvSpPr>
            <p:nvPr/>
          </p:nvSpPr>
          <p:spPr bwMode="auto">
            <a:xfrm>
              <a:off x="2865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10261" name="Rectangle 68"/>
            <p:cNvSpPr>
              <a:spLocks noChangeArrowheads="1"/>
            </p:cNvSpPr>
            <p:nvPr/>
          </p:nvSpPr>
          <p:spPr bwMode="auto">
            <a:xfrm>
              <a:off x="334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10262" name="Rectangle 69"/>
            <p:cNvSpPr>
              <a:spLocks noChangeArrowheads="1"/>
            </p:cNvSpPr>
            <p:nvPr/>
          </p:nvSpPr>
          <p:spPr bwMode="auto">
            <a:xfrm>
              <a:off x="380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10263" name="Rectangle 70"/>
            <p:cNvSpPr>
              <a:spLocks noChangeArrowheads="1"/>
            </p:cNvSpPr>
            <p:nvPr/>
          </p:nvSpPr>
          <p:spPr bwMode="auto">
            <a:xfrm>
              <a:off x="428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10264" name="Rectangle 71"/>
            <p:cNvSpPr>
              <a:spLocks noChangeArrowheads="1"/>
            </p:cNvSpPr>
            <p:nvPr/>
          </p:nvSpPr>
          <p:spPr bwMode="auto">
            <a:xfrm>
              <a:off x="475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10265" name="Text Box 72"/>
            <p:cNvSpPr txBox="1">
              <a:spLocks noChangeArrowheads="1"/>
            </p:cNvSpPr>
            <p:nvPr/>
          </p:nvSpPr>
          <p:spPr bwMode="auto">
            <a:xfrm>
              <a:off x="534" y="3116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10266" name="Text Box 73"/>
            <p:cNvSpPr txBox="1">
              <a:spLocks noChangeArrowheads="1"/>
            </p:cNvSpPr>
            <p:nvPr/>
          </p:nvSpPr>
          <p:spPr bwMode="auto">
            <a:xfrm>
              <a:off x="1010" y="3116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10267" name="Text Box 74"/>
            <p:cNvSpPr txBox="1">
              <a:spLocks noChangeArrowheads="1"/>
            </p:cNvSpPr>
            <p:nvPr/>
          </p:nvSpPr>
          <p:spPr bwMode="auto">
            <a:xfrm>
              <a:off x="1491" y="3124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10268" name="Text Box 75"/>
            <p:cNvSpPr txBox="1">
              <a:spLocks noChangeArrowheads="1"/>
            </p:cNvSpPr>
            <p:nvPr/>
          </p:nvSpPr>
          <p:spPr bwMode="auto">
            <a:xfrm>
              <a:off x="1958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10269" name="Text Box 76"/>
            <p:cNvSpPr txBox="1">
              <a:spLocks noChangeArrowheads="1"/>
            </p:cNvSpPr>
            <p:nvPr/>
          </p:nvSpPr>
          <p:spPr bwMode="auto">
            <a:xfrm>
              <a:off x="2424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10270" name="Text Box 77"/>
            <p:cNvSpPr txBox="1">
              <a:spLocks noChangeArrowheads="1"/>
            </p:cNvSpPr>
            <p:nvPr/>
          </p:nvSpPr>
          <p:spPr bwMode="auto">
            <a:xfrm>
              <a:off x="2908" y="3109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10271" name="Text Box 78"/>
            <p:cNvSpPr txBox="1">
              <a:spLocks noChangeArrowheads="1"/>
            </p:cNvSpPr>
            <p:nvPr/>
          </p:nvSpPr>
          <p:spPr bwMode="auto">
            <a:xfrm>
              <a:off x="3383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10272" name="Text Box 79"/>
            <p:cNvSpPr txBox="1">
              <a:spLocks noChangeArrowheads="1"/>
            </p:cNvSpPr>
            <p:nvPr/>
          </p:nvSpPr>
          <p:spPr bwMode="auto">
            <a:xfrm>
              <a:off x="3842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10273" name="Text Box 80"/>
            <p:cNvSpPr txBox="1">
              <a:spLocks noChangeArrowheads="1"/>
            </p:cNvSpPr>
            <p:nvPr/>
          </p:nvSpPr>
          <p:spPr bwMode="auto">
            <a:xfrm>
              <a:off x="4348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10274" name="Text Box 81"/>
            <p:cNvSpPr txBox="1">
              <a:spLocks noChangeArrowheads="1"/>
            </p:cNvSpPr>
            <p:nvPr/>
          </p:nvSpPr>
          <p:spPr bwMode="auto">
            <a:xfrm>
              <a:off x="4799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A[9]</a:t>
              </a:r>
            </a:p>
          </p:txBody>
        </p:sp>
      </p:grpSp>
      <p:grpSp>
        <p:nvGrpSpPr>
          <p:cNvPr id="10246" name="Group 82"/>
          <p:cNvGrpSpPr>
            <a:grpSpLocks/>
          </p:cNvGrpSpPr>
          <p:nvPr/>
        </p:nvGrpSpPr>
        <p:grpSpPr bwMode="auto">
          <a:xfrm>
            <a:off x="2041525" y="3117850"/>
            <a:ext cx="804863" cy="611188"/>
            <a:chOff x="513" y="2425"/>
            <a:chExt cx="742" cy="432"/>
          </a:xfrm>
        </p:grpSpPr>
        <p:sp>
          <p:nvSpPr>
            <p:cNvPr id="10252" name="Rectangle 83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0253" name="Line 84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Text Box 85"/>
            <p:cNvSpPr txBox="1">
              <a:spLocks noChangeArrowheads="1"/>
            </p:cNvSpPr>
            <p:nvPr/>
          </p:nvSpPr>
          <p:spPr bwMode="auto">
            <a:xfrm>
              <a:off x="976" y="2425"/>
              <a:ext cx="27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</p:grpSp>
      <p:grpSp>
        <p:nvGrpSpPr>
          <p:cNvPr id="10247" name="Group 86"/>
          <p:cNvGrpSpPr>
            <a:grpSpLocks/>
          </p:cNvGrpSpPr>
          <p:nvPr/>
        </p:nvGrpSpPr>
        <p:grpSpPr bwMode="auto">
          <a:xfrm>
            <a:off x="4624388" y="3130550"/>
            <a:ext cx="808037" cy="611188"/>
            <a:chOff x="513" y="2425"/>
            <a:chExt cx="745" cy="432"/>
          </a:xfrm>
        </p:grpSpPr>
        <p:sp>
          <p:nvSpPr>
            <p:cNvPr id="10249" name="Rectangle 87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0250" name="Line 88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Text Box 89"/>
            <p:cNvSpPr txBox="1">
              <a:spLocks noChangeArrowheads="1"/>
            </p:cNvSpPr>
            <p:nvPr/>
          </p:nvSpPr>
          <p:spPr bwMode="auto">
            <a:xfrm>
              <a:off x="975" y="2425"/>
              <a:ext cx="28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</p:grpSp>
      <p:sp>
        <p:nvSpPr>
          <p:cNvPr id="389210" name="Text Box 90"/>
          <p:cNvSpPr txBox="1">
            <a:spLocks noChangeArrowheads="1"/>
          </p:cNvSpPr>
          <p:nvPr/>
        </p:nvSpPr>
        <p:spPr bwMode="auto">
          <a:xfrm>
            <a:off x="1873250" y="4872038"/>
            <a:ext cx="5249863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i;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 = p-q;  /* yields 4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 = q-p;  /* yields -4 */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04788" y="141288"/>
            <a:ext cx="86868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Comparing pointers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95275" y="882650"/>
            <a:ext cx="8540750" cy="4387850"/>
          </a:xfrm>
        </p:spPr>
        <p:txBody>
          <a:bodyPr/>
          <a:lstStyle/>
          <a:p>
            <a:pPr marL="533400" indent="-533400"/>
            <a:r>
              <a:rPr lang="en-US" sz="3200" smtClean="0">
                <a:latin typeface="Cambria" pitchFamily="18" charset="0"/>
              </a:rPr>
              <a:t>We can compare pointers using relational operators </a:t>
            </a:r>
          </a:p>
          <a:p>
            <a:pPr marL="914400" lvl="1" indent="-457200"/>
            <a:r>
              <a:rPr lang="en-US" sz="2800" smtClean="0">
                <a:latin typeface="Cambria" pitchFamily="18" charset="0"/>
              </a:rPr>
              <a:t>&lt;</a:t>
            </a:r>
          </a:p>
          <a:p>
            <a:pPr marL="914400" lvl="1" indent="-457200"/>
            <a:r>
              <a:rPr lang="en-US" sz="2800" smtClean="0">
                <a:latin typeface="Cambria" pitchFamily="18" charset="0"/>
              </a:rPr>
              <a:t>&lt;=</a:t>
            </a:r>
          </a:p>
          <a:p>
            <a:pPr marL="914400" lvl="1" indent="-457200"/>
            <a:r>
              <a:rPr lang="en-US" sz="2800" smtClean="0">
                <a:latin typeface="Cambria" pitchFamily="18" charset="0"/>
              </a:rPr>
              <a:t>==</a:t>
            </a:r>
          </a:p>
          <a:p>
            <a:pPr marL="914400" lvl="1" indent="-457200"/>
            <a:r>
              <a:rPr lang="en-US" sz="2800" smtClean="0">
                <a:latin typeface="Cambria" pitchFamily="18" charset="0"/>
              </a:rPr>
              <a:t>&gt;</a:t>
            </a:r>
          </a:p>
          <a:p>
            <a:pPr marL="914400" lvl="1" indent="-457200"/>
            <a:r>
              <a:rPr lang="en-US" sz="2800" smtClean="0">
                <a:latin typeface="Cambria" pitchFamily="18" charset="0"/>
              </a:rPr>
              <a:t>&gt;=</a:t>
            </a:r>
          </a:p>
          <a:p>
            <a:pPr marL="914400" lvl="1" indent="-457200"/>
            <a:r>
              <a:rPr lang="en-US" sz="2800" smtClean="0">
                <a:latin typeface="Cambria" pitchFamily="18" charset="0"/>
              </a:rPr>
              <a:t>!=</a:t>
            </a:r>
          </a:p>
        </p:txBody>
      </p:sp>
      <p:sp>
        <p:nvSpPr>
          <p:cNvPr id="1126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CD7CA5-57BA-4832-B59F-4A6A0F593CA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3732213" y="4359275"/>
            <a:ext cx="3224212" cy="2235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= &amp;A[5];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q = &amp;A[1];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&lt;= q is false (0)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&gt; q is true (1)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== q is false (0)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!= q is true (1)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432050" y="3219450"/>
            <a:ext cx="6367463" cy="749300"/>
            <a:chOff x="508" y="2864"/>
            <a:chExt cx="4745" cy="472"/>
          </a:xfrm>
        </p:grpSpPr>
        <p:sp>
          <p:nvSpPr>
            <p:cNvPr id="11279" name="Rectangle 36"/>
            <p:cNvSpPr>
              <a:spLocks noChangeArrowheads="1"/>
            </p:cNvSpPr>
            <p:nvPr/>
          </p:nvSpPr>
          <p:spPr bwMode="auto">
            <a:xfrm>
              <a:off x="508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1280" name="Rectangle 37"/>
            <p:cNvSpPr>
              <a:spLocks noChangeArrowheads="1"/>
            </p:cNvSpPr>
            <p:nvPr/>
          </p:nvSpPr>
          <p:spPr bwMode="auto">
            <a:xfrm>
              <a:off x="98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1281" name="Rectangle 38"/>
            <p:cNvSpPr>
              <a:spLocks noChangeArrowheads="1"/>
            </p:cNvSpPr>
            <p:nvPr/>
          </p:nvSpPr>
          <p:spPr bwMode="auto">
            <a:xfrm>
              <a:off x="144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191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1283" name="Rectangle 40"/>
            <p:cNvSpPr>
              <a:spLocks noChangeArrowheads="1"/>
            </p:cNvSpPr>
            <p:nvPr/>
          </p:nvSpPr>
          <p:spPr bwMode="auto">
            <a:xfrm>
              <a:off x="239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11284" name="Rectangle 41"/>
            <p:cNvSpPr>
              <a:spLocks noChangeArrowheads="1"/>
            </p:cNvSpPr>
            <p:nvPr/>
          </p:nvSpPr>
          <p:spPr bwMode="auto">
            <a:xfrm>
              <a:off x="2865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11285" name="Rectangle 42"/>
            <p:cNvSpPr>
              <a:spLocks noChangeArrowheads="1"/>
            </p:cNvSpPr>
            <p:nvPr/>
          </p:nvSpPr>
          <p:spPr bwMode="auto">
            <a:xfrm>
              <a:off x="334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11286" name="Rectangle 43"/>
            <p:cNvSpPr>
              <a:spLocks noChangeArrowheads="1"/>
            </p:cNvSpPr>
            <p:nvPr/>
          </p:nvSpPr>
          <p:spPr bwMode="auto">
            <a:xfrm>
              <a:off x="380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428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475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11289" name="Text Box 46"/>
            <p:cNvSpPr txBox="1">
              <a:spLocks noChangeArrowheads="1"/>
            </p:cNvSpPr>
            <p:nvPr/>
          </p:nvSpPr>
          <p:spPr bwMode="auto">
            <a:xfrm>
              <a:off x="534" y="3116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11290" name="Text Box 47"/>
            <p:cNvSpPr txBox="1">
              <a:spLocks noChangeArrowheads="1"/>
            </p:cNvSpPr>
            <p:nvPr/>
          </p:nvSpPr>
          <p:spPr bwMode="auto">
            <a:xfrm>
              <a:off x="1010" y="3116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11291" name="Text Box 48"/>
            <p:cNvSpPr txBox="1">
              <a:spLocks noChangeArrowheads="1"/>
            </p:cNvSpPr>
            <p:nvPr/>
          </p:nvSpPr>
          <p:spPr bwMode="auto">
            <a:xfrm>
              <a:off x="1491" y="3124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11292" name="Text Box 49"/>
            <p:cNvSpPr txBox="1">
              <a:spLocks noChangeArrowheads="1"/>
            </p:cNvSpPr>
            <p:nvPr/>
          </p:nvSpPr>
          <p:spPr bwMode="auto">
            <a:xfrm>
              <a:off x="1958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11293" name="Text Box 50"/>
            <p:cNvSpPr txBox="1">
              <a:spLocks noChangeArrowheads="1"/>
            </p:cNvSpPr>
            <p:nvPr/>
          </p:nvSpPr>
          <p:spPr bwMode="auto">
            <a:xfrm>
              <a:off x="2424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11294" name="Text Box 51"/>
            <p:cNvSpPr txBox="1">
              <a:spLocks noChangeArrowheads="1"/>
            </p:cNvSpPr>
            <p:nvPr/>
          </p:nvSpPr>
          <p:spPr bwMode="auto">
            <a:xfrm>
              <a:off x="2908" y="3109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11295" name="Text Box 52"/>
            <p:cNvSpPr txBox="1">
              <a:spLocks noChangeArrowheads="1"/>
            </p:cNvSpPr>
            <p:nvPr/>
          </p:nvSpPr>
          <p:spPr bwMode="auto">
            <a:xfrm>
              <a:off x="3383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11296" name="Text Box 53"/>
            <p:cNvSpPr txBox="1">
              <a:spLocks noChangeArrowheads="1"/>
            </p:cNvSpPr>
            <p:nvPr/>
          </p:nvSpPr>
          <p:spPr bwMode="auto">
            <a:xfrm>
              <a:off x="3842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11297" name="Text Box 54"/>
            <p:cNvSpPr txBox="1">
              <a:spLocks noChangeArrowheads="1"/>
            </p:cNvSpPr>
            <p:nvPr/>
          </p:nvSpPr>
          <p:spPr bwMode="auto">
            <a:xfrm>
              <a:off x="4348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11298" name="Text Box 55"/>
            <p:cNvSpPr txBox="1">
              <a:spLocks noChangeArrowheads="1"/>
            </p:cNvSpPr>
            <p:nvPr/>
          </p:nvSpPr>
          <p:spPr bwMode="auto">
            <a:xfrm>
              <a:off x="4799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A[9]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116263" y="2624138"/>
            <a:ext cx="804862" cy="611187"/>
            <a:chOff x="513" y="2425"/>
            <a:chExt cx="742" cy="432"/>
          </a:xfrm>
        </p:grpSpPr>
        <p:sp>
          <p:nvSpPr>
            <p:cNvPr id="11276" name="Rectangle 57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1277" name="Line 58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Text Box 59"/>
            <p:cNvSpPr txBox="1">
              <a:spLocks noChangeArrowheads="1"/>
            </p:cNvSpPr>
            <p:nvPr/>
          </p:nvSpPr>
          <p:spPr bwMode="auto">
            <a:xfrm>
              <a:off x="976" y="2425"/>
              <a:ext cx="27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611813" y="2606675"/>
            <a:ext cx="808037" cy="611188"/>
            <a:chOff x="513" y="2425"/>
            <a:chExt cx="745" cy="432"/>
          </a:xfrm>
        </p:grpSpPr>
        <p:sp>
          <p:nvSpPr>
            <p:cNvPr id="11273" name="Rectangle 61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1274" name="Line 62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Text Box 63"/>
            <p:cNvSpPr txBox="1">
              <a:spLocks noChangeArrowheads="1"/>
            </p:cNvSpPr>
            <p:nvPr/>
          </p:nvSpPr>
          <p:spPr bwMode="auto">
            <a:xfrm>
              <a:off x="975" y="2425"/>
              <a:ext cx="28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04788" y="141288"/>
            <a:ext cx="8650287" cy="1341437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Using Pointers for Array Processing</a:t>
            </a:r>
          </a:p>
        </p:txBody>
      </p:sp>
      <p:sp>
        <p:nvSpPr>
          <p:cNvPr id="12294" name="Rectangle 36"/>
          <p:cNvSpPr>
            <a:spLocks noGrp="1" noChangeArrowheads="1"/>
          </p:cNvSpPr>
          <p:nvPr>
            <p:ph idx="1"/>
          </p:nvPr>
        </p:nvSpPr>
        <p:spPr>
          <a:xfrm>
            <a:off x="331788" y="1685925"/>
            <a:ext cx="8456612" cy="1039813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We can use pointers to access array elements </a:t>
            </a:r>
          </a:p>
        </p:txBody>
      </p:sp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9F5E2-35B7-42D3-9C1A-B5F2A8F483D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95288" y="2947988"/>
            <a:ext cx="3582987" cy="1930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A[10];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sum;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sum = 0;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for (i=0; i&lt;10; i++)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+= A[i];</a:t>
            </a:r>
          </a:p>
        </p:txBody>
      </p:sp>
      <p:sp>
        <p:nvSpPr>
          <p:cNvPr id="391203" name="Text Box 35"/>
          <p:cNvSpPr txBox="1">
            <a:spLocks noChangeArrowheads="1"/>
          </p:cNvSpPr>
          <p:nvPr/>
        </p:nvSpPr>
        <p:spPr bwMode="auto">
          <a:xfrm>
            <a:off x="4246563" y="2933700"/>
            <a:ext cx="4595812" cy="2235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A[10];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sum;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*p;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sum = 0;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for (p=&amp;A[0]; p&lt;&amp;A[10]; p++)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+= *p;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nimBg="1"/>
      <p:bldP spid="3912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650287" cy="661987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Combining * and ++ Operator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idx="1"/>
          </p:nvPr>
        </p:nvSpPr>
        <p:spPr>
          <a:xfrm>
            <a:off x="331788" y="1081088"/>
            <a:ext cx="8542337" cy="3227387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Often we have statements such as:</a:t>
            </a:r>
          </a:p>
          <a:p>
            <a:pPr marL="914400" lvl="1" indent="-457200"/>
            <a:r>
              <a:rPr lang="en-US" smtClean="0">
                <a:latin typeface="Cambria" pitchFamily="18" charset="0"/>
              </a:rPr>
              <a:t>A[i++] = expression;</a:t>
            </a:r>
          </a:p>
          <a:p>
            <a:pPr marL="914400" lvl="1" indent="-457200"/>
            <a:r>
              <a:rPr lang="en-US" smtClean="0">
                <a:latin typeface="Cambria" pitchFamily="18" charset="0"/>
              </a:rPr>
              <a:t>A[++i] = expression;</a:t>
            </a:r>
          </a:p>
          <a:p>
            <a:pPr marL="533400" indent="-533400"/>
            <a:r>
              <a:rPr lang="en-US" smtClean="0">
                <a:latin typeface="Cambria" pitchFamily="18" charset="0"/>
              </a:rPr>
              <a:t>If p == &amp;A[i] then such expressions can also be written as follows:</a:t>
            </a:r>
          </a:p>
          <a:p>
            <a:pPr marL="914400" lvl="1" indent="-457200"/>
            <a:r>
              <a:rPr lang="en-US" smtClean="0">
                <a:latin typeface="Cambria" pitchFamily="18" charset="0"/>
              </a:rPr>
              <a:t>A[i++] = expression; </a:t>
            </a:r>
            <a:r>
              <a:rPr lang="en-US" smtClean="0">
                <a:latin typeface="Cambria" pitchFamily="18" charset="0"/>
                <a:sym typeface="Wingdings" pitchFamily="2" charset="2"/>
              </a:rPr>
              <a:t> *p++=expression;</a:t>
            </a:r>
          </a:p>
          <a:p>
            <a:pPr marL="914400" lvl="1" indent="-457200"/>
            <a:r>
              <a:rPr lang="en-US" smtClean="0">
                <a:latin typeface="Cambria" pitchFamily="18" charset="0"/>
                <a:sym typeface="Wingdings" pitchFamily="2" charset="2"/>
              </a:rPr>
              <a:t>A[++i] = expression;  *++p=expression;</a:t>
            </a:r>
            <a:endParaRPr lang="en-US" smtClean="0">
              <a:latin typeface="Cambria" pitchFamily="18" charset="0"/>
            </a:endParaRPr>
          </a:p>
        </p:txBody>
      </p:sp>
      <p:sp>
        <p:nvSpPr>
          <p:cNvPr id="133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C0E39F-0470-4AC6-93DF-4CB3EA0B909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048000" y="4700588"/>
            <a:ext cx="2811463" cy="19383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/* Example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sum = 0;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*p=&amp;A[0];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while (p&lt;&amp;A[10</a:t>
            </a:r>
            <a:r>
              <a:rPr lang="tr-TR" sz="2000" b="1">
                <a:latin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</a:rPr>
              <a:t>)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+= *p++;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650287" cy="661987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Using Array Name as a Pointer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081088"/>
            <a:ext cx="8542337" cy="1879600"/>
          </a:xfrm>
          <a:noFill/>
        </p:spPr>
        <p:txBody>
          <a:bodyPr/>
          <a:lstStyle/>
          <a:p>
            <a:pPr marL="533400" indent="-533400"/>
            <a:r>
              <a:rPr lang="en-US" sz="2400" smtClean="0">
                <a:latin typeface="Cambria" pitchFamily="18" charset="0"/>
              </a:rPr>
              <a:t>Recall that an array name is nothing but a constant pointer to the first element of the array</a:t>
            </a:r>
          </a:p>
          <a:p>
            <a:pPr marL="914400" lvl="1" indent="-457200"/>
            <a:r>
              <a:rPr lang="en-US" sz="2000" smtClean="0">
                <a:latin typeface="Cambria" pitchFamily="18" charset="0"/>
              </a:rPr>
              <a:t>i.e., A == &amp;A[0]</a:t>
            </a:r>
          </a:p>
          <a:p>
            <a:pPr marL="533400" indent="-533400"/>
            <a:r>
              <a:rPr lang="en-US" sz="2400" smtClean="0">
                <a:latin typeface="Cambria" pitchFamily="18" charset="0"/>
              </a:rPr>
              <a:t>Sometimes we make use of this fact in our expressions</a:t>
            </a:r>
          </a:p>
        </p:txBody>
      </p:sp>
      <p:sp>
        <p:nvSpPr>
          <p:cNvPr id="143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5DFC34-62DB-41EC-BF02-1658E021FD2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784225" y="3192463"/>
            <a:ext cx="7661275" cy="314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A[10];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*A = 20;      /* same as A[0] = 20;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*(A+1) = 40;  /* same as A[1] = 40; */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/* In general, &amp;A[i] == A+i, thus *(A+i) == A[i]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/* Example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sum = 0;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for (p=A; p&lt;A+10;p++) sum += *p;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562975" cy="8128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Storing Multi-dimensional Arrays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82575" y="1119188"/>
            <a:ext cx="8542338" cy="1209675"/>
          </a:xfrm>
          <a:noFill/>
        </p:spPr>
        <p:txBody>
          <a:bodyPr>
            <a:normAutofit lnSpcReduction="10000"/>
          </a:bodyPr>
          <a:lstStyle/>
          <a:p>
            <a:pPr marL="533400" indent="-533400"/>
            <a:r>
              <a:rPr lang="en-US" sz="2400" smtClean="0">
                <a:latin typeface="Cambria" pitchFamily="18" charset="0"/>
              </a:rPr>
              <a:t>Consider the following two-dimensional array</a:t>
            </a:r>
          </a:p>
          <a:p>
            <a:pPr marL="914400" lvl="1" indent="-457200"/>
            <a:r>
              <a:rPr lang="en-US" sz="2000" smtClean="0">
                <a:latin typeface="Cambria" pitchFamily="18" charset="0"/>
              </a:rPr>
              <a:t>int M[3][6]; </a:t>
            </a:r>
          </a:p>
          <a:p>
            <a:pPr marL="533400" indent="-533400"/>
            <a:r>
              <a:rPr lang="en-US" sz="2400" smtClean="0">
                <a:latin typeface="Cambria" pitchFamily="18" charset="0"/>
              </a:rPr>
              <a:t>We visualize this array as a table as follows</a:t>
            </a:r>
          </a:p>
        </p:txBody>
      </p:sp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9E9F06-8C60-4E63-BF49-16E29E194AB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213100" y="2774950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3602038" y="2774950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998913" y="2774950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4389438" y="2774950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4779963" y="2774950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5176838" y="2774950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3213100" y="3033713"/>
            <a:ext cx="396875" cy="261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3602038" y="3033713"/>
            <a:ext cx="396875" cy="261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3998913" y="3033713"/>
            <a:ext cx="396875" cy="261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4389438" y="3033713"/>
            <a:ext cx="396875" cy="261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5" name="Rectangle 19"/>
          <p:cNvSpPr>
            <a:spLocks noChangeArrowheads="1"/>
          </p:cNvSpPr>
          <p:nvPr/>
        </p:nvSpPr>
        <p:spPr bwMode="auto">
          <a:xfrm>
            <a:off x="4779963" y="3033713"/>
            <a:ext cx="396875" cy="261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6" name="Rectangle 20"/>
          <p:cNvSpPr>
            <a:spLocks noChangeArrowheads="1"/>
          </p:cNvSpPr>
          <p:nvPr/>
        </p:nvSpPr>
        <p:spPr bwMode="auto">
          <a:xfrm>
            <a:off x="5176838" y="3033713"/>
            <a:ext cx="396875" cy="261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7" name="Rectangle 24"/>
          <p:cNvSpPr>
            <a:spLocks noChangeArrowheads="1"/>
          </p:cNvSpPr>
          <p:nvPr/>
        </p:nvSpPr>
        <p:spPr bwMode="auto">
          <a:xfrm>
            <a:off x="3213100" y="329406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8" name="Rectangle 25"/>
          <p:cNvSpPr>
            <a:spLocks noChangeArrowheads="1"/>
          </p:cNvSpPr>
          <p:nvPr/>
        </p:nvSpPr>
        <p:spPr bwMode="auto">
          <a:xfrm>
            <a:off x="3602038" y="329406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79" name="Rectangle 26"/>
          <p:cNvSpPr>
            <a:spLocks noChangeArrowheads="1"/>
          </p:cNvSpPr>
          <p:nvPr/>
        </p:nvSpPr>
        <p:spPr bwMode="auto">
          <a:xfrm>
            <a:off x="3998913" y="329406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80" name="Rectangle 27"/>
          <p:cNvSpPr>
            <a:spLocks noChangeArrowheads="1"/>
          </p:cNvSpPr>
          <p:nvPr/>
        </p:nvSpPr>
        <p:spPr bwMode="auto">
          <a:xfrm>
            <a:off x="4389438" y="329406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81" name="Rectangle 28"/>
          <p:cNvSpPr>
            <a:spLocks noChangeArrowheads="1"/>
          </p:cNvSpPr>
          <p:nvPr/>
        </p:nvSpPr>
        <p:spPr bwMode="auto">
          <a:xfrm>
            <a:off x="4779963" y="329406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82" name="Rectangle 29"/>
          <p:cNvSpPr>
            <a:spLocks noChangeArrowheads="1"/>
          </p:cNvSpPr>
          <p:nvPr/>
        </p:nvSpPr>
        <p:spPr bwMode="auto">
          <a:xfrm>
            <a:off x="5176838" y="329406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5383" name="Text Box 51"/>
          <p:cNvSpPr txBox="1">
            <a:spLocks noChangeArrowheads="1"/>
          </p:cNvSpPr>
          <p:nvPr/>
        </p:nvSpPr>
        <p:spPr bwMode="auto">
          <a:xfrm>
            <a:off x="3290888" y="24606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15384" name="Text Box 52"/>
          <p:cNvSpPr txBox="1">
            <a:spLocks noChangeArrowheads="1"/>
          </p:cNvSpPr>
          <p:nvPr/>
        </p:nvSpPr>
        <p:spPr bwMode="auto">
          <a:xfrm>
            <a:off x="3649663" y="24463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15385" name="Text Box 53"/>
          <p:cNvSpPr txBox="1">
            <a:spLocks noChangeArrowheads="1"/>
          </p:cNvSpPr>
          <p:nvPr/>
        </p:nvSpPr>
        <p:spPr bwMode="auto">
          <a:xfrm>
            <a:off x="4057650" y="2433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15386" name="Text Box 54"/>
          <p:cNvSpPr txBox="1">
            <a:spLocks noChangeArrowheads="1"/>
          </p:cNvSpPr>
          <p:nvPr/>
        </p:nvSpPr>
        <p:spPr bwMode="auto">
          <a:xfrm>
            <a:off x="4441825" y="2433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15387" name="Text Box 55"/>
          <p:cNvSpPr txBox="1">
            <a:spLocks noChangeArrowheads="1"/>
          </p:cNvSpPr>
          <p:nvPr/>
        </p:nvSpPr>
        <p:spPr bwMode="auto">
          <a:xfrm>
            <a:off x="4811713" y="2433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15388" name="Text Box 56"/>
          <p:cNvSpPr txBox="1">
            <a:spLocks noChangeArrowheads="1"/>
          </p:cNvSpPr>
          <p:nvPr/>
        </p:nvSpPr>
        <p:spPr bwMode="auto">
          <a:xfrm>
            <a:off x="5183188" y="2433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15389" name="Text Box 60"/>
          <p:cNvSpPr txBox="1">
            <a:spLocks noChangeArrowheads="1"/>
          </p:cNvSpPr>
          <p:nvPr/>
        </p:nvSpPr>
        <p:spPr bwMode="auto">
          <a:xfrm>
            <a:off x="2411413" y="2732088"/>
            <a:ext cx="812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Row 0</a:t>
            </a:r>
          </a:p>
        </p:txBody>
      </p:sp>
      <p:sp>
        <p:nvSpPr>
          <p:cNvPr id="15390" name="Text Box 61"/>
          <p:cNvSpPr txBox="1">
            <a:spLocks noChangeArrowheads="1"/>
          </p:cNvSpPr>
          <p:nvPr/>
        </p:nvSpPr>
        <p:spPr bwMode="auto">
          <a:xfrm>
            <a:off x="2411413" y="2974975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Row 1</a:t>
            </a:r>
          </a:p>
        </p:txBody>
      </p:sp>
      <p:sp>
        <p:nvSpPr>
          <p:cNvPr id="15391" name="Text Box 62"/>
          <p:cNvSpPr txBox="1">
            <a:spLocks noChangeArrowheads="1"/>
          </p:cNvSpPr>
          <p:nvPr/>
        </p:nvSpPr>
        <p:spPr bwMode="auto">
          <a:xfrm>
            <a:off x="2400300" y="3248025"/>
            <a:ext cx="817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Row 2</a:t>
            </a:r>
          </a:p>
        </p:txBody>
      </p:sp>
      <p:sp>
        <p:nvSpPr>
          <p:cNvPr id="394305" name="Rectangle 65"/>
          <p:cNvSpPr>
            <a:spLocks noChangeArrowheads="1"/>
          </p:cNvSpPr>
          <p:nvPr/>
        </p:nvSpPr>
        <p:spPr bwMode="auto">
          <a:xfrm>
            <a:off x="258763" y="3825875"/>
            <a:ext cx="8542337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How do we store this table in memory?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000">
                <a:latin typeface="Cambria" pitchFamily="18" charset="0"/>
              </a:rPr>
              <a:t>Recall that the memory is a linear array of bytes addressed from 0 through MemorySize-1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This means that every multi-dimensional array must be converted to a one-dimensional array before being stored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562975" cy="8128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Storing Multi-dimensional Arrays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46063" y="1119188"/>
            <a:ext cx="8689975" cy="1160462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C stored multi-dimensional arrays in “row-major” order: row 0 first, then row 1, and so on</a:t>
            </a:r>
          </a:p>
        </p:txBody>
      </p:sp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24F8C-E69A-4DB4-9224-F83DBD11C9C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116013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504950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901825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2292350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2682875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3079750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395" name="Text Box 28"/>
          <p:cNvSpPr txBox="1">
            <a:spLocks noChangeArrowheads="1"/>
          </p:cNvSpPr>
          <p:nvPr/>
        </p:nvSpPr>
        <p:spPr bwMode="auto">
          <a:xfrm>
            <a:off x="1909763" y="2243138"/>
            <a:ext cx="812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Row 0</a:t>
            </a:r>
          </a:p>
        </p:txBody>
      </p:sp>
      <p:sp>
        <p:nvSpPr>
          <p:cNvPr id="16396" name="AutoShape 32"/>
          <p:cNvSpPr>
            <a:spLocks/>
          </p:cNvSpPr>
          <p:nvPr/>
        </p:nvSpPr>
        <p:spPr bwMode="auto">
          <a:xfrm rot="-5400000" flipH="1" flipV="1">
            <a:off x="2200275" y="1531938"/>
            <a:ext cx="193675" cy="2346325"/>
          </a:xfrm>
          <a:prstGeom prst="leftBrace">
            <a:avLst>
              <a:gd name="adj1" fmla="val 100956"/>
              <a:gd name="adj2" fmla="val 4904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97" name="Text Box 34"/>
          <p:cNvSpPr txBox="1">
            <a:spLocks noChangeArrowheads="1"/>
          </p:cNvSpPr>
          <p:nvPr/>
        </p:nvSpPr>
        <p:spPr bwMode="auto">
          <a:xfrm>
            <a:off x="795338" y="3448050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M[0][0]</a:t>
            </a:r>
          </a:p>
        </p:txBody>
      </p:sp>
      <p:sp>
        <p:nvSpPr>
          <p:cNvPr id="16398" name="Line 35"/>
          <p:cNvSpPr>
            <a:spLocks noChangeShapeType="1"/>
          </p:cNvSpPr>
          <p:nvPr/>
        </p:nvSpPr>
        <p:spPr bwMode="auto">
          <a:xfrm flipH="1" flipV="1">
            <a:off x="1276350" y="3094038"/>
            <a:ext cx="38100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36"/>
          <p:cNvSpPr>
            <a:spLocks noChangeShapeType="1"/>
          </p:cNvSpPr>
          <p:nvPr/>
        </p:nvSpPr>
        <p:spPr bwMode="auto">
          <a:xfrm flipV="1">
            <a:off x="3128963" y="3070225"/>
            <a:ext cx="123825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Text Box 37"/>
          <p:cNvSpPr txBox="1">
            <a:spLocks noChangeArrowheads="1"/>
          </p:cNvSpPr>
          <p:nvPr/>
        </p:nvSpPr>
        <p:spPr bwMode="auto">
          <a:xfrm>
            <a:off x="2408238" y="3448050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M[0][5]</a:t>
            </a:r>
          </a:p>
        </p:txBody>
      </p:sp>
      <p:sp>
        <p:nvSpPr>
          <p:cNvPr id="16401" name="Rectangle 38"/>
          <p:cNvSpPr>
            <a:spLocks noChangeArrowheads="1"/>
          </p:cNvSpPr>
          <p:nvPr/>
        </p:nvSpPr>
        <p:spPr bwMode="auto">
          <a:xfrm>
            <a:off x="3476625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02" name="Rectangle 39"/>
          <p:cNvSpPr>
            <a:spLocks noChangeArrowheads="1"/>
          </p:cNvSpPr>
          <p:nvPr/>
        </p:nvSpPr>
        <p:spPr bwMode="auto">
          <a:xfrm>
            <a:off x="3865563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03" name="Rectangle 40"/>
          <p:cNvSpPr>
            <a:spLocks noChangeArrowheads="1"/>
          </p:cNvSpPr>
          <p:nvPr/>
        </p:nvSpPr>
        <p:spPr bwMode="auto">
          <a:xfrm>
            <a:off x="4262438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04" name="Rectangle 41"/>
          <p:cNvSpPr>
            <a:spLocks noChangeArrowheads="1"/>
          </p:cNvSpPr>
          <p:nvPr/>
        </p:nvSpPr>
        <p:spPr bwMode="auto">
          <a:xfrm>
            <a:off x="4652963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05" name="Rectangle 42"/>
          <p:cNvSpPr>
            <a:spLocks noChangeArrowheads="1"/>
          </p:cNvSpPr>
          <p:nvPr/>
        </p:nvSpPr>
        <p:spPr bwMode="auto">
          <a:xfrm>
            <a:off x="5043488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06" name="Rectangle 43"/>
          <p:cNvSpPr>
            <a:spLocks noChangeArrowheads="1"/>
          </p:cNvSpPr>
          <p:nvPr/>
        </p:nvSpPr>
        <p:spPr bwMode="auto">
          <a:xfrm>
            <a:off x="5440363" y="2828925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07" name="Text Box 44"/>
          <p:cNvSpPr txBox="1">
            <a:spLocks noChangeArrowheads="1"/>
          </p:cNvSpPr>
          <p:nvPr/>
        </p:nvSpPr>
        <p:spPr bwMode="auto">
          <a:xfrm>
            <a:off x="4346575" y="2243138"/>
            <a:ext cx="776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Row 1</a:t>
            </a:r>
          </a:p>
        </p:txBody>
      </p:sp>
      <p:sp>
        <p:nvSpPr>
          <p:cNvPr id="16408" name="AutoShape 45"/>
          <p:cNvSpPr>
            <a:spLocks/>
          </p:cNvSpPr>
          <p:nvPr/>
        </p:nvSpPr>
        <p:spPr bwMode="auto">
          <a:xfrm rot="-5400000" flipH="1" flipV="1">
            <a:off x="4560888" y="1531938"/>
            <a:ext cx="193675" cy="2346325"/>
          </a:xfrm>
          <a:prstGeom prst="leftBrace">
            <a:avLst>
              <a:gd name="adj1" fmla="val 100956"/>
              <a:gd name="adj2" fmla="val 4904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409" name="Text Box 46"/>
          <p:cNvSpPr txBox="1">
            <a:spLocks noChangeArrowheads="1"/>
          </p:cNvSpPr>
          <p:nvPr/>
        </p:nvSpPr>
        <p:spPr bwMode="auto">
          <a:xfrm>
            <a:off x="3455988" y="342265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M[1][0]</a:t>
            </a:r>
          </a:p>
        </p:txBody>
      </p:sp>
      <p:sp>
        <p:nvSpPr>
          <p:cNvPr id="16410" name="Line 47"/>
          <p:cNvSpPr>
            <a:spLocks noChangeShapeType="1"/>
          </p:cNvSpPr>
          <p:nvPr/>
        </p:nvSpPr>
        <p:spPr bwMode="auto">
          <a:xfrm flipH="1" flipV="1">
            <a:off x="3636963" y="3094038"/>
            <a:ext cx="220662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48"/>
          <p:cNvSpPr>
            <a:spLocks noChangeShapeType="1"/>
          </p:cNvSpPr>
          <p:nvPr/>
        </p:nvSpPr>
        <p:spPr bwMode="auto">
          <a:xfrm flipV="1">
            <a:off x="5440363" y="3070225"/>
            <a:ext cx="173037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Text Box 49"/>
          <p:cNvSpPr txBox="1">
            <a:spLocks noChangeArrowheads="1"/>
          </p:cNvSpPr>
          <p:nvPr/>
        </p:nvSpPr>
        <p:spPr bwMode="auto">
          <a:xfrm>
            <a:off x="4743450" y="344805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M[1][5]</a:t>
            </a:r>
          </a:p>
        </p:txBody>
      </p:sp>
      <p:sp>
        <p:nvSpPr>
          <p:cNvPr id="16413" name="Rectangle 50"/>
          <p:cNvSpPr>
            <a:spLocks noChangeArrowheads="1"/>
          </p:cNvSpPr>
          <p:nvPr/>
        </p:nvSpPr>
        <p:spPr bwMode="auto">
          <a:xfrm>
            <a:off x="5835650" y="283051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14" name="Rectangle 51"/>
          <p:cNvSpPr>
            <a:spLocks noChangeArrowheads="1"/>
          </p:cNvSpPr>
          <p:nvPr/>
        </p:nvSpPr>
        <p:spPr bwMode="auto">
          <a:xfrm>
            <a:off x="6224588" y="283051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15" name="Rectangle 52"/>
          <p:cNvSpPr>
            <a:spLocks noChangeArrowheads="1"/>
          </p:cNvSpPr>
          <p:nvPr/>
        </p:nvSpPr>
        <p:spPr bwMode="auto">
          <a:xfrm>
            <a:off x="6621463" y="283051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16" name="Rectangle 53"/>
          <p:cNvSpPr>
            <a:spLocks noChangeArrowheads="1"/>
          </p:cNvSpPr>
          <p:nvPr/>
        </p:nvSpPr>
        <p:spPr bwMode="auto">
          <a:xfrm>
            <a:off x="7011988" y="283051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17" name="Rectangle 54"/>
          <p:cNvSpPr>
            <a:spLocks noChangeArrowheads="1"/>
          </p:cNvSpPr>
          <p:nvPr/>
        </p:nvSpPr>
        <p:spPr bwMode="auto">
          <a:xfrm>
            <a:off x="7402513" y="283051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18" name="Rectangle 55"/>
          <p:cNvSpPr>
            <a:spLocks noChangeArrowheads="1"/>
          </p:cNvSpPr>
          <p:nvPr/>
        </p:nvSpPr>
        <p:spPr bwMode="auto">
          <a:xfrm>
            <a:off x="7799388" y="2830513"/>
            <a:ext cx="396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19" name="Text Box 56"/>
          <p:cNvSpPr txBox="1">
            <a:spLocks noChangeArrowheads="1"/>
          </p:cNvSpPr>
          <p:nvPr/>
        </p:nvSpPr>
        <p:spPr bwMode="auto">
          <a:xfrm>
            <a:off x="6629400" y="2244725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Row 2</a:t>
            </a:r>
          </a:p>
        </p:txBody>
      </p:sp>
      <p:sp>
        <p:nvSpPr>
          <p:cNvPr id="16420" name="AutoShape 57"/>
          <p:cNvSpPr>
            <a:spLocks/>
          </p:cNvSpPr>
          <p:nvPr/>
        </p:nvSpPr>
        <p:spPr bwMode="auto">
          <a:xfrm rot="-5400000" flipH="1" flipV="1">
            <a:off x="6919913" y="1533525"/>
            <a:ext cx="193675" cy="2346325"/>
          </a:xfrm>
          <a:prstGeom prst="leftBrace">
            <a:avLst>
              <a:gd name="adj1" fmla="val 100956"/>
              <a:gd name="adj2" fmla="val 4904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421" name="Text Box 58"/>
          <p:cNvSpPr txBox="1">
            <a:spLocks noChangeArrowheads="1"/>
          </p:cNvSpPr>
          <p:nvPr/>
        </p:nvSpPr>
        <p:spPr bwMode="auto">
          <a:xfrm>
            <a:off x="5789613" y="3398838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M[2][0]</a:t>
            </a:r>
          </a:p>
        </p:txBody>
      </p:sp>
      <p:sp>
        <p:nvSpPr>
          <p:cNvPr id="16422" name="Line 59"/>
          <p:cNvSpPr>
            <a:spLocks noChangeShapeType="1"/>
          </p:cNvSpPr>
          <p:nvPr/>
        </p:nvSpPr>
        <p:spPr bwMode="auto">
          <a:xfrm flipH="1" flipV="1">
            <a:off x="5995988" y="3095625"/>
            <a:ext cx="196850" cy="322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Line 60"/>
          <p:cNvSpPr>
            <a:spLocks noChangeShapeType="1"/>
          </p:cNvSpPr>
          <p:nvPr/>
        </p:nvSpPr>
        <p:spPr bwMode="auto">
          <a:xfrm flipV="1">
            <a:off x="7823200" y="3071813"/>
            <a:ext cx="149225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Text Box 61"/>
          <p:cNvSpPr txBox="1">
            <a:spLocks noChangeArrowheads="1"/>
          </p:cNvSpPr>
          <p:nvPr/>
        </p:nvSpPr>
        <p:spPr bwMode="auto">
          <a:xfrm>
            <a:off x="7127875" y="3449638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M[2][5]</a:t>
            </a:r>
          </a:p>
        </p:txBody>
      </p:sp>
      <p:sp>
        <p:nvSpPr>
          <p:cNvPr id="16425" name="Rectangle 62"/>
          <p:cNvSpPr>
            <a:spLocks noChangeArrowheads="1"/>
          </p:cNvSpPr>
          <p:nvPr/>
        </p:nvSpPr>
        <p:spPr bwMode="auto">
          <a:xfrm>
            <a:off x="525463" y="2828925"/>
            <a:ext cx="593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………</a:t>
            </a:r>
          </a:p>
        </p:txBody>
      </p:sp>
      <p:sp>
        <p:nvSpPr>
          <p:cNvPr id="16426" name="Rectangle 63"/>
          <p:cNvSpPr>
            <a:spLocks noChangeArrowheads="1"/>
          </p:cNvSpPr>
          <p:nvPr/>
        </p:nvSpPr>
        <p:spPr bwMode="auto">
          <a:xfrm>
            <a:off x="8213725" y="2840038"/>
            <a:ext cx="482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………</a:t>
            </a:r>
          </a:p>
        </p:txBody>
      </p:sp>
      <p:sp>
        <p:nvSpPr>
          <p:cNvPr id="16427" name="Rectangle 64"/>
          <p:cNvSpPr>
            <a:spLocks noChangeArrowheads="1"/>
          </p:cNvSpPr>
          <p:nvPr/>
        </p:nvSpPr>
        <p:spPr bwMode="auto">
          <a:xfrm>
            <a:off x="196850" y="4110038"/>
            <a:ext cx="87026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Another way to interpret M[3][6] is as follows: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mbria" pitchFamily="18" charset="0"/>
              </a:rPr>
              <a:t>M is a 3 element array. But each element is an array of 6 elements</a:t>
            </a:r>
          </a:p>
        </p:txBody>
      </p:sp>
      <p:sp>
        <p:nvSpPr>
          <p:cNvPr id="16428" name="Rectangle 65"/>
          <p:cNvSpPr>
            <a:spLocks noChangeArrowheads="1"/>
          </p:cNvSpPr>
          <p:nvPr/>
        </p:nvSpPr>
        <p:spPr bwMode="auto">
          <a:xfrm>
            <a:off x="979488" y="6029325"/>
            <a:ext cx="2349500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29" name="Text Box 71"/>
          <p:cNvSpPr txBox="1">
            <a:spLocks noChangeArrowheads="1"/>
          </p:cNvSpPr>
          <p:nvPr/>
        </p:nvSpPr>
        <p:spPr bwMode="auto">
          <a:xfrm>
            <a:off x="1773238" y="5443538"/>
            <a:ext cx="812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Row 0</a:t>
            </a:r>
          </a:p>
        </p:txBody>
      </p:sp>
      <p:sp>
        <p:nvSpPr>
          <p:cNvPr id="16430" name="AutoShape 72"/>
          <p:cNvSpPr>
            <a:spLocks/>
          </p:cNvSpPr>
          <p:nvPr/>
        </p:nvSpPr>
        <p:spPr bwMode="auto">
          <a:xfrm rot="-5400000" flipH="1" flipV="1">
            <a:off x="2063750" y="4732338"/>
            <a:ext cx="193675" cy="2346325"/>
          </a:xfrm>
          <a:prstGeom prst="leftBrace">
            <a:avLst>
              <a:gd name="adj1" fmla="val 100956"/>
              <a:gd name="adj2" fmla="val 4904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431" name="Text Box 83"/>
          <p:cNvSpPr txBox="1">
            <a:spLocks noChangeArrowheads="1"/>
          </p:cNvSpPr>
          <p:nvPr/>
        </p:nvSpPr>
        <p:spPr bwMode="auto">
          <a:xfrm>
            <a:off x="4210050" y="5443538"/>
            <a:ext cx="776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Row 1</a:t>
            </a:r>
          </a:p>
        </p:txBody>
      </p:sp>
      <p:sp>
        <p:nvSpPr>
          <p:cNvPr id="16432" name="AutoShape 84"/>
          <p:cNvSpPr>
            <a:spLocks/>
          </p:cNvSpPr>
          <p:nvPr/>
        </p:nvSpPr>
        <p:spPr bwMode="auto">
          <a:xfrm rot="-5400000" flipH="1" flipV="1">
            <a:off x="4424363" y="4732338"/>
            <a:ext cx="193675" cy="2346325"/>
          </a:xfrm>
          <a:prstGeom prst="leftBrace">
            <a:avLst>
              <a:gd name="adj1" fmla="val 100956"/>
              <a:gd name="adj2" fmla="val 4904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433" name="Text Box 95"/>
          <p:cNvSpPr txBox="1">
            <a:spLocks noChangeArrowheads="1"/>
          </p:cNvSpPr>
          <p:nvPr/>
        </p:nvSpPr>
        <p:spPr bwMode="auto">
          <a:xfrm>
            <a:off x="6492875" y="5445125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Row 2</a:t>
            </a:r>
          </a:p>
        </p:txBody>
      </p:sp>
      <p:sp>
        <p:nvSpPr>
          <p:cNvPr id="16434" name="AutoShape 96"/>
          <p:cNvSpPr>
            <a:spLocks/>
          </p:cNvSpPr>
          <p:nvPr/>
        </p:nvSpPr>
        <p:spPr bwMode="auto">
          <a:xfrm rot="-5400000" flipH="1" flipV="1">
            <a:off x="6783388" y="4733925"/>
            <a:ext cx="193675" cy="2346325"/>
          </a:xfrm>
          <a:prstGeom prst="leftBrace">
            <a:avLst>
              <a:gd name="adj1" fmla="val 100956"/>
              <a:gd name="adj2" fmla="val 4904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435" name="Rectangle 101"/>
          <p:cNvSpPr>
            <a:spLocks noChangeArrowheads="1"/>
          </p:cNvSpPr>
          <p:nvPr/>
        </p:nvSpPr>
        <p:spPr bwMode="auto">
          <a:xfrm>
            <a:off x="388938" y="6029325"/>
            <a:ext cx="593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………</a:t>
            </a:r>
          </a:p>
        </p:txBody>
      </p:sp>
      <p:sp>
        <p:nvSpPr>
          <p:cNvPr id="16436" name="Rectangle 102"/>
          <p:cNvSpPr>
            <a:spLocks noChangeArrowheads="1"/>
          </p:cNvSpPr>
          <p:nvPr/>
        </p:nvSpPr>
        <p:spPr bwMode="auto">
          <a:xfrm>
            <a:off x="8077200" y="6040438"/>
            <a:ext cx="482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………</a:t>
            </a:r>
          </a:p>
        </p:txBody>
      </p:sp>
      <p:sp>
        <p:nvSpPr>
          <p:cNvPr id="16437" name="Rectangle 103"/>
          <p:cNvSpPr>
            <a:spLocks noChangeArrowheads="1"/>
          </p:cNvSpPr>
          <p:nvPr/>
        </p:nvSpPr>
        <p:spPr bwMode="auto">
          <a:xfrm>
            <a:off x="3327400" y="6029325"/>
            <a:ext cx="2349500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38" name="Rectangle 104"/>
          <p:cNvSpPr>
            <a:spLocks noChangeArrowheads="1"/>
          </p:cNvSpPr>
          <p:nvPr/>
        </p:nvSpPr>
        <p:spPr bwMode="auto">
          <a:xfrm>
            <a:off x="5675313" y="6029325"/>
            <a:ext cx="2349500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6439" name="Text Box 105"/>
          <p:cNvSpPr txBox="1">
            <a:spLocks noChangeArrowheads="1"/>
          </p:cNvSpPr>
          <p:nvPr/>
        </p:nvSpPr>
        <p:spPr bwMode="auto">
          <a:xfrm>
            <a:off x="1263650" y="64023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M[0]</a:t>
            </a:r>
          </a:p>
        </p:txBody>
      </p:sp>
      <p:sp>
        <p:nvSpPr>
          <p:cNvPr id="16440" name="Line 106"/>
          <p:cNvSpPr>
            <a:spLocks noChangeShapeType="1"/>
          </p:cNvSpPr>
          <p:nvPr/>
        </p:nvSpPr>
        <p:spPr bwMode="auto">
          <a:xfrm flipH="1" flipV="1">
            <a:off x="1079500" y="6181725"/>
            <a:ext cx="2476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41" name="Line 107"/>
          <p:cNvSpPr>
            <a:spLocks noChangeShapeType="1"/>
          </p:cNvSpPr>
          <p:nvPr/>
        </p:nvSpPr>
        <p:spPr bwMode="auto">
          <a:xfrm flipH="1" flipV="1">
            <a:off x="3440113" y="6157913"/>
            <a:ext cx="2476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42" name="Text Box 108"/>
          <p:cNvSpPr txBox="1">
            <a:spLocks noChangeArrowheads="1"/>
          </p:cNvSpPr>
          <p:nvPr/>
        </p:nvSpPr>
        <p:spPr bwMode="auto">
          <a:xfrm>
            <a:off x="3614738" y="6326188"/>
            <a:ext cx="66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M[1]</a:t>
            </a:r>
          </a:p>
        </p:txBody>
      </p:sp>
      <p:sp>
        <p:nvSpPr>
          <p:cNvPr id="16443" name="Text Box 109"/>
          <p:cNvSpPr txBox="1">
            <a:spLocks noChangeArrowheads="1"/>
          </p:cNvSpPr>
          <p:nvPr/>
        </p:nvSpPr>
        <p:spPr bwMode="auto">
          <a:xfrm>
            <a:off x="5926138" y="6343650"/>
            <a:ext cx="69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M[2]</a:t>
            </a:r>
          </a:p>
        </p:txBody>
      </p:sp>
      <p:sp>
        <p:nvSpPr>
          <p:cNvPr id="16444" name="Line 111"/>
          <p:cNvSpPr>
            <a:spLocks noChangeShapeType="1"/>
          </p:cNvSpPr>
          <p:nvPr/>
        </p:nvSpPr>
        <p:spPr bwMode="auto">
          <a:xfrm flipH="1" flipV="1">
            <a:off x="5775325" y="6134100"/>
            <a:ext cx="2476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562975" cy="8128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Storing Multi-dimensional Arrays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46063" y="1119188"/>
            <a:ext cx="8689975" cy="5262562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With this storage convention, when we access M[i][j]     0&lt;=i&lt;=2,    0&lt;=j&lt;=5,    the compiler computes the location of M[i][j] in memory as follows:</a:t>
            </a:r>
          </a:p>
          <a:p>
            <a:pPr marL="914400" lvl="1" indent="-457200"/>
            <a:r>
              <a:rPr lang="en-US" smtClean="0">
                <a:latin typeface="Cambria" pitchFamily="18" charset="0"/>
              </a:rPr>
              <a:t>&amp;M[i][j] = &amp;M[0][0] + i*6 + j;</a:t>
            </a:r>
          </a:p>
          <a:p>
            <a:pPr marL="914400" lvl="1" indent="-457200"/>
            <a:r>
              <a:rPr lang="en-US" smtClean="0">
                <a:latin typeface="Cambria" pitchFamily="18" charset="0"/>
              </a:rPr>
              <a:t>where 6 is the number of elements in a row</a:t>
            </a:r>
          </a:p>
          <a:p>
            <a:pPr marL="914400" lvl="1" indent="-457200"/>
            <a:r>
              <a:rPr lang="en-US" smtClean="0">
                <a:latin typeface="Cambria" pitchFamily="18" charset="0"/>
              </a:rPr>
              <a:t>We can read this formula as follows:</a:t>
            </a:r>
          </a:p>
          <a:p>
            <a:pPr marL="1295400" lvl="2" indent="-381000"/>
            <a:r>
              <a:rPr lang="en-US" smtClean="0">
                <a:latin typeface="Cambria" pitchFamily="18" charset="0"/>
              </a:rPr>
              <a:t>To reach M[i][j], we need to pass “i” rows each containing 6 elements. On j</a:t>
            </a:r>
            <a:r>
              <a:rPr lang="en-US" baseline="30000" smtClean="0">
                <a:latin typeface="Cambria" pitchFamily="18" charset="0"/>
              </a:rPr>
              <a:t>th</a:t>
            </a:r>
            <a:r>
              <a:rPr lang="en-US" smtClean="0">
                <a:latin typeface="Cambria" pitchFamily="18" charset="0"/>
              </a:rPr>
              <a:t> row, we need to pass “j” elements</a:t>
            </a:r>
          </a:p>
          <a:p>
            <a:pPr marL="914400" lvl="1" indent="-457200"/>
            <a:r>
              <a:rPr lang="en-US" smtClean="0">
                <a:latin typeface="Cambria" pitchFamily="18" charset="0"/>
              </a:rPr>
              <a:t>With this interpretation, M[i][j] corresponds to</a:t>
            </a:r>
          </a:p>
          <a:p>
            <a:pPr marL="1295400" lvl="2" indent="-381000"/>
            <a:r>
              <a:rPr lang="en-US" smtClean="0">
                <a:latin typeface="Cambria" pitchFamily="18" charset="0"/>
              </a:rPr>
              <a:t>*(M+i*6+j) == M[i][j]</a:t>
            </a:r>
          </a:p>
        </p:txBody>
      </p:sp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ECD54-FC81-443F-BA79-754E6336F90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0"/>
            <a:ext cx="8736012" cy="1074998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Accessing Multi-Dimensional Arrays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081088"/>
            <a:ext cx="8542337" cy="1620837"/>
          </a:xfrm>
          <a:noFill/>
        </p:spPr>
        <p:txBody>
          <a:bodyPr/>
          <a:lstStyle/>
          <a:p>
            <a:pPr marL="533400" indent="-533400"/>
            <a:r>
              <a:rPr lang="en-US" sz="2400" dirty="0" smtClean="0">
                <a:latin typeface="Cambria" pitchFamily="18" charset="0"/>
              </a:rPr>
              <a:t>int M[3][6];</a:t>
            </a:r>
          </a:p>
          <a:p>
            <a:pPr marL="533400" indent="-533400"/>
            <a:endParaRPr lang="en-US" sz="2400" dirty="0" smtClean="0">
              <a:latin typeface="Cambria" pitchFamily="18" charset="0"/>
            </a:endParaRPr>
          </a:p>
          <a:p>
            <a:pPr marL="533400" indent="-533400"/>
            <a:r>
              <a:rPr lang="en-US" sz="2400" dirty="0" smtClean="0">
                <a:latin typeface="Cambria" pitchFamily="18" charset="0"/>
              </a:rPr>
              <a:t> M[</a:t>
            </a:r>
            <a:r>
              <a:rPr lang="en-US" sz="2400" dirty="0" err="1" smtClean="0">
                <a:latin typeface="Cambria" pitchFamily="18" charset="0"/>
              </a:rPr>
              <a:t>i</a:t>
            </a:r>
            <a:r>
              <a:rPr lang="en-US" sz="2400" dirty="0" smtClean="0">
                <a:latin typeface="Cambria" pitchFamily="18" charset="0"/>
              </a:rPr>
              <a:t>][j] == *(</a:t>
            </a:r>
            <a:r>
              <a:rPr lang="en-US" sz="2400" dirty="0" err="1" smtClean="0">
                <a:latin typeface="Cambria" pitchFamily="18" charset="0"/>
              </a:rPr>
              <a:t>M+i</a:t>
            </a:r>
            <a:r>
              <a:rPr lang="en-US" sz="2400" dirty="0" smtClean="0">
                <a:latin typeface="Cambria" pitchFamily="18" charset="0"/>
              </a:rPr>
              <a:t>*6+j)  /* same thing */</a:t>
            </a:r>
          </a:p>
        </p:txBody>
      </p:sp>
      <p:sp>
        <p:nvSpPr>
          <p:cNvPr id="184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954F4-A073-4445-8142-69E865D8273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993775" y="3278188"/>
            <a:ext cx="7154863" cy="1930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*p = &amp;M[0][0];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*(p+6*i+j) = 8;  /* same as M[i][j] = 8;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+=6;           /* same as p = &amp;M[1][0];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</a:t>
            </a:r>
            <a:r>
              <a:rPr lang="tr-TR" sz="2000" b="1">
                <a:latin typeface="Arial" charset="0"/>
              </a:rPr>
              <a:t>+</a:t>
            </a:r>
            <a:r>
              <a:rPr lang="en-US" sz="2000" b="1">
                <a:latin typeface="Courier New" pitchFamily="49" charset="0"/>
              </a:rPr>
              <a:t>= 3;          /* same as p = &amp;M[0][3]; */</a:t>
            </a:r>
          </a:p>
          <a:p>
            <a:pPr marL="342900" indent="-342900" eaLnBrk="1" hangingPunct="1"/>
            <a:r>
              <a:rPr lang="tr-TR" sz="2000" b="1">
                <a:latin typeface="Courier New" pitchFamily="49" charset="0"/>
              </a:rPr>
              <a:t>p</a:t>
            </a:r>
            <a:r>
              <a:rPr lang="en-US" sz="2000" b="1">
                <a:latin typeface="Courier New" pitchFamily="49" charset="0"/>
              </a:rPr>
              <a:t> = &amp;M[2][5]-3;  /* same as p = &amp;M[2][2];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599487" cy="1217612"/>
          </a:xfrm>
          <a:noFill/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ambria" pitchFamily="18" charset="0"/>
              </a:rPr>
              <a:t>Pointer Arithmetic With Multi-Dimensional Arrays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idx="1"/>
          </p:nvPr>
        </p:nvSpPr>
        <p:spPr>
          <a:xfrm>
            <a:off x="331788" y="1698625"/>
            <a:ext cx="8542337" cy="1620838"/>
          </a:xfrm>
          <a:noFill/>
        </p:spPr>
        <p:txBody>
          <a:bodyPr>
            <a:noAutofit/>
          </a:bodyPr>
          <a:lstStyle/>
          <a:p>
            <a:pPr marL="533400" indent="-533400"/>
            <a:r>
              <a:rPr lang="en-US" sz="3200" dirty="0" smtClean="0">
                <a:latin typeface="Cambria" pitchFamily="18" charset="0"/>
              </a:rPr>
              <a:t>The pointer arithmetic that we covered for one-dimensional arrays directly applies to multi-dimensional arrays</a:t>
            </a:r>
          </a:p>
        </p:txBody>
      </p:sp>
      <p:sp>
        <p:nvSpPr>
          <p:cNvPr id="194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99E9A-F40F-410C-90EA-FC3BDFF21E9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395288" y="3738563"/>
            <a:ext cx="3582987" cy="2235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M[3][6];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sum;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sum = 0;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for (i=0; i&lt;3; i++)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for (j=0; j&lt;6; j++)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  sum += M[i][j];</a:t>
            </a:r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4246563" y="3724275"/>
            <a:ext cx="4595812" cy="1323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sum = 0;</a:t>
            </a:r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*p = &amp;M[0][0];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while(p &lt;= &amp;M[2][5]) 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+= *p++;</a:t>
            </a:r>
          </a:p>
        </p:txBody>
      </p:sp>
      <p:sp>
        <p:nvSpPr>
          <p:cNvPr id="399369" name="Text Box 9"/>
          <p:cNvSpPr txBox="1">
            <a:spLocks noChangeArrowheads="1"/>
          </p:cNvSpPr>
          <p:nvPr/>
        </p:nvSpPr>
        <p:spPr bwMode="auto">
          <a:xfrm>
            <a:off x="4221163" y="5354638"/>
            <a:ext cx="4595812" cy="1323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sum = 0;</a:t>
            </a:r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*p = &amp;M[0][0];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for (i=0; i &lt; 3*6; i++)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+= *p++;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7" grpId="0" animBg="1"/>
      <p:bldP spid="399368" grpId="0" animBg="1"/>
      <p:bldP spid="3993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Today’s Material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19054" y="1958453"/>
            <a:ext cx="8507412" cy="3615629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Layout of Arrays in Memory</a:t>
            </a:r>
          </a:p>
          <a:p>
            <a:r>
              <a:rPr lang="en-US" dirty="0" smtClean="0">
                <a:latin typeface="Cambria" pitchFamily="18" charset="0"/>
              </a:rPr>
              <a:t>Pointer Arithmetic</a:t>
            </a:r>
          </a:p>
        </p:txBody>
      </p:sp>
      <p:sp>
        <p:nvSpPr>
          <p:cNvPr id="20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280D04-F367-4ECC-9E92-B6E89D1720E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650287" cy="661987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Using Array Name as a Pointer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081088"/>
            <a:ext cx="8542337" cy="1262062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The array name M corresponds to the address of the first element of the array &amp;M[0][0]</a:t>
            </a:r>
          </a:p>
        </p:txBody>
      </p:sp>
      <p:sp>
        <p:nvSpPr>
          <p:cNvPr id="204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5AC6C-B285-4838-A8F1-F83933DAE69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3095625" y="2632075"/>
            <a:ext cx="2978150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M == &amp;M[0][0];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M[0] == &amp;M[0][0];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M[1] == &amp;M[1][0];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M[2] == &amp;M[2][0];</a:t>
            </a: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663575" y="4387850"/>
            <a:ext cx="8056563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/* Compute the sum of the elements of row 1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sum = 0;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= M[1];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for (i=0; i&lt;6; i++) sum += *p++;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  <p:bldP spid="4003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27013"/>
            <a:ext cx="8650287" cy="661987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Arrays as Function Parameters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979488"/>
            <a:ext cx="8542337" cy="990600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A function can take an array as a parameter. We specify this as follows:</a:t>
            </a:r>
          </a:p>
        </p:txBody>
      </p:sp>
      <p:sp>
        <p:nvSpPr>
          <p:cNvPr id="215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1012F-1947-4EA2-AF86-1266CDA80F6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2071688" y="2049463"/>
            <a:ext cx="4892675" cy="20240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int Sum(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A[],</a:t>
            </a:r>
            <a:r>
              <a:rPr lang="en-US" b="1">
                <a:latin typeface="Courier New" pitchFamily="49" charset="0"/>
              </a:rPr>
              <a:t> int n){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sum = 0;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for (i=0; i&lt;n; i++) sum += A[i];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return sum;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5329238" y="4237038"/>
            <a:ext cx="3435350" cy="22987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int Sum(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*A</a:t>
            </a:r>
            <a:r>
              <a:rPr lang="en-US" b="1">
                <a:latin typeface="Courier New" pitchFamily="49" charset="0"/>
              </a:rPr>
              <a:t>, int n){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sum = 0;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for (i=0; i&lt;n; i++) 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sum += A[i];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return sum;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257175" y="4364038"/>
            <a:ext cx="47625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Since the name of an array is a pointer to the first element of the array, we can use int *A instead of int A[]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3" grpId="0" animBg="1"/>
      <p:bldP spid="401414" grpId="0" animBg="1"/>
      <p:bldP spid="4014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650287" cy="661987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Arrays as Function Parameters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081088"/>
            <a:ext cx="8542337" cy="990600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We can also use pointer arithmetic</a:t>
            </a:r>
          </a:p>
        </p:txBody>
      </p:sp>
      <p:sp>
        <p:nvSpPr>
          <p:cNvPr id="2253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61FB57-7881-4130-A1A0-6E2DE7027B0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946150" y="2190750"/>
            <a:ext cx="3384550" cy="284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int Sum(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*A,</a:t>
            </a:r>
            <a:r>
              <a:rPr lang="en-US" b="1">
                <a:latin typeface="Courier New" pitchFamily="49" charset="0"/>
              </a:rPr>
              <a:t> int n){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sum = 0;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while(n &gt;0){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sum += A[n</a:t>
            </a:r>
            <a:r>
              <a:rPr lang="tr-TR" b="1">
                <a:latin typeface="Courier New" pitchFamily="49" charset="0"/>
              </a:rPr>
              <a:t>-1</a:t>
            </a:r>
            <a:r>
              <a:rPr lang="en-US" b="1">
                <a:latin typeface="Courier New" pitchFamily="49" charset="0"/>
              </a:rPr>
              <a:t>];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n--;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} /* end-while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return sum;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 /* end-Sum */</a:t>
            </a: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4975225" y="2201863"/>
            <a:ext cx="3384550" cy="284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int Sum(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*A,</a:t>
            </a:r>
            <a:r>
              <a:rPr lang="en-US" b="1">
                <a:latin typeface="Courier New" pitchFamily="49" charset="0"/>
              </a:rPr>
              <a:t> int n){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sum = 0;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while(n &gt;0){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sum += *A++;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n--;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} /* end-while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return sum;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 /* end-Sum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nimBg="1"/>
      <p:bldP spid="4024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77813"/>
            <a:ext cx="8626475" cy="103187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mbria" pitchFamily="18" charset="0"/>
              </a:rPr>
              <a:t>Multi-Dimensional Arrays as Function Parameters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07963" y="1374775"/>
            <a:ext cx="8542337" cy="990600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We can also have multi-dimensional arrays as function parameters</a:t>
            </a:r>
          </a:p>
        </p:txBody>
      </p:sp>
      <p:sp>
        <p:nvSpPr>
          <p:cNvPr id="2355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7868DE-07BD-43C9-ACFC-D1EEC75A14A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982663" y="2349500"/>
            <a:ext cx="7388225" cy="25733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Must specify the 2</a:t>
            </a:r>
            <a:r>
              <a:rPr lang="en-US" b="1" baseline="30000">
                <a:latin typeface="Courier New" pitchFamily="49" charset="0"/>
              </a:rPr>
              <a:t>nd</a:t>
            </a:r>
            <a:r>
              <a:rPr lang="en-US" b="1">
                <a:latin typeface="Courier New" pitchFamily="49" charset="0"/>
              </a:rPr>
              <a:t> dimension size, i.e., 4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int Sum2(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A[][4],</a:t>
            </a:r>
            <a:r>
              <a:rPr lang="en-US" b="1">
                <a:latin typeface="Courier New" pitchFamily="49" charset="0"/>
              </a:rPr>
              <a:t> int n){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i, j, sum = 0;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for (i=0; i&lt;n; i++)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for (j=0; j&lt;4; j++)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  sum += A[i][j];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return sum;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 /* end-Sum2 */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196850" y="4994275"/>
            <a:ext cx="8555038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This is very inconvenient though. All arguments to Sum2 must have 2</a:t>
            </a:r>
            <a:r>
              <a:rPr lang="en-US" sz="2400" baseline="30000">
                <a:latin typeface="Cambria" pitchFamily="18" charset="0"/>
              </a:rPr>
              <a:t>nd</a:t>
            </a:r>
            <a:r>
              <a:rPr lang="en-US" sz="2400">
                <a:latin typeface="Cambria" pitchFamily="18" charset="0"/>
              </a:rPr>
              <a:t> dimension equal to 4!!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Whereas previous Sum functions can be used with any kind of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animBg="1"/>
      <p:bldP spid="4044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176213"/>
            <a:ext cx="8650287" cy="661987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Example</a:t>
            </a:r>
          </a:p>
        </p:txBody>
      </p:sp>
      <p:sp>
        <p:nvSpPr>
          <p:cNvPr id="2457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617B0-BB4B-40C2-9D84-20B33B257FE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63575" y="3263900"/>
            <a:ext cx="8056563" cy="3454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main(){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int b[10]={1,2,3,4,5,6,7,8,9,10};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int c[3][4]={{1,2,3,4}, {5,6,7,8}, {9,10,11,12}};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= Sum(b,10);     /* Add all elements of b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= Sum(&amp;b[5], 5); /* Last 5 elements of b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= Sum(&amp;b[2], 2); /* b[2]+b[3]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= Sum(&amp;c[2][0], 4); /* Row 2 of c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= Sum(&amp;c[0][0], 12) /* All elements of c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sum = Sum(c[1], 4);  /* Row 1 of c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894013" y="1001713"/>
            <a:ext cx="3435350" cy="20240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int Sum(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*A</a:t>
            </a:r>
            <a:r>
              <a:rPr lang="en-US" b="1">
                <a:latin typeface="Courier New" pitchFamily="49" charset="0"/>
              </a:rPr>
              <a:t>, int n){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i, sum = 0;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for (i=0; i&lt;n; i++) 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sum += A[i];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return sum;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 /* end-Sum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344464" y="200416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Layout of Arrays in Memory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356134" y="1259466"/>
            <a:ext cx="8421687" cy="103505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Array elements are stored contiguously one after another in memory</a:t>
            </a:r>
          </a:p>
        </p:txBody>
      </p:sp>
      <p:sp>
        <p:nvSpPr>
          <p:cNvPr id="30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A53338-3390-4C01-B4BB-F5B6FCEE81EB}" type="slidenum">
              <a:rPr lang="en-US" smtClean="0"/>
              <a:pPr/>
              <a:t>3</a:t>
            </a:fld>
            <a:endParaRPr lang="en-US" smtClean="0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677025" y="2047875"/>
            <a:ext cx="2225675" cy="4410075"/>
            <a:chOff x="4206" y="1290"/>
            <a:chExt cx="1402" cy="2778"/>
          </a:xfrm>
        </p:grpSpPr>
        <p:sp>
          <p:nvSpPr>
            <p:cNvPr id="3081" name="Text Box 8"/>
            <p:cNvSpPr txBox="1">
              <a:spLocks noChangeArrowheads="1"/>
            </p:cNvSpPr>
            <p:nvPr/>
          </p:nvSpPr>
          <p:spPr bwMode="auto">
            <a:xfrm>
              <a:off x="4972" y="1605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223" y="1613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3083" name="Text Box 13"/>
            <p:cNvSpPr txBox="1">
              <a:spLocks noChangeArrowheads="1"/>
            </p:cNvSpPr>
            <p:nvPr/>
          </p:nvSpPr>
          <p:spPr bwMode="auto">
            <a:xfrm>
              <a:off x="4929" y="1309"/>
              <a:ext cx="6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u="sng">
                  <a:latin typeface="Comic Sans MS" pitchFamily="66" charset="0"/>
                </a:rPr>
                <a:t>Address</a:t>
              </a:r>
            </a:p>
          </p:txBody>
        </p:sp>
        <p:sp>
          <p:nvSpPr>
            <p:cNvPr id="3084" name="Rectangle 9"/>
            <p:cNvSpPr>
              <a:spLocks noChangeArrowheads="1"/>
            </p:cNvSpPr>
            <p:nvPr/>
          </p:nvSpPr>
          <p:spPr bwMode="auto">
            <a:xfrm>
              <a:off x="4566" y="1609"/>
              <a:ext cx="396" cy="2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085" name="Rectangle 15"/>
            <p:cNvSpPr>
              <a:spLocks noChangeArrowheads="1"/>
            </p:cNvSpPr>
            <p:nvPr/>
          </p:nvSpPr>
          <p:spPr bwMode="auto">
            <a:xfrm>
              <a:off x="4566" y="1824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3086" name="Rectangle 37"/>
            <p:cNvSpPr>
              <a:spLocks noChangeArrowheads="1"/>
            </p:cNvSpPr>
            <p:nvPr/>
          </p:nvSpPr>
          <p:spPr bwMode="auto">
            <a:xfrm>
              <a:off x="4566" y="2034"/>
              <a:ext cx="396" cy="2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3087" name="Rectangle 38"/>
            <p:cNvSpPr>
              <a:spLocks noChangeArrowheads="1"/>
            </p:cNvSpPr>
            <p:nvPr/>
          </p:nvSpPr>
          <p:spPr bwMode="auto">
            <a:xfrm>
              <a:off x="4566" y="2250"/>
              <a:ext cx="396" cy="2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3088" name="Rectangle 39"/>
            <p:cNvSpPr>
              <a:spLocks noChangeArrowheads="1"/>
            </p:cNvSpPr>
            <p:nvPr/>
          </p:nvSpPr>
          <p:spPr bwMode="auto">
            <a:xfrm>
              <a:off x="4566" y="2461"/>
              <a:ext cx="396" cy="2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3089" name="Rectangle 40"/>
            <p:cNvSpPr>
              <a:spLocks noChangeArrowheads="1"/>
            </p:cNvSpPr>
            <p:nvPr/>
          </p:nvSpPr>
          <p:spPr bwMode="auto">
            <a:xfrm>
              <a:off x="4566" y="2676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3090" name="Rectangle 41"/>
            <p:cNvSpPr>
              <a:spLocks noChangeArrowheads="1"/>
            </p:cNvSpPr>
            <p:nvPr/>
          </p:nvSpPr>
          <p:spPr bwMode="auto">
            <a:xfrm>
              <a:off x="4566" y="2886"/>
              <a:ext cx="396" cy="2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3091" name="Rectangle 42"/>
            <p:cNvSpPr>
              <a:spLocks noChangeArrowheads="1"/>
            </p:cNvSpPr>
            <p:nvPr/>
          </p:nvSpPr>
          <p:spPr bwMode="auto">
            <a:xfrm>
              <a:off x="4566" y="3101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3092" name="Rectangle 44"/>
            <p:cNvSpPr>
              <a:spLocks noChangeArrowheads="1"/>
            </p:cNvSpPr>
            <p:nvPr/>
          </p:nvSpPr>
          <p:spPr bwMode="auto">
            <a:xfrm>
              <a:off x="4566" y="3314"/>
              <a:ext cx="396" cy="2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3093" name="Rectangle 45"/>
            <p:cNvSpPr>
              <a:spLocks noChangeArrowheads="1"/>
            </p:cNvSpPr>
            <p:nvPr/>
          </p:nvSpPr>
          <p:spPr bwMode="auto">
            <a:xfrm>
              <a:off x="4566" y="3529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3094" name="Text Box 46"/>
            <p:cNvSpPr txBox="1">
              <a:spLocks noChangeArrowheads="1"/>
            </p:cNvSpPr>
            <p:nvPr/>
          </p:nvSpPr>
          <p:spPr bwMode="auto">
            <a:xfrm>
              <a:off x="4972" y="1831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104</a:t>
              </a:r>
            </a:p>
          </p:txBody>
        </p:sp>
        <p:sp>
          <p:nvSpPr>
            <p:cNvPr id="3095" name="Text Box 47"/>
            <p:cNvSpPr txBox="1">
              <a:spLocks noChangeArrowheads="1"/>
            </p:cNvSpPr>
            <p:nvPr/>
          </p:nvSpPr>
          <p:spPr bwMode="auto">
            <a:xfrm>
              <a:off x="4972" y="2057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108</a:t>
              </a:r>
            </a:p>
          </p:txBody>
        </p:sp>
        <p:sp>
          <p:nvSpPr>
            <p:cNvPr id="3096" name="Text Box 48"/>
            <p:cNvSpPr txBox="1">
              <a:spLocks noChangeArrowheads="1"/>
            </p:cNvSpPr>
            <p:nvPr/>
          </p:nvSpPr>
          <p:spPr bwMode="auto">
            <a:xfrm>
              <a:off x="4972" y="2259"/>
              <a:ext cx="3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112</a:t>
              </a:r>
            </a:p>
          </p:txBody>
        </p:sp>
        <p:sp>
          <p:nvSpPr>
            <p:cNvPr id="3097" name="Text Box 49"/>
            <p:cNvSpPr txBox="1">
              <a:spLocks noChangeArrowheads="1"/>
            </p:cNvSpPr>
            <p:nvPr/>
          </p:nvSpPr>
          <p:spPr bwMode="auto">
            <a:xfrm>
              <a:off x="4972" y="2454"/>
              <a:ext cx="3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116</a:t>
              </a:r>
            </a:p>
          </p:txBody>
        </p:sp>
        <p:sp>
          <p:nvSpPr>
            <p:cNvPr id="3098" name="Text Box 50"/>
            <p:cNvSpPr txBox="1">
              <a:spLocks noChangeArrowheads="1"/>
            </p:cNvSpPr>
            <p:nvPr/>
          </p:nvSpPr>
          <p:spPr bwMode="auto">
            <a:xfrm>
              <a:off x="4964" y="2672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120</a:t>
              </a:r>
            </a:p>
          </p:txBody>
        </p:sp>
        <p:sp>
          <p:nvSpPr>
            <p:cNvPr id="3099" name="Text Box 51"/>
            <p:cNvSpPr txBox="1">
              <a:spLocks noChangeArrowheads="1"/>
            </p:cNvSpPr>
            <p:nvPr/>
          </p:nvSpPr>
          <p:spPr bwMode="auto">
            <a:xfrm>
              <a:off x="4972" y="2882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124</a:t>
              </a:r>
            </a:p>
          </p:txBody>
        </p:sp>
        <p:sp>
          <p:nvSpPr>
            <p:cNvPr id="3100" name="Text Box 52"/>
            <p:cNvSpPr txBox="1">
              <a:spLocks noChangeArrowheads="1"/>
            </p:cNvSpPr>
            <p:nvPr/>
          </p:nvSpPr>
          <p:spPr bwMode="auto">
            <a:xfrm>
              <a:off x="4972" y="3107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128</a:t>
              </a:r>
            </a:p>
          </p:txBody>
        </p:sp>
        <p:sp>
          <p:nvSpPr>
            <p:cNvPr id="3101" name="Text Box 53"/>
            <p:cNvSpPr txBox="1">
              <a:spLocks noChangeArrowheads="1"/>
            </p:cNvSpPr>
            <p:nvPr/>
          </p:nvSpPr>
          <p:spPr bwMode="auto">
            <a:xfrm>
              <a:off x="4972" y="3310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132</a:t>
              </a:r>
            </a:p>
          </p:txBody>
        </p:sp>
        <p:sp>
          <p:nvSpPr>
            <p:cNvPr id="3102" name="Text Box 54"/>
            <p:cNvSpPr txBox="1">
              <a:spLocks noChangeArrowheads="1"/>
            </p:cNvSpPr>
            <p:nvPr/>
          </p:nvSpPr>
          <p:spPr bwMode="auto">
            <a:xfrm>
              <a:off x="4956" y="3536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136</a:t>
              </a:r>
            </a:p>
          </p:txBody>
        </p:sp>
        <p:sp>
          <p:nvSpPr>
            <p:cNvPr id="3103" name="Text Box 55"/>
            <p:cNvSpPr txBox="1">
              <a:spLocks noChangeArrowheads="1"/>
            </p:cNvSpPr>
            <p:nvPr/>
          </p:nvSpPr>
          <p:spPr bwMode="auto">
            <a:xfrm>
              <a:off x="4231" y="1839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3104" name="Text Box 56"/>
            <p:cNvSpPr txBox="1">
              <a:spLocks noChangeArrowheads="1"/>
            </p:cNvSpPr>
            <p:nvPr/>
          </p:nvSpPr>
          <p:spPr bwMode="auto">
            <a:xfrm>
              <a:off x="4215" y="2049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3105" name="Text Box 57"/>
            <p:cNvSpPr txBox="1">
              <a:spLocks noChangeArrowheads="1"/>
            </p:cNvSpPr>
            <p:nvPr/>
          </p:nvSpPr>
          <p:spPr bwMode="auto">
            <a:xfrm>
              <a:off x="4215" y="2267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3106" name="Text Box 58"/>
            <p:cNvSpPr txBox="1">
              <a:spLocks noChangeArrowheads="1"/>
            </p:cNvSpPr>
            <p:nvPr/>
          </p:nvSpPr>
          <p:spPr bwMode="auto">
            <a:xfrm>
              <a:off x="4207" y="246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3107" name="Text Box 59"/>
            <p:cNvSpPr txBox="1">
              <a:spLocks noChangeArrowheads="1"/>
            </p:cNvSpPr>
            <p:nvPr/>
          </p:nvSpPr>
          <p:spPr bwMode="auto">
            <a:xfrm>
              <a:off x="4215" y="2687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3108" name="Text Box 60"/>
            <p:cNvSpPr txBox="1">
              <a:spLocks noChangeArrowheads="1"/>
            </p:cNvSpPr>
            <p:nvPr/>
          </p:nvSpPr>
          <p:spPr bwMode="auto">
            <a:xfrm>
              <a:off x="4215" y="289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3109" name="Text Box 61"/>
            <p:cNvSpPr txBox="1">
              <a:spLocks noChangeArrowheads="1"/>
            </p:cNvSpPr>
            <p:nvPr/>
          </p:nvSpPr>
          <p:spPr bwMode="auto">
            <a:xfrm>
              <a:off x="4206" y="3101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3110" name="Text Box 62"/>
            <p:cNvSpPr txBox="1">
              <a:spLocks noChangeArrowheads="1"/>
            </p:cNvSpPr>
            <p:nvPr/>
          </p:nvSpPr>
          <p:spPr bwMode="auto">
            <a:xfrm>
              <a:off x="4206" y="3327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3111" name="Text Box 63"/>
            <p:cNvSpPr txBox="1">
              <a:spLocks noChangeArrowheads="1"/>
            </p:cNvSpPr>
            <p:nvPr/>
          </p:nvSpPr>
          <p:spPr bwMode="auto">
            <a:xfrm>
              <a:off x="4214" y="3529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A[9]</a:t>
              </a:r>
            </a:p>
          </p:txBody>
        </p:sp>
        <p:sp>
          <p:nvSpPr>
            <p:cNvPr id="3112" name="Rectangle 64"/>
            <p:cNvSpPr>
              <a:spLocks noChangeArrowheads="1"/>
            </p:cNvSpPr>
            <p:nvPr/>
          </p:nvSpPr>
          <p:spPr bwMode="auto">
            <a:xfrm>
              <a:off x="4551" y="1290"/>
              <a:ext cx="3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…</a:t>
              </a:r>
            </a:p>
            <a:p>
              <a:pPr algn="ctr"/>
              <a:r>
                <a:rPr lang="en-US" sz="1600">
                  <a:latin typeface="Comic Sans MS" pitchFamily="66" charset="0"/>
                </a:rPr>
                <a:t>…</a:t>
              </a:r>
            </a:p>
          </p:txBody>
        </p:sp>
        <p:sp>
          <p:nvSpPr>
            <p:cNvPr id="3113" name="Rectangle 65"/>
            <p:cNvSpPr>
              <a:spLocks noChangeArrowheads="1"/>
            </p:cNvSpPr>
            <p:nvPr/>
          </p:nvSpPr>
          <p:spPr bwMode="auto">
            <a:xfrm>
              <a:off x="4558" y="3742"/>
              <a:ext cx="3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…</a:t>
              </a:r>
            </a:p>
            <a:p>
              <a:pPr algn="ctr"/>
              <a:r>
                <a:rPr lang="en-US" sz="160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80995" name="Rectangle 67"/>
          <p:cNvSpPr>
            <a:spLocks noChangeArrowheads="1"/>
          </p:cNvSpPr>
          <p:nvPr/>
        </p:nvSpPr>
        <p:spPr bwMode="auto">
          <a:xfrm>
            <a:off x="429526" y="2199932"/>
            <a:ext cx="59499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Consider the following array declaration</a:t>
            </a:r>
          </a:p>
        </p:txBody>
      </p:sp>
      <p:sp>
        <p:nvSpPr>
          <p:cNvPr id="380996" name="Text Box 68"/>
          <p:cNvSpPr txBox="1">
            <a:spLocks noChangeArrowheads="1"/>
          </p:cNvSpPr>
          <p:nvPr/>
        </p:nvSpPr>
        <p:spPr bwMode="auto">
          <a:xfrm>
            <a:off x="300038" y="3360738"/>
            <a:ext cx="6129337" cy="3762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int A[10]={10,20,30,40,50,60,70,80,90,100};</a:t>
            </a:r>
          </a:p>
        </p:txBody>
      </p:sp>
      <p:sp>
        <p:nvSpPr>
          <p:cNvPr id="380997" name="Rectangle 69"/>
          <p:cNvSpPr>
            <a:spLocks noChangeArrowheads="1"/>
          </p:cNvSpPr>
          <p:nvPr/>
        </p:nvSpPr>
        <p:spPr bwMode="auto">
          <a:xfrm>
            <a:off x="244475" y="4156075"/>
            <a:ext cx="6049963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Assuming that the first element is stored at address 100 and integers occupy 4 bytes, the layout of this array in memory will be as follows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95" grpId="0"/>
      <p:bldP spid="380996" grpId="0" animBg="1"/>
      <p:bldP spid="3809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94570" y="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Layout of Arrays in Memory</a:t>
            </a:r>
          </a:p>
        </p:txBody>
      </p:sp>
      <p:sp>
        <p:nvSpPr>
          <p:cNvPr id="40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04EC9C-B3C5-40D5-9C12-A957BD3A7782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6194425" y="1344613"/>
            <a:ext cx="2616200" cy="4867275"/>
            <a:chOff x="4206" y="1290"/>
            <a:chExt cx="1372" cy="2778"/>
          </a:xfrm>
        </p:grpSpPr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4972" y="1590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4106" name="Text Box 6"/>
            <p:cNvSpPr txBox="1">
              <a:spLocks noChangeArrowheads="1"/>
            </p:cNvSpPr>
            <p:nvPr/>
          </p:nvSpPr>
          <p:spPr bwMode="auto">
            <a:xfrm>
              <a:off x="4223" y="1598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4107" name="Text Box 7"/>
            <p:cNvSpPr txBox="1">
              <a:spLocks noChangeArrowheads="1"/>
            </p:cNvSpPr>
            <p:nvPr/>
          </p:nvSpPr>
          <p:spPr bwMode="auto">
            <a:xfrm>
              <a:off x="4960" y="1294"/>
              <a:ext cx="61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u="sng">
                  <a:latin typeface="Comic Sans MS" pitchFamily="66" charset="0"/>
                </a:rPr>
                <a:t>Address</a:t>
              </a:r>
            </a:p>
          </p:txBody>
        </p:sp>
        <p:sp>
          <p:nvSpPr>
            <p:cNvPr id="4108" name="Rectangle 8"/>
            <p:cNvSpPr>
              <a:spLocks noChangeArrowheads="1"/>
            </p:cNvSpPr>
            <p:nvPr/>
          </p:nvSpPr>
          <p:spPr bwMode="auto">
            <a:xfrm>
              <a:off x="4566" y="1609"/>
              <a:ext cx="396" cy="2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4109" name="Rectangle 9"/>
            <p:cNvSpPr>
              <a:spLocks noChangeArrowheads="1"/>
            </p:cNvSpPr>
            <p:nvPr/>
          </p:nvSpPr>
          <p:spPr bwMode="auto">
            <a:xfrm>
              <a:off x="4566" y="1824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4110" name="Rectangle 10"/>
            <p:cNvSpPr>
              <a:spLocks noChangeArrowheads="1"/>
            </p:cNvSpPr>
            <p:nvPr/>
          </p:nvSpPr>
          <p:spPr bwMode="auto">
            <a:xfrm>
              <a:off x="4566" y="2034"/>
              <a:ext cx="396" cy="2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4111" name="Rectangle 11"/>
            <p:cNvSpPr>
              <a:spLocks noChangeArrowheads="1"/>
            </p:cNvSpPr>
            <p:nvPr/>
          </p:nvSpPr>
          <p:spPr bwMode="auto">
            <a:xfrm>
              <a:off x="4566" y="2250"/>
              <a:ext cx="396" cy="2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4112" name="Rectangle 12"/>
            <p:cNvSpPr>
              <a:spLocks noChangeArrowheads="1"/>
            </p:cNvSpPr>
            <p:nvPr/>
          </p:nvSpPr>
          <p:spPr bwMode="auto">
            <a:xfrm>
              <a:off x="4566" y="2461"/>
              <a:ext cx="396" cy="2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4113" name="Rectangle 13"/>
            <p:cNvSpPr>
              <a:spLocks noChangeArrowheads="1"/>
            </p:cNvSpPr>
            <p:nvPr/>
          </p:nvSpPr>
          <p:spPr bwMode="auto">
            <a:xfrm>
              <a:off x="4566" y="2676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4114" name="Rectangle 14"/>
            <p:cNvSpPr>
              <a:spLocks noChangeArrowheads="1"/>
            </p:cNvSpPr>
            <p:nvPr/>
          </p:nvSpPr>
          <p:spPr bwMode="auto">
            <a:xfrm>
              <a:off x="4566" y="2886"/>
              <a:ext cx="396" cy="2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4115" name="Rectangle 15"/>
            <p:cNvSpPr>
              <a:spLocks noChangeArrowheads="1"/>
            </p:cNvSpPr>
            <p:nvPr/>
          </p:nvSpPr>
          <p:spPr bwMode="auto">
            <a:xfrm>
              <a:off x="4566" y="3101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4116" name="Rectangle 16"/>
            <p:cNvSpPr>
              <a:spLocks noChangeArrowheads="1"/>
            </p:cNvSpPr>
            <p:nvPr/>
          </p:nvSpPr>
          <p:spPr bwMode="auto">
            <a:xfrm>
              <a:off x="4566" y="3314"/>
              <a:ext cx="396" cy="2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4117" name="Rectangle 17"/>
            <p:cNvSpPr>
              <a:spLocks noChangeArrowheads="1"/>
            </p:cNvSpPr>
            <p:nvPr/>
          </p:nvSpPr>
          <p:spPr bwMode="auto">
            <a:xfrm>
              <a:off x="4566" y="3529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4118" name="Text Box 18"/>
            <p:cNvSpPr txBox="1">
              <a:spLocks noChangeArrowheads="1"/>
            </p:cNvSpPr>
            <p:nvPr/>
          </p:nvSpPr>
          <p:spPr bwMode="auto">
            <a:xfrm>
              <a:off x="4972" y="1816"/>
              <a:ext cx="29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104</a:t>
              </a:r>
            </a:p>
          </p:txBody>
        </p:sp>
        <p:sp>
          <p:nvSpPr>
            <p:cNvPr id="4119" name="Text Box 19"/>
            <p:cNvSpPr txBox="1">
              <a:spLocks noChangeArrowheads="1"/>
            </p:cNvSpPr>
            <p:nvPr/>
          </p:nvSpPr>
          <p:spPr bwMode="auto">
            <a:xfrm>
              <a:off x="4972" y="2042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108</a:t>
              </a:r>
            </a:p>
          </p:txBody>
        </p:sp>
        <p:sp>
          <p:nvSpPr>
            <p:cNvPr id="4120" name="Text Box 20"/>
            <p:cNvSpPr txBox="1">
              <a:spLocks noChangeArrowheads="1"/>
            </p:cNvSpPr>
            <p:nvPr/>
          </p:nvSpPr>
          <p:spPr bwMode="auto">
            <a:xfrm>
              <a:off x="4972" y="2244"/>
              <a:ext cx="27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112</a:t>
              </a:r>
            </a:p>
          </p:txBody>
        </p:sp>
        <p:sp>
          <p:nvSpPr>
            <p:cNvPr id="4121" name="Text Box 21"/>
            <p:cNvSpPr txBox="1">
              <a:spLocks noChangeArrowheads="1"/>
            </p:cNvSpPr>
            <p:nvPr/>
          </p:nvSpPr>
          <p:spPr bwMode="auto">
            <a:xfrm>
              <a:off x="4972" y="2439"/>
              <a:ext cx="27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116</a:t>
              </a:r>
            </a:p>
          </p:txBody>
        </p:sp>
        <p:sp>
          <p:nvSpPr>
            <p:cNvPr id="4122" name="Text Box 22"/>
            <p:cNvSpPr txBox="1">
              <a:spLocks noChangeArrowheads="1"/>
            </p:cNvSpPr>
            <p:nvPr/>
          </p:nvSpPr>
          <p:spPr bwMode="auto">
            <a:xfrm>
              <a:off x="4964" y="2657"/>
              <a:ext cx="29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120</a:t>
              </a:r>
            </a:p>
          </p:txBody>
        </p:sp>
        <p:sp>
          <p:nvSpPr>
            <p:cNvPr id="4123" name="Text Box 23"/>
            <p:cNvSpPr txBox="1">
              <a:spLocks noChangeArrowheads="1"/>
            </p:cNvSpPr>
            <p:nvPr/>
          </p:nvSpPr>
          <p:spPr bwMode="auto">
            <a:xfrm>
              <a:off x="4972" y="2867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124</a:t>
              </a:r>
            </a:p>
          </p:txBody>
        </p:sp>
        <p:sp>
          <p:nvSpPr>
            <p:cNvPr id="4124" name="Text Box 24"/>
            <p:cNvSpPr txBox="1">
              <a:spLocks noChangeArrowheads="1"/>
            </p:cNvSpPr>
            <p:nvPr/>
          </p:nvSpPr>
          <p:spPr bwMode="auto">
            <a:xfrm>
              <a:off x="4972" y="3092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128</a:t>
              </a:r>
            </a:p>
          </p:txBody>
        </p:sp>
        <p:sp>
          <p:nvSpPr>
            <p:cNvPr id="4125" name="Text Box 25"/>
            <p:cNvSpPr txBox="1">
              <a:spLocks noChangeArrowheads="1"/>
            </p:cNvSpPr>
            <p:nvPr/>
          </p:nvSpPr>
          <p:spPr bwMode="auto">
            <a:xfrm>
              <a:off x="4972" y="3295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132</a:t>
              </a:r>
            </a:p>
          </p:txBody>
        </p:sp>
        <p:sp>
          <p:nvSpPr>
            <p:cNvPr id="4126" name="Text Box 26"/>
            <p:cNvSpPr txBox="1">
              <a:spLocks noChangeArrowheads="1"/>
            </p:cNvSpPr>
            <p:nvPr/>
          </p:nvSpPr>
          <p:spPr bwMode="auto">
            <a:xfrm>
              <a:off x="4956" y="3521"/>
              <a:ext cx="29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136</a:t>
              </a:r>
            </a:p>
          </p:txBody>
        </p:sp>
        <p:sp>
          <p:nvSpPr>
            <p:cNvPr id="4127" name="Text Box 27"/>
            <p:cNvSpPr txBox="1">
              <a:spLocks noChangeArrowheads="1"/>
            </p:cNvSpPr>
            <p:nvPr/>
          </p:nvSpPr>
          <p:spPr bwMode="auto">
            <a:xfrm>
              <a:off x="4231" y="1824"/>
              <a:ext cx="32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4128" name="Text Box 28"/>
            <p:cNvSpPr txBox="1">
              <a:spLocks noChangeArrowheads="1"/>
            </p:cNvSpPr>
            <p:nvPr/>
          </p:nvSpPr>
          <p:spPr bwMode="auto">
            <a:xfrm>
              <a:off x="4215" y="2034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4129" name="Text Box 29"/>
            <p:cNvSpPr txBox="1">
              <a:spLocks noChangeArrowheads="1"/>
            </p:cNvSpPr>
            <p:nvPr/>
          </p:nvSpPr>
          <p:spPr bwMode="auto">
            <a:xfrm>
              <a:off x="4215" y="2252"/>
              <a:ext cx="3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4130" name="Text Box 30"/>
            <p:cNvSpPr txBox="1">
              <a:spLocks noChangeArrowheads="1"/>
            </p:cNvSpPr>
            <p:nvPr/>
          </p:nvSpPr>
          <p:spPr bwMode="auto">
            <a:xfrm>
              <a:off x="4207" y="2445"/>
              <a:ext cx="3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4131" name="Text Box 31"/>
            <p:cNvSpPr txBox="1">
              <a:spLocks noChangeArrowheads="1"/>
            </p:cNvSpPr>
            <p:nvPr/>
          </p:nvSpPr>
          <p:spPr bwMode="auto">
            <a:xfrm>
              <a:off x="4215" y="2672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4132" name="Text Box 32"/>
            <p:cNvSpPr txBox="1">
              <a:spLocks noChangeArrowheads="1"/>
            </p:cNvSpPr>
            <p:nvPr/>
          </p:nvSpPr>
          <p:spPr bwMode="auto">
            <a:xfrm>
              <a:off x="4215" y="2883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4133" name="Text Box 33"/>
            <p:cNvSpPr txBox="1">
              <a:spLocks noChangeArrowheads="1"/>
            </p:cNvSpPr>
            <p:nvPr/>
          </p:nvSpPr>
          <p:spPr bwMode="auto">
            <a:xfrm>
              <a:off x="4206" y="3086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4134" name="Text Box 34"/>
            <p:cNvSpPr txBox="1">
              <a:spLocks noChangeArrowheads="1"/>
            </p:cNvSpPr>
            <p:nvPr/>
          </p:nvSpPr>
          <p:spPr bwMode="auto">
            <a:xfrm>
              <a:off x="4206" y="3312"/>
              <a:ext cx="3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4135" name="Text Box 35"/>
            <p:cNvSpPr txBox="1">
              <a:spLocks noChangeArrowheads="1"/>
            </p:cNvSpPr>
            <p:nvPr/>
          </p:nvSpPr>
          <p:spPr bwMode="auto">
            <a:xfrm>
              <a:off x="4214" y="3514"/>
              <a:ext cx="3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A[9]</a:t>
              </a:r>
            </a:p>
          </p:txBody>
        </p:sp>
        <p:sp>
          <p:nvSpPr>
            <p:cNvPr id="4136" name="Rectangle 36"/>
            <p:cNvSpPr>
              <a:spLocks noChangeArrowheads="1"/>
            </p:cNvSpPr>
            <p:nvPr/>
          </p:nvSpPr>
          <p:spPr bwMode="auto">
            <a:xfrm>
              <a:off x="4551" y="1290"/>
              <a:ext cx="3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…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…</a:t>
              </a:r>
            </a:p>
          </p:txBody>
        </p:sp>
        <p:sp>
          <p:nvSpPr>
            <p:cNvPr id="4137" name="Rectangle 37"/>
            <p:cNvSpPr>
              <a:spLocks noChangeArrowheads="1"/>
            </p:cNvSpPr>
            <p:nvPr/>
          </p:nvSpPr>
          <p:spPr bwMode="auto">
            <a:xfrm>
              <a:off x="4558" y="3742"/>
              <a:ext cx="3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…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682625" y="1333500"/>
            <a:ext cx="5253038" cy="12001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for (i=0; i&lt;10;i++){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printf("A[%d]: %3d, &amp;A[%d]: %d\n", 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     i, A[i], i, &amp;A[i]); 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 /* end-for */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63575" y="2716213"/>
            <a:ext cx="4027488" cy="3759200"/>
            <a:chOff x="418" y="1711"/>
            <a:chExt cx="2537" cy="2368"/>
          </a:xfrm>
        </p:grpSpPr>
        <p:sp>
          <p:nvSpPr>
            <p:cNvPr id="4103" name="Rectangle 44"/>
            <p:cNvSpPr>
              <a:spLocks noChangeArrowheads="1"/>
            </p:cNvSpPr>
            <p:nvPr/>
          </p:nvSpPr>
          <p:spPr bwMode="auto">
            <a:xfrm>
              <a:off x="451" y="1969"/>
              <a:ext cx="2504" cy="21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A[0]:  10, &amp;A[0]: 100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A[1]:  20, &amp;A[1]: 104</a:t>
              </a:r>
            </a:p>
            <a:p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A[2]:  30, &amp;A[2]: 108</a:t>
              </a:r>
            </a:p>
            <a:p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A[3]:  40, &amp;A[3]: 112</a:t>
              </a:r>
              <a:r>
                <a:rPr lang="en-US" sz="2000" b="1">
                  <a:solidFill>
                    <a:schemeClr val="accent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A[4]:  50, &amp;A[4]: 116</a:t>
              </a:r>
            </a:p>
            <a:p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A[5]:  60, &amp;A[5]: 120</a:t>
              </a:r>
              <a:r>
                <a:rPr lang="en-US" sz="2000" b="1">
                  <a:solidFill>
                    <a:schemeClr val="accent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A[6]:  70, &amp;A[6]: 124</a:t>
              </a:r>
            </a:p>
            <a:p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A[7]:  80, &amp;A[7]: 128</a:t>
              </a:r>
              <a:r>
                <a:rPr lang="en-US" sz="2000" b="1">
                  <a:solidFill>
                    <a:schemeClr val="accent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A[8]:  90, &amp;A[8]: 132</a:t>
              </a:r>
            </a:p>
            <a:p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A[9]: 100, &amp;A[9]: 136</a:t>
              </a:r>
              <a:r>
                <a:rPr lang="en-US" sz="2000" b="1">
                  <a:solidFill>
                    <a:schemeClr val="accent1"/>
                  </a:solidFill>
                </a:rPr>
                <a:t> </a:t>
              </a:r>
              <a:endParaRPr lang="en-US" sz="2800" b="1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418" y="1711"/>
              <a:ext cx="1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Printed output: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4570" y="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Layout of Arrays in Memory</a:t>
            </a:r>
          </a:p>
        </p:txBody>
      </p:sp>
      <p:sp>
        <p:nvSpPr>
          <p:cNvPr id="51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D16683-E201-47F0-B3BD-364F39FD32CA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6194425" y="1344613"/>
            <a:ext cx="2616200" cy="4867275"/>
            <a:chOff x="4206" y="1290"/>
            <a:chExt cx="1372" cy="2778"/>
          </a:xfrm>
        </p:grpSpPr>
        <p:sp>
          <p:nvSpPr>
            <p:cNvPr id="5130" name="Text Box 4"/>
            <p:cNvSpPr txBox="1">
              <a:spLocks noChangeArrowheads="1"/>
            </p:cNvSpPr>
            <p:nvPr/>
          </p:nvSpPr>
          <p:spPr bwMode="auto">
            <a:xfrm>
              <a:off x="4972" y="1590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5131" name="Text Box 5"/>
            <p:cNvSpPr txBox="1">
              <a:spLocks noChangeArrowheads="1"/>
            </p:cNvSpPr>
            <p:nvPr/>
          </p:nvSpPr>
          <p:spPr bwMode="auto">
            <a:xfrm>
              <a:off x="4223" y="1598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5132" name="Text Box 6"/>
            <p:cNvSpPr txBox="1">
              <a:spLocks noChangeArrowheads="1"/>
            </p:cNvSpPr>
            <p:nvPr/>
          </p:nvSpPr>
          <p:spPr bwMode="auto">
            <a:xfrm>
              <a:off x="4960" y="1294"/>
              <a:ext cx="61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u="sng">
                  <a:latin typeface="Comic Sans MS" pitchFamily="66" charset="0"/>
                </a:rPr>
                <a:t>Address</a:t>
              </a:r>
            </a:p>
          </p:txBody>
        </p:sp>
        <p:sp>
          <p:nvSpPr>
            <p:cNvPr id="5133" name="Rectangle 7"/>
            <p:cNvSpPr>
              <a:spLocks noChangeArrowheads="1"/>
            </p:cNvSpPr>
            <p:nvPr/>
          </p:nvSpPr>
          <p:spPr bwMode="auto">
            <a:xfrm>
              <a:off x="4566" y="1609"/>
              <a:ext cx="396" cy="2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5134" name="Rectangle 8"/>
            <p:cNvSpPr>
              <a:spLocks noChangeArrowheads="1"/>
            </p:cNvSpPr>
            <p:nvPr/>
          </p:nvSpPr>
          <p:spPr bwMode="auto">
            <a:xfrm>
              <a:off x="4566" y="1824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5135" name="Rectangle 9"/>
            <p:cNvSpPr>
              <a:spLocks noChangeArrowheads="1"/>
            </p:cNvSpPr>
            <p:nvPr/>
          </p:nvSpPr>
          <p:spPr bwMode="auto">
            <a:xfrm>
              <a:off x="4566" y="2034"/>
              <a:ext cx="396" cy="2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5136" name="Rectangle 10"/>
            <p:cNvSpPr>
              <a:spLocks noChangeArrowheads="1"/>
            </p:cNvSpPr>
            <p:nvPr/>
          </p:nvSpPr>
          <p:spPr bwMode="auto">
            <a:xfrm>
              <a:off x="4566" y="2250"/>
              <a:ext cx="396" cy="2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5137" name="Rectangle 11"/>
            <p:cNvSpPr>
              <a:spLocks noChangeArrowheads="1"/>
            </p:cNvSpPr>
            <p:nvPr/>
          </p:nvSpPr>
          <p:spPr bwMode="auto">
            <a:xfrm>
              <a:off x="4566" y="2461"/>
              <a:ext cx="396" cy="2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5138" name="Rectangle 12"/>
            <p:cNvSpPr>
              <a:spLocks noChangeArrowheads="1"/>
            </p:cNvSpPr>
            <p:nvPr/>
          </p:nvSpPr>
          <p:spPr bwMode="auto">
            <a:xfrm>
              <a:off x="4566" y="2676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5139" name="Rectangle 13"/>
            <p:cNvSpPr>
              <a:spLocks noChangeArrowheads="1"/>
            </p:cNvSpPr>
            <p:nvPr/>
          </p:nvSpPr>
          <p:spPr bwMode="auto">
            <a:xfrm>
              <a:off x="4566" y="2886"/>
              <a:ext cx="396" cy="2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5140" name="Rectangle 14"/>
            <p:cNvSpPr>
              <a:spLocks noChangeArrowheads="1"/>
            </p:cNvSpPr>
            <p:nvPr/>
          </p:nvSpPr>
          <p:spPr bwMode="auto">
            <a:xfrm>
              <a:off x="4566" y="3101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5141" name="Rectangle 15"/>
            <p:cNvSpPr>
              <a:spLocks noChangeArrowheads="1"/>
            </p:cNvSpPr>
            <p:nvPr/>
          </p:nvSpPr>
          <p:spPr bwMode="auto">
            <a:xfrm>
              <a:off x="4566" y="3314"/>
              <a:ext cx="396" cy="2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5142" name="Rectangle 16"/>
            <p:cNvSpPr>
              <a:spLocks noChangeArrowheads="1"/>
            </p:cNvSpPr>
            <p:nvPr/>
          </p:nvSpPr>
          <p:spPr bwMode="auto">
            <a:xfrm>
              <a:off x="4566" y="3529"/>
              <a:ext cx="396" cy="21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5143" name="Text Box 17"/>
            <p:cNvSpPr txBox="1">
              <a:spLocks noChangeArrowheads="1"/>
            </p:cNvSpPr>
            <p:nvPr/>
          </p:nvSpPr>
          <p:spPr bwMode="auto">
            <a:xfrm>
              <a:off x="4972" y="1816"/>
              <a:ext cx="29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104</a:t>
              </a:r>
            </a:p>
          </p:txBody>
        </p:sp>
        <p:sp>
          <p:nvSpPr>
            <p:cNvPr id="5144" name="Text Box 18"/>
            <p:cNvSpPr txBox="1">
              <a:spLocks noChangeArrowheads="1"/>
            </p:cNvSpPr>
            <p:nvPr/>
          </p:nvSpPr>
          <p:spPr bwMode="auto">
            <a:xfrm>
              <a:off x="4972" y="2042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108</a:t>
              </a:r>
            </a:p>
          </p:txBody>
        </p:sp>
        <p:sp>
          <p:nvSpPr>
            <p:cNvPr id="5145" name="Text Box 19"/>
            <p:cNvSpPr txBox="1">
              <a:spLocks noChangeArrowheads="1"/>
            </p:cNvSpPr>
            <p:nvPr/>
          </p:nvSpPr>
          <p:spPr bwMode="auto">
            <a:xfrm>
              <a:off x="4972" y="2244"/>
              <a:ext cx="27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112</a:t>
              </a:r>
            </a:p>
          </p:txBody>
        </p:sp>
        <p:sp>
          <p:nvSpPr>
            <p:cNvPr id="5146" name="Text Box 20"/>
            <p:cNvSpPr txBox="1">
              <a:spLocks noChangeArrowheads="1"/>
            </p:cNvSpPr>
            <p:nvPr/>
          </p:nvSpPr>
          <p:spPr bwMode="auto">
            <a:xfrm>
              <a:off x="4972" y="2439"/>
              <a:ext cx="27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116</a:t>
              </a:r>
            </a:p>
          </p:txBody>
        </p:sp>
        <p:sp>
          <p:nvSpPr>
            <p:cNvPr id="5147" name="Text Box 21"/>
            <p:cNvSpPr txBox="1">
              <a:spLocks noChangeArrowheads="1"/>
            </p:cNvSpPr>
            <p:nvPr/>
          </p:nvSpPr>
          <p:spPr bwMode="auto">
            <a:xfrm>
              <a:off x="4964" y="2657"/>
              <a:ext cx="29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120</a:t>
              </a:r>
            </a:p>
          </p:txBody>
        </p:sp>
        <p:sp>
          <p:nvSpPr>
            <p:cNvPr id="5148" name="Text Box 22"/>
            <p:cNvSpPr txBox="1">
              <a:spLocks noChangeArrowheads="1"/>
            </p:cNvSpPr>
            <p:nvPr/>
          </p:nvSpPr>
          <p:spPr bwMode="auto">
            <a:xfrm>
              <a:off x="4972" y="2867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124</a:t>
              </a:r>
            </a:p>
          </p:txBody>
        </p:sp>
        <p:sp>
          <p:nvSpPr>
            <p:cNvPr id="5149" name="Text Box 23"/>
            <p:cNvSpPr txBox="1">
              <a:spLocks noChangeArrowheads="1"/>
            </p:cNvSpPr>
            <p:nvPr/>
          </p:nvSpPr>
          <p:spPr bwMode="auto">
            <a:xfrm>
              <a:off x="4972" y="3092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128</a:t>
              </a:r>
            </a:p>
          </p:txBody>
        </p:sp>
        <p:sp>
          <p:nvSpPr>
            <p:cNvPr id="5150" name="Text Box 24"/>
            <p:cNvSpPr txBox="1">
              <a:spLocks noChangeArrowheads="1"/>
            </p:cNvSpPr>
            <p:nvPr/>
          </p:nvSpPr>
          <p:spPr bwMode="auto">
            <a:xfrm>
              <a:off x="4972" y="3295"/>
              <a:ext cx="29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132</a:t>
              </a:r>
            </a:p>
          </p:txBody>
        </p:sp>
        <p:sp>
          <p:nvSpPr>
            <p:cNvPr id="5151" name="Text Box 25"/>
            <p:cNvSpPr txBox="1">
              <a:spLocks noChangeArrowheads="1"/>
            </p:cNvSpPr>
            <p:nvPr/>
          </p:nvSpPr>
          <p:spPr bwMode="auto">
            <a:xfrm>
              <a:off x="4956" y="3521"/>
              <a:ext cx="29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136</a:t>
              </a:r>
            </a:p>
          </p:txBody>
        </p:sp>
        <p:sp>
          <p:nvSpPr>
            <p:cNvPr id="5152" name="Text Box 26"/>
            <p:cNvSpPr txBox="1">
              <a:spLocks noChangeArrowheads="1"/>
            </p:cNvSpPr>
            <p:nvPr/>
          </p:nvSpPr>
          <p:spPr bwMode="auto">
            <a:xfrm>
              <a:off x="4231" y="1824"/>
              <a:ext cx="328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215" y="2034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5154" name="Text Box 28"/>
            <p:cNvSpPr txBox="1">
              <a:spLocks noChangeArrowheads="1"/>
            </p:cNvSpPr>
            <p:nvPr/>
          </p:nvSpPr>
          <p:spPr bwMode="auto">
            <a:xfrm>
              <a:off x="4215" y="2252"/>
              <a:ext cx="3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5155" name="Text Box 29"/>
            <p:cNvSpPr txBox="1">
              <a:spLocks noChangeArrowheads="1"/>
            </p:cNvSpPr>
            <p:nvPr/>
          </p:nvSpPr>
          <p:spPr bwMode="auto">
            <a:xfrm>
              <a:off x="4207" y="2445"/>
              <a:ext cx="3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5156" name="Text Box 30"/>
            <p:cNvSpPr txBox="1">
              <a:spLocks noChangeArrowheads="1"/>
            </p:cNvSpPr>
            <p:nvPr/>
          </p:nvSpPr>
          <p:spPr bwMode="auto">
            <a:xfrm>
              <a:off x="4215" y="2672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5157" name="Text Box 31"/>
            <p:cNvSpPr txBox="1">
              <a:spLocks noChangeArrowheads="1"/>
            </p:cNvSpPr>
            <p:nvPr/>
          </p:nvSpPr>
          <p:spPr bwMode="auto">
            <a:xfrm>
              <a:off x="4215" y="2883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5158" name="Text Box 32"/>
            <p:cNvSpPr txBox="1">
              <a:spLocks noChangeArrowheads="1"/>
            </p:cNvSpPr>
            <p:nvPr/>
          </p:nvSpPr>
          <p:spPr bwMode="auto">
            <a:xfrm>
              <a:off x="4206" y="3086"/>
              <a:ext cx="34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5159" name="Text Box 33"/>
            <p:cNvSpPr txBox="1">
              <a:spLocks noChangeArrowheads="1"/>
            </p:cNvSpPr>
            <p:nvPr/>
          </p:nvSpPr>
          <p:spPr bwMode="auto">
            <a:xfrm>
              <a:off x="4206" y="3312"/>
              <a:ext cx="34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5160" name="Text Box 34"/>
            <p:cNvSpPr txBox="1">
              <a:spLocks noChangeArrowheads="1"/>
            </p:cNvSpPr>
            <p:nvPr/>
          </p:nvSpPr>
          <p:spPr bwMode="auto">
            <a:xfrm>
              <a:off x="4214" y="3514"/>
              <a:ext cx="3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A[9]</a:t>
              </a:r>
            </a:p>
          </p:txBody>
        </p:sp>
        <p:sp>
          <p:nvSpPr>
            <p:cNvPr id="5161" name="Rectangle 35"/>
            <p:cNvSpPr>
              <a:spLocks noChangeArrowheads="1"/>
            </p:cNvSpPr>
            <p:nvPr/>
          </p:nvSpPr>
          <p:spPr bwMode="auto">
            <a:xfrm>
              <a:off x="4551" y="1290"/>
              <a:ext cx="3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pitchFamily="66" charset="0"/>
                </a:rPr>
                <a:t>…</a:t>
              </a:r>
            </a:p>
            <a:p>
              <a:pPr algn="ctr"/>
              <a:r>
                <a:rPr lang="en-US" dirty="0">
                  <a:latin typeface="Comic Sans MS" pitchFamily="66" charset="0"/>
                </a:rPr>
                <a:t>…</a:t>
              </a:r>
            </a:p>
          </p:txBody>
        </p:sp>
        <p:sp>
          <p:nvSpPr>
            <p:cNvPr id="5162" name="Rectangle 36"/>
            <p:cNvSpPr>
              <a:spLocks noChangeArrowheads="1"/>
            </p:cNvSpPr>
            <p:nvPr/>
          </p:nvSpPr>
          <p:spPr bwMode="auto">
            <a:xfrm>
              <a:off x="4558" y="3742"/>
              <a:ext cx="3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…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83013" name="Text Box 37"/>
          <p:cNvSpPr txBox="1">
            <a:spLocks noChangeArrowheads="1"/>
          </p:cNvSpPr>
          <p:nvPr/>
        </p:nvSpPr>
        <p:spPr bwMode="auto">
          <a:xfrm>
            <a:off x="698500" y="3879850"/>
            <a:ext cx="4386263" cy="650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printf("A: %d, &amp;A[0]: %d\n", 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   A, &amp;A[0]);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74688" y="4792663"/>
            <a:ext cx="3990975" cy="855662"/>
            <a:chOff x="425" y="3019"/>
            <a:chExt cx="2514" cy="539"/>
          </a:xfrm>
        </p:grpSpPr>
        <p:sp>
          <p:nvSpPr>
            <p:cNvPr id="5128" name="Rectangle 38"/>
            <p:cNvSpPr>
              <a:spLocks noChangeArrowheads="1"/>
            </p:cNvSpPr>
            <p:nvPr/>
          </p:nvSpPr>
          <p:spPr bwMode="auto">
            <a:xfrm>
              <a:off x="435" y="3276"/>
              <a:ext cx="2504" cy="2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A: 100, &amp;A[0]: 100</a:t>
              </a:r>
            </a:p>
          </p:txBody>
        </p:sp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425" y="3019"/>
              <a:ext cx="1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Printed output:</a:t>
              </a:r>
            </a:p>
          </p:txBody>
        </p:sp>
      </p:grpSp>
      <p:sp>
        <p:nvSpPr>
          <p:cNvPr id="5127" name="Rectangle 40"/>
          <p:cNvSpPr>
            <a:spLocks noChangeArrowheads="1"/>
          </p:cNvSpPr>
          <p:nvPr/>
        </p:nvSpPr>
        <p:spPr bwMode="auto">
          <a:xfrm>
            <a:off x="331788" y="1139825"/>
            <a:ext cx="5467350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>
                <a:latin typeface="Cambria" pitchFamily="18" charset="0"/>
              </a:rPr>
              <a:t>The name of the array (A) is a pointer constant </a:t>
            </a:r>
            <a:r>
              <a:rPr lang="en-US" sz="2800">
                <a:latin typeface="Cambria" pitchFamily="18" charset="0"/>
              </a:rPr>
              <a:t>and corresponds to the address of the first element of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31939" y="275572"/>
            <a:ext cx="8229600" cy="669641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Pointers &amp; Arrays</a:t>
            </a:r>
          </a:p>
        </p:txBody>
      </p:sp>
      <p:sp>
        <p:nvSpPr>
          <p:cNvPr id="61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EB23B-4067-4585-BF32-2436B887837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8" name="Rectangle 41"/>
          <p:cNvSpPr>
            <a:spLocks noChangeArrowheads="1"/>
          </p:cNvSpPr>
          <p:nvPr/>
        </p:nvSpPr>
        <p:spPr bwMode="auto">
          <a:xfrm>
            <a:off x="344314" y="976986"/>
            <a:ext cx="84328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66" charset="0"/>
              </a:rPr>
              <a:t>Pointers can point to array elements, not just scalar variables</a:t>
            </a:r>
          </a:p>
        </p:txBody>
      </p:sp>
      <p:sp>
        <p:nvSpPr>
          <p:cNvPr id="384042" name="Text Box 42"/>
          <p:cNvSpPr txBox="1">
            <a:spLocks noChangeArrowheads="1"/>
          </p:cNvSpPr>
          <p:nvPr/>
        </p:nvSpPr>
        <p:spPr bwMode="auto">
          <a:xfrm>
            <a:off x="525463" y="2211388"/>
            <a:ext cx="8253412" cy="1016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A[10]={10, 20, 30, 40, 50, 60, 70, 80, 90, 100};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int *p=NULL;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= &amp;A[0];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806450" y="4165600"/>
            <a:ext cx="7499350" cy="755650"/>
            <a:chOff x="508" y="2864"/>
            <a:chExt cx="4724" cy="476"/>
          </a:xfrm>
        </p:grpSpPr>
        <p:sp>
          <p:nvSpPr>
            <p:cNvPr id="6159" name="Rectangle 48"/>
            <p:cNvSpPr>
              <a:spLocks noChangeArrowheads="1"/>
            </p:cNvSpPr>
            <p:nvPr/>
          </p:nvSpPr>
          <p:spPr bwMode="auto">
            <a:xfrm>
              <a:off x="508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6160" name="Rectangle 78"/>
            <p:cNvSpPr>
              <a:spLocks noChangeArrowheads="1"/>
            </p:cNvSpPr>
            <p:nvPr/>
          </p:nvSpPr>
          <p:spPr bwMode="auto">
            <a:xfrm>
              <a:off x="98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6161" name="Rectangle 79"/>
            <p:cNvSpPr>
              <a:spLocks noChangeArrowheads="1"/>
            </p:cNvSpPr>
            <p:nvPr/>
          </p:nvSpPr>
          <p:spPr bwMode="auto">
            <a:xfrm>
              <a:off x="144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6162" name="Rectangle 80"/>
            <p:cNvSpPr>
              <a:spLocks noChangeArrowheads="1"/>
            </p:cNvSpPr>
            <p:nvPr/>
          </p:nvSpPr>
          <p:spPr bwMode="auto">
            <a:xfrm>
              <a:off x="191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6163" name="Rectangle 81"/>
            <p:cNvSpPr>
              <a:spLocks noChangeArrowheads="1"/>
            </p:cNvSpPr>
            <p:nvPr/>
          </p:nvSpPr>
          <p:spPr bwMode="auto">
            <a:xfrm>
              <a:off x="239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6164" name="Rectangle 82"/>
            <p:cNvSpPr>
              <a:spLocks noChangeArrowheads="1"/>
            </p:cNvSpPr>
            <p:nvPr/>
          </p:nvSpPr>
          <p:spPr bwMode="auto">
            <a:xfrm>
              <a:off x="2865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6165" name="Rectangle 83"/>
            <p:cNvSpPr>
              <a:spLocks noChangeArrowheads="1"/>
            </p:cNvSpPr>
            <p:nvPr/>
          </p:nvSpPr>
          <p:spPr bwMode="auto">
            <a:xfrm>
              <a:off x="334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6166" name="Rectangle 84"/>
            <p:cNvSpPr>
              <a:spLocks noChangeArrowheads="1"/>
            </p:cNvSpPr>
            <p:nvPr/>
          </p:nvSpPr>
          <p:spPr bwMode="auto">
            <a:xfrm>
              <a:off x="380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6167" name="Rectangle 85"/>
            <p:cNvSpPr>
              <a:spLocks noChangeArrowheads="1"/>
            </p:cNvSpPr>
            <p:nvPr/>
          </p:nvSpPr>
          <p:spPr bwMode="auto">
            <a:xfrm>
              <a:off x="428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6168" name="Rectangle 86"/>
            <p:cNvSpPr>
              <a:spLocks noChangeArrowheads="1"/>
            </p:cNvSpPr>
            <p:nvPr/>
          </p:nvSpPr>
          <p:spPr bwMode="auto">
            <a:xfrm>
              <a:off x="475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6169" name="Text Box 89"/>
            <p:cNvSpPr txBox="1">
              <a:spLocks noChangeArrowheads="1"/>
            </p:cNvSpPr>
            <p:nvPr/>
          </p:nvSpPr>
          <p:spPr bwMode="auto">
            <a:xfrm>
              <a:off x="534" y="3101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6170" name="Text Box 90"/>
            <p:cNvSpPr txBox="1">
              <a:spLocks noChangeArrowheads="1"/>
            </p:cNvSpPr>
            <p:nvPr/>
          </p:nvSpPr>
          <p:spPr bwMode="auto">
            <a:xfrm>
              <a:off x="1009" y="3101"/>
              <a:ext cx="3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6171" name="Text Box 91"/>
            <p:cNvSpPr txBox="1">
              <a:spLocks noChangeArrowheads="1"/>
            </p:cNvSpPr>
            <p:nvPr/>
          </p:nvSpPr>
          <p:spPr bwMode="auto">
            <a:xfrm>
              <a:off x="1491" y="3109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6172" name="Text Box 92"/>
            <p:cNvSpPr txBox="1">
              <a:spLocks noChangeArrowheads="1"/>
            </p:cNvSpPr>
            <p:nvPr/>
          </p:nvSpPr>
          <p:spPr bwMode="auto">
            <a:xfrm>
              <a:off x="1958" y="3101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6173" name="Text Box 93"/>
            <p:cNvSpPr txBox="1">
              <a:spLocks noChangeArrowheads="1"/>
            </p:cNvSpPr>
            <p:nvPr/>
          </p:nvSpPr>
          <p:spPr bwMode="auto">
            <a:xfrm>
              <a:off x="2425" y="3101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6174" name="Text Box 94"/>
            <p:cNvSpPr txBox="1">
              <a:spLocks noChangeArrowheads="1"/>
            </p:cNvSpPr>
            <p:nvPr/>
          </p:nvSpPr>
          <p:spPr bwMode="auto">
            <a:xfrm>
              <a:off x="2908" y="3094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6175" name="Text Box 95"/>
            <p:cNvSpPr txBox="1">
              <a:spLocks noChangeArrowheads="1"/>
            </p:cNvSpPr>
            <p:nvPr/>
          </p:nvSpPr>
          <p:spPr bwMode="auto">
            <a:xfrm>
              <a:off x="3383" y="3102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6176" name="Text Box 96"/>
            <p:cNvSpPr txBox="1">
              <a:spLocks noChangeArrowheads="1"/>
            </p:cNvSpPr>
            <p:nvPr/>
          </p:nvSpPr>
          <p:spPr bwMode="auto">
            <a:xfrm>
              <a:off x="3842" y="3102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6177" name="Text Box 97"/>
            <p:cNvSpPr txBox="1">
              <a:spLocks noChangeArrowheads="1"/>
            </p:cNvSpPr>
            <p:nvPr/>
          </p:nvSpPr>
          <p:spPr bwMode="auto">
            <a:xfrm>
              <a:off x="4348" y="3102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6178" name="Text Box 98"/>
            <p:cNvSpPr txBox="1">
              <a:spLocks noChangeArrowheads="1"/>
            </p:cNvSpPr>
            <p:nvPr/>
          </p:nvSpPr>
          <p:spPr bwMode="auto">
            <a:xfrm>
              <a:off x="4799" y="3102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A[9]</a:t>
              </a:r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814388" y="3468688"/>
            <a:ext cx="1042987" cy="685800"/>
            <a:chOff x="513" y="2425"/>
            <a:chExt cx="657" cy="432"/>
          </a:xfrm>
        </p:grpSpPr>
        <p:sp>
          <p:nvSpPr>
            <p:cNvPr id="6156" name="Rectangle 87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6157" name="Line 88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Text Box 99"/>
            <p:cNvSpPr txBox="1">
              <a:spLocks noChangeArrowheads="1"/>
            </p:cNvSpPr>
            <p:nvPr/>
          </p:nvSpPr>
          <p:spPr bwMode="auto">
            <a:xfrm>
              <a:off x="977" y="2425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</p:grpSp>
      <p:sp>
        <p:nvSpPr>
          <p:cNvPr id="384102" name="Text Box 102"/>
          <p:cNvSpPr txBox="1">
            <a:spLocks noChangeArrowheads="1"/>
          </p:cNvSpPr>
          <p:nvPr/>
        </p:nvSpPr>
        <p:spPr bwMode="auto">
          <a:xfrm>
            <a:off x="1377950" y="5308600"/>
            <a:ext cx="6215063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printf("A[0]: %d, *p: %d\n", A[0], *p);</a:t>
            </a:r>
          </a:p>
        </p:txBody>
      </p: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2279650" y="5803900"/>
            <a:ext cx="3990975" cy="855663"/>
            <a:chOff x="425" y="3019"/>
            <a:chExt cx="2514" cy="539"/>
          </a:xfrm>
        </p:grpSpPr>
        <p:sp>
          <p:nvSpPr>
            <p:cNvPr id="6154" name="Rectangle 104"/>
            <p:cNvSpPr>
              <a:spLocks noChangeArrowheads="1"/>
            </p:cNvSpPr>
            <p:nvPr/>
          </p:nvSpPr>
          <p:spPr bwMode="auto">
            <a:xfrm>
              <a:off x="435" y="3276"/>
              <a:ext cx="2504" cy="2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A[0]: 10, *p: 10</a:t>
              </a:r>
            </a:p>
          </p:txBody>
        </p:sp>
        <p:sp>
          <p:nvSpPr>
            <p:cNvPr id="384105" name="Text Box 105"/>
            <p:cNvSpPr txBox="1">
              <a:spLocks noChangeArrowheads="1"/>
            </p:cNvSpPr>
            <p:nvPr/>
          </p:nvSpPr>
          <p:spPr bwMode="auto">
            <a:xfrm>
              <a:off x="425" y="3019"/>
              <a:ext cx="1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Printed output: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42" grpId="0" animBg="1"/>
      <p:bldP spid="384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Pointer Arithmetic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82100" y="2151584"/>
            <a:ext cx="8507412" cy="4487211"/>
          </a:xfrm>
        </p:spPr>
        <p:txBody>
          <a:bodyPr/>
          <a:lstStyle/>
          <a:p>
            <a:pPr marL="533400" indent="-533400"/>
            <a:r>
              <a:rPr lang="en-US" dirty="0" smtClean="0">
                <a:latin typeface="Cambria" pitchFamily="18" charset="0"/>
              </a:rPr>
              <a:t>C allows 3 forms of pointer arithmetic</a:t>
            </a:r>
          </a:p>
          <a:p>
            <a:pPr marL="914400" lvl="1" indent="-457200">
              <a:buFontTx/>
              <a:buAutoNum type="arabicPeriod"/>
            </a:pPr>
            <a:r>
              <a:rPr lang="en-US" dirty="0" smtClean="0">
                <a:latin typeface="Cambria" pitchFamily="18" charset="0"/>
              </a:rPr>
              <a:t>Adding an integer to a pointer</a:t>
            </a:r>
          </a:p>
          <a:p>
            <a:pPr marL="914400" lvl="1" indent="-457200">
              <a:buFontTx/>
              <a:buAutoNum type="arabicPeriod"/>
            </a:pPr>
            <a:r>
              <a:rPr lang="en-US" dirty="0" smtClean="0">
                <a:latin typeface="Cambria" pitchFamily="18" charset="0"/>
              </a:rPr>
              <a:t>Subtracting an integer from a pointer</a:t>
            </a:r>
          </a:p>
          <a:p>
            <a:pPr marL="914400" lvl="1" indent="-457200">
              <a:buFontTx/>
              <a:buAutoNum type="arabicPeriod"/>
            </a:pPr>
            <a:r>
              <a:rPr lang="en-US" dirty="0" smtClean="0">
                <a:latin typeface="Cambria" pitchFamily="18" charset="0"/>
              </a:rPr>
              <a:t>Subtracting 2 pointers</a:t>
            </a:r>
          </a:p>
        </p:txBody>
      </p:sp>
      <p:sp>
        <p:nvSpPr>
          <p:cNvPr id="71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D1D59-C74D-4746-804D-7457E0CF4CF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281836" y="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Adding an Integer to a Pointer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220663" y="1070540"/>
            <a:ext cx="8753475" cy="604838"/>
          </a:xfrm>
        </p:spPr>
        <p:txBody>
          <a:bodyPr/>
          <a:lstStyle/>
          <a:p>
            <a:pPr marL="533400" indent="-533400"/>
            <a:r>
              <a:rPr lang="en-US" dirty="0" smtClean="0">
                <a:latin typeface="Cambria" pitchFamily="18" charset="0"/>
              </a:rPr>
              <a:t>if “p” points to A[</a:t>
            </a:r>
            <a:r>
              <a:rPr lang="en-US" dirty="0" err="1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], then </a:t>
            </a:r>
            <a:r>
              <a:rPr lang="en-US" dirty="0" err="1" smtClean="0">
                <a:latin typeface="Cambria" pitchFamily="18" charset="0"/>
              </a:rPr>
              <a:t>p+j</a:t>
            </a:r>
            <a:r>
              <a:rPr lang="en-US" dirty="0" smtClean="0">
                <a:latin typeface="Cambria" pitchFamily="18" charset="0"/>
              </a:rPr>
              <a:t> points to A[</a:t>
            </a:r>
            <a:r>
              <a:rPr lang="en-US" dirty="0" err="1" smtClean="0">
                <a:latin typeface="Cambria" pitchFamily="18" charset="0"/>
              </a:rPr>
              <a:t>i+j</a:t>
            </a:r>
            <a:r>
              <a:rPr lang="en-US" dirty="0" smtClean="0">
                <a:latin typeface="Cambria" pitchFamily="18" charset="0"/>
              </a:rPr>
              <a:t>]</a:t>
            </a:r>
          </a:p>
        </p:txBody>
      </p:sp>
      <p:sp>
        <p:nvSpPr>
          <p:cNvPr id="81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C5114-A534-4103-9783-5F36A0994DD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7102" name="Text Box 30"/>
          <p:cNvSpPr txBox="1">
            <a:spLocks noChangeArrowheads="1"/>
          </p:cNvSpPr>
          <p:nvPr/>
        </p:nvSpPr>
        <p:spPr bwMode="auto">
          <a:xfrm>
            <a:off x="327025" y="2259013"/>
            <a:ext cx="1741488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= &amp;A[2];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63813" y="2266950"/>
            <a:ext cx="6367462" cy="749300"/>
            <a:chOff x="508" y="2864"/>
            <a:chExt cx="4745" cy="472"/>
          </a:xfrm>
        </p:grpSpPr>
        <p:sp>
          <p:nvSpPr>
            <p:cNvPr id="8263" name="Rectangle 32"/>
            <p:cNvSpPr>
              <a:spLocks noChangeArrowheads="1"/>
            </p:cNvSpPr>
            <p:nvPr/>
          </p:nvSpPr>
          <p:spPr bwMode="auto">
            <a:xfrm>
              <a:off x="508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8264" name="Rectangle 33"/>
            <p:cNvSpPr>
              <a:spLocks noChangeArrowheads="1"/>
            </p:cNvSpPr>
            <p:nvPr/>
          </p:nvSpPr>
          <p:spPr bwMode="auto">
            <a:xfrm>
              <a:off x="98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8265" name="Rectangle 34"/>
            <p:cNvSpPr>
              <a:spLocks noChangeArrowheads="1"/>
            </p:cNvSpPr>
            <p:nvPr/>
          </p:nvSpPr>
          <p:spPr bwMode="auto">
            <a:xfrm>
              <a:off x="144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8266" name="Rectangle 35"/>
            <p:cNvSpPr>
              <a:spLocks noChangeArrowheads="1"/>
            </p:cNvSpPr>
            <p:nvPr/>
          </p:nvSpPr>
          <p:spPr bwMode="auto">
            <a:xfrm>
              <a:off x="191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8267" name="Rectangle 36"/>
            <p:cNvSpPr>
              <a:spLocks noChangeArrowheads="1"/>
            </p:cNvSpPr>
            <p:nvPr/>
          </p:nvSpPr>
          <p:spPr bwMode="auto">
            <a:xfrm>
              <a:off x="239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8268" name="Rectangle 37"/>
            <p:cNvSpPr>
              <a:spLocks noChangeArrowheads="1"/>
            </p:cNvSpPr>
            <p:nvPr/>
          </p:nvSpPr>
          <p:spPr bwMode="auto">
            <a:xfrm>
              <a:off x="2865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8269" name="Rectangle 38"/>
            <p:cNvSpPr>
              <a:spLocks noChangeArrowheads="1"/>
            </p:cNvSpPr>
            <p:nvPr/>
          </p:nvSpPr>
          <p:spPr bwMode="auto">
            <a:xfrm>
              <a:off x="334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8270" name="Rectangle 39"/>
            <p:cNvSpPr>
              <a:spLocks noChangeArrowheads="1"/>
            </p:cNvSpPr>
            <p:nvPr/>
          </p:nvSpPr>
          <p:spPr bwMode="auto">
            <a:xfrm>
              <a:off x="380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8271" name="Rectangle 40"/>
            <p:cNvSpPr>
              <a:spLocks noChangeArrowheads="1"/>
            </p:cNvSpPr>
            <p:nvPr/>
          </p:nvSpPr>
          <p:spPr bwMode="auto">
            <a:xfrm>
              <a:off x="428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8272" name="Rectangle 41"/>
            <p:cNvSpPr>
              <a:spLocks noChangeArrowheads="1"/>
            </p:cNvSpPr>
            <p:nvPr/>
          </p:nvSpPr>
          <p:spPr bwMode="auto">
            <a:xfrm>
              <a:off x="475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8273" name="Text Box 42"/>
            <p:cNvSpPr txBox="1">
              <a:spLocks noChangeArrowheads="1"/>
            </p:cNvSpPr>
            <p:nvPr/>
          </p:nvSpPr>
          <p:spPr bwMode="auto">
            <a:xfrm>
              <a:off x="534" y="3116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8274" name="Text Box 43"/>
            <p:cNvSpPr txBox="1">
              <a:spLocks noChangeArrowheads="1"/>
            </p:cNvSpPr>
            <p:nvPr/>
          </p:nvSpPr>
          <p:spPr bwMode="auto">
            <a:xfrm>
              <a:off x="1010" y="3116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8275" name="Text Box 44"/>
            <p:cNvSpPr txBox="1">
              <a:spLocks noChangeArrowheads="1"/>
            </p:cNvSpPr>
            <p:nvPr/>
          </p:nvSpPr>
          <p:spPr bwMode="auto">
            <a:xfrm>
              <a:off x="1491" y="3124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8276" name="Text Box 45"/>
            <p:cNvSpPr txBox="1">
              <a:spLocks noChangeArrowheads="1"/>
            </p:cNvSpPr>
            <p:nvPr/>
          </p:nvSpPr>
          <p:spPr bwMode="auto">
            <a:xfrm>
              <a:off x="1958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8277" name="Text Box 46"/>
            <p:cNvSpPr txBox="1">
              <a:spLocks noChangeArrowheads="1"/>
            </p:cNvSpPr>
            <p:nvPr/>
          </p:nvSpPr>
          <p:spPr bwMode="auto">
            <a:xfrm>
              <a:off x="2424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8278" name="Text Box 47"/>
            <p:cNvSpPr txBox="1">
              <a:spLocks noChangeArrowheads="1"/>
            </p:cNvSpPr>
            <p:nvPr/>
          </p:nvSpPr>
          <p:spPr bwMode="auto">
            <a:xfrm>
              <a:off x="2908" y="3109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8279" name="Text Box 48"/>
            <p:cNvSpPr txBox="1">
              <a:spLocks noChangeArrowheads="1"/>
            </p:cNvSpPr>
            <p:nvPr/>
          </p:nvSpPr>
          <p:spPr bwMode="auto">
            <a:xfrm>
              <a:off x="3383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8280" name="Text Box 49"/>
            <p:cNvSpPr txBox="1">
              <a:spLocks noChangeArrowheads="1"/>
            </p:cNvSpPr>
            <p:nvPr/>
          </p:nvSpPr>
          <p:spPr bwMode="auto">
            <a:xfrm>
              <a:off x="3842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8281" name="Text Box 50"/>
            <p:cNvSpPr txBox="1">
              <a:spLocks noChangeArrowheads="1"/>
            </p:cNvSpPr>
            <p:nvPr/>
          </p:nvSpPr>
          <p:spPr bwMode="auto">
            <a:xfrm>
              <a:off x="4348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8282" name="Text Box 51"/>
            <p:cNvSpPr txBox="1">
              <a:spLocks noChangeArrowheads="1"/>
            </p:cNvSpPr>
            <p:nvPr/>
          </p:nvSpPr>
          <p:spPr bwMode="auto">
            <a:xfrm>
              <a:off x="4799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A[9]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870325" y="1681163"/>
            <a:ext cx="808038" cy="611187"/>
            <a:chOff x="513" y="2425"/>
            <a:chExt cx="745" cy="432"/>
          </a:xfrm>
        </p:grpSpPr>
        <p:sp>
          <p:nvSpPr>
            <p:cNvPr id="8260" name="Rectangle 53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8261" name="Line 54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Text Box 55"/>
            <p:cNvSpPr txBox="1">
              <a:spLocks noChangeArrowheads="1"/>
            </p:cNvSpPr>
            <p:nvPr/>
          </p:nvSpPr>
          <p:spPr bwMode="auto">
            <a:xfrm>
              <a:off x="976" y="2425"/>
              <a:ext cx="2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</p:grpSp>
      <p:sp>
        <p:nvSpPr>
          <p:cNvPr id="387128" name="Text Box 56"/>
          <p:cNvSpPr txBox="1">
            <a:spLocks noChangeArrowheads="1"/>
          </p:cNvSpPr>
          <p:nvPr/>
        </p:nvSpPr>
        <p:spPr bwMode="auto">
          <a:xfrm>
            <a:off x="377825" y="3992563"/>
            <a:ext cx="1628775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q = p+3;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525713" y="4000500"/>
            <a:ext cx="6367462" cy="749300"/>
            <a:chOff x="508" y="2864"/>
            <a:chExt cx="4745" cy="472"/>
          </a:xfrm>
        </p:grpSpPr>
        <p:sp>
          <p:nvSpPr>
            <p:cNvPr id="8240" name="Rectangle 58"/>
            <p:cNvSpPr>
              <a:spLocks noChangeArrowheads="1"/>
            </p:cNvSpPr>
            <p:nvPr/>
          </p:nvSpPr>
          <p:spPr bwMode="auto">
            <a:xfrm>
              <a:off x="508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8241" name="Rectangle 59"/>
            <p:cNvSpPr>
              <a:spLocks noChangeArrowheads="1"/>
            </p:cNvSpPr>
            <p:nvPr/>
          </p:nvSpPr>
          <p:spPr bwMode="auto">
            <a:xfrm>
              <a:off x="98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8242" name="Rectangle 60"/>
            <p:cNvSpPr>
              <a:spLocks noChangeArrowheads="1"/>
            </p:cNvSpPr>
            <p:nvPr/>
          </p:nvSpPr>
          <p:spPr bwMode="auto">
            <a:xfrm>
              <a:off x="144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8243" name="Rectangle 61"/>
            <p:cNvSpPr>
              <a:spLocks noChangeArrowheads="1"/>
            </p:cNvSpPr>
            <p:nvPr/>
          </p:nvSpPr>
          <p:spPr bwMode="auto">
            <a:xfrm>
              <a:off x="191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8244" name="Rectangle 62"/>
            <p:cNvSpPr>
              <a:spLocks noChangeArrowheads="1"/>
            </p:cNvSpPr>
            <p:nvPr/>
          </p:nvSpPr>
          <p:spPr bwMode="auto">
            <a:xfrm>
              <a:off x="239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8245" name="Rectangle 63"/>
            <p:cNvSpPr>
              <a:spLocks noChangeArrowheads="1"/>
            </p:cNvSpPr>
            <p:nvPr/>
          </p:nvSpPr>
          <p:spPr bwMode="auto">
            <a:xfrm>
              <a:off x="2865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8246" name="Rectangle 64"/>
            <p:cNvSpPr>
              <a:spLocks noChangeArrowheads="1"/>
            </p:cNvSpPr>
            <p:nvPr/>
          </p:nvSpPr>
          <p:spPr bwMode="auto">
            <a:xfrm>
              <a:off x="334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8247" name="Rectangle 65"/>
            <p:cNvSpPr>
              <a:spLocks noChangeArrowheads="1"/>
            </p:cNvSpPr>
            <p:nvPr/>
          </p:nvSpPr>
          <p:spPr bwMode="auto">
            <a:xfrm>
              <a:off x="380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8248" name="Rectangle 66"/>
            <p:cNvSpPr>
              <a:spLocks noChangeArrowheads="1"/>
            </p:cNvSpPr>
            <p:nvPr/>
          </p:nvSpPr>
          <p:spPr bwMode="auto">
            <a:xfrm>
              <a:off x="428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8249" name="Rectangle 67"/>
            <p:cNvSpPr>
              <a:spLocks noChangeArrowheads="1"/>
            </p:cNvSpPr>
            <p:nvPr/>
          </p:nvSpPr>
          <p:spPr bwMode="auto">
            <a:xfrm>
              <a:off x="475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8250" name="Text Box 68"/>
            <p:cNvSpPr txBox="1">
              <a:spLocks noChangeArrowheads="1"/>
            </p:cNvSpPr>
            <p:nvPr/>
          </p:nvSpPr>
          <p:spPr bwMode="auto">
            <a:xfrm>
              <a:off x="534" y="3116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8251" name="Text Box 69"/>
            <p:cNvSpPr txBox="1">
              <a:spLocks noChangeArrowheads="1"/>
            </p:cNvSpPr>
            <p:nvPr/>
          </p:nvSpPr>
          <p:spPr bwMode="auto">
            <a:xfrm>
              <a:off x="1010" y="3116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8252" name="Text Box 70"/>
            <p:cNvSpPr txBox="1">
              <a:spLocks noChangeArrowheads="1"/>
            </p:cNvSpPr>
            <p:nvPr/>
          </p:nvSpPr>
          <p:spPr bwMode="auto">
            <a:xfrm>
              <a:off x="1491" y="3124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8253" name="Text Box 71"/>
            <p:cNvSpPr txBox="1">
              <a:spLocks noChangeArrowheads="1"/>
            </p:cNvSpPr>
            <p:nvPr/>
          </p:nvSpPr>
          <p:spPr bwMode="auto">
            <a:xfrm>
              <a:off x="1958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8254" name="Text Box 72"/>
            <p:cNvSpPr txBox="1">
              <a:spLocks noChangeArrowheads="1"/>
            </p:cNvSpPr>
            <p:nvPr/>
          </p:nvSpPr>
          <p:spPr bwMode="auto">
            <a:xfrm>
              <a:off x="2424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8255" name="Text Box 73"/>
            <p:cNvSpPr txBox="1">
              <a:spLocks noChangeArrowheads="1"/>
            </p:cNvSpPr>
            <p:nvPr/>
          </p:nvSpPr>
          <p:spPr bwMode="auto">
            <a:xfrm>
              <a:off x="2908" y="3109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8256" name="Text Box 74"/>
            <p:cNvSpPr txBox="1">
              <a:spLocks noChangeArrowheads="1"/>
            </p:cNvSpPr>
            <p:nvPr/>
          </p:nvSpPr>
          <p:spPr bwMode="auto">
            <a:xfrm>
              <a:off x="3383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8257" name="Text Box 75"/>
            <p:cNvSpPr txBox="1">
              <a:spLocks noChangeArrowheads="1"/>
            </p:cNvSpPr>
            <p:nvPr/>
          </p:nvSpPr>
          <p:spPr bwMode="auto">
            <a:xfrm>
              <a:off x="3842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8258" name="Text Box 76"/>
            <p:cNvSpPr txBox="1">
              <a:spLocks noChangeArrowheads="1"/>
            </p:cNvSpPr>
            <p:nvPr/>
          </p:nvSpPr>
          <p:spPr bwMode="auto">
            <a:xfrm>
              <a:off x="4348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8259" name="Text Box 77"/>
            <p:cNvSpPr txBox="1">
              <a:spLocks noChangeArrowheads="1"/>
            </p:cNvSpPr>
            <p:nvPr/>
          </p:nvSpPr>
          <p:spPr bwMode="auto">
            <a:xfrm>
              <a:off x="4799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A[9]</a:t>
              </a: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3832225" y="3414713"/>
            <a:ext cx="808038" cy="611187"/>
            <a:chOff x="513" y="2425"/>
            <a:chExt cx="745" cy="432"/>
          </a:xfrm>
        </p:grpSpPr>
        <p:sp>
          <p:nvSpPr>
            <p:cNvPr id="8237" name="Rectangle 79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8238" name="Line 80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Text Box 81"/>
            <p:cNvSpPr txBox="1">
              <a:spLocks noChangeArrowheads="1"/>
            </p:cNvSpPr>
            <p:nvPr/>
          </p:nvSpPr>
          <p:spPr bwMode="auto">
            <a:xfrm>
              <a:off x="976" y="2425"/>
              <a:ext cx="2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5772150" y="3403600"/>
            <a:ext cx="804863" cy="611188"/>
            <a:chOff x="513" y="2425"/>
            <a:chExt cx="742" cy="432"/>
          </a:xfrm>
        </p:grpSpPr>
        <p:sp>
          <p:nvSpPr>
            <p:cNvPr id="8234" name="Rectangle 83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8235" name="Line 84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Text Box 85"/>
            <p:cNvSpPr txBox="1">
              <a:spLocks noChangeArrowheads="1"/>
            </p:cNvSpPr>
            <p:nvPr/>
          </p:nvSpPr>
          <p:spPr bwMode="auto">
            <a:xfrm>
              <a:off x="976" y="2425"/>
              <a:ext cx="27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</p:grpSp>
      <p:sp>
        <p:nvSpPr>
          <p:cNvPr id="387158" name="Text Box 86"/>
          <p:cNvSpPr txBox="1">
            <a:spLocks noChangeArrowheads="1"/>
          </p:cNvSpPr>
          <p:nvPr/>
        </p:nvSpPr>
        <p:spPr bwMode="auto">
          <a:xfrm>
            <a:off x="414338" y="5846763"/>
            <a:ext cx="1319212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+= 6;</a:t>
            </a: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2536825" y="5842000"/>
            <a:ext cx="6367463" cy="749300"/>
            <a:chOff x="508" y="2864"/>
            <a:chExt cx="4745" cy="472"/>
          </a:xfrm>
        </p:grpSpPr>
        <p:sp>
          <p:nvSpPr>
            <p:cNvPr id="8214" name="Rectangle 88"/>
            <p:cNvSpPr>
              <a:spLocks noChangeArrowheads="1"/>
            </p:cNvSpPr>
            <p:nvPr/>
          </p:nvSpPr>
          <p:spPr bwMode="auto">
            <a:xfrm>
              <a:off x="508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8215" name="Rectangle 89"/>
            <p:cNvSpPr>
              <a:spLocks noChangeArrowheads="1"/>
            </p:cNvSpPr>
            <p:nvPr/>
          </p:nvSpPr>
          <p:spPr bwMode="auto">
            <a:xfrm>
              <a:off x="98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8216" name="Rectangle 90"/>
            <p:cNvSpPr>
              <a:spLocks noChangeArrowheads="1"/>
            </p:cNvSpPr>
            <p:nvPr/>
          </p:nvSpPr>
          <p:spPr bwMode="auto">
            <a:xfrm>
              <a:off x="144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8217" name="Rectangle 91"/>
            <p:cNvSpPr>
              <a:spLocks noChangeArrowheads="1"/>
            </p:cNvSpPr>
            <p:nvPr/>
          </p:nvSpPr>
          <p:spPr bwMode="auto">
            <a:xfrm>
              <a:off x="191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8218" name="Rectangle 92"/>
            <p:cNvSpPr>
              <a:spLocks noChangeArrowheads="1"/>
            </p:cNvSpPr>
            <p:nvPr/>
          </p:nvSpPr>
          <p:spPr bwMode="auto">
            <a:xfrm>
              <a:off x="239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8219" name="Rectangle 93"/>
            <p:cNvSpPr>
              <a:spLocks noChangeArrowheads="1"/>
            </p:cNvSpPr>
            <p:nvPr/>
          </p:nvSpPr>
          <p:spPr bwMode="auto">
            <a:xfrm>
              <a:off x="2865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8220" name="Rectangle 94"/>
            <p:cNvSpPr>
              <a:spLocks noChangeArrowheads="1"/>
            </p:cNvSpPr>
            <p:nvPr/>
          </p:nvSpPr>
          <p:spPr bwMode="auto">
            <a:xfrm>
              <a:off x="334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8221" name="Rectangle 95"/>
            <p:cNvSpPr>
              <a:spLocks noChangeArrowheads="1"/>
            </p:cNvSpPr>
            <p:nvPr/>
          </p:nvSpPr>
          <p:spPr bwMode="auto">
            <a:xfrm>
              <a:off x="380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8222" name="Rectangle 96"/>
            <p:cNvSpPr>
              <a:spLocks noChangeArrowheads="1"/>
            </p:cNvSpPr>
            <p:nvPr/>
          </p:nvSpPr>
          <p:spPr bwMode="auto">
            <a:xfrm>
              <a:off x="428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8223" name="Rectangle 97"/>
            <p:cNvSpPr>
              <a:spLocks noChangeArrowheads="1"/>
            </p:cNvSpPr>
            <p:nvPr/>
          </p:nvSpPr>
          <p:spPr bwMode="auto">
            <a:xfrm>
              <a:off x="475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8224" name="Text Box 98"/>
            <p:cNvSpPr txBox="1">
              <a:spLocks noChangeArrowheads="1"/>
            </p:cNvSpPr>
            <p:nvPr/>
          </p:nvSpPr>
          <p:spPr bwMode="auto">
            <a:xfrm>
              <a:off x="534" y="3116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8225" name="Text Box 99"/>
            <p:cNvSpPr txBox="1">
              <a:spLocks noChangeArrowheads="1"/>
            </p:cNvSpPr>
            <p:nvPr/>
          </p:nvSpPr>
          <p:spPr bwMode="auto">
            <a:xfrm>
              <a:off x="1010" y="3116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8226" name="Text Box 100"/>
            <p:cNvSpPr txBox="1">
              <a:spLocks noChangeArrowheads="1"/>
            </p:cNvSpPr>
            <p:nvPr/>
          </p:nvSpPr>
          <p:spPr bwMode="auto">
            <a:xfrm>
              <a:off x="1491" y="3124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8227" name="Text Box 101"/>
            <p:cNvSpPr txBox="1">
              <a:spLocks noChangeArrowheads="1"/>
            </p:cNvSpPr>
            <p:nvPr/>
          </p:nvSpPr>
          <p:spPr bwMode="auto">
            <a:xfrm>
              <a:off x="1958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8228" name="Text Box 102"/>
            <p:cNvSpPr txBox="1">
              <a:spLocks noChangeArrowheads="1"/>
            </p:cNvSpPr>
            <p:nvPr/>
          </p:nvSpPr>
          <p:spPr bwMode="auto">
            <a:xfrm>
              <a:off x="2424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8229" name="Text Box 103"/>
            <p:cNvSpPr txBox="1">
              <a:spLocks noChangeArrowheads="1"/>
            </p:cNvSpPr>
            <p:nvPr/>
          </p:nvSpPr>
          <p:spPr bwMode="auto">
            <a:xfrm>
              <a:off x="2908" y="3109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8230" name="Text Box 104"/>
            <p:cNvSpPr txBox="1">
              <a:spLocks noChangeArrowheads="1"/>
            </p:cNvSpPr>
            <p:nvPr/>
          </p:nvSpPr>
          <p:spPr bwMode="auto">
            <a:xfrm>
              <a:off x="3383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8231" name="Text Box 105"/>
            <p:cNvSpPr txBox="1">
              <a:spLocks noChangeArrowheads="1"/>
            </p:cNvSpPr>
            <p:nvPr/>
          </p:nvSpPr>
          <p:spPr bwMode="auto">
            <a:xfrm>
              <a:off x="3842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8232" name="Text Box 106"/>
            <p:cNvSpPr txBox="1">
              <a:spLocks noChangeArrowheads="1"/>
            </p:cNvSpPr>
            <p:nvPr/>
          </p:nvSpPr>
          <p:spPr bwMode="auto">
            <a:xfrm>
              <a:off x="4348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8233" name="Text Box 107"/>
            <p:cNvSpPr txBox="1">
              <a:spLocks noChangeArrowheads="1"/>
            </p:cNvSpPr>
            <p:nvPr/>
          </p:nvSpPr>
          <p:spPr bwMode="auto">
            <a:xfrm>
              <a:off x="4799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A[9]</a:t>
              </a:r>
            </a:p>
          </p:txBody>
        </p:sp>
      </p:grpSp>
      <p:grpSp>
        <p:nvGrpSpPr>
          <p:cNvPr id="8" name="Group 108"/>
          <p:cNvGrpSpPr>
            <a:grpSpLocks/>
          </p:cNvGrpSpPr>
          <p:nvPr/>
        </p:nvGrpSpPr>
        <p:grpSpPr bwMode="auto">
          <a:xfrm>
            <a:off x="7650163" y="5256213"/>
            <a:ext cx="808037" cy="611187"/>
            <a:chOff x="513" y="2425"/>
            <a:chExt cx="745" cy="432"/>
          </a:xfrm>
        </p:grpSpPr>
        <p:sp>
          <p:nvSpPr>
            <p:cNvPr id="8211" name="Rectangle 109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8212" name="Line 110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Text Box 111"/>
            <p:cNvSpPr txBox="1">
              <a:spLocks noChangeArrowheads="1"/>
            </p:cNvSpPr>
            <p:nvPr/>
          </p:nvSpPr>
          <p:spPr bwMode="auto">
            <a:xfrm>
              <a:off x="976" y="2425"/>
              <a:ext cx="2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</p:grp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5846763" y="5245100"/>
            <a:ext cx="804862" cy="611188"/>
            <a:chOff x="513" y="2425"/>
            <a:chExt cx="742" cy="432"/>
          </a:xfrm>
        </p:grpSpPr>
        <p:sp>
          <p:nvSpPr>
            <p:cNvPr id="8208" name="Rectangle 113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8209" name="Line 114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Text Box 115"/>
            <p:cNvSpPr txBox="1">
              <a:spLocks noChangeArrowheads="1"/>
            </p:cNvSpPr>
            <p:nvPr/>
          </p:nvSpPr>
          <p:spPr bwMode="auto">
            <a:xfrm>
              <a:off x="976" y="2425"/>
              <a:ext cx="27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02" grpId="0" animBg="1"/>
      <p:bldP spid="387128" grpId="0" animBg="1"/>
      <p:bldP spid="3871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204788" y="141288"/>
            <a:ext cx="8686800" cy="698500"/>
          </a:xfrm>
          <a:noFill/>
        </p:spPr>
        <p:txBody>
          <a:bodyPr/>
          <a:lstStyle/>
          <a:p>
            <a:r>
              <a:rPr lang="en-US" sz="3600" dirty="0" smtClean="0">
                <a:latin typeface="Cambria" pitchFamily="18" charset="0"/>
              </a:rPr>
              <a:t>Subtracting an Integer from a Pointer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220663" y="882650"/>
            <a:ext cx="8753475" cy="615950"/>
          </a:xfrm>
        </p:spPr>
        <p:txBody>
          <a:bodyPr/>
          <a:lstStyle/>
          <a:p>
            <a:pPr marL="533400" indent="-533400"/>
            <a:r>
              <a:rPr lang="en-US" smtClean="0">
                <a:latin typeface="Cambria" pitchFamily="18" charset="0"/>
              </a:rPr>
              <a:t>if “p” points to A[i], then p-j points to A[i-j]</a:t>
            </a:r>
          </a:p>
        </p:txBody>
      </p:sp>
      <p:sp>
        <p:nvSpPr>
          <p:cNvPr id="92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B9280-6617-49FB-910E-D0DE25D500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327025" y="2178050"/>
            <a:ext cx="1741488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= &amp;A[8];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63813" y="2185988"/>
            <a:ext cx="6367462" cy="749300"/>
            <a:chOff x="508" y="2864"/>
            <a:chExt cx="4745" cy="472"/>
          </a:xfrm>
        </p:grpSpPr>
        <p:sp>
          <p:nvSpPr>
            <p:cNvPr id="9287" name="Rectangle 6"/>
            <p:cNvSpPr>
              <a:spLocks noChangeArrowheads="1"/>
            </p:cNvSpPr>
            <p:nvPr/>
          </p:nvSpPr>
          <p:spPr bwMode="auto">
            <a:xfrm>
              <a:off x="508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9288" name="Rectangle 7"/>
            <p:cNvSpPr>
              <a:spLocks noChangeArrowheads="1"/>
            </p:cNvSpPr>
            <p:nvPr/>
          </p:nvSpPr>
          <p:spPr bwMode="auto">
            <a:xfrm>
              <a:off x="98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9289" name="Rectangle 8"/>
            <p:cNvSpPr>
              <a:spLocks noChangeArrowheads="1"/>
            </p:cNvSpPr>
            <p:nvPr/>
          </p:nvSpPr>
          <p:spPr bwMode="auto">
            <a:xfrm>
              <a:off x="144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9290" name="Rectangle 9"/>
            <p:cNvSpPr>
              <a:spLocks noChangeArrowheads="1"/>
            </p:cNvSpPr>
            <p:nvPr/>
          </p:nvSpPr>
          <p:spPr bwMode="auto">
            <a:xfrm>
              <a:off x="191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9291" name="Rectangle 10"/>
            <p:cNvSpPr>
              <a:spLocks noChangeArrowheads="1"/>
            </p:cNvSpPr>
            <p:nvPr/>
          </p:nvSpPr>
          <p:spPr bwMode="auto">
            <a:xfrm>
              <a:off x="239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9292" name="Rectangle 11"/>
            <p:cNvSpPr>
              <a:spLocks noChangeArrowheads="1"/>
            </p:cNvSpPr>
            <p:nvPr/>
          </p:nvSpPr>
          <p:spPr bwMode="auto">
            <a:xfrm>
              <a:off x="2865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9293" name="Rectangle 12"/>
            <p:cNvSpPr>
              <a:spLocks noChangeArrowheads="1"/>
            </p:cNvSpPr>
            <p:nvPr/>
          </p:nvSpPr>
          <p:spPr bwMode="auto">
            <a:xfrm>
              <a:off x="334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9294" name="Rectangle 13"/>
            <p:cNvSpPr>
              <a:spLocks noChangeArrowheads="1"/>
            </p:cNvSpPr>
            <p:nvPr/>
          </p:nvSpPr>
          <p:spPr bwMode="auto">
            <a:xfrm>
              <a:off x="380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9295" name="Rectangle 14"/>
            <p:cNvSpPr>
              <a:spLocks noChangeArrowheads="1"/>
            </p:cNvSpPr>
            <p:nvPr/>
          </p:nvSpPr>
          <p:spPr bwMode="auto">
            <a:xfrm>
              <a:off x="428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9296" name="Rectangle 15"/>
            <p:cNvSpPr>
              <a:spLocks noChangeArrowheads="1"/>
            </p:cNvSpPr>
            <p:nvPr/>
          </p:nvSpPr>
          <p:spPr bwMode="auto">
            <a:xfrm>
              <a:off x="475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9297" name="Text Box 16"/>
            <p:cNvSpPr txBox="1">
              <a:spLocks noChangeArrowheads="1"/>
            </p:cNvSpPr>
            <p:nvPr/>
          </p:nvSpPr>
          <p:spPr bwMode="auto">
            <a:xfrm>
              <a:off x="534" y="3116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9298" name="Text Box 17"/>
            <p:cNvSpPr txBox="1">
              <a:spLocks noChangeArrowheads="1"/>
            </p:cNvSpPr>
            <p:nvPr/>
          </p:nvSpPr>
          <p:spPr bwMode="auto">
            <a:xfrm>
              <a:off x="1010" y="3116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9299" name="Text Box 18"/>
            <p:cNvSpPr txBox="1">
              <a:spLocks noChangeArrowheads="1"/>
            </p:cNvSpPr>
            <p:nvPr/>
          </p:nvSpPr>
          <p:spPr bwMode="auto">
            <a:xfrm>
              <a:off x="1491" y="3124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9300" name="Text Box 19"/>
            <p:cNvSpPr txBox="1">
              <a:spLocks noChangeArrowheads="1"/>
            </p:cNvSpPr>
            <p:nvPr/>
          </p:nvSpPr>
          <p:spPr bwMode="auto">
            <a:xfrm>
              <a:off x="1958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9301" name="Text Box 20"/>
            <p:cNvSpPr txBox="1">
              <a:spLocks noChangeArrowheads="1"/>
            </p:cNvSpPr>
            <p:nvPr/>
          </p:nvSpPr>
          <p:spPr bwMode="auto">
            <a:xfrm>
              <a:off x="2424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9302" name="Text Box 21"/>
            <p:cNvSpPr txBox="1">
              <a:spLocks noChangeArrowheads="1"/>
            </p:cNvSpPr>
            <p:nvPr/>
          </p:nvSpPr>
          <p:spPr bwMode="auto">
            <a:xfrm>
              <a:off x="2908" y="3109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9303" name="Text Box 22"/>
            <p:cNvSpPr txBox="1">
              <a:spLocks noChangeArrowheads="1"/>
            </p:cNvSpPr>
            <p:nvPr/>
          </p:nvSpPr>
          <p:spPr bwMode="auto">
            <a:xfrm>
              <a:off x="3383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9304" name="Text Box 23"/>
            <p:cNvSpPr txBox="1">
              <a:spLocks noChangeArrowheads="1"/>
            </p:cNvSpPr>
            <p:nvPr/>
          </p:nvSpPr>
          <p:spPr bwMode="auto">
            <a:xfrm>
              <a:off x="3842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9305" name="Text Box 24"/>
            <p:cNvSpPr txBox="1">
              <a:spLocks noChangeArrowheads="1"/>
            </p:cNvSpPr>
            <p:nvPr/>
          </p:nvSpPr>
          <p:spPr bwMode="auto">
            <a:xfrm>
              <a:off x="4348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9306" name="Text Box 25"/>
            <p:cNvSpPr txBox="1">
              <a:spLocks noChangeArrowheads="1"/>
            </p:cNvSpPr>
            <p:nvPr/>
          </p:nvSpPr>
          <p:spPr bwMode="auto">
            <a:xfrm>
              <a:off x="4799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A[9]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664450" y="1573213"/>
            <a:ext cx="808038" cy="611187"/>
            <a:chOff x="513" y="2425"/>
            <a:chExt cx="745" cy="432"/>
          </a:xfrm>
        </p:grpSpPr>
        <p:sp>
          <p:nvSpPr>
            <p:cNvPr id="9284" name="Rectangle 27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9285" name="Line 28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Text Box 29"/>
            <p:cNvSpPr txBox="1">
              <a:spLocks noChangeArrowheads="1"/>
            </p:cNvSpPr>
            <p:nvPr/>
          </p:nvSpPr>
          <p:spPr bwMode="auto">
            <a:xfrm>
              <a:off x="976" y="2425"/>
              <a:ext cx="2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</p:grp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377825" y="4030663"/>
            <a:ext cx="1628775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q = p-3;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525713" y="4038600"/>
            <a:ext cx="6367462" cy="749300"/>
            <a:chOff x="508" y="2864"/>
            <a:chExt cx="4745" cy="472"/>
          </a:xfrm>
        </p:grpSpPr>
        <p:sp>
          <p:nvSpPr>
            <p:cNvPr id="9264" name="Rectangle 32"/>
            <p:cNvSpPr>
              <a:spLocks noChangeArrowheads="1"/>
            </p:cNvSpPr>
            <p:nvPr/>
          </p:nvSpPr>
          <p:spPr bwMode="auto">
            <a:xfrm>
              <a:off x="508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9265" name="Rectangle 33"/>
            <p:cNvSpPr>
              <a:spLocks noChangeArrowheads="1"/>
            </p:cNvSpPr>
            <p:nvPr/>
          </p:nvSpPr>
          <p:spPr bwMode="auto">
            <a:xfrm>
              <a:off x="98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9266" name="Rectangle 34"/>
            <p:cNvSpPr>
              <a:spLocks noChangeArrowheads="1"/>
            </p:cNvSpPr>
            <p:nvPr/>
          </p:nvSpPr>
          <p:spPr bwMode="auto">
            <a:xfrm>
              <a:off x="144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9267" name="Rectangle 35"/>
            <p:cNvSpPr>
              <a:spLocks noChangeArrowheads="1"/>
            </p:cNvSpPr>
            <p:nvPr/>
          </p:nvSpPr>
          <p:spPr bwMode="auto">
            <a:xfrm>
              <a:off x="191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9268" name="Rectangle 36"/>
            <p:cNvSpPr>
              <a:spLocks noChangeArrowheads="1"/>
            </p:cNvSpPr>
            <p:nvPr/>
          </p:nvSpPr>
          <p:spPr bwMode="auto">
            <a:xfrm>
              <a:off x="239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9269" name="Rectangle 37"/>
            <p:cNvSpPr>
              <a:spLocks noChangeArrowheads="1"/>
            </p:cNvSpPr>
            <p:nvPr/>
          </p:nvSpPr>
          <p:spPr bwMode="auto">
            <a:xfrm>
              <a:off x="2865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9270" name="Rectangle 38"/>
            <p:cNvSpPr>
              <a:spLocks noChangeArrowheads="1"/>
            </p:cNvSpPr>
            <p:nvPr/>
          </p:nvSpPr>
          <p:spPr bwMode="auto">
            <a:xfrm>
              <a:off x="334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9271" name="Rectangle 39"/>
            <p:cNvSpPr>
              <a:spLocks noChangeArrowheads="1"/>
            </p:cNvSpPr>
            <p:nvPr/>
          </p:nvSpPr>
          <p:spPr bwMode="auto">
            <a:xfrm>
              <a:off x="380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9272" name="Rectangle 40"/>
            <p:cNvSpPr>
              <a:spLocks noChangeArrowheads="1"/>
            </p:cNvSpPr>
            <p:nvPr/>
          </p:nvSpPr>
          <p:spPr bwMode="auto">
            <a:xfrm>
              <a:off x="428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9273" name="Rectangle 41"/>
            <p:cNvSpPr>
              <a:spLocks noChangeArrowheads="1"/>
            </p:cNvSpPr>
            <p:nvPr/>
          </p:nvSpPr>
          <p:spPr bwMode="auto">
            <a:xfrm>
              <a:off x="475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9274" name="Text Box 42"/>
            <p:cNvSpPr txBox="1">
              <a:spLocks noChangeArrowheads="1"/>
            </p:cNvSpPr>
            <p:nvPr/>
          </p:nvSpPr>
          <p:spPr bwMode="auto">
            <a:xfrm>
              <a:off x="534" y="3116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9275" name="Text Box 43"/>
            <p:cNvSpPr txBox="1">
              <a:spLocks noChangeArrowheads="1"/>
            </p:cNvSpPr>
            <p:nvPr/>
          </p:nvSpPr>
          <p:spPr bwMode="auto">
            <a:xfrm>
              <a:off x="1010" y="3116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9276" name="Text Box 44"/>
            <p:cNvSpPr txBox="1">
              <a:spLocks noChangeArrowheads="1"/>
            </p:cNvSpPr>
            <p:nvPr/>
          </p:nvSpPr>
          <p:spPr bwMode="auto">
            <a:xfrm>
              <a:off x="1491" y="3124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9277" name="Text Box 45"/>
            <p:cNvSpPr txBox="1">
              <a:spLocks noChangeArrowheads="1"/>
            </p:cNvSpPr>
            <p:nvPr/>
          </p:nvSpPr>
          <p:spPr bwMode="auto">
            <a:xfrm>
              <a:off x="1958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9278" name="Text Box 46"/>
            <p:cNvSpPr txBox="1">
              <a:spLocks noChangeArrowheads="1"/>
            </p:cNvSpPr>
            <p:nvPr/>
          </p:nvSpPr>
          <p:spPr bwMode="auto">
            <a:xfrm>
              <a:off x="2424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9279" name="Text Box 47"/>
            <p:cNvSpPr txBox="1">
              <a:spLocks noChangeArrowheads="1"/>
            </p:cNvSpPr>
            <p:nvPr/>
          </p:nvSpPr>
          <p:spPr bwMode="auto">
            <a:xfrm>
              <a:off x="2908" y="3109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9280" name="Text Box 48"/>
            <p:cNvSpPr txBox="1">
              <a:spLocks noChangeArrowheads="1"/>
            </p:cNvSpPr>
            <p:nvPr/>
          </p:nvSpPr>
          <p:spPr bwMode="auto">
            <a:xfrm>
              <a:off x="3383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9281" name="Text Box 49"/>
            <p:cNvSpPr txBox="1">
              <a:spLocks noChangeArrowheads="1"/>
            </p:cNvSpPr>
            <p:nvPr/>
          </p:nvSpPr>
          <p:spPr bwMode="auto">
            <a:xfrm>
              <a:off x="3842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9282" name="Text Box 50"/>
            <p:cNvSpPr txBox="1">
              <a:spLocks noChangeArrowheads="1"/>
            </p:cNvSpPr>
            <p:nvPr/>
          </p:nvSpPr>
          <p:spPr bwMode="auto">
            <a:xfrm>
              <a:off x="4348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9283" name="Text Box 51"/>
            <p:cNvSpPr txBox="1">
              <a:spLocks noChangeArrowheads="1"/>
            </p:cNvSpPr>
            <p:nvPr/>
          </p:nvSpPr>
          <p:spPr bwMode="auto">
            <a:xfrm>
              <a:off x="4799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A[9]</a:t>
              </a:r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7624763" y="3427413"/>
            <a:ext cx="808037" cy="611187"/>
            <a:chOff x="513" y="2425"/>
            <a:chExt cx="745" cy="432"/>
          </a:xfrm>
        </p:grpSpPr>
        <p:sp>
          <p:nvSpPr>
            <p:cNvPr id="9261" name="Rectangle 53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9262" name="Line 54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Text Box 55"/>
            <p:cNvSpPr txBox="1">
              <a:spLocks noChangeArrowheads="1"/>
            </p:cNvSpPr>
            <p:nvPr/>
          </p:nvSpPr>
          <p:spPr bwMode="auto">
            <a:xfrm>
              <a:off x="976" y="2425"/>
              <a:ext cx="2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5772150" y="3441700"/>
            <a:ext cx="804863" cy="611188"/>
            <a:chOff x="513" y="2425"/>
            <a:chExt cx="742" cy="432"/>
          </a:xfrm>
        </p:grpSpPr>
        <p:sp>
          <p:nvSpPr>
            <p:cNvPr id="9258" name="Rectangle 57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9259" name="Line 58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59"/>
            <p:cNvSpPr txBox="1">
              <a:spLocks noChangeArrowheads="1"/>
            </p:cNvSpPr>
            <p:nvPr/>
          </p:nvSpPr>
          <p:spPr bwMode="auto">
            <a:xfrm>
              <a:off x="976" y="2425"/>
              <a:ext cx="27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</p:grpSp>
      <p:sp>
        <p:nvSpPr>
          <p:cNvPr id="388156" name="Text Box 60"/>
          <p:cNvSpPr txBox="1">
            <a:spLocks noChangeArrowheads="1"/>
          </p:cNvSpPr>
          <p:nvPr/>
        </p:nvSpPr>
        <p:spPr bwMode="auto">
          <a:xfrm>
            <a:off x="414338" y="5808663"/>
            <a:ext cx="1319212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-= 6;</a:t>
            </a:r>
          </a:p>
        </p:txBody>
      </p: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2536825" y="5803900"/>
            <a:ext cx="6367463" cy="749300"/>
            <a:chOff x="508" y="2864"/>
            <a:chExt cx="4745" cy="472"/>
          </a:xfrm>
        </p:grpSpPr>
        <p:sp>
          <p:nvSpPr>
            <p:cNvPr id="9238" name="Rectangle 62"/>
            <p:cNvSpPr>
              <a:spLocks noChangeArrowheads="1"/>
            </p:cNvSpPr>
            <p:nvPr/>
          </p:nvSpPr>
          <p:spPr bwMode="auto">
            <a:xfrm>
              <a:off x="508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9239" name="Rectangle 63"/>
            <p:cNvSpPr>
              <a:spLocks noChangeArrowheads="1"/>
            </p:cNvSpPr>
            <p:nvPr/>
          </p:nvSpPr>
          <p:spPr bwMode="auto">
            <a:xfrm>
              <a:off x="98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9240" name="Rectangle 64"/>
            <p:cNvSpPr>
              <a:spLocks noChangeArrowheads="1"/>
            </p:cNvSpPr>
            <p:nvPr/>
          </p:nvSpPr>
          <p:spPr bwMode="auto">
            <a:xfrm>
              <a:off x="1442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9241" name="Rectangle 65"/>
            <p:cNvSpPr>
              <a:spLocks noChangeArrowheads="1"/>
            </p:cNvSpPr>
            <p:nvPr/>
          </p:nvSpPr>
          <p:spPr bwMode="auto">
            <a:xfrm>
              <a:off x="191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9242" name="Rectangle 66"/>
            <p:cNvSpPr>
              <a:spLocks noChangeArrowheads="1"/>
            </p:cNvSpPr>
            <p:nvPr/>
          </p:nvSpPr>
          <p:spPr bwMode="auto">
            <a:xfrm>
              <a:off x="239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9243" name="Rectangle 67"/>
            <p:cNvSpPr>
              <a:spLocks noChangeArrowheads="1"/>
            </p:cNvSpPr>
            <p:nvPr/>
          </p:nvSpPr>
          <p:spPr bwMode="auto">
            <a:xfrm>
              <a:off x="2865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9244" name="Rectangle 68"/>
            <p:cNvSpPr>
              <a:spLocks noChangeArrowheads="1"/>
            </p:cNvSpPr>
            <p:nvPr/>
          </p:nvSpPr>
          <p:spPr bwMode="auto">
            <a:xfrm>
              <a:off x="334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70</a:t>
              </a:r>
            </a:p>
          </p:txBody>
        </p:sp>
        <p:sp>
          <p:nvSpPr>
            <p:cNvPr id="9245" name="Rectangle 69"/>
            <p:cNvSpPr>
              <a:spLocks noChangeArrowheads="1"/>
            </p:cNvSpPr>
            <p:nvPr/>
          </p:nvSpPr>
          <p:spPr bwMode="auto">
            <a:xfrm>
              <a:off x="3807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9246" name="Rectangle 70"/>
            <p:cNvSpPr>
              <a:spLocks noChangeArrowheads="1"/>
            </p:cNvSpPr>
            <p:nvPr/>
          </p:nvSpPr>
          <p:spPr bwMode="auto">
            <a:xfrm>
              <a:off x="4281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90</a:t>
              </a:r>
            </a:p>
          </p:txBody>
        </p:sp>
        <p:sp>
          <p:nvSpPr>
            <p:cNvPr id="9247" name="Rectangle 71"/>
            <p:cNvSpPr>
              <a:spLocks noChangeArrowheads="1"/>
            </p:cNvSpPr>
            <p:nvPr/>
          </p:nvSpPr>
          <p:spPr bwMode="auto">
            <a:xfrm>
              <a:off x="4756" y="286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9248" name="Text Box 72"/>
            <p:cNvSpPr txBox="1">
              <a:spLocks noChangeArrowheads="1"/>
            </p:cNvSpPr>
            <p:nvPr/>
          </p:nvSpPr>
          <p:spPr bwMode="auto">
            <a:xfrm>
              <a:off x="534" y="3116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A[0]</a:t>
              </a:r>
            </a:p>
          </p:txBody>
        </p:sp>
        <p:sp>
          <p:nvSpPr>
            <p:cNvPr id="9249" name="Text Box 73"/>
            <p:cNvSpPr txBox="1">
              <a:spLocks noChangeArrowheads="1"/>
            </p:cNvSpPr>
            <p:nvPr/>
          </p:nvSpPr>
          <p:spPr bwMode="auto">
            <a:xfrm>
              <a:off x="1010" y="3116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A[1]</a:t>
              </a:r>
            </a:p>
          </p:txBody>
        </p:sp>
        <p:sp>
          <p:nvSpPr>
            <p:cNvPr id="9250" name="Text Box 74"/>
            <p:cNvSpPr txBox="1">
              <a:spLocks noChangeArrowheads="1"/>
            </p:cNvSpPr>
            <p:nvPr/>
          </p:nvSpPr>
          <p:spPr bwMode="auto">
            <a:xfrm>
              <a:off x="1491" y="3124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A[2]</a:t>
              </a:r>
            </a:p>
          </p:txBody>
        </p:sp>
        <p:sp>
          <p:nvSpPr>
            <p:cNvPr id="9251" name="Text Box 75"/>
            <p:cNvSpPr txBox="1">
              <a:spLocks noChangeArrowheads="1"/>
            </p:cNvSpPr>
            <p:nvPr/>
          </p:nvSpPr>
          <p:spPr bwMode="auto">
            <a:xfrm>
              <a:off x="1958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A[3]</a:t>
              </a:r>
            </a:p>
          </p:txBody>
        </p:sp>
        <p:sp>
          <p:nvSpPr>
            <p:cNvPr id="9252" name="Text Box 76"/>
            <p:cNvSpPr txBox="1">
              <a:spLocks noChangeArrowheads="1"/>
            </p:cNvSpPr>
            <p:nvPr/>
          </p:nvSpPr>
          <p:spPr bwMode="auto">
            <a:xfrm>
              <a:off x="2424" y="3116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A[4]</a:t>
              </a:r>
            </a:p>
          </p:txBody>
        </p:sp>
        <p:sp>
          <p:nvSpPr>
            <p:cNvPr id="9253" name="Text Box 77"/>
            <p:cNvSpPr txBox="1">
              <a:spLocks noChangeArrowheads="1"/>
            </p:cNvSpPr>
            <p:nvPr/>
          </p:nvSpPr>
          <p:spPr bwMode="auto">
            <a:xfrm>
              <a:off x="2908" y="3109"/>
              <a:ext cx="4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A[5]</a:t>
              </a:r>
            </a:p>
          </p:txBody>
        </p:sp>
        <p:sp>
          <p:nvSpPr>
            <p:cNvPr id="9254" name="Text Box 78"/>
            <p:cNvSpPr txBox="1">
              <a:spLocks noChangeArrowheads="1"/>
            </p:cNvSpPr>
            <p:nvPr/>
          </p:nvSpPr>
          <p:spPr bwMode="auto">
            <a:xfrm>
              <a:off x="3383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A[6]</a:t>
              </a:r>
            </a:p>
          </p:txBody>
        </p:sp>
        <p:sp>
          <p:nvSpPr>
            <p:cNvPr id="9255" name="Text Box 79"/>
            <p:cNvSpPr txBox="1">
              <a:spLocks noChangeArrowheads="1"/>
            </p:cNvSpPr>
            <p:nvPr/>
          </p:nvSpPr>
          <p:spPr bwMode="auto">
            <a:xfrm>
              <a:off x="3842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A[7]</a:t>
              </a:r>
            </a:p>
          </p:txBody>
        </p:sp>
        <p:sp>
          <p:nvSpPr>
            <p:cNvPr id="9256" name="Text Box 80"/>
            <p:cNvSpPr txBox="1">
              <a:spLocks noChangeArrowheads="1"/>
            </p:cNvSpPr>
            <p:nvPr/>
          </p:nvSpPr>
          <p:spPr bwMode="auto">
            <a:xfrm>
              <a:off x="4348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A[8]</a:t>
              </a:r>
            </a:p>
          </p:txBody>
        </p:sp>
        <p:sp>
          <p:nvSpPr>
            <p:cNvPr id="9257" name="Text Box 81"/>
            <p:cNvSpPr txBox="1">
              <a:spLocks noChangeArrowheads="1"/>
            </p:cNvSpPr>
            <p:nvPr/>
          </p:nvSpPr>
          <p:spPr bwMode="auto">
            <a:xfrm>
              <a:off x="4799" y="3117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A[9]</a:t>
              </a:r>
            </a:p>
          </p:txBody>
        </p:sp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3819525" y="5232400"/>
            <a:ext cx="808038" cy="611188"/>
            <a:chOff x="513" y="2425"/>
            <a:chExt cx="745" cy="432"/>
          </a:xfrm>
        </p:grpSpPr>
        <p:sp>
          <p:nvSpPr>
            <p:cNvPr id="9235" name="Rectangle 83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9236" name="Line 84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Text Box 85"/>
            <p:cNvSpPr txBox="1">
              <a:spLocks noChangeArrowheads="1"/>
            </p:cNvSpPr>
            <p:nvPr/>
          </p:nvSpPr>
          <p:spPr bwMode="auto">
            <a:xfrm>
              <a:off x="976" y="2425"/>
              <a:ext cx="2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5846763" y="5207000"/>
            <a:ext cx="804862" cy="611188"/>
            <a:chOff x="513" y="2425"/>
            <a:chExt cx="742" cy="432"/>
          </a:xfrm>
        </p:grpSpPr>
        <p:sp>
          <p:nvSpPr>
            <p:cNvPr id="9232" name="Rectangle 87"/>
            <p:cNvSpPr>
              <a:spLocks noChangeArrowheads="1"/>
            </p:cNvSpPr>
            <p:nvPr/>
          </p:nvSpPr>
          <p:spPr bwMode="auto">
            <a:xfrm>
              <a:off x="513" y="244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9233" name="Line 88"/>
            <p:cNvSpPr>
              <a:spLocks noChangeShapeType="1"/>
            </p:cNvSpPr>
            <p:nvPr/>
          </p:nvSpPr>
          <p:spPr bwMode="auto">
            <a:xfrm>
              <a:off x="732" y="2576"/>
              <a:ext cx="7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Text Box 89"/>
            <p:cNvSpPr txBox="1">
              <a:spLocks noChangeArrowheads="1"/>
            </p:cNvSpPr>
            <p:nvPr/>
          </p:nvSpPr>
          <p:spPr bwMode="auto">
            <a:xfrm>
              <a:off x="976" y="2425"/>
              <a:ext cx="27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  <p:bldP spid="388126" grpId="0" animBg="1"/>
      <p:bldP spid="38815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5604</TotalTime>
  <Words>2312</Words>
  <Application>Microsoft Office PowerPoint</Application>
  <PresentationFormat>On-screen Show (4:3)</PresentationFormat>
  <Paragraphs>599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C/C++ Programming</vt:lpstr>
      <vt:lpstr>Today’s Material</vt:lpstr>
      <vt:lpstr>Layout of Arrays in Memory</vt:lpstr>
      <vt:lpstr>Layout of Arrays in Memory</vt:lpstr>
      <vt:lpstr>Layout of Arrays in Memory</vt:lpstr>
      <vt:lpstr>Pointers &amp; Arrays</vt:lpstr>
      <vt:lpstr>Pointer Arithmetic</vt:lpstr>
      <vt:lpstr>Adding an Integer to a Pointer</vt:lpstr>
      <vt:lpstr>Subtracting an Integer from a Pointer</vt:lpstr>
      <vt:lpstr>Subtracting pointers</vt:lpstr>
      <vt:lpstr>Comparing pointers</vt:lpstr>
      <vt:lpstr>Using Pointers for Array Processing</vt:lpstr>
      <vt:lpstr>Combining * and ++ Operator</vt:lpstr>
      <vt:lpstr>Using Array Name as a Pointer</vt:lpstr>
      <vt:lpstr>Storing Multi-dimensional Arrays</vt:lpstr>
      <vt:lpstr>Storing Multi-dimensional Arrays</vt:lpstr>
      <vt:lpstr>Storing Multi-dimensional Arrays</vt:lpstr>
      <vt:lpstr>Accessing Multi-Dimensional Arrays</vt:lpstr>
      <vt:lpstr>Pointer Arithmetic With Multi-Dimensional Arrays</vt:lpstr>
      <vt:lpstr>Using Array Name as a Pointer</vt:lpstr>
      <vt:lpstr>Arrays as Function Parameters</vt:lpstr>
      <vt:lpstr>Arrays as Function Parameters</vt:lpstr>
      <vt:lpstr>Multi-Dimensional Arrays as Function Parameters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yanagun</dc:creator>
  <cp:lastModifiedBy>Yıldıray ANAGÜN</cp:lastModifiedBy>
  <cp:revision>786</cp:revision>
  <dcterms:created xsi:type="dcterms:W3CDTF">1999-11-19T17:16:32Z</dcterms:created>
  <dcterms:modified xsi:type="dcterms:W3CDTF">2016-02-10T13:09:25Z</dcterms:modified>
</cp:coreProperties>
</file>