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79"/>
  </p:notesMasterIdLst>
  <p:handoutMasterIdLst>
    <p:handoutMasterId r:id="rId80"/>
  </p:handoutMasterIdLst>
  <p:sldIdLst>
    <p:sldId id="473" r:id="rId2"/>
    <p:sldId id="417" r:id="rId3"/>
    <p:sldId id="418" r:id="rId4"/>
    <p:sldId id="421" r:id="rId5"/>
    <p:sldId id="440" r:id="rId6"/>
    <p:sldId id="441" r:id="rId7"/>
    <p:sldId id="422" r:id="rId8"/>
    <p:sldId id="442" r:id="rId9"/>
    <p:sldId id="443" r:id="rId10"/>
    <p:sldId id="444" r:id="rId11"/>
    <p:sldId id="445" r:id="rId12"/>
    <p:sldId id="446" r:id="rId13"/>
    <p:sldId id="447" r:id="rId14"/>
    <p:sldId id="449" r:id="rId15"/>
    <p:sldId id="450" r:id="rId16"/>
    <p:sldId id="474" r:id="rId17"/>
    <p:sldId id="451" r:id="rId18"/>
    <p:sldId id="452" r:id="rId19"/>
    <p:sldId id="453" r:id="rId20"/>
    <p:sldId id="454" r:id="rId21"/>
    <p:sldId id="455" r:id="rId22"/>
    <p:sldId id="456" r:id="rId23"/>
    <p:sldId id="459" r:id="rId24"/>
    <p:sldId id="457" r:id="rId25"/>
    <p:sldId id="468" r:id="rId26"/>
    <p:sldId id="472" r:id="rId27"/>
    <p:sldId id="536" r:id="rId28"/>
    <p:sldId id="537" r:id="rId29"/>
    <p:sldId id="460" r:id="rId30"/>
    <p:sldId id="461" r:id="rId31"/>
    <p:sldId id="462" r:id="rId32"/>
    <p:sldId id="463" r:id="rId33"/>
    <p:sldId id="464" r:id="rId34"/>
    <p:sldId id="538" r:id="rId35"/>
    <p:sldId id="539" r:id="rId36"/>
    <p:sldId id="540" r:id="rId37"/>
    <p:sldId id="475" r:id="rId38"/>
    <p:sldId id="476" r:id="rId39"/>
    <p:sldId id="477" r:id="rId40"/>
    <p:sldId id="478" r:id="rId41"/>
    <p:sldId id="479" r:id="rId42"/>
    <p:sldId id="480" r:id="rId43"/>
    <p:sldId id="481" r:id="rId44"/>
    <p:sldId id="482" r:id="rId45"/>
    <p:sldId id="483" r:id="rId46"/>
    <p:sldId id="484" r:id="rId47"/>
    <p:sldId id="485" r:id="rId48"/>
    <p:sldId id="486" r:id="rId49"/>
    <p:sldId id="487" r:id="rId50"/>
    <p:sldId id="488" r:id="rId51"/>
    <p:sldId id="489" r:id="rId52"/>
    <p:sldId id="491" r:id="rId53"/>
    <p:sldId id="492" r:id="rId54"/>
    <p:sldId id="493" r:id="rId55"/>
    <p:sldId id="500" r:id="rId56"/>
    <p:sldId id="501" r:id="rId57"/>
    <p:sldId id="502" r:id="rId58"/>
    <p:sldId id="503" r:id="rId59"/>
    <p:sldId id="504" r:id="rId60"/>
    <p:sldId id="505" r:id="rId61"/>
    <p:sldId id="507" r:id="rId62"/>
    <p:sldId id="508" r:id="rId63"/>
    <p:sldId id="509" r:id="rId64"/>
    <p:sldId id="510" r:id="rId65"/>
    <p:sldId id="511" r:id="rId66"/>
    <p:sldId id="512" r:id="rId67"/>
    <p:sldId id="513" r:id="rId68"/>
    <p:sldId id="514" r:id="rId69"/>
    <p:sldId id="515" r:id="rId70"/>
    <p:sldId id="516" r:id="rId71"/>
    <p:sldId id="517" r:id="rId72"/>
    <p:sldId id="518" r:id="rId73"/>
    <p:sldId id="524" r:id="rId74"/>
    <p:sldId id="525" r:id="rId75"/>
    <p:sldId id="526" r:id="rId76"/>
    <p:sldId id="527" r:id="rId77"/>
    <p:sldId id="528" r:id="rId7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99"/>
    <a:srgbClr val="FFCC00"/>
    <a:srgbClr val="FFFFCC"/>
    <a:srgbClr val="DDDDDD"/>
    <a:srgbClr val="003399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9831" autoAdjust="0"/>
  </p:normalViewPr>
  <p:slideViewPr>
    <p:cSldViewPr snapToGrid="0">
      <p:cViewPr varScale="1">
        <p:scale>
          <a:sx n="75" d="100"/>
          <a:sy n="75" d="100"/>
        </p:scale>
        <p:origin x="-36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4A99DF-9214-480C-81A2-2A4356D72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0997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1A80D1F-4442-46D9-BE21-2CDD1E525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9046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329AB-928A-4372-8CA6-EBB3D15E85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329AB-928A-4372-8CA6-EBB3D15E85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329AB-928A-4372-8CA6-EBB3D15E85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329AB-928A-4372-8CA6-EBB3D15E85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329AB-928A-4372-8CA6-EBB3D15E85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329AB-928A-4372-8CA6-EBB3D15E85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329AB-928A-4372-8CA6-EBB3D15E85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329AB-928A-4372-8CA6-EBB3D15E85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329AB-928A-4372-8CA6-EBB3D15E85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329AB-928A-4372-8CA6-EBB3D15E85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FD4329AB-928A-4372-8CA6-EBB3D15E85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D4329AB-928A-4372-8CA6-EBB3D15E85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aşlık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tr-TR" dirty="0" smtClean="0"/>
              <a:t>/C++</a:t>
            </a:r>
            <a:r>
              <a:rPr lang="en-US" dirty="0" smtClean="0"/>
              <a:t> Programming</a:t>
            </a:r>
          </a:p>
        </p:txBody>
      </p:sp>
      <p:sp>
        <p:nvSpPr>
          <p:cNvPr id="2051" name="Alt Başlık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Strings</a:t>
            </a:r>
            <a:endParaRPr lang="tr-TR" dirty="0" smtClean="0"/>
          </a:p>
        </p:txBody>
      </p:sp>
      <p:sp>
        <p:nvSpPr>
          <p:cNvPr id="2052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1D73E6-6CDC-4AC6-9149-E605FAE951C9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494778" y="253151"/>
            <a:ext cx="8229600" cy="1143000"/>
          </a:xfrm>
          <a:noFill/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String Initialization (cont)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306736" y="1570146"/>
            <a:ext cx="8507412" cy="1863725"/>
          </a:xfrm>
        </p:spPr>
        <p:txBody>
          <a:bodyPr/>
          <a:lstStyle/>
          <a:p>
            <a:pPr marL="533400" indent="-533400"/>
            <a:r>
              <a:rPr lang="en-US" dirty="0" smtClean="0">
                <a:latin typeface="Cambria" pitchFamily="18" charset="0"/>
              </a:rPr>
              <a:t>If we don’t specify the length of the array in the </a:t>
            </a:r>
            <a:r>
              <a:rPr lang="en-US" dirty="0" err="1" smtClean="0">
                <a:latin typeface="Cambria" pitchFamily="18" charset="0"/>
              </a:rPr>
              <a:t>initializer</a:t>
            </a:r>
            <a:r>
              <a:rPr lang="en-US" dirty="0" smtClean="0">
                <a:latin typeface="Cambria" pitchFamily="18" charset="0"/>
              </a:rPr>
              <a:t>, the compiler will allocate as many chars as the length of the string + the NULL char</a:t>
            </a:r>
          </a:p>
        </p:txBody>
      </p:sp>
      <p:sp>
        <p:nvSpPr>
          <p:cNvPr id="1024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50DAC4-6FDA-4419-95D2-3728D465D7C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943225" y="3375025"/>
            <a:ext cx="3154363" cy="406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char str[] = "abc"; 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059113" y="4075113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811588" y="4075113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4541838" y="4075113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c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5294313" y="4075113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10250" name="Text Box 14"/>
          <p:cNvSpPr txBox="1">
            <a:spLocks noChangeArrowheads="1"/>
          </p:cNvSpPr>
          <p:nvPr/>
        </p:nvSpPr>
        <p:spPr bwMode="auto">
          <a:xfrm>
            <a:off x="3290888" y="44513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4044950" y="445135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4810125" y="44640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5551488" y="44513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10254" name="Text Box 22"/>
          <p:cNvSpPr txBox="1">
            <a:spLocks noChangeArrowheads="1"/>
          </p:cNvSpPr>
          <p:nvPr/>
        </p:nvSpPr>
        <p:spPr bwMode="auto">
          <a:xfrm>
            <a:off x="2462213" y="4092575"/>
            <a:ext cx="581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str: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557408" y="152943"/>
            <a:ext cx="8229600" cy="1143000"/>
          </a:xfrm>
          <a:noFill/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String Initialization (cont)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06528" y="1219418"/>
            <a:ext cx="8507412" cy="1049338"/>
          </a:xfrm>
        </p:spPr>
        <p:txBody>
          <a:bodyPr/>
          <a:lstStyle/>
          <a:p>
            <a:pPr marL="533400" indent="-533400"/>
            <a:r>
              <a:rPr lang="en-US" dirty="0" smtClean="0">
                <a:latin typeface="Cambria" pitchFamily="18" charset="0"/>
              </a:rPr>
              <a:t>Specific to strings, we can initialize string literals as follows:</a:t>
            </a:r>
          </a:p>
        </p:txBody>
      </p:sp>
      <p:sp>
        <p:nvSpPr>
          <p:cNvPr id="1126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0FE30B-71E6-4249-B74A-814CF808850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868613" y="2101850"/>
            <a:ext cx="3154362" cy="406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char *str = "abc"; 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2984500" y="2801938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3736975" y="2801938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4467225" y="2801938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c</a:t>
            </a: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5219700" y="2801938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3216275" y="31781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3970338" y="3178175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4735513" y="31908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5476875" y="31781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2387600" y="2819400"/>
            <a:ext cx="581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str:</a:t>
            </a:r>
          </a:p>
        </p:txBody>
      </p:sp>
      <p:sp>
        <p:nvSpPr>
          <p:cNvPr id="11279" name="Rectangle 14"/>
          <p:cNvSpPr>
            <a:spLocks noChangeArrowheads="1"/>
          </p:cNvSpPr>
          <p:nvPr/>
        </p:nvSpPr>
        <p:spPr bwMode="auto">
          <a:xfrm>
            <a:off x="307975" y="3651250"/>
            <a:ext cx="8507413" cy="291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The difference between this declaration and the previous declaration is that the strings initialized this way are READ-ONLY and can NOT be modified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ambria" pitchFamily="18" charset="0"/>
              </a:rPr>
              <a:t>Strings declared as </a:t>
            </a:r>
            <a:r>
              <a:rPr lang="en-US" sz="2800" dirty="0">
                <a:solidFill>
                  <a:srgbClr val="CC3300"/>
                </a:solidFill>
                <a:latin typeface="Cambria" pitchFamily="18" charset="0"/>
              </a:rPr>
              <a:t>char </a:t>
            </a:r>
            <a:r>
              <a:rPr lang="en-US" sz="2800" dirty="0" err="1">
                <a:solidFill>
                  <a:srgbClr val="CC3300"/>
                </a:solidFill>
                <a:latin typeface="Cambria" pitchFamily="18" charset="0"/>
              </a:rPr>
              <a:t>str</a:t>
            </a:r>
            <a:r>
              <a:rPr lang="en-US" sz="2800" dirty="0">
                <a:solidFill>
                  <a:srgbClr val="CC3300"/>
                </a:solidFill>
                <a:latin typeface="Cambria" pitchFamily="18" charset="0"/>
              </a:rPr>
              <a:t>[]="</a:t>
            </a:r>
            <a:r>
              <a:rPr lang="en-US" sz="2800" dirty="0" err="1">
                <a:solidFill>
                  <a:srgbClr val="CC3300"/>
                </a:solidFill>
                <a:latin typeface="Cambria" pitchFamily="18" charset="0"/>
              </a:rPr>
              <a:t>abc</a:t>
            </a:r>
            <a:r>
              <a:rPr lang="en-US" sz="2800" dirty="0">
                <a:solidFill>
                  <a:srgbClr val="CC3300"/>
                </a:solidFill>
                <a:latin typeface="Cambria" pitchFamily="18" charset="0"/>
              </a:rPr>
              <a:t>";</a:t>
            </a:r>
            <a:r>
              <a:rPr lang="en-US" sz="2800" dirty="0">
                <a:latin typeface="Cambria" pitchFamily="18" charset="0"/>
              </a:rPr>
              <a:t> can be modified if desired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661988" y="141288"/>
            <a:ext cx="8154987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Note on char *p; declarations</a:t>
            </a:r>
          </a:p>
        </p:txBody>
      </p:sp>
      <p:sp>
        <p:nvSpPr>
          <p:cNvPr id="1229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D0F51-1DDB-4F2B-BD41-175D02002B8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13710" name="Rectangle 14"/>
          <p:cNvSpPr>
            <a:spLocks noChangeArrowheads="1"/>
          </p:cNvSpPr>
          <p:nvPr/>
        </p:nvSpPr>
        <p:spPr bwMode="auto">
          <a:xfrm>
            <a:off x="307975" y="1030288"/>
            <a:ext cx="8507413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ambria" pitchFamily="18" charset="0"/>
              </a:rPr>
              <a:t>char *p; simply declares a pointer to a char, but does not allocate any space for a string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dirty="0">
              <a:latin typeface="Cambria" pitchFamily="18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ambria" pitchFamily="18" charset="0"/>
              </a:rPr>
              <a:t>You can use this pointer to point to strings and manipulate them, but cannot use this pointer without first pointing it to a valid string</a:t>
            </a:r>
          </a:p>
        </p:txBody>
      </p:sp>
      <p:sp>
        <p:nvSpPr>
          <p:cNvPr id="413712" name="Text Box 16"/>
          <p:cNvSpPr txBox="1">
            <a:spLocks noChangeArrowheads="1"/>
          </p:cNvSpPr>
          <p:nvPr/>
        </p:nvSpPr>
        <p:spPr bwMode="auto">
          <a:xfrm>
            <a:off x="1003300" y="4229100"/>
            <a:ext cx="7418388" cy="19383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char *p;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char str[] = "abcde";</a:t>
            </a:r>
          </a:p>
          <a:p>
            <a:pPr marL="342900" indent="-342900" eaLnBrk="1" hangingPunct="1"/>
            <a:endParaRPr lang="en-US" sz="2000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*p = 'x';     /* Illegal at this point */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p = &amp;str[1];</a:t>
            </a:r>
            <a:r>
              <a:rPr lang="tr-TR" sz="2000" b="1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/* equivalently: p = str + 1; */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*p = 'x';     /* OK now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10" grpId="0" build="allAtOnce"/>
      <p:bldP spid="4137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46288"/>
            <a:ext cx="8154987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Wrap-up Example</a:t>
            </a:r>
          </a:p>
        </p:txBody>
      </p:sp>
      <p:sp>
        <p:nvSpPr>
          <p:cNvPr id="1331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147EA6-D113-437B-91BE-ABC94A42608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163513" y="861563"/>
            <a:ext cx="8897360" cy="600164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1600" b="1" dirty="0" smtClean="0">
                <a:latin typeface="Courier New" pitchFamily="49" charset="0"/>
              </a:rPr>
              <a:t>#</a:t>
            </a:r>
            <a:r>
              <a:rPr lang="tr-TR" sz="1600" b="1" dirty="0">
                <a:latin typeface="Courier New" pitchFamily="49" charset="0"/>
              </a:rPr>
              <a:t>include&lt;iostream&gt;</a:t>
            </a:r>
          </a:p>
          <a:p>
            <a:r>
              <a:rPr lang="tr-TR" sz="1600" b="1" dirty="0">
                <a:latin typeface="Courier New" pitchFamily="49" charset="0"/>
              </a:rPr>
              <a:t>using namespace std</a:t>
            </a:r>
            <a:r>
              <a:rPr lang="tr-TR" sz="1600" b="1" dirty="0" smtClean="0">
                <a:latin typeface="Courier New" pitchFamily="49" charset="0"/>
              </a:rPr>
              <a:t>;</a:t>
            </a:r>
            <a:endParaRPr lang="tr-TR" sz="1600" b="1" dirty="0">
              <a:latin typeface="Courier New" pitchFamily="49" charset="0"/>
            </a:endParaRPr>
          </a:p>
          <a:p>
            <a:r>
              <a:rPr lang="tr-TR" sz="1600" b="1" dirty="0">
                <a:latin typeface="Courier New" pitchFamily="49" charset="0"/>
              </a:rPr>
              <a:t>int main() {</a:t>
            </a:r>
          </a:p>
          <a:p>
            <a:r>
              <a:rPr lang="en-US" sz="1600" b="1" dirty="0">
                <a:latin typeface="Courier New" pitchFamily="49" charset="0"/>
              </a:rPr>
              <a:t>char *str1 = "</a:t>
            </a:r>
            <a:r>
              <a:rPr lang="en-US" sz="1600" b="1" dirty="0" err="1">
                <a:latin typeface="Courier New" pitchFamily="49" charset="0"/>
              </a:rPr>
              <a:t>abc</a:t>
            </a:r>
            <a:r>
              <a:rPr lang="en-US" sz="1600" b="1" dirty="0">
                <a:latin typeface="Courier New" pitchFamily="49" charset="0"/>
              </a:rPr>
              <a:t>";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/* A string literal of 4 bytes.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Can’t be changed </a:t>
            </a:r>
            <a:r>
              <a:rPr lang="en-US" sz="1600" b="1" dirty="0">
                <a:latin typeface="Courier New" pitchFamily="49" charset="0"/>
              </a:rPr>
              <a:t>*/</a:t>
            </a:r>
          </a:p>
          <a:p>
            <a:r>
              <a:rPr lang="en-US" sz="1600" b="1" dirty="0">
                <a:latin typeface="Courier New" pitchFamily="49" charset="0"/>
              </a:rPr>
              <a:t>char str2[] = "</a:t>
            </a:r>
            <a:r>
              <a:rPr lang="en-US" sz="1600" b="1" dirty="0" err="1">
                <a:latin typeface="Courier New" pitchFamily="49" charset="0"/>
              </a:rPr>
              <a:t>abc</a:t>
            </a:r>
            <a:r>
              <a:rPr lang="en-US" sz="1600" b="1" dirty="0">
                <a:latin typeface="Courier New" pitchFamily="49" charset="0"/>
              </a:rPr>
              <a:t>";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/* A string of 4 bytes.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Can be changed</a:t>
            </a:r>
            <a:r>
              <a:rPr lang="en-US" sz="1600" b="1" dirty="0">
                <a:latin typeface="Courier New" pitchFamily="49" charset="0"/>
              </a:rPr>
              <a:t> */</a:t>
            </a:r>
          </a:p>
          <a:p>
            <a:r>
              <a:rPr lang="en-US" sz="1600" b="1" dirty="0">
                <a:latin typeface="Courier New" pitchFamily="49" charset="0"/>
              </a:rPr>
              <a:t>char str3[20] = "</a:t>
            </a:r>
            <a:r>
              <a:rPr lang="en-US" sz="1600" b="1" dirty="0" err="1">
                <a:latin typeface="Courier New" pitchFamily="49" charset="0"/>
              </a:rPr>
              <a:t>abc</a:t>
            </a:r>
            <a:r>
              <a:rPr lang="en-US" sz="1600" b="1" dirty="0">
                <a:latin typeface="Courier New" pitchFamily="49" charset="0"/>
              </a:rPr>
              <a:t>";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/* A string of 20 bytes (19 chars+1 NULL char)</a:t>
            </a:r>
          </a:p>
          <a:p>
            <a:r>
              <a:rPr lang="tr-T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   </a:t>
            </a:r>
            <a:r>
              <a:rPr lang="tr-T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                     Initialized </a:t>
            </a:r>
            <a:r>
              <a:rPr lang="tr-T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to abc */</a:t>
            </a:r>
          </a:p>
          <a:p>
            <a:r>
              <a:rPr lang="en-US" sz="1600" b="1" dirty="0">
                <a:latin typeface="Courier New" pitchFamily="49" charset="0"/>
              </a:rPr>
              <a:t>char str4[40]; 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/*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An array of 40 chars. Can store a string 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of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length at </a:t>
            </a:r>
            <a:r>
              <a:rPr lang="tr-T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     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most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39 chars. One char must 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be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left for the NULL char */</a:t>
            </a:r>
          </a:p>
          <a:p>
            <a:r>
              <a:rPr lang="en-US" sz="1600" b="1" dirty="0">
                <a:latin typeface="Courier New" pitchFamily="49" charset="0"/>
              </a:rPr>
              <a:t>char *p;  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/* Simply declares a char pointer that is not pointing to</a:t>
            </a: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   </a:t>
            </a:r>
            <a:r>
              <a:rPr lang="tr-T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          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a valid memory address yet. This is NOT a string.</a:t>
            </a:r>
          </a:p>
          <a:p>
            <a:r>
              <a:rPr lang="tr-T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         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*p 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would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be invalid at this point 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</a:rPr>
              <a:t>*/</a:t>
            </a:r>
            <a:endParaRPr lang="tr-TR" sz="1600" b="1" dirty="0">
              <a:latin typeface="Courier New" pitchFamily="49" charset="0"/>
            </a:endParaRPr>
          </a:p>
          <a:p>
            <a:endParaRPr lang="tr-TR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p = &amp;str2[1]; *p = 'X';     /* Makes str2 = "</a:t>
            </a:r>
            <a:r>
              <a:rPr lang="en-US" sz="1600" b="1" dirty="0" err="1">
                <a:latin typeface="Courier New" pitchFamily="49" charset="0"/>
              </a:rPr>
              <a:t>aXc</a:t>
            </a:r>
            <a:r>
              <a:rPr lang="en-US" sz="1600" b="1" dirty="0">
                <a:latin typeface="Courier New" pitchFamily="49" charset="0"/>
              </a:rPr>
              <a:t>" </a:t>
            </a:r>
            <a:r>
              <a:rPr lang="en-US" sz="1600" b="1" dirty="0" smtClean="0">
                <a:latin typeface="Courier New" pitchFamily="49" charset="0"/>
              </a:rPr>
              <a:t>*/</a:t>
            </a:r>
            <a:endParaRPr lang="tr-TR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p = str3; *p = 'Y';     /* Makes str3 = "</a:t>
            </a:r>
            <a:r>
              <a:rPr lang="en-US" sz="1600" b="1" dirty="0" err="1">
                <a:latin typeface="Courier New" pitchFamily="49" charset="0"/>
              </a:rPr>
              <a:t>Ybc</a:t>
            </a:r>
            <a:r>
              <a:rPr lang="en-US" sz="1600" b="1" dirty="0">
                <a:latin typeface="Courier New" pitchFamily="49" charset="0"/>
              </a:rPr>
              <a:t>" </a:t>
            </a:r>
            <a:r>
              <a:rPr lang="en-US" sz="1600" b="1" dirty="0" smtClean="0">
                <a:latin typeface="Courier New" pitchFamily="49" charset="0"/>
              </a:rPr>
              <a:t>*/</a:t>
            </a:r>
            <a:endParaRPr lang="tr-TR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p = str3 + 3; *p = 'Z'; *(p + 1) = '\0'; /* Makes str3 = "</a:t>
            </a:r>
            <a:r>
              <a:rPr lang="en-US" sz="1600" b="1" dirty="0" err="1">
                <a:latin typeface="Courier New" pitchFamily="49" charset="0"/>
              </a:rPr>
              <a:t>YbcZ</a:t>
            </a:r>
            <a:r>
              <a:rPr lang="en-US" sz="1600" b="1" dirty="0">
                <a:latin typeface="Courier New" pitchFamily="49" charset="0"/>
              </a:rPr>
              <a:t>" </a:t>
            </a:r>
            <a:r>
              <a:rPr lang="en-US" sz="1600" b="1" dirty="0" smtClean="0">
                <a:latin typeface="Courier New" pitchFamily="49" charset="0"/>
              </a:rPr>
              <a:t>*/</a:t>
            </a:r>
            <a:endParaRPr lang="tr-TR" sz="1600" b="1" dirty="0">
              <a:latin typeface="Courier New" pitchFamily="49" charset="0"/>
            </a:endParaRPr>
          </a:p>
          <a:p>
            <a:r>
              <a:rPr lang="tr-TR" sz="1600" b="1" dirty="0">
                <a:latin typeface="Courier New" pitchFamily="49" charset="0"/>
              </a:rPr>
              <a:t>str4[0] = 'k'; str4[1] = 'l'; str4[2] = '\0'; /* str4 = "kl" </a:t>
            </a:r>
            <a:r>
              <a:rPr lang="tr-TR" sz="1600" b="1" dirty="0" smtClean="0">
                <a:latin typeface="Courier New" pitchFamily="49" charset="0"/>
              </a:rPr>
              <a:t>*/</a:t>
            </a:r>
            <a:endParaRPr lang="tr-TR" sz="1600" b="1" dirty="0">
              <a:latin typeface="Courier New" pitchFamily="49" charset="0"/>
            </a:endParaRPr>
          </a:p>
          <a:p>
            <a:endParaRPr lang="tr-TR" sz="1600" b="1" dirty="0">
              <a:latin typeface="Courier New" pitchFamily="49" charset="0"/>
            </a:endParaRPr>
          </a:p>
          <a:p>
            <a:r>
              <a:rPr lang="tr-TR" sz="1600" b="1" dirty="0">
                <a:latin typeface="Courier New" pitchFamily="49" charset="0"/>
              </a:rPr>
              <a:t>cout &lt;&lt; "str1: " &lt;&lt; str1 &lt;&lt; endl;</a:t>
            </a:r>
          </a:p>
          <a:p>
            <a:r>
              <a:rPr lang="tr-TR" sz="1600" b="1" dirty="0">
                <a:latin typeface="Courier New" pitchFamily="49" charset="0"/>
              </a:rPr>
              <a:t>cout &lt;&lt; "str2: " &lt;&lt; str2 &lt;&lt; endl;</a:t>
            </a:r>
          </a:p>
          <a:p>
            <a:r>
              <a:rPr lang="tr-TR" sz="1600" b="1" dirty="0">
                <a:latin typeface="Courier New" pitchFamily="49" charset="0"/>
              </a:rPr>
              <a:t>cout &lt;&lt; "str3: " &lt;&lt; str3 &lt;&lt; endl;</a:t>
            </a:r>
          </a:p>
          <a:p>
            <a:r>
              <a:rPr lang="tr-TR" sz="1600" b="1" dirty="0">
                <a:latin typeface="Courier New" pitchFamily="49" charset="0"/>
              </a:rPr>
              <a:t>cout &lt;&lt; "str4: " &lt;&lt; str4 &lt;&lt; endl</a:t>
            </a:r>
            <a:r>
              <a:rPr lang="tr-TR" sz="1600" b="1" dirty="0" smtClean="0">
                <a:latin typeface="Courier New" pitchFamily="49" charset="0"/>
              </a:rPr>
              <a:t>;</a:t>
            </a:r>
            <a:endParaRPr lang="tr-TR" sz="1600" b="1" dirty="0">
              <a:latin typeface="Courier New" pitchFamily="49" charset="0"/>
            </a:endParaRPr>
          </a:p>
          <a:p>
            <a:r>
              <a:rPr lang="tr-TR" sz="1600" b="1" dirty="0">
                <a:latin typeface="Courier New" pitchFamily="49" charset="0"/>
              </a:rPr>
              <a:t>system("pause");</a:t>
            </a:r>
          </a:p>
          <a:p>
            <a:r>
              <a:rPr lang="tr-TR" sz="1600" b="1" dirty="0" smtClean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4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147638"/>
            <a:ext cx="8562975" cy="11303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ambria" pitchFamily="18" charset="0"/>
              </a:rPr>
              <a:t>Location of Strings in Program’s Address Space</a:t>
            </a:r>
          </a:p>
        </p:txBody>
      </p:sp>
      <p:sp>
        <p:nvSpPr>
          <p:cNvPr id="14338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6B97F3-B134-4684-A3DC-C44F6BC9846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4339" name="Rectangle 36"/>
          <p:cNvSpPr>
            <a:spLocks noChangeArrowheads="1"/>
          </p:cNvSpPr>
          <p:nvPr/>
        </p:nvSpPr>
        <p:spPr bwMode="auto">
          <a:xfrm>
            <a:off x="1171575" y="2225675"/>
            <a:ext cx="2646363" cy="1187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1171575" y="1673225"/>
            <a:ext cx="2632075" cy="55721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Stack</a:t>
            </a:r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 flipV="1">
            <a:off x="2505075" y="2914650"/>
            <a:ext cx="0" cy="37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>
            <a:off x="2505075" y="2225675"/>
            <a:ext cx="0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730250" y="61404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744538" y="1566863"/>
            <a:ext cx="366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N</a:t>
            </a:r>
          </a:p>
        </p:txBody>
      </p:sp>
      <p:sp>
        <p:nvSpPr>
          <p:cNvPr id="14346" name="AutoShape 12"/>
          <p:cNvSpPr>
            <a:spLocks/>
          </p:cNvSpPr>
          <p:nvPr/>
        </p:nvSpPr>
        <p:spPr bwMode="auto">
          <a:xfrm>
            <a:off x="3814763" y="4905375"/>
            <a:ext cx="173037" cy="471488"/>
          </a:xfrm>
          <a:prstGeom prst="rightBrace">
            <a:avLst>
              <a:gd name="adj1" fmla="val 2270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347" name="AutoShape 16"/>
          <p:cNvSpPr>
            <a:spLocks/>
          </p:cNvSpPr>
          <p:nvPr/>
        </p:nvSpPr>
        <p:spPr bwMode="auto">
          <a:xfrm>
            <a:off x="3802063" y="1693863"/>
            <a:ext cx="184150" cy="519112"/>
          </a:xfrm>
          <a:prstGeom prst="rightBrace">
            <a:avLst>
              <a:gd name="adj1" fmla="val 2349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348" name="Text Box 19"/>
          <p:cNvSpPr txBox="1">
            <a:spLocks noChangeArrowheads="1"/>
          </p:cNvSpPr>
          <p:nvPr/>
        </p:nvSpPr>
        <p:spPr bwMode="auto">
          <a:xfrm>
            <a:off x="227013" y="5654675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Text</a:t>
            </a:r>
          </a:p>
        </p:txBody>
      </p:sp>
      <p:sp>
        <p:nvSpPr>
          <p:cNvPr id="14349" name="Text Box 20"/>
          <p:cNvSpPr txBox="1">
            <a:spLocks noChangeArrowheads="1"/>
          </p:cNvSpPr>
          <p:nvPr/>
        </p:nvSpPr>
        <p:spPr bwMode="auto">
          <a:xfrm>
            <a:off x="252413" y="4468813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Data</a:t>
            </a:r>
          </a:p>
        </p:txBody>
      </p:sp>
      <p:sp>
        <p:nvSpPr>
          <p:cNvPr id="14350" name="Rectangle 3"/>
          <p:cNvSpPr>
            <a:spLocks noChangeArrowheads="1"/>
          </p:cNvSpPr>
          <p:nvPr/>
        </p:nvSpPr>
        <p:spPr bwMode="auto">
          <a:xfrm>
            <a:off x="1165225" y="5414963"/>
            <a:ext cx="2649538" cy="10382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Code</a:t>
            </a:r>
          </a:p>
        </p:txBody>
      </p:sp>
      <p:sp>
        <p:nvSpPr>
          <p:cNvPr id="14351" name="Rectangle 4"/>
          <p:cNvSpPr>
            <a:spLocks noChangeArrowheads="1"/>
          </p:cNvSpPr>
          <p:nvPr/>
        </p:nvSpPr>
        <p:spPr bwMode="auto">
          <a:xfrm>
            <a:off x="1165225" y="4903788"/>
            <a:ext cx="2649538" cy="5127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.rodata section</a:t>
            </a:r>
          </a:p>
        </p:txBody>
      </p:sp>
      <p:sp>
        <p:nvSpPr>
          <p:cNvPr id="14352" name="AutoShape 18"/>
          <p:cNvSpPr>
            <a:spLocks/>
          </p:cNvSpPr>
          <p:nvPr/>
        </p:nvSpPr>
        <p:spPr bwMode="auto">
          <a:xfrm>
            <a:off x="938213" y="5453063"/>
            <a:ext cx="212725" cy="960437"/>
          </a:xfrm>
          <a:prstGeom prst="leftBrace">
            <a:avLst>
              <a:gd name="adj1" fmla="val 3762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353" name="AutoShape 21"/>
          <p:cNvSpPr>
            <a:spLocks/>
          </p:cNvSpPr>
          <p:nvPr/>
        </p:nvSpPr>
        <p:spPr bwMode="auto">
          <a:xfrm>
            <a:off x="941388" y="3906838"/>
            <a:ext cx="212725" cy="1495425"/>
          </a:xfrm>
          <a:prstGeom prst="leftBrace">
            <a:avLst>
              <a:gd name="adj1" fmla="val 5858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354" name="Rectangle 24"/>
          <p:cNvSpPr>
            <a:spLocks noChangeArrowheads="1"/>
          </p:cNvSpPr>
          <p:nvPr/>
        </p:nvSpPr>
        <p:spPr bwMode="auto">
          <a:xfrm>
            <a:off x="1165225" y="4391025"/>
            <a:ext cx="2649538" cy="5127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initialized data</a:t>
            </a:r>
          </a:p>
        </p:txBody>
      </p:sp>
      <p:sp>
        <p:nvSpPr>
          <p:cNvPr id="14355" name="Rectangle 25"/>
          <p:cNvSpPr>
            <a:spLocks noChangeArrowheads="1"/>
          </p:cNvSpPr>
          <p:nvPr/>
        </p:nvSpPr>
        <p:spPr bwMode="auto">
          <a:xfrm>
            <a:off x="1165225" y="3897313"/>
            <a:ext cx="2649538" cy="5016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uninitialized data (bss)</a:t>
            </a:r>
          </a:p>
        </p:txBody>
      </p:sp>
      <p:sp>
        <p:nvSpPr>
          <p:cNvPr id="14356" name="Text Box 27"/>
          <p:cNvSpPr txBox="1">
            <a:spLocks noChangeArrowheads="1"/>
          </p:cNvSpPr>
          <p:nvPr/>
        </p:nvSpPr>
        <p:spPr bwMode="auto">
          <a:xfrm>
            <a:off x="4016375" y="4986338"/>
            <a:ext cx="4815742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str1 &amp; </a:t>
            </a:r>
            <a:r>
              <a:rPr lang="en-US" dirty="0" err="1">
                <a:latin typeface="Comic Sans MS" pitchFamily="66" charset="0"/>
              </a:rPr>
              <a:t>printf’s</a:t>
            </a:r>
            <a:r>
              <a:rPr lang="en-US" dirty="0">
                <a:latin typeface="Comic Sans MS" pitchFamily="66" charset="0"/>
              </a:rPr>
              <a:t> string literals would be </a:t>
            </a:r>
            <a:r>
              <a:rPr lang="en-US" dirty="0" smtClean="0">
                <a:latin typeface="Comic Sans MS" pitchFamily="66" charset="0"/>
              </a:rPr>
              <a:t>here</a:t>
            </a:r>
            <a:endParaRPr lang="tr-TR" dirty="0" smtClean="0">
              <a:latin typeface="Comic Sans MS" pitchFamily="66" charset="0"/>
            </a:endParaRPr>
          </a:p>
          <a:p>
            <a:r>
              <a:rPr lang="tr-TR" dirty="0" smtClean="0">
                <a:latin typeface="Comic Sans MS" pitchFamily="66" charset="0"/>
              </a:rPr>
              <a:t>Not be </a:t>
            </a:r>
            <a:r>
              <a:rPr lang="tr-TR" dirty="0" err="1" smtClean="0">
                <a:latin typeface="Comic Sans MS" pitchFamily="66" charset="0"/>
              </a:rPr>
              <a:t>modified</a:t>
            </a:r>
            <a:r>
              <a:rPr lang="tr-TR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57" name="AutoShape 28"/>
          <p:cNvSpPr>
            <a:spLocks/>
          </p:cNvSpPr>
          <p:nvPr/>
        </p:nvSpPr>
        <p:spPr bwMode="auto">
          <a:xfrm>
            <a:off x="3816350" y="4397375"/>
            <a:ext cx="173038" cy="471488"/>
          </a:xfrm>
          <a:prstGeom prst="rightBrace">
            <a:avLst>
              <a:gd name="adj1" fmla="val 2270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358" name="Text Box 29"/>
          <p:cNvSpPr txBox="1">
            <a:spLocks noChangeArrowheads="1"/>
          </p:cNvSpPr>
          <p:nvPr/>
        </p:nvSpPr>
        <p:spPr bwMode="auto">
          <a:xfrm>
            <a:off x="4005263" y="4481513"/>
            <a:ext cx="2967037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str2 &amp; str3 would be here</a:t>
            </a:r>
          </a:p>
        </p:txBody>
      </p:sp>
      <p:sp>
        <p:nvSpPr>
          <p:cNvPr id="14359" name="AutoShape 30"/>
          <p:cNvSpPr>
            <a:spLocks/>
          </p:cNvSpPr>
          <p:nvPr/>
        </p:nvSpPr>
        <p:spPr bwMode="auto">
          <a:xfrm>
            <a:off x="3805238" y="3903663"/>
            <a:ext cx="173037" cy="471487"/>
          </a:xfrm>
          <a:prstGeom prst="rightBrace">
            <a:avLst>
              <a:gd name="adj1" fmla="val 2270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360" name="Text Box 31"/>
          <p:cNvSpPr txBox="1">
            <a:spLocks noChangeArrowheads="1"/>
          </p:cNvSpPr>
          <p:nvPr/>
        </p:nvSpPr>
        <p:spPr bwMode="auto">
          <a:xfrm>
            <a:off x="4005263" y="3986213"/>
            <a:ext cx="2212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str4 would be here</a:t>
            </a:r>
          </a:p>
        </p:txBody>
      </p:sp>
      <p:sp>
        <p:nvSpPr>
          <p:cNvPr id="14361" name="Rectangle 32"/>
          <p:cNvSpPr>
            <a:spLocks noChangeArrowheads="1"/>
          </p:cNvSpPr>
          <p:nvPr/>
        </p:nvSpPr>
        <p:spPr bwMode="auto">
          <a:xfrm>
            <a:off x="1165225" y="3305175"/>
            <a:ext cx="2649538" cy="600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Dynamically allocated</a:t>
            </a:r>
          </a:p>
          <a:p>
            <a:pPr algn="ctr"/>
            <a:r>
              <a:rPr lang="en-US">
                <a:latin typeface="Comic Sans MS" pitchFamily="66" charset="0"/>
              </a:rPr>
              <a:t>data</a:t>
            </a:r>
          </a:p>
        </p:txBody>
      </p:sp>
      <p:sp>
        <p:nvSpPr>
          <p:cNvPr id="14362" name="Text Box 33"/>
          <p:cNvSpPr txBox="1">
            <a:spLocks noChangeArrowheads="1"/>
          </p:cNvSpPr>
          <p:nvPr/>
        </p:nvSpPr>
        <p:spPr bwMode="auto">
          <a:xfrm>
            <a:off x="3994150" y="1638300"/>
            <a:ext cx="481171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Variables with automatic storage duration</a:t>
            </a:r>
          </a:p>
          <a:p>
            <a:r>
              <a:rPr lang="en-US" dirty="0">
                <a:latin typeface="Comic Sans MS" pitchFamily="66" charset="0"/>
              </a:rPr>
              <a:t>i.e., </a:t>
            </a:r>
            <a:r>
              <a:rPr lang="en-US" dirty="0">
                <a:solidFill>
                  <a:srgbClr val="CC3300"/>
                </a:solidFill>
                <a:latin typeface="Comic Sans MS" pitchFamily="66" charset="0"/>
              </a:rPr>
              <a:t>local</a:t>
            </a:r>
            <a:r>
              <a:rPr lang="en-US" dirty="0">
                <a:latin typeface="Comic Sans MS" pitchFamily="66" charset="0"/>
              </a:rPr>
              <a:t> variables and function </a:t>
            </a:r>
            <a:r>
              <a:rPr lang="en-US" dirty="0">
                <a:solidFill>
                  <a:srgbClr val="CC3300"/>
                </a:solidFill>
                <a:latin typeface="Comic Sans MS" pitchFamily="66" charset="0"/>
              </a:rPr>
              <a:t>parameters</a:t>
            </a:r>
          </a:p>
        </p:txBody>
      </p:sp>
      <p:sp>
        <p:nvSpPr>
          <p:cNvPr id="14363" name="Text Box 34"/>
          <p:cNvSpPr txBox="1">
            <a:spLocks noChangeArrowheads="1"/>
          </p:cNvSpPr>
          <p:nvPr/>
        </p:nvSpPr>
        <p:spPr bwMode="auto">
          <a:xfrm>
            <a:off x="4016375" y="3467100"/>
            <a:ext cx="41862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Variables (data) allocated with malloc</a:t>
            </a:r>
          </a:p>
        </p:txBody>
      </p:sp>
      <p:sp>
        <p:nvSpPr>
          <p:cNvPr id="14364" name="AutoShape 35"/>
          <p:cNvSpPr>
            <a:spLocks/>
          </p:cNvSpPr>
          <p:nvPr/>
        </p:nvSpPr>
        <p:spPr bwMode="auto">
          <a:xfrm>
            <a:off x="3825875" y="3313113"/>
            <a:ext cx="184150" cy="581025"/>
          </a:xfrm>
          <a:prstGeom prst="rightBrace">
            <a:avLst>
              <a:gd name="adj1" fmla="val 2629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365" name="AutoShape 37"/>
          <p:cNvSpPr>
            <a:spLocks/>
          </p:cNvSpPr>
          <p:nvPr/>
        </p:nvSpPr>
        <p:spPr bwMode="auto">
          <a:xfrm>
            <a:off x="944563" y="3313113"/>
            <a:ext cx="211137" cy="568325"/>
          </a:xfrm>
          <a:prstGeom prst="leftBrace">
            <a:avLst>
              <a:gd name="adj1" fmla="val 2243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366" name="Text Box 38"/>
          <p:cNvSpPr txBox="1">
            <a:spLocks noChangeArrowheads="1"/>
          </p:cNvSpPr>
          <p:nvPr/>
        </p:nvSpPr>
        <p:spPr bwMode="auto">
          <a:xfrm>
            <a:off x="238125" y="3419475"/>
            <a:ext cx="725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9CACED-70DE-4CA8-8AC3-9CE6182F27F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18820" name="Text Box 4"/>
          <p:cNvSpPr txBox="1">
            <a:spLocks noChangeArrowheads="1"/>
          </p:cNvSpPr>
          <p:nvPr/>
        </p:nvSpPr>
        <p:spPr bwMode="auto">
          <a:xfrm>
            <a:off x="306801" y="1696072"/>
            <a:ext cx="8456612" cy="452431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 dirty="0" smtClean="0">
                <a:latin typeface="Courier New" pitchFamily="49" charset="0"/>
              </a:rPr>
              <a:t>• .text</a:t>
            </a:r>
            <a:r>
              <a:rPr lang="tr-TR" b="1" dirty="0" smtClean="0">
                <a:latin typeface="Courier New" pitchFamily="49" charset="0"/>
              </a:rPr>
              <a:t>   :</a:t>
            </a:r>
            <a:r>
              <a:rPr lang="en-US" b="1" dirty="0" smtClean="0">
                <a:latin typeface="Courier New" pitchFamily="49" charset="0"/>
              </a:rPr>
              <a:t>Program code. </a:t>
            </a:r>
            <a:r>
              <a:rPr lang="tr-TR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</a:rPr>
              <a:t>Read only</a:t>
            </a:r>
            <a:r>
              <a:rPr lang="tr-TR" b="1" dirty="0" smtClean="0">
                <a:latin typeface="Courier New" pitchFamily="49" charset="0"/>
              </a:rPr>
              <a:t>)</a:t>
            </a:r>
          </a:p>
          <a:p>
            <a:pPr marL="342900" indent="-342900" eaLnBrk="1" hangingPunct="1"/>
            <a:endParaRPr lang="en-US" b="1" dirty="0" smtClean="0">
              <a:latin typeface="Courier New" pitchFamily="49" charset="0"/>
            </a:endParaRPr>
          </a:p>
          <a:p>
            <a:pPr marL="342900" indent="-342900" eaLnBrk="1" hangingPunct="1"/>
            <a:r>
              <a:rPr lang="en-US" b="1" dirty="0" smtClean="0">
                <a:latin typeface="Courier New" pitchFamily="49" charset="0"/>
              </a:rPr>
              <a:t>• .</a:t>
            </a:r>
            <a:r>
              <a:rPr lang="en-US" b="1" dirty="0" err="1" smtClean="0">
                <a:latin typeface="Courier New" pitchFamily="49" charset="0"/>
              </a:rPr>
              <a:t>rodata</a:t>
            </a:r>
            <a:r>
              <a:rPr lang="tr-TR" b="1" dirty="0" smtClean="0">
                <a:latin typeface="Courier New" pitchFamily="49" charset="0"/>
              </a:rPr>
              <a:t> :(</a:t>
            </a:r>
            <a:r>
              <a:rPr lang="tr-TR" b="1" dirty="0" err="1" smtClean="0">
                <a:latin typeface="Courier New" pitchFamily="49" charset="0"/>
              </a:rPr>
              <a:t>read</a:t>
            </a:r>
            <a:r>
              <a:rPr lang="tr-TR" b="1" dirty="0" smtClean="0">
                <a:latin typeface="Courier New" pitchFamily="49" charset="0"/>
              </a:rPr>
              <a:t>-</a:t>
            </a:r>
            <a:r>
              <a:rPr lang="tr-TR" b="1" dirty="0" err="1" smtClean="0">
                <a:latin typeface="Courier New" pitchFamily="49" charset="0"/>
              </a:rPr>
              <a:t>only</a:t>
            </a:r>
            <a:r>
              <a:rPr lang="tr-TR" b="1" dirty="0" smtClean="0">
                <a:latin typeface="Courier New" pitchFamily="49" charset="0"/>
              </a:rPr>
              <a:t> data)</a:t>
            </a:r>
          </a:p>
          <a:p>
            <a:pPr marL="342900" indent="-342900" eaLnBrk="1" hangingPunct="1"/>
            <a:r>
              <a:rPr lang="tr-TR" b="1" dirty="0" smtClean="0">
                <a:latin typeface="Courier New" pitchFamily="49" charset="0"/>
              </a:rPr>
              <a:t>            </a:t>
            </a:r>
            <a:r>
              <a:rPr lang="en-US" b="1" dirty="0" smtClean="0">
                <a:latin typeface="Courier New" pitchFamily="49" charset="0"/>
              </a:rPr>
              <a:t>const</a:t>
            </a:r>
            <a:r>
              <a:rPr lang="tr-TR" b="1" dirty="0" smtClean="0">
                <a:latin typeface="Courier New" pitchFamily="49" charset="0"/>
              </a:rPr>
              <a:t> int i;</a:t>
            </a:r>
          </a:p>
          <a:p>
            <a:pPr marL="342900" indent="-342900" eaLnBrk="1" hangingPunct="1"/>
            <a:endParaRPr lang="en-US" b="1" dirty="0" smtClean="0">
              <a:latin typeface="Courier New" pitchFamily="49" charset="0"/>
            </a:endParaRPr>
          </a:p>
          <a:p>
            <a:pPr marL="342900" indent="-342900" eaLnBrk="1" hangingPunct="1"/>
            <a:r>
              <a:rPr lang="en-US" b="1" dirty="0" smtClean="0">
                <a:latin typeface="Courier New" pitchFamily="49" charset="0"/>
              </a:rPr>
              <a:t>• .data</a:t>
            </a:r>
            <a:r>
              <a:rPr lang="tr-TR" b="1" dirty="0" smtClean="0">
                <a:latin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</a:rPr>
              <a:t>:Initialized global and static variables </a:t>
            </a:r>
          </a:p>
          <a:p>
            <a:pPr marL="342900" indent="-342900" eaLnBrk="1" hangingPunct="1"/>
            <a:r>
              <a:rPr lang="tr-TR" b="1" dirty="0" smtClean="0">
                <a:latin typeface="Courier New" pitchFamily="49" charset="0"/>
              </a:rPr>
              <a:t>           </a:t>
            </a:r>
            <a:r>
              <a:rPr lang="en-US" b="1" dirty="0" smtClean="0">
                <a:latin typeface="Courier New" pitchFamily="49" charset="0"/>
              </a:rPr>
              <a:t>(startup value ≠ 0)</a:t>
            </a:r>
            <a:endParaRPr lang="tr-TR" b="1" dirty="0" smtClean="0">
              <a:latin typeface="Courier New" pitchFamily="49" charset="0"/>
            </a:endParaRPr>
          </a:p>
          <a:p>
            <a:pPr marL="342900" indent="-342900" eaLnBrk="1" hangingPunct="1"/>
            <a:endParaRPr lang="en-US" b="1" dirty="0" smtClean="0">
              <a:latin typeface="Courier New" pitchFamily="49" charset="0"/>
            </a:endParaRPr>
          </a:p>
          <a:p>
            <a:pPr marL="342900" indent="-342900" eaLnBrk="1" hangingPunct="1"/>
            <a:r>
              <a:rPr lang="en-US" b="1" dirty="0" smtClean="0">
                <a:latin typeface="Courier New" pitchFamily="49" charset="0"/>
              </a:rPr>
              <a:t>• .</a:t>
            </a:r>
            <a:r>
              <a:rPr lang="en-US" b="1" dirty="0" err="1" smtClean="0">
                <a:latin typeface="Courier New" pitchFamily="49" charset="0"/>
              </a:rPr>
              <a:t>bss</a:t>
            </a:r>
            <a:r>
              <a:rPr lang="tr-TR" b="1" dirty="0" smtClean="0">
                <a:latin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</a:rPr>
              <a:t>:</a:t>
            </a:r>
            <a:r>
              <a:rPr lang="tr-TR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</a:rPr>
              <a:t>Block Started by Symbol</a:t>
            </a:r>
            <a:r>
              <a:rPr lang="tr-TR" b="1" dirty="0" smtClean="0">
                <a:latin typeface="Courier New" pitchFamily="49" charset="0"/>
              </a:rPr>
              <a:t>)</a:t>
            </a:r>
          </a:p>
          <a:p>
            <a:pPr marL="342900" indent="-342900" eaLnBrk="1" hangingPunct="1"/>
            <a:r>
              <a:rPr lang="tr-TR" b="1" dirty="0" smtClean="0">
                <a:latin typeface="Courier New" pitchFamily="49" charset="0"/>
              </a:rPr>
              <a:t>            </a:t>
            </a:r>
            <a:r>
              <a:rPr lang="en-US" b="1" dirty="0" smtClean="0">
                <a:latin typeface="Courier New" pitchFamily="49" charset="0"/>
              </a:rPr>
              <a:t>Uninitialized global and static variables </a:t>
            </a:r>
          </a:p>
          <a:p>
            <a:pPr marL="342900" indent="-342900" eaLnBrk="1" hangingPunct="1"/>
            <a:r>
              <a:rPr lang="tr-TR" b="1" dirty="0" smtClean="0">
                <a:latin typeface="Courier New" pitchFamily="49" charset="0"/>
              </a:rPr>
              <a:t>           </a:t>
            </a:r>
            <a:r>
              <a:rPr lang="en-US" b="1" dirty="0" smtClean="0">
                <a:latin typeface="Courier New" pitchFamily="49" charset="0"/>
              </a:rPr>
              <a:t>(zero value on startup)</a:t>
            </a:r>
            <a:endParaRPr lang="tr-TR" b="1" dirty="0" smtClean="0">
              <a:latin typeface="Courier New" pitchFamily="49" charset="0"/>
            </a:endParaRPr>
          </a:p>
          <a:p>
            <a:pPr marL="342900" indent="-342900" eaLnBrk="1" hangingPunct="1"/>
            <a:r>
              <a:rPr lang="tr-TR" sz="1600" b="1" dirty="0" smtClean="0">
                <a:latin typeface="Courier New" pitchFamily="49" charset="0"/>
              </a:rPr>
              <a:t>             </a:t>
            </a:r>
            <a:r>
              <a:rPr lang="tr-TR" b="1" dirty="0" err="1" smtClean="0">
                <a:latin typeface="Courier New" pitchFamily="49" charset="0"/>
              </a:rPr>
              <a:t>Ex</a:t>
            </a:r>
            <a:r>
              <a:rPr lang="tr-TR" b="1" dirty="0" smtClean="0">
                <a:latin typeface="Courier New" pitchFamily="49" charset="0"/>
              </a:rPr>
              <a:t>: </a:t>
            </a:r>
            <a:r>
              <a:rPr lang="en-US" b="1" dirty="0" smtClean="0">
                <a:latin typeface="Courier New" pitchFamily="49" charset="0"/>
              </a:rPr>
              <a:t>static int 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tr-TR" b="1" dirty="0" smtClean="0">
                <a:latin typeface="Courier New" pitchFamily="49" charset="0"/>
              </a:rPr>
              <a:t>;</a:t>
            </a:r>
          </a:p>
          <a:p>
            <a:pPr marL="342900" indent="-342900" eaLnBrk="1" hangingPunct="1"/>
            <a:r>
              <a:rPr lang="tr-TR" b="1" dirty="0" smtClean="0">
                <a:latin typeface="Courier New" pitchFamily="49" charset="0"/>
              </a:rPr>
              <a:t>                 int i; (global)</a:t>
            </a:r>
          </a:p>
          <a:p>
            <a:pPr marL="342900" indent="-342900" eaLnBrk="1" hangingPunct="1"/>
            <a:endParaRPr lang="en-US" b="1" dirty="0" smtClean="0">
              <a:latin typeface="Courier New" pitchFamily="49" charset="0"/>
            </a:endParaRPr>
          </a:p>
          <a:p>
            <a:pPr marL="342900" indent="-342900" eaLnBrk="1" hangingPunct="1"/>
            <a:r>
              <a:rPr lang="en-US" b="1" dirty="0" smtClean="0">
                <a:latin typeface="Courier New" pitchFamily="49" charset="0"/>
              </a:rPr>
              <a:t>• .</a:t>
            </a:r>
            <a:r>
              <a:rPr lang="tr-TR" b="1" dirty="0" err="1" smtClean="0">
                <a:latin typeface="Courier New" pitchFamily="49" charset="0"/>
              </a:rPr>
              <a:t>stack</a:t>
            </a:r>
            <a:r>
              <a:rPr lang="tr-TR" b="1" dirty="0" smtClean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:local variables and function parameters</a:t>
            </a:r>
            <a:endParaRPr lang="tr-TR" b="1" dirty="0" smtClean="0">
              <a:latin typeface="Courier New" pitchFamily="49" charset="0"/>
            </a:endParaRPr>
          </a:p>
          <a:p>
            <a:pPr marL="342900" indent="-342900" eaLnBrk="1" hangingPunct="1"/>
            <a:endParaRPr lang="en-US" b="1" dirty="0">
              <a:latin typeface="Courier New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8613" y="147638"/>
            <a:ext cx="8562975" cy="11303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Location of Strings in Program’s Address Space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41288"/>
            <a:ext cx="8154987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Printing Strings</a:t>
            </a:r>
          </a:p>
        </p:txBody>
      </p:sp>
      <p:sp>
        <p:nvSpPr>
          <p:cNvPr id="1536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9CACED-70DE-4CA8-8AC3-9CE6182F27F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07975" y="1030288"/>
            <a:ext cx="8507413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Cambria" pitchFamily="18" charset="0"/>
              </a:rPr>
              <a:t>C</a:t>
            </a:r>
            <a:r>
              <a:rPr lang="tr-TR" sz="2800" dirty="0" smtClean="0">
                <a:latin typeface="Cambria" pitchFamily="18" charset="0"/>
              </a:rPr>
              <a:t>/C++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>
                <a:latin typeface="Cambria" pitchFamily="18" charset="0"/>
              </a:rPr>
              <a:t>allows you to print strings using </a:t>
            </a:r>
            <a:r>
              <a:rPr lang="tr-TR" sz="2800" dirty="0" smtClean="0">
                <a:latin typeface="Cambria" pitchFamily="18" charset="0"/>
              </a:rPr>
              <a:t>3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>
                <a:latin typeface="Cambria" pitchFamily="18" charset="0"/>
              </a:rPr>
              <a:t>functions</a:t>
            </a:r>
          </a:p>
          <a:p>
            <a:pPr marL="914400" lvl="1" indent="-457200">
              <a:spcBef>
                <a:spcPct val="20000"/>
              </a:spcBef>
            </a:pPr>
            <a:r>
              <a:rPr lang="en-US" sz="2400" dirty="0">
                <a:latin typeface="Cambria" pitchFamily="18" charset="0"/>
              </a:rPr>
              <a:t>(1) puts(</a:t>
            </a:r>
            <a:r>
              <a:rPr lang="en-US" sz="2400" dirty="0" err="1">
                <a:latin typeface="Cambria" pitchFamily="18" charset="0"/>
              </a:rPr>
              <a:t>str</a:t>
            </a:r>
            <a:r>
              <a:rPr lang="en-US" sz="2400" dirty="0">
                <a:latin typeface="Cambria" pitchFamily="18" charset="0"/>
              </a:rPr>
              <a:t>);     (2) printf("%s", </a:t>
            </a:r>
            <a:r>
              <a:rPr lang="en-US" sz="2400" dirty="0" err="1">
                <a:latin typeface="Cambria" pitchFamily="18" charset="0"/>
              </a:rPr>
              <a:t>str</a:t>
            </a:r>
            <a:r>
              <a:rPr lang="en-US" sz="2400" dirty="0">
                <a:latin typeface="Cambria" pitchFamily="18" charset="0"/>
              </a:rPr>
              <a:t>);  </a:t>
            </a:r>
            <a:r>
              <a:rPr lang="tr-TR" sz="2400" dirty="0" smtClean="0">
                <a:latin typeface="Cambria" pitchFamily="18" charset="0"/>
              </a:rPr>
              <a:t>(3) cout &lt;&lt;str;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418820" name="Text Box 4"/>
          <p:cNvSpPr txBox="1">
            <a:spLocks noChangeArrowheads="1"/>
          </p:cNvSpPr>
          <p:nvPr/>
        </p:nvSpPr>
        <p:spPr bwMode="auto">
          <a:xfrm>
            <a:off x="373063" y="2252663"/>
            <a:ext cx="8456612" cy="39465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char str1[] = "This is my first string";</a:t>
            </a:r>
          </a:p>
          <a:p>
            <a:pPr marL="342900" indent="-342900" eaLnBrk="1" hangingPunct="1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/* Prints the string and moves the cursor to 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* the beginning of the next line: */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puts(str1); </a:t>
            </a:r>
          </a:p>
          <a:p>
            <a:pPr marL="342900" indent="-342900" eaLnBrk="1" hangingPunct="1"/>
            <a:endParaRPr lang="en-US" b="1"/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/* Prints the string starting at the cursor position: */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printf("%s", str1); </a:t>
            </a:r>
          </a:p>
          <a:p>
            <a:pPr marL="342900" indent="-342900" eaLnBrk="1" hangingPunct="1"/>
            <a:endParaRPr lang="en-US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/* Reserve 40 spaces and print the string right-adjusted: */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printf("%40s", str1);</a:t>
            </a:r>
          </a:p>
          <a:p>
            <a:pPr marL="342900" indent="-342900" eaLnBrk="1" hangingPunct="1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/* Reserve 40 spaces and print the string left-adjusted: */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printf("%-40s", str1);</a:t>
            </a:r>
            <a:endParaRPr lang="en-US" sz="16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41288"/>
            <a:ext cx="8154987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Printing Strings (cont)</a:t>
            </a:r>
          </a:p>
        </p:txBody>
      </p:sp>
      <p:sp>
        <p:nvSpPr>
          <p:cNvPr id="1638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EDF59F-8C23-441E-8EDA-39866828C2A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07975" y="1030288"/>
            <a:ext cx="8507413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Cambria" pitchFamily="18" charset="0"/>
              </a:rPr>
              <a:t>C</a:t>
            </a:r>
            <a:r>
              <a:rPr lang="tr-TR" sz="2800" dirty="0" smtClean="0">
                <a:latin typeface="Cambria" pitchFamily="18" charset="0"/>
              </a:rPr>
              <a:t>/C++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>
                <a:latin typeface="Cambria" pitchFamily="18" charset="0"/>
              </a:rPr>
              <a:t>allows you to print strings using 2 functions</a:t>
            </a:r>
          </a:p>
          <a:p>
            <a:pPr marL="914400" lvl="1" indent="-457200">
              <a:spcBef>
                <a:spcPct val="20000"/>
              </a:spcBef>
            </a:pPr>
            <a:r>
              <a:rPr lang="en-US" sz="2400" dirty="0">
                <a:latin typeface="Cambria" pitchFamily="18" charset="0"/>
              </a:rPr>
              <a:t>(1) puts(</a:t>
            </a:r>
            <a:r>
              <a:rPr lang="en-US" sz="2400" dirty="0" err="1">
                <a:latin typeface="Cambria" pitchFamily="18" charset="0"/>
              </a:rPr>
              <a:t>str</a:t>
            </a:r>
            <a:r>
              <a:rPr lang="en-US" sz="2400" dirty="0">
                <a:latin typeface="Cambria" pitchFamily="18" charset="0"/>
              </a:rPr>
              <a:t>);     (2) printf("%s", </a:t>
            </a:r>
            <a:r>
              <a:rPr lang="en-US" sz="2400" dirty="0" err="1">
                <a:latin typeface="Cambria" pitchFamily="18" charset="0"/>
              </a:rPr>
              <a:t>str</a:t>
            </a:r>
            <a:r>
              <a:rPr lang="en-US" sz="2400" dirty="0">
                <a:latin typeface="Cambria" pitchFamily="18" charset="0"/>
              </a:rPr>
              <a:t>); </a:t>
            </a:r>
            <a:r>
              <a:rPr lang="tr-TR" sz="2400" dirty="0">
                <a:latin typeface="Cambria" pitchFamily="18" charset="0"/>
              </a:rPr>
              <a:t>(3) cout &lt;&lt;str</a:t>
            </a:r>
            <a:r>
              <a:rPr lang="tr-TR" sz="2400" dirty="0" smtClean="0">
                <a:latin typeface="Cambria" pitchFamily="18" charset="0"/>
              </a:rPr>
              <a:t>;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384175" y="2400300"/>
            <a:ext cx="8456613" cy="36115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char str1[] = "This is my first string";</a:t>
            </a:r>
          </a:p>
          <a:p>
            <a:pPr marL="342900" indent="-342900" eaLnBrk="1" hangingPunct="1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/* Print only the first 10 chars of the string, 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* right-adjusted: */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printf("%.10s", str1);</a:t>
            </a:r>
          </a:p>
          <a:p>
            <a:pPr marL="342900" indent="-342900"/>
            <a:endParaRPr lang="en-US" sz="1600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/* Reserve 40 spaces and print only the first 10 chars 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* of the string, right-adjusted: */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printf("%40.10s", str1);</a:t>
            </a:r>
          </a:p>
          <a:p>
            <a:pPr marL="342900" indent="-342900"/>
            <a:endParaRPr lang="en-US" sz="1600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/* Reserve 40 spaces and print only the first 10 chars 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* of the string, left-adjusted: */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printf("%-40.10s", str1);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41288"/>
            <a:ext cx="8154987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Reading Strings</a:t>
            </a:r>
          </a:p>
        </p:txBody>
      </p:sp>
      <p:sp>
        <p:nvSpPr>
          <p:cNvPr id="1741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D6A7D5-D745-45B0-B9DC-25FCCEEB056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07975" y="1030288"/>
            <a:ext cx="8507413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Cambria" pitchFamily="18" charset="0"/>
              </a:rPr>
              <a:t>C</a:t>
            </a:r>
            <a:r>
              <a:rPr lang="tr-TR" sz="2800" dirty="0" smtClean="0">
                <a:latin typeface="Cambria" pitchFamily="18" charset="0"/>
              </a:rPr>
              <a:t>/C++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>
                <a:latin typeface="Cambria" pitchFamily="18" charset="0"/>
              </a:rPr>
              <a:t>allows you to read strings using </a:t>
            </a:r>
            <a:r>
              <a:rPr lang="tr-TR" sz="2800" dirty="0" smtClean="0">
                <a:latin typeface="Cambria" pitchFamily="18" charset="0"/>
              </a:rPr>
              <a:t>3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>
                <a:latin typeface="Cambria" pitchFamily="18" charset="0"/>
              </a:rPr>
              <a:t>functions</a:t>
            </a:r>
          </a:p>
          <a:p>
            <a:pPr marL="914400" lvl="1" indent="-457200">
              <a:spcBef>
                <a:spcPct val="20000"/>
              </a:spcBef>
            </a:pPr>
            <a:r>
              <a:rPr lang="en-US" sz="2400" dirty="0">
                <a:latin typeface="Cambria" pitchFamily="18" charset="0"/>
              </a:rPr>
              <a:t>(1) gets(</a:t>
            </a:r>
            <a:r>
              <a:rPr lang="en-US" sz="2400" dirty="0" err="1">
                <a:latin typeface="Cambria" pitchFamily="18" charset="0"/>
              </a:rPr>
              <a:t>str</a:t>
            </a:r>
            <a:r>
              <a:rPr lang="en-US" sz="2400" dirty="0">
                <a:latin typeface="Cambria" pitchFamily="18" charset="0"/>
              </a:rPr>
              <a:t>);    (2) scanf("%s", </a:t>
            </a:r>
            <a:r>
              <a:rPr lang="en-US" sz="2400" dirty="0" err="1">
                <a:latin typeface="Cambria" pitchFamily="18" charset="0"/>
              </a:rPr>
              <a:t>str</a:t>
            </a:r>
            <a:r>
              <a:rPr lang="en-US" sz="2400" dirty="0">
                <a:latin typeface="Cambria" pitchFamily="18" charset="0"/>
              </a:rPr>
              <a:t>); </a:t>
            </a:r>
            <a:r>
              <a:rPr lang="tr-TR" sz="2400" dirty="0">
                <a:latin typeface="Cambria" pitchFamily="18" charset="0"/>
              </a:rPr>
              <a:t>(3) </a:t>
            </a:r>
            <a:r>
              <a:rPr lang="tr-TR" sz="2400" dirty="0" smtClean="0">
                <a:latin typeface="Cambria" pitchFamily="18" charset="0"/>
              </a:rPr>
              <a:t>cin&gt;&gt;str;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384175" y="2235200"/>
            <a:ext cx="8456613" cy="25733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char str2[80];</a:t>
            </a:r>
          </a:p>
          <a:p>
            <a:pPr marL="342900" indent="-342900" eaLnBrk="1" hangingPunct="1"/>
            <a:endParaRPr lang="en-US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/* Reads the current input chars until the end of the line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* '\n' char is seen: */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gets(str2);</a:t>
            </a:r>
          </a:p>
          <a:p>
            <a:pPr marL="342900" indent="-342900" eaLnBrk="1" hangingPunct="1"/>
            <a:endParaRPr lang="en-US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/* Skips all white space chars (space, tab, newline), and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* start reading input until the next space char is seen: */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scanf("%s", str2);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41288"/>
            <a:ext cx="8154987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Reading Strings (cont)</a:t>
            </a:r>
          </a:p>
        </p:txBody>
      </p:sp>
      <p:sp>
        <p:nvSpPr>
          <p:cNvPr id="1843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F9A6B5-3DE1-41C4-95EC-0C34F313F43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446088" y="1033463"/>
            <a:ext cx="8456612" cy="22987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char str2[80];</a:t>
            </a:r>
          </a:p>
          <a:p>
            <a:pPr marL="342900" indent="-342900" eaLnBrk="1" hangingPunct="1"/>
            <a:endParaRPr lang="en-US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/* Skips all white space chars (space, tab, newline), and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* start reading input until the next space char is seen */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scanf("%s", str2);</a:t>
            </a:r>
          </a:p>
          <a:p>
            <a:pPr marL="342900" indent="-342900" eaLnBrk="1" hangingPunct="1"/>
            <a:endParaRPr lang="en-US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/* If the input is the following: _ is a space char */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_ _xyz123_ _ _45_ _67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333375" y="3602038"/>
            <a:ext cx="8507413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Cambria" pitchFamily="18" charset="0"/>
              </a:rPr>
              <a:t>scanf</a:t>
            </a:r>
            <a:r>
              <a:rPr lang="en-US" sz="2800" dirty="0">
                <a:latin typeface="Cambria" pitchFamily="18" charset="0"/>
              </a:rPr>
              <a:t> </a:t>
            </a:r>
            <a:r>
              <a:rPr lang="tr-TR" sz="2800" dirty="0" smtClean="0">
                <a:latin typeface="Cambria" pitchFamily="18" charset="0"/>
              </a:rPr>
              <a:t> and </a:t>
            </a:r>
            <a:r>
              <a:rPr lang="tr-TR" sz="2800" b="1" dirty="0" smtClean="0">
                <a:latin typeface="Cambria" pitchFamily="18" charset="0"/>
              </a:rPr>
              <a:t>cin</a:t>
            </a:r>
            <a:r>
              <a:rPr lang="tr-TR" sz="2800" dirty="0" smtClean="0">
                <a:latin typeface="Cambria" pitchFamily="18" charset="0"/>
              </a:rPr>
              <a:t> </a:t>
            </a:r>
            <a:r>
              <a:rPr lang="en-US" sz="2800" dirty="0" smtClean="0">
                <a:latin typeface="Cambria" pitchFamily="18" charset="0"/>
              </a:rPr>
              <a:t>will </a:t>
            </a:r>
            <a:r>
              <a:rPr lang="en-US" sz="2800" dirty="0">
                <a:latin typeface="Cambria" pitchFamily="18" charset="0"/>
              </a:rPr>
              <a:t>skip 2 white spaces and start filling str2 with "xyz123"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ambria" pitchFamily="18" charset="0"/>
              </a:rPr>
              <a:t>Then it will encounter a white space and stop reading input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ambria" pitchFamily="18" charset="0"/>
              </a:rPr>
              <a:t>The next scanf("%s", …) will skip these white spaces and return "45"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Today’s Material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394418" y="1758037"/>
            <a:ext cx="8507412" cy="4479925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Strings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Definition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Representation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Initialization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Reading/Writing Strings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String Operations: </a:t>
            </a:r>
            <a:r>
              <a:rPr lang="en-US" dirty="0" err="1" smtClean="0">
                <a:latin typeface="Cambria" pitchFamily="18" charset="0"/>
              </a:rPr>
              <a:t>strlen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dirty="0" err="1" smtClean="0">
                <a:latin typeface="Cambria" pitchFamily="18" charset="0"/>
              </a:rPr>
              <a:t>strcpy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dirty="0" err="1" smtClean="0">
                <a:latin typeface="Cambria" pitchFamily="18" charset="0"/>
              </a:rPr>
              <a:t>strcat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dirty="0" err="1" smtClean="0">
                <a:latin typeface="Cambria" pitchFamily="18" charset="0"/>
              </a:rPr>
              <a:t>strcmp</a:t>
            </a:r>
            <a:endParaRPr lang="tr-TR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Advanced Operations: </a:t>
            </a:r>
            <a:r>
              <a:rPr lang="en-US" dirty="0" err="1" smtClean="0">
                <a:latin typeface="Cambria" pitchFamily="18" charset="0"/>
              </a:rPr>
              <a:t>strchr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dirty="0" err="1" smtClean="0">
                <a:latin typeface="Cambria" pitchFamily="18" charset="0"/>
              </a:rPr>
              <a:t>strstr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dirty="0" err="1" smtClean="0">
                <a:latin typeface="Cambria" pitchFamily="18" charset="0"/>
              </a:rPr>
              <a:t>strtok</a:t>
            </a:r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Array of Strings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Command Line Arguments</a:t>
            </a:r>
          </a:p>
          <a:p>
            <a:pPr lvl="1"/>
            <a:endParaRPr lang="en-US" dirty="0" smtClean="0">
              <a:latin typeface="Cambria" pitchFamily="18" charset="0"/>
            </a:endParaRPr>
          </a:p>
        </p:txBody>
      </p:sp>
      <p:sp>
        <p:nvSpPr>
          <p:cNvPr id="205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9EC8CB-096D-46AD-AD1A-3B0C2A3B4629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41288"/>
            <a:ext cx="8154987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Reading Strings (cont)</a:t>
            </a:r>
          </a:p>
        </p:txBody>
      </p:sp>
      <p:sp>
        <p:nvSpPr>
          <p:cNvPr id="1945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C933AB-98E8-4E27-ABBB-30EB872D6FD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285750" y="2109788"/>
            <a:ext cx="8605838" cy="452431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char *</a:t>
            </a:r>
            <a:r>
              <a:rPr lang="en-US" b="1" dirty="0" err="1">
                <a:latin typeface="Courier New" pitchFamily="49" charset="0"/>
              </a:rPr>
              <a:t>ReadLine</a:t>
            </a:r>
            <a:r>
              <a:rPr lang="en-US" b="1" dirty="0">
                <a:latin typeface="Courier New" pitchFamily="49" charset="0"/>
              </a:rPr>
              <a:t>(char *</a:t>
            </a:r>
            <a:r>
              <a:rPr lang="en-US" b="1" dirty="0" err="1">
                <a:latin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</a:rPr>
              <a:t>){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char </a:t>
            </a:r>
            <a:r>
              <a:rPr lang="en-US" b="1" dirty="0" err="1">
                <a:latin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</a:rPr>
              <a:t>; char *p = </a:t>
            </a:r>
            <a:r>
              <a:rPr lang="en-US" b="1" dirty="0" err="1">
                <a:latin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 eaLnBrk="1" hangingPunct="1"/>
            <a:endParaRPr lang="en-US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while((</a:t>
            </a:r>
            <a:r>
              <a:rPr lang="en-US" b="1" dirty="0" err="1">
                <a:latin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b="1" dirty="0" err="1">
                <a:latin typeface="Courier New" pitchFamily="49" charset="0"/>
              </a:rPr>
              <a:t>getchar</a:t>
            </a:r>
            <a:r>
              <a:rPr lang="en-US" b="1" dirty="0">
                <a:latin typeface="Courier New" pitchFamily="49" charset="0"/>
              </a:rPr>
              <a:t>()) != '\n') </a:t>
            </a:r>
            <a:endParaRPr lang="tr-TR" b="1" dirty="0" smtClean="0">
              <a:latin typeface="Courier New" pitchFamily="49" charset="0"/>
            </a:endParaRPr>
          </a:p>
          <a:p>
            <a:pPr marL="342900" indent="-342900" eaLnBrk="1" hangingPunct="1"/>
            <a:r>
              <a:rPr lang="tr-TR" b="1" dirty="0" smtClean="0">
                <a:latin typeface="Courier New" pitchFamily="49" charset="0"/>
              </a:rPr>
              <a:t>  {     </a:t>
            </a:r>
          </a:p>
          <a:p>
            <a:pPr marL="342900" indent="-342900" eaLnBrk="1" hangingPunct="1"/>
            <a:r>
              <a:rPr lang="tr-TR" b="1" dirty="0" smtClean="0">
                <a:latin typeface="Courier New" pitchFamily="49" charset="0"/>
              </a:rPr>
              <a:t>      </a:t>
            </a:r>
            <a:r>
              <a:rPr lang="en-US" b="1" dirty="0" smtClean="0">
                <a:latin typeface="Courier New" pitchFamily="49" charset="0"/>
              </a:rPr>
              <a:t>*</a:t>
            </a:r>
            <a:r>
              <a:rPr lang="en-US" b="1" dirty="0">
                <a:latin typeface="Courier New" pitchFamily="49" charset="0"/>
              </a:rPr>
              <a:t>p++=</a:t>
            </a:r>
            <a:r>
              <a:rPr lang="en-US" b="1" dirty="0" err="1">
                <a:latin typeface="Courier New" pitchFamily="49" charset="0"/>
              </a:rPr>
              <a:t>ch</a:t>
            </a:r>
            <a:r>
              <a:rPr lang="en-US" b="1" dirty="0" smtClean="0">
                <a:latin typeface="Courier New" pitchFamily="49" charset="0"/>
              </a:rPr>
              <a:t>;</a:t>
            </a:r>
            <a:endParaRPr lang="tr-TR" b="1" dirty="0" smtClean="0">
              <a:latin typeface="Courier New" pitchFamily="49" charset="0"/>
            </a:endParaRPr>
          </a:p>
          <a:p>
            <a:pPr marL="342900" indent="-342900" eaLnBrk="1" hangingPunct="1"/>
            <a:r>
              <a:rPr lang="tr-TR" b="1" dirty="0" smtClean="0">
                <a:latin typeface="Courier New" pitchFamily="49" charset="0"/>
              </a:rPr>
              <a:t>  }</a:t>
            </a:r>
            <a:endParaRPr lang="en-US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*p = '\0';  /* Mark the end of the string with NULL char */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return </a:t>
            </a:r>
            <a:r>
              <a:rPr lang="en-US" b="1" dirty="0" err="1">
                <a:latin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} /* end-</a:t>
            </a:r>
            <a:r>
              <a:rPr lang="en-US" b="1" dirty="0" err="1">
                <a:latin typeface="Courier New" pitchFamily="49" charset="0"/>
              </a:rPr>
              <a:t>ReadLine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*/</a:t>
            </a:r>
            <a:endParaRPr lang="en-US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main(){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char </a:t>
            </a:r>
            <a:r>
              <a:rPr lang="en-US" b="1" dirty="0" err="1">
                <a:latin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</a:rPr>
              <a:t>[80];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ReadLine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</a:rPr>
              <a:t>);</a:t>
            </a:r>
            <a:endParaRPr lang="tr-TR" b="1" dirty="0" smtClean="0">
              <a:latin typeface="Courier New" pitchFamily="49" charset="0"/>
            </a:endParaRPr>
          </a:p>
          <a:p>
            <a:pPr marL="342900" indent="-342900" eaLnBrk="1" hangingPunct="1"/>
            <a:r>
              <a:rPr lang="tr-TR" b="1" dirty="0" smtClean="0">
                <a:latin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&lt;&lt; "Line of input =" &lt;&lt; </a:t>
            </a:r>
            <a:r>
              <a:rPr lang="en-US" b="1" dirty="0" err="1">
                <a:latin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 eaLnBrk="1" hangingPunct="1"/>
            <a:r>
              <a:rPr lang="en-US" b="1" dirty="0" smtClean="0">
                <a:latin typeface="Courier New" pitchFamily="49" charset="0"/>
              </a:rPr>
              <a:t>} </a:t>
            </a:r>
            <a:r>
              <a:rPr lang="en-US" b="1" dirty="0">
                <a:latin typeface="Courier New" pitchFamily="49" charset="0"/>
              </a:rPr>
              <a:t>/* end-main */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95275" y="920750"/>
            <a:ext cx="85074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 pitchFamily="18" charset="0"/>
              </a:rPr>
              <a:t>You can write your own function to read a string until the end of the line is encountered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41288"/>
            <a:ext cx="8154987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Reading Strings (cont)</a:t>
            </a:r>
          </a:p>
        </p:txBody>
      </p:sp>
      <p:sp>
        <p:nvSpPr>
          <p:cNvPr id="2048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FBD241-E381-4793-81BB-AD7E4BB4142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285750" y="1985963"/>
            <a:ext cx="8605838" cy="4801314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char *</a:t>
            </a:r>
            <a:r>
              <a:rPr lang="en-US" b="1" dirty="0" err="1">
                <a:latin typeface="Courier New" pitchFamily="49" charset="0"/>
              </a:rPr>
              <a:t>ReadLineN</a:t>
            </a:r>
            <a:r>
              <a:rPr lang="en-US" b="1" dirty="0">
                <a:latin typeface="Courier New" pitchFamily="49" charset="0"/>
              </a:rPr>
              <a:t>(char *</a:t>
            </a:r>
            <a:r>
              <a:rPr lang="en-US" b="1" dirty="0" err="1">
                <a:latin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</a:rPr>
              <a:t>, int n){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char </a:t>
            </a:r>
            <a:r>
              <a:rPr lang="en-US" b="1" dirty="0" err="1">
                <a:latin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</a:rPr>
              <a:t>; char *p = </a:t>
            </a:r>
            <a:r>
              <a:rPr lang="en-US" b="1" dirty="0" err="1">
                <a:latin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 eaLnBrk="1" hangingPunct="1"/>
            <a:endParaRPr lang="en-US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while (n</a:t>
            </a:r>
            <a:r>
              <a:rPr lang="en-US" b="1" dirty="0">
                <a:latin typeface="Courier New" pitchFamily="49" charset="0"/>
                <a:sym typeface="Wingdings" pitchFamily="2" charset="2"/>
              </a:rPr>
              <a:t>-- &gt; 0</a:t>
            </a:r>
            <a:r>
              <a:rPr lang="en-US" b="1" dirty="0">
                <a:latin typeface="Courier New" pitchFamily="49" charset="0"/>
              </a:rPr>
              <a:t>){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  if ((</a:t>
            </a:r>
            <a:r>
              <a:rPr lang="en-US" b="1" dirty="0" err="1">
                <a:latin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getchar</a:t>
            </a:r>
            <a:r>
              <a:rPr lang="en-US" b="1" dirty="0">
                <a:latin typeface="Courier New" pitchFamily="49" charset="0"/>
              </a:rPr>
              <a:t>()) == '\n') break;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  *p++ = </a:t>
            </a:r>
            <a:r>
              <a:rPr lang="en-US" b="1" dirty="0" err="1">
                <a:latin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} /* end-while */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*p = '\0';  /* Mark the end of the string with NULL char */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return </a:t>
            </a:r>
            <a:r>
              <a:rPr lang="en-US" b="1" dirty="0" err="1">
                <a:latin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} /* end-</a:t>
            </a:r>
            <a:r>
              <a:rPr lang="en-US" b="1" dirty="0" err="1">
                <a:latin typeface="Courier New" pitchFamily="49" charset="0"/>
              </a:rPr>
              <a:t>ReadLineN</a:t>
            </a:r>
            <a:r>
              <a:rPr lang="en-US" b="1" dirty="0">
                <a:latin typeface="Courier New" pitchFamily="49" charset="0"/>
              </a:rPr>
              <a:t> */</a:t>
            </a:r>
          </a:p>
          <a:p>
            <a:pPr marL="342900" indent="-342900" eaLnBrk="1" hangingPunct="1"/>
            <a:endParaRPr lang="en-US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main(){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char </a:t>
            </a:r>
            <a:r>
              <a:rPr lang="en-US" b="1" dirty="0" err="1">
                <a:latin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</a:rPr>
              <a:t>[80]; char *p = NULL;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p = </a:t>
            </a:r>
            <a:r>
              <a:rPr lang="en-US" b="1" dirty="0" err="1">
                <a:latin typeface="Courier New" pitchFamily="49" charset="0"/>
              </a:rPr>
              <a:t>ReadLineN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</a:rPr>
              <a:t>, 79); /* Can store at most 79 chars */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</a:t>
            </a:r>
            <a:r>
              <a:rPr lang="tr-TR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"Line of input =" &lt;&lt; </a:t>
            </a:r>
            <a:r>
              <a:rPr lang="tr-TR" b="1" dirty="0">
                <a:latin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 smtClean="0">
                <a:latin typeface="Courier New" pitchFamily="49" charset="0"/>
              </a:rPr>
              <a:t>;</a:t>
            </a:r>
            <a:endParaRPr lang="tr-TR" b="1" dirty="0" smtClean="0">
              <a:latin typeface="Courier New" pitchFamily="49" charset="0"/>
            </a:endParaRPr>
          </a:p>
          <a:p>
            <a:pPr marL="342900" indent="-342900" eaLnBrk="1" hangingPunct="1"/>
            <a:r>
              <a:rPr lang="en-US" b="1" dirty="0" smtClean="0">
                <a:latin typeface="Courier New" pitchFamily="49" charset="0"/>
              </a:rPr>
              <a:t>} </a:t>
            </a:r>
            <a:r>
              <a:rPr lang="en-US" b="1" dirty="0">
                <a:latin typeface="Courier New" pitchFamily="49" charset="0"/>
              </a:rPr>
              <a:t>/* end-main */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95275" y="920750"/>
            <a:ext cx="85074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 pitchFamily="18" charset="0"/>
              </a:rPr>
              <a:t>Another version would be to read until the end of the line is seen OR until “n” chars are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255588"/>
            <a:ext cx="8154987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String Operations: </a:t>
            </a:r>
            <a:r>
              <a:rPr lang="en-US" dirty="0" err="1" smtClean="0">
                <a:latin typeface="Cambria" pitchFamily="18" charset="0"/>
              </a:rPr>
              <a:t>strlen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2150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10CFEF-5733-4753-8D33-5E9C042E75C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295275" y="1060450"/>
            <a:ext cx="8580438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tr-TR" sz="2800" dirty="0" smtClean="0">
                <a:latin typeface="Cambria" pitchFamily="18" charset="0"/>
              </a:rPr>
              <a:t>S</a:t>
            </a:r>
            <a:r>
              <a:rPr lang="en-US" sz="2800" dirty="0" err="1" smtClean="0">
                <a:latin typeface="Cambria" pitchFamily="18" charset="0"/>
              </a:rPr>
              <a:t>tandard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>
                <a:latin typeface="Cambria" pitchFamily="18" charset="0"/>
              </a:rPr>
              <a:t>library provides many functions to manipulate strings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tr-TR" sz="2400" dirty="0" smtClean="0">
                <a:latin typeface="Cambria" pitchFamily="18" charset="0"/>
              </a:rPr>
              <a:t>C: </a:t>
            </a:r>
            <a:r>
              <a:rPr lang="en-US" sz="2400" dirty="0" smtClean="0">
                <a:latin typeface="Cambria" pitchFamily="18" charset="0"/>
              </a:rPr>
              <a:t>You </a:t>
            </a:r>
            <a:r>
              <a:rPr lang="en-US" sz="2400" dirty="0">
                <a:latin typeface="Cambria" pitchFamily="18" charset="0"/>
              </a:rPr>
              <a:t>need to include </a:t>
            </a:r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&lt;</a:t>
            </a:r>
            <a:r>
              <a:rPr lang="en-US" sz="2400" dirty="0" err="1">
                <a:solidFill>
                  <a:srgbClr val="FF0000"/>
                </a:solidFill>
                <a:latin typeface="Cambria" pitchFamily="18" charset="0"/>
              </a:rPr>
              <a:t>string.h</a:t>
            </a:r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&gt; </a:t>
            </a:r>
            <a:r>
              <a:rPr lang="en-US" sz="2400" dirty="0">
                <a:latin typeface="Cambria" pitchFamily="18" charset="0"/>
              </a:rPr>
              <a:t>to use these </a:t>
            </a:r>
            <a:r>
              <a:rPr lang="en-US" sz="2400" dirty="0" smtClean="0">
                <a:latin typeface="Cambria" pitchFamily="18" charset="0"/>
              </a:rPr>
              <a:t>functions</a:t>
            </a:r>
            <a:r>
              <a:rPr lang="tr-TR" sz="2400" dirty="0" smtClean="0">
                <a:latin typeface="Cambria" pitchFamily="18" charset="0"/>
              </a:rPr>
              <a:t> 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tr-TR" sz="2400" dirty="0" smtClean="0">
                <a:latin typeface="Cambria" pitchFamily="18" charset="0"/>
              </a:rPr>
              <a:t>C++:</a:t>
            </a:r>
            <a:r>
              <a:rPr lang="en-US" sz="2400" dirty="0">
                <a:latin typeface="Cambria" pitchFamily="18" charset="0"/>
              </a:rPr>
              <a:t>You need to include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&lt;</a:t>
            </a:r>
            <a:r>
              <a:rPr lang="tr-TR" sz="2400" dirty="0" smtClean="0">
                <a:solidFill>
                  <a:srgbClr val="FF0000"/>
                </a:solidFill>
                <a:latin typeface="Cambria" pitchFamily="18" charset="0"/>
              </a:rPr>
              <a:t>c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string&gt; </a:t>
            </a:r>
            <a:r>
              <a:rPr lang="en-US" sz="2400" dirty="0">
                <a:latin typeface="Cambria" pitchFamily="18" charset="0"/>
              </a:rPr>
              <a:t>to use these functions</a:t>
            </a:r>
            <a:r>
              <a:rPr lang="tr-TR" sz="2400" dirty="0">
                <a:latin typeface="Cambria" pitchFamily="18" charset="0"/>
              </a:rPr>
              <a:t> 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Cambria" pitchFamily="18" charset="0"/>
              </a:rPr>
              <a:t>Here </a:t>
            </a:r>
            <a:r>
              <a:rPr lang="en-US" sz="2800" dirty="0">
                <a:latin typeface="Cambria" pitchFamily="18" charset="0"/>
              </a:rPr>
              <a:t>are some of the important functions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400" dirty="0" err="1">
                <a:latin typeface="Cambria" pitchFamily="18" charset="0"/>
              </a:rPr>
              <a:t>strlen</a:t>
            </a:r>
            <a:r>
              <a:rPr lang="en-US" sz="2400" dirty="0">
                <a:latin typeface="Cambria" pitchFamily="18" charset="0"/>
              </a:rPr>
              <a:t>(const char *</a:t>
            </a:r>
            <a:r>
              <a:rPr lang="en-US" sz="2400" dirty="0" err="1">
                <a:latin typeface="Cambria" pitchFamily="18" charset="0"/>
              </a:rPr>
              <a:t>str</a:t>
            </a:r>
            <a:r>
              <a:rPr lang="en-US" sz="2400" dirty="0">
                <a:latin typeface="Cambria" pitchFamily="18" charset="0"/>
              </a:rPr>
              <a:t>);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400" dirty="0" err="1">
                <a:latin typeface="Cambria" pitchFamily="18" charset="0"/>
              </a:rPr>
              <a:t>strcpy</a:t>
            </a:r>
            <a:r>
              <a:rPr lang="en-US" sz="2400" dirty="0">
                <a:latin typeface="Cambria" pitchFamily="18" charset="0"/>
              </a:rPr>
              <a:t>(char *str1, const char *str2);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400" dirty="0" err="1">
                <a:latin typeface="Cambria" pitchFamily="18" charset="0"/>
              </a:rPr>
              <a:t>strcat</a:t>
            </a:r>
            <a:r>
              <a:rPr lang="en-US" sz="2400" dirty="0">
                <a:latin typeface="Cambria" pitchFamily="18" charset="0"/>
              </a:rPr>
              <a:t>(char *str1, const char *str2);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400" dirty="0" err="1">
                <a:latin typeface="Cambria" pitchFamily="18" charset="0"/>
              </a:rPr>
              <a:t>strcmp</a:t>
            </a:r>
            <a:r>
              <a:rPr lang="en-US" sz="2400" dirty="0">
                <a:latin typeface="Cambria" pitchFamily="18" charset="0"/>
              </a:rPr>
              <a:t>(const char *str1, const char *str2);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endParaRPr lang="en-US" sz="2400" dirty="0">
              <a:latin typeface="Cambria" pitchFamily="18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ambria" pitchFamily="18" charset="0"/>
              </a:rPr>
              <a:t>Here are the implementations for these functions just for illustration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255588"/>
            <a:ext cx="8154987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String Operations: </a:t>
            </a:r>
            <a:r>
              <a:rPr lang="en-US" dirty="0" err="1" smtClean="0">
                <a:latin typeface="Cambria" pitchFamily="18" charset="0"/>
              </a:rPr>
              <a:t>strlen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dirty="0" err="1" smtClean="0">
                <a:latin typeface="Cambria" pitchFamily="18" charset="0"/>
              </a:rPr>
              <a:t>strcpy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2253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661BE8-1471-49BF-9F7B-42A25552781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2363788" y="1167988"/>
            <a:ext cx="4268787" cy="2308324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int </a:t>
            </a:r>
            <a:r>
              <a:rPr lang="en-US" b="1" dirty="0" err="1">
                <a:latin typeface="Courier New" pitchFamily="49" charset="0"/>
              </a:rPr>
              <a:t>strlen</a:t>
            </a:r>
            <a:r>
              <a:rPr lang="en-US" b="1" dirty="0">
                <a:latin typeface="Courier New" pitchFamily="49" charset="0"/>
              </a:rPr>
              <a:t>(const char *</a:t>
            </a:r>
            <a:r>
              <a:rPr lang="en-US" b="1" dirty="0" err="1">
                <a:latin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</a:rPr>
              <a:t>){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int </a:t>
            </a:r>
            <a:r>
              <a:rPr lang="en-US" b="1" dirty="0" err="1">
                <a:latin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</a:rPr>
              <a:t> = 0</a:t>
            </a:r>
            <a:r>
              <a:rPr lang="en-US" b="1" dirty="0" smtClean="0">
                <a:latin typeface="Courier New" pitchFamily="49" charset="0"/>
              </a:rPr>
              <a:t>;</a:t>
            </a:r>
            <a:endParaRPr lang="tr-TR" b="1" dirty="0" smtClean="0">
              <a:latin typeface="Courier New" pitchFamily="49" charset="0"/>
            </a:endParaRPr>
          </a:p>
          <a:p>
            <a:pPr marL="342900" indent="-342900" eaLnBrk="1" hangingPunct="1"/>
            <a:endParaRPr lang="en-US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while (*</a:t>
            </a:r>
            <a:r>
              <a:rPr lang="en-US" b="1" dirty="0" err="1">
                <a:latin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</a:rPr>
              <a:t>++) </a:t>
            </a:r>
            <a:endParaRPr lang="tr-TR" b="1" dirty="0" smtClean="0">
              <a:latin typeface="Courier New" pitchFamily="49" charset="0"/>
            </a:endParaRPr>
          </a:p>
          <a:p>
            <a:pPr marL="342900" indent="-342900" eaLnBrk="1" hangingPunct="1"/>
            <a:r>
              <a:rPr lang="tr-TR" b="1" dirty="0" smtClean="0">
                <a:latin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</a:rPr>
              <a:t>++;</a:t>
            </a:r>
            <a:endParaRPr lang="tr-TR" b="1" dirty="0" smtClean="0">
              <a:latin typeface="Courier New" pitchFamily="49" charset="0"/>
            </a:endParaRPr>
          </a:p>
          <a:p>
            <a:pPr marL="342900" indent="-342900" eaLnBrk="1" hangingPunct="1"/>
            <a:endParaRPr lang="en-US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return </a:t>
            </a:r>
            <a:r>
              <a:rPr lang="en-US" b="1" dirty="0" err="1">
                <a:latin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} /* end-</a:t>
            </a:r>
            <a:r>
              <a:rPr lang="en-US" b="1" dirty="0" err="1">
                <a:latin typeface="Courier New" pitchFamily="49" charset="0"/>
              </a:rPr>
              <a:t>strlen</a:t>
            </a:r>
            <a:r>
              <a:rPr lang="en-US" b="1" dirty="0">
                <a:latin typeface="Courier New" pitchFamily="49" charset="0"/>
              </a:rPr>
              <a:t> */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1425575" y="3635375"/>
            <a:ext cx="6332538" cy="313932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char *</a:t>
            </a:r>
            <a:r>
              <a:rPr lang="en-US" b="1" dirty="0" err="1">
                <a:latin typeface="Courier New" pitchFamily="49" charset="0"/>
              </a:rPr>
              <a:t>strcpy</a:t>
            </a:r>
            <a:r>
              <a:rPr lang="en-US" b="1" dirty="0">
                <a:latin typeface="Courier New" pitchFamily="49" charset="0"/>
              </a:rPr>
              <a:t>(char *str1, const char *str2){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char *p = str1;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</a:t>
            </a:r>
          </a:p>
          <a:p>
            <a:pPr marL="342900" indent="-342900" eaLnBrk="1" hangingPunct="1"/>
            <a:r>
              <a:rPr lang="en-US" b="1" dirty="0" smtClean="0">
                <a:latin typeface="Courier New" pitchFamily="49" charset="0"/>
              </a:rPr>
              <a:t>  while (*str2)</a:t>
            </a:r>
            <a:r>
              <a:rPr lang="tr-TR" b="1" dirty="0" smtClean="0">
                <a:latin typeface="Courier New" pitchFamily="49" charset="0"/>
              </a:rPr>
              <a:t>{</a:t>
            </a:r>
          </a:p>
          <a:p>
            <a:pPr marL="342900" indent="-342900" eaLnBrk="1" hangingPunct="1"/>
            <a:r>
              <a:rPr lang="tr-TR" b="1" dirty="0" smtClean="0">
                <a:latin typeface="Courier New" pitchFamily="49" charset="0"/>
              </a:rPr>
              <a:t>     </a:t>
            </a:r>
            <a:r>
              <a:rPr lang="en-US" b="1" dirty="0" smtClean="0">
                <a:latin typeface="Courier New" pitchFamily="49" charset="0"/>
              </a:rPr>
              <a:t>*p = *str2;</a:t>
            </a:r>
            <a:endParaRPr lang="tr-TR" b="1" dirty="0" smtClean="0">
              <a:latin typeface="Courier New" pitchFamily="49" charset="0"/>
            </a:endParaRPr>
          </a:p>
          <a:p>
            <a:pPr marL="342900" indent="-342900" eaLnBrk="1" hangingPunct="1"/>
            <a:r>
              <a:rPr lang="tr-TR" b="1" dirty="0" smtClean="0">
                <a:latin typeface="Courier New" pitchFamily="49" charset="0"/>
              </a:rPr>
              <a:t>      p=p+1;</a:t>
            </a:r>
          </a:p>
          <a:p>
            <a:pPr marL="342900" indent="-342900" eaLnBrk="1" hangingPunct="1"/>
            <a:r>
              <a:rPr lang="tr-TR" b="1" smtClean="0">
                <a:latin typeface="Courier New" pitchFamily="49" charset="0"/>
              </a:rPr>
              <a:t>      str2=str2+1;</a:t>
            </a:r>
            <a:endParaRPr lang="tr-TR" b="1" dirty="0" smtClean="0">
              <a:latin typeface="Courier New" pitchFamily="49" charset="0"/>
            </a:endParaRPr>
          </a:p>
          <a:p>
            <a:pPr marL="342900" indent="-342900" eaLnBrk="1" hangingPunct="1"/>
            <a:r>
              <a:rPr lang="tr-TR" b="1" dirty="0" smtClean="0">
                <a:latin typeface="Courier New" pitchFamily="49" charset="0"/>
              </a:rPr>
              <a:t>    }</a:t>
            </a:r>
            <a:endParaRPr lang="en-US" b="1" dirty="0" smtClean="0">
              <a:latin typeface="Courier New" pitchFamily="49" charset="0"/>
            </a:endParaRPr>
          </a:p>
          <a:p>
            <a:pPr marL="342900" indent="-342900" eaLnBrk="1" hangingPunct="1"/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*p = '\0';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return str1;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} /* end-</a:t>
            </a:r>
            <a:r>
              <a:rPr lang="en-US" b="1" dirty="0" err="1">
                <a:latin typeface="Courier New" pitchFamily="49" charset="0"/>
              </a:rPr>
              <a:t>strcpy</a:t>
            </a:r>
            <a:r>
              <a:rPr lang="en-US" b="1" dirty="0">
                <a:latin typeface="Courier New" pitchFamily="49" charset="0"/>
              </a:rPr>
              <a:t>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23068"/>
            <a:ext cx="8388350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String Operations: </a:t>
            </a:r>
            <a:r>
              <a:rPr lang="en-US" dirty="0" err="1" smtClean="0">
                <a:latin typeface="Cambria" pitchFamily="18" charset="0"/>
              </a:rPr>
              <a:t>strcat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dirty="0" err="1" smtClean="0">
                <a:latin typeface="Cambria" pitchFamily="18" charset="0"/>
              </a:rPr>
              <a:t>strcmp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2355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346D78-E768-495A-B63E-50EAEF5A30C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302027" y="818182"/>
            <a:ext cx="6332538" cy="22987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char *</a:t>
            </a:r>
            <a:r>
              <a:rPr lang="en-US" b="1" dirty="0" err="1">
                <a:latin typeface="Courier New" pitchFamily="49" charset="0"/>
              </a:rPr>
              <a:t>strcat</a:t>
            </a:r>
            <a:r>
              <a:rPr lang="en-US" b="1" dirty="0">
                <a:latin typeface="Courier New" pitchFamily="49" charset="0"/>
              </a:rPr>
              <a:t>(char *str1, const char *str2){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char *p = str1;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while(*p) p++;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while (*str2) *p++ = *str2++;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*p = '\0';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return str1;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} /* end-</a:t>
            </a:r>
            <a:r>
              <a:rPr lang="en-US" b="1" dirty="0" err="1">
                <a:latin typeface="Courier New" pitchFamily="49" charset="0"/>
              </a:rPr>
              <a:t>strcat</a:t>
            </a:r>
            <a:r>
              <a:rPr lang="en-US" b="1" dirty="0">
                <a:latin typeface="Courier New" pitchFamily="49" charset="0"/>
              </a:rPr>
              <a:t> */</a:t>
            </a:r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1141896" y="3218421"/>
            <a:ext cx="6726238" cy="341632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int </a:t>
            </a:r>
            <a:r>
              <a:rPr lang="en-US" b="1" dirty="0" err="1">
                <a:latin typeface="Courier New" pitchFamily="49" charset="0"/>
              </a:rPr>
              <a:t>strcmp</a:t>
            </a:r>
            <a:r>
              <a:rPr lang="en-US" b="1" dirty="0">
                <a:latin typeface="Courier New" pitchFamily="49" charset="0"/>
              </a:rPr>
              <a:t>(const char *str1, const char *str2){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while (*str1 &amp;&amp; *str2 &amp;&amp; *str1 == *str2){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  str1++; str2++;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} /* end-while */</a:t>
            </a:r>
          </a:p>
          <a:p>
            <a:pPr marL="342900" indent="-342900" eaLnBrk="1" hangingPunct="1"/>
            <a:endParaRPr lang="en-US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return *str1-*str2;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} /* end-</a:t>
            </a:r>
            <a:r>
              <a:rPr lang="en-US" b="1" dirty="0" err="1">
                <a:latin typeface="Courier New" pitchFamily="49" charset="0"/>
              </a:rPr>
              <a:t>strcmp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*/</a:t>
            </a:r>
            <a:endParaRPr lang="tr-TR" b="1" dirty="0" smtClean="0">
              <a:latin typeface="Courier New" pitchFamily="49" charset="0"/>
            </a:endParaRPr>
          </a:p>
          <a:p>
            <a:r>
              <a:rPr lang="en-US" b="1" u="sng" dirty="0" smtClean="0"/>
              <a:t>Return Value</a:t>
            </a:r>
          </a:p>
          <a:p>
            <a:r>
              <a:rPr lang="en-US" dirty="0" smtClean="0"/>
              <a:t>This function returned values are as follows: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if Return value if &lt; 0 then it indicates str1 is less than str2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if Return value if &gt; 0 then it indicates str2 is less than str1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if Return value if = 0 then it indicates str1 is equal to str2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Other String Operations</a:t>
            </a:r>
            <a:endParaRPr lang="tr-TR" dirty="0" smtClean="0">
              <a:latin typeface="Cambria" pitchFamily="18" charset="0"/>
            </a:endParaRPr>
          </a:p>
        </p:txBody>
      </p:sp>
      <p:sp>
        <p:nvSpPr>
          <p:cNvPr id="24579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latin typeface="Cambria" pitchFamily="18" charset="0"/>
              </a:rPr>
              <a:t>char* strncpy(char* str1, const char* str2, int n)</a:t>
            </a:r>
          </a:p>
          <a:p>
            <a:r>
              <a:rPr lang="en-US" sz="2400" smtClean="0">
                <a:latin typeface="Cambria" pitchFamily="18" charset="0"/>
              </a:rPr>
              <a:t>Copies the first n characters of str2 into str1.</a:t>
            </a:r>
          </a:p>
          <a:p>
            <a:endParaRPr lang="en-US" sz="2400" smtClean="0">
              <a:latin typeface="Cambria" pitchFamily="18" charset="0"/>
            </a:endParaRPr>
          </a:p>
          <a:p>
            <a:r>
              <a:rPr lang="en-US" sz="2400" smtClean="0">
                <a:latin typeface="Cambria" pitchFamily="18" charset="0"/>
              </a:rPr>
              <a:t>char* strncat(char* str1, const char* str2, int n)</a:t>
            </a:r>
          </a:p>
          <a:p>
            <a:r>
              <a:rPr lang="en-US" sz="2400" smtClean="0">
                <a:latin typeface="Cambria" pitchFamily="18" charset="0"/>
              </a:rPr>
              <a:t>Concatenates str1 and the first n characters of str2.</a:t>
            </a:r>
          </a:p>
          <a:p>
            <a:endParaRPr lang="en-US" sz="2400" smtClean="0">
              <a:latin typeface="Cambria" pitchFamily="18" charset="0"/>
            </a:endParaRPr>
          </a:p>
          <a:p>
            <a:r>
              <a:rPr lang="en-US" sz="2400" smtClean="0">
                <a:latin typeface="Cambria" pitchFamily="18" charset="0"/>
              </a:rPr>
              <a:t>int strncmp(const char* s1, const char* s2, int n)</a:t>
            </a:r>
          </a:p>
          <a:p>
            <a:r>
              <a:rPr lang="en-US" sz="2400" smtClean="0">
                <a:latin typeface="Cambria" pitchFamily="18" charset="0"/>
              </a:rPr>
              <a:t>Compares the first n characters of s1 and s2.</a:t>
            </a:r>
            <a:endParaRPr lang="tr-TR" sz="2400" smtClean="0">
              <a:latin typeface="Cambria" pitchFamily="18" charset="0"/>
            </a:endParaRPr>
          </a:p>
        </p:txBody>
      </p:sp>
      <p:sp>
        <p:nvSpPr>
          <p:cNvPr id="24580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E51CD0-8BD4-4040-AB22-B47816C181C1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Başlık 1"/>
          <p:cNvSpPr>
            <a:spLocks noGrp="1"/>
          </p:cNvSpPr>
          <p:nvPr>
            <p:ph type="title"/>
          </p:nvPr>
        </p:nvSpPr>
        <p:spPr>
          <a:xfrm>
            <a:off x="457200" y="74166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Other String Operations</a:t>
            </a:r>
            <a:endParaRPr lang="tr-TR" dirty="0" smtClean="0">
              <a:latin typeface="Cambria" pitchFamily="18" charset="0"/>
            </a:endParaRPr>
          </a:p>
        </p:txBody>
      </p:sp>
      <p:sp>
        <p:nvSpPr>
          <p:cNvPr id="25603" name="İçerik Yer Tutucusu 2"/>
          <p:cNvSpPr>
            <a:spLocks noGrp="1"/>
          </p:cNvSpPr>
          <p:nvPr>
            <p:ph idx="1"/>
          </p:nvPr>
        </p:nvSpPr>
        <p:spPr>
          <a:xfrm>
            <a:off x="457200" y="1973058"/>
            <a:ext cx="8229600" cy="4389120"/>
          </a:xfrm>
        </p:spPr>
        <p:txBody>
          <a:bodyPr>
            <a:normAutofit fontScale="92500"/>
          </a:bodyPr>
          <a:lstStyle/>
          <a:p>
            <a:r>
              <a:rPr lang="en-US" sz="2400" smtClean="0">
                <a:latin typeface="Cambria" pitchFamily="18" charset="0"/>
              </a:rPr>
              <a:t>char* strchr(const char* str, char ch)</a:t>
            </a:r>
          </a:p>
          <a:p>
            <a:r>
              <a:rPr lang="en-US" sz="2400" smtClean="0">
                <a:latin typeface="Cambria" pitchFamily="18" charset="0"/>
              </a:rPr>
              <a:t>Finds ch in str and returns its address, otherwise returns NULL.</a:t>
            </a:r>
          </a:p>
          <a:p>
            <a:endParaRPr lang="en-US" sz="2400" smtClean="0">
              <a:latin typeface="Cambria" pitchFamily="18" charset="0"/>
            </a:endParaRPr>
          </a:p>
          <a:p>
            <a:r>
              <a:rPr lang="en-US" sz="2400" smtClean="0">
                <a:latin typeface="Cambria" pitchFamily="18" charset="0"/>
              </a:rPr>
              <a:t>char* strstr(const char* str1, const char* str2)</a:t>
            </a:r>
          </a:p>
          <a:p>
            <a:r>
              <a:rPr lang="en-US" sz="2400" smtClean="0">
                <a:latin typeface="Cambria" pitchFamily="18" charset="0"/>
              </a:rPr>
              <a:t>Finds str2 in str1 and returns its address, otherwise returns NULL.</a:t>
            </a:r>
          </a:p>
          <a:p>
            <a:endParaRPr lang="en-US" sz="2400" smtClean="0">
              <a:latin typeface="Cambria" pitchFamily="18" charset="0"/>
            </a:endParaRPr>
          </a:p>
          <a:p>
            <a:r>
              <a:rPr lang="en-US" sz="2400" smtClean="0">
                <a:latin typeface="Cambria" pitchFamily="18" charset="0"/>
              </a:rPr>
              <a:t>char* strtok(char* str, const char* tokens)</a:t>
            </a:r>
          </a:p>
          <a:p>
            <a:r>
              <a:rPr lang="en-US" sz="2400" smtClean="0">
                <a:latin typeface="Cambria" pitchFamily="18" charset="0"/>
              </a:rPr>
              <a:t>Tokenizes the string str according to the characters in tokens and returns the address of the first token, otherwise returns NULL.</a:t>
            </a:r>
            <a:endParaRPr lang="tr-TR" sz="2400" smtClean="0">
              <a:latin typeface="Cambria" pitchFamily="18" charset="0"/>
            </a:endParaRPr>
          </a:p>
        </p:txBody>
      </p:sp>
      <p:sp>
        <p:nvSpPr>
          <p:cNvPr id="25604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3262AF-FB23-477F-A962-EDF0C4449258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strtok</a:t>
            </a:r>
            <a:r>
              <a:rPr lang="en-US" dirty="0" smtClean="0">
                <a:latin typeface="Cambria" pitchFamily="18" charset="0"/>
              </a:rPr>
              <a:t> Example</a:t>
            </a:r>
            <a:endParaRPr lang="tr-TR" dirty="0" smtClean="0">
              <a:latin typeface="Cambria" pitchFamily="18" charset="0"/>
            </a:endParaRPr>
          </a:p>
        </p:txBody>
      </p:sp>
      <p:sp>
        <p:nvSpPr>
          <p:cNvPr id="26627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mtClean="0">
                <a:latin typeface="Cambria" pitchFamily="18" charset="0"/>
              </a:rPr>
              <a:t>char str1[] = "my name is Neo";</a:t>
            </a:r>
          </a:p>
          <a:p>
            <a:pPr>
              <a:buFontTx/>
              <a:buNone/>
            </a:pPr>
            <a:r>
              <a:rPr lang="en-US" smtClean="0">
                <a:latin typeface="Cambria" pitchFamily="18" charset="0"/>
              </a:rPr>
              <a:t>char token[] = " ";</a:t>
            </a:r>
          </a:p>
          <a:p>
            <a:pPr>
              <a:buFontTx/>
              <a:buNone/>
            </a:pPr>
            <a:r>
              <a:rPr lang="en-US" smtClean="0">
                <a:latin typeface="Cambria" pitchFamily="18" charset="0"/>
              </a:rPr>
              <a:t>char *p;</a:t>
            </a:r>
          </a:p>
          <a:p>
            <a:pPr>
              <a:buFontTx/>
              <a:buNone/>
            </a:pPr>
            <a:endParaRPr lang="en-US" smtClean="0">
              <a:latin typeface="Cambria" pitchFamily="18" charset="0"/>
            </a:endParaRPr>
          </a:p>
          <a:p>
            <a:pPr>
              <a:buFontTx/>
              <a:buNone/>
            </a:pPr>
            <a:r>
              <a:rPr lang="en-US" smtClean="0">
                <a:latin typeface="Cambria" pitchFamily="18" charset="0"/>
              </a:rPr>
              <a:t>p = strtok(str1, token);</a:t>
            </a:r>
          </a:p>
          <a:p>
            <a:pPr>
              <a:buFontTx/>
              <a:buNone/>
            </a:pPr>
            <a:r>
              <a:rPr lang="en-US" smtClean="0">
                <a:latin typeface="Cambria" pitchFamily="18" charset="0"/>
              </a:rPr>
              <a:t>while (p != NULL)</a:t>
            </a:r>
          </a:p>
          <a:p>
            <a:pPr>
              <a:buFontTx/>
              <a:buNone/>
            </a:pPr>
            <a:r>
              <a:rPr lang="en-US" smtClean="0">
                <a:latin typeface="Cambria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smtClean="0">
                <a:latin typeface="Cambria" pitchFamily="18" charset="0"/>
              </a:rPr>
              <a:t>    puts(p);</a:t>
            </a:r>
          </a:p>
          <a:p>
            <a:pPr>
              <a:buFontTx/>
              <a:buNone/>
            </a:pPr>
            <a:r>
              <a:rPr lang="en-US" smtClean="0">
                <a:latin typeface="Cambria" pitchFamily="18" charset="0"/>
              </a:rPr>
              <a:t>    p = strtok(NULL, token);</a:t>
            </a:r>
          </a:p>
          <a:p>
            <a:pPr>
              <a:buFontTx/>
              <a:buNone/>
            </a:pPr>
            <a:r>
              <a:rPr lang="en-US" smtClean="0">
                <a:latin typeface="Cambria" pitchFamily="18" charset="0"/>
              </a:rPr>
              <a:t>}</a:t>
            </a:r>
            <a:endParaRPr lang="tr-TR" smtClean="0">
              <a:latin typeface="Cambria" pitchFamily="18" charset="0"/>
            </a:endParaRPr>
          </a:p>
        </p:txBody>
      </p:sp>
      <p:sp>
        <p:nvSpPr>
          <p:cNvPr id="26628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FA57B3-84EC-4774-BA21-846F2686F47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5276850" y="1920875"/>
            <a:ext cx="2516188" cy="708025"/>
          </a:xfrm>
          <a:prstGeom prst="rect">
            <a:avLst/>
          </a:prstGeom>
          <a:solidFill>
            <a:srgbClr val="66CC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Use str1 in the first call of </a:t>
            </a:r>
            <a:r>
              <a:rPr lang="en-US" sz="2000" dirty="0" err="1">
                <a:latin typeface="+mn-lt"/>
              </a:rPr>
              <a:t>strtok</a:t>
            </a:r>
            <a:endParaRPr lang="tr-TR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8438" y="4003675"/>
            <a:ext cx="2516187" cy="706438"/>
          </a:xfrm>
          <a:prstGeom prst="rect">
            <a:avLst/>
          </a:prstGeom>
          <a:solidFill>
            <a:srgbClr val="66CC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Use NULL in the next calls</a:t>
            </a:r>
            <a:endParaRPr lang="tr-TR" sz="2000" dirty="0">
              <a:latin typeface="+mn-lt"/>
            </a:endParaRPr>
          </a:p>
        </p:txBody>
      </p:sp>
      <p:cxnSp>
        <p:nvCxnSpPr>
          <p:cNvPr id="26631" name="Straight Arrow Connector 11"/>
          <p:cNvCxnSpPr>
            <a:cxnSpLocks noChangeShapeType="1"/>
            <a:stCxn id="5" idx="1"/>
          </p:cNvCxnSpPr>
          <p:nvPr/>
        </p:nvCxnSpPr>
        <p:spPr bwMode="auto">
          <a:xfrm rot="10800000" flipV="1">
            <a:off x="3213100" y="2274888"/>
            <a:ext cx="2063750" cy="7794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2" name="Straight Arrow Connector 12"/>
          <p:cNvCxnSpPr>
            <a:cxnSpLocks noChangeShapeType="1"/>
            <a:stCxn id="6" idx="1"/>
          </p:cNvCxnSpPr>
          <p:nvPr/>
        </p:nvCxnSpPr>
        <p:spPr bwMode="auto">
          <a:xfrm rot="10800000" flipV="1">
            <a:off x="3733800" y="4356100"/>
            <a:ext cx="1544638" cy="7270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strtok</a:t>
            </a:r>
            <a:r>
              <a:rPr lang="en-US" dirty="0" smtClean="0">
                <a:latin typeface="Cambria" pitchFamily="18" charset="0"/>
              </a:rPr>
              <a:t> Example Again</a:t>
            </a:r>
            <a:endParaRPr lang="tr-TR" dirty="0" smtClean="0">
              <a:latin typeface="Cambria" pitchFamily="18" charset="0"/>
            </a:endParaRPr>
          </a:p>
        </p:txBody>
      </p:sp>
      <p:sp>
        <p:nvSpPr>
          <p:cNvPr id="27651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 smtClean="0">
                <a:latin typeface="Cambria" pitchFamily="18" charset="0"/>
              </a:rPr>
              <a:t>char str1[] = "my name is Neo";</a:t>
            </a:r>
          </a:p>
          <a:p>
            <a:pPr>
              <a:buFontTx/>
              <a:buNone/>
            </a:pPr>
            <a:r>
              <a:rPr lang="en-US" sz="2400" dirty="0" smtClean="0">
                <a:latin typeface="Cambria" pitchFamily="18" charset="0"/>
              </a:rPr>
              <a:t>char token[] = " ";</a:t>
            </a:r>
          </a:p>
          <a:p>
            <a:pPr>
              <a:buFontTx/>
              <a:buNone/>
            </a:pPr>
            <a:r>
              <a:rPr lang="en-US" sz="2400" dirty="0" smtClean="0">
                <a:latin typeface="Cambria" pitchFamily="18" charset="0"/>
              </a:rPr>
              <a:t>char *p;</a:t>
            </a:r>
          </a:p>
          <a:p>
            <a:pPr>
              <a:buFontTx/>
              <a:buNone/>
            </a:pPr>
            <a:endParaRPr lang="en-US" sz="2400" dirty="0" smtClean="0">
              <a:latin typeface="Cambria" pitchFamily="18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ambria" pitchFamily="18" charset="0"/>
              </a:rPr>
              <a:t>for (</a:t>
            </a:r>
            <a:r>
              <a:rPr lang="tr-TR" sz="2400" dirty="0" smtClean="0">
                <a:latin typeface="Cambria" pitchFamily="18" charset="0"/>
              </a:rPr>
              <a:t>p=</a:t>
            </a:r>
            <a:r>
              <a:rPr lang="en-US" sz="2400" dirty="0" err="1" smtClean="0">
                <a:latin typeface="Cambria" pitchFamily="18" charset="0"/>
              </a:rPr>
              <a:t>strtok</a:t>
            </a:r>
            <a:r>
              <a:rPr lang="en-US" sz="2400" dirty="0" smtClean="0">
                <a:latin typeface="Cambria" pitchFamily="18" charset="0"/>
              </a:rPr>
              <a:t>(str1, token); p != </a:t>
            </a:r>
            <a:r>
              <a:rPr lang="en-US" sz="2400" dirty="0" err="1" smtClean="0">
                <a:latin typeface="Cambria" pitchFamily="18" charset="0"/>
              </a:rPr>
              <a:t>NULL;p</a:t>
            </a:r>
            <a:r>
              <a:rPr lang="en-US" sz="2400" dirty="0" smtClean="0">
                <a:latin typeface="Cambria" pitchFamily="18" charset="0"/>
              </a:rPr>
              <a:t> = </a:t>
            </a:r>
            <a:r>
              <a:rPr lang="en-US" sz="2400" dirty="0" err="1" smtClean="0">
                <a:latin typeface="Cambria" pitchFamily="18" charset="0"/>
              </a:rPr>
              <a:t>strtok</a:t>
            </a:r>
            <a:r>
              <a:rPr lang="en-US" sz="2400" dirty="0" smtClean="0">
                <a:latin typeface="Cambria" pitchFamily="18" charset="0"/>
              </a:rPr>
              <a:t>(NULL, token))</a:t>
            </a:r>
          </a:p>
          <a:p>
            <a:pPr>
              <a:buFontTx/>
              <a:buNone/>
            </a:pPr>
            <a:r>
              <a:rPr lang="en-US" sz="2400" dirty="0" smtClean="0">
                <a:latin typeface="Cambria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sz="2400" dirty="0" smtClean="0">
                <a:latin typeface="Cambria" pitchFamily="18" charset="0"/>
              </a:rPr>
              <a:t>    puts(p);</a:t>
            </a:r>
          </a:p>
          <a:p>
            <a:pPr>
              <a:buFontTx/>
              <a:buNone/>
            </a:pPr>
            <a:r>
              <a:rPr lang="en-US" sz="2400" dirty="0" smtClean="0">
                <a:latin typeface="Cambria" pitchFamily="18" charset="0"/>
              </a:rPr>
              <a:t>}</a:t>
            </a:r>
            <a:endParaRPr lang="tr-TR" sz="2400" dirty="0" smtClean="0">
              <a:latin typeface="Cambria" pitchFamily="18" charset="0"/>
            </a:endParaRPr>
          </a:p>
          <a:p>
            <a:endParaRPr lang="tr-TR" sz="2400" dirty="0" smtClean="0">
              <a:latin typeface="Cambria" pitchFamily="18" charset="0"/>
            </a:endParaRPr>
          </a:p>
        </p:txBody>
      </p:sp>
      <p:sp>
        <p:nvSpPr>
          <p:cNvPr id="27652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0C712E-FD03-4CBF-8AF9-ADD87DBCEAFA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255588"/>
            <a:ext cx="8154987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Array of Strings</a:t>
            </a:r>
          </a:p>
        </p:txBody>
      </p:sp>
      <p:sp>
        <p:nvSpPr>
          <p:cNvPr id="2867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ED568E-34E2-4E78-97DA-BDCF129B92F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295275" y="1060450"/>
            <a:ext cx="85804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 pitchFamily="18" charset="0"/>
              </a:rPr>
              <a:t>How do we store an array of strings?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 pitchFamily="18" charset="0"/>
              </a:rPr>
              <a:t>Here is one way to declare an array of strings</a:t>
            </a:r>
          </a:p>
        </p:txBody>
      </p:sp>
      <p:sp>
        <p:nvSpPr>
          <p:cNvPr id="429060" name="Text Box 4"/>
          <p:cNvSpPr txBox="1">
            <a:spLocks noChangeArrowheads="1"/>
          </p:cNvSpPr>
          <p:nvPr/>
        </p:nvSpPr>
        <p:spPr bwMode="auto">
          <a:xfrm>
            <a:off x="658813" y="2751138"/>
            <a:ext cx="7827962" cy="9255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char planets[][8] = { "Mercury", "Venus", "Earth",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                    "Mars", "Jupiter", "Saturn",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                    "Uranus", "Neptune", "Pluto"};</a:t>
            </a:r>
          </a:p>
        </p:txBody>
      </p:sp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268288" y="4110038"/>
            <a:ext cx="8580437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 pitchFamily="18" charset="0"/>
              </a:rPr>
              <a:t>We are allowed to omit the number of rows 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mbria" pitchFamily="18" charset="0"/>
              </a:rPr>
              <a:t>Since that is obvious from the number of elements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 pitchFamily="18" charset="0"/>
              </a:rPr>
              <a:t>C requires that we specify the number of columns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 animBg="1"/>
      <p:bldP spid="4290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Strings: Definition</a:t>
            </a:r>
          </a:p>
        </p:txBody>
      </p:sp>
      <p:sp>
        <p:nvSpPr>
          <p:cNvPr id="380930" name="Rectangle 2"/>
          <p:cNvSpPr>
            <a:spLocks noGrp="1" noChangeArrowheads="1"/>
          </p:cNvSpPr>
          <p:nvPr>
            <p:ph idx="1"/>
          </p:nvPr>
        </p:nvSpPr>
        <p:spPr>
          <a:xfrm>
            <a:off x="319261" y="1941534"/>
            <a:ext cx="8421687" cy="4700610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A string is an array of characters terminated by the NULL char </a:t>
            </a:r>
            <a:r>
              <a:rPr lang="tr-TR" dirty="0" smtClean="0">
                <a:latin typeface="Cambria" pitchFamily="18" charset="0"/>
              </a:rPr>
              <a:t>'</a:t>
            </a:r>
            <a:r>
              <a:rPr lang="en-US" dirty="0" smtClean="0">
                <a:latin typeface="Cambria" pitchFamily="18" charset="0"/>
              </a:rPr>
              <a:t>\0</a:t>
            </a:r>
            <a:r>
              <a:rPr lang="tr-TR" dirty="0" smtClean="0">
                <a:latin typeface="Cambria" pitchFamily="18" charset="0"/>
              </a:rPr>
              <a:t>'</a:t>
            </a:r>
            <a:endParaRPr lang="en-US" dirty="0" smtClean="0">
              <a:latin typeface="Cambria" pitchFamily="18" charset="0"/>
            </a:endParaRPr>
          </a:p>
          <a:p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Example: char </a:t>
            </a:r>
            <a:r>
              <a:rPr lang="en-US" dirty="0" err="1" smtClean="0">
                <a:latin typeface="Cambria" pitchFamily="18" charset="0"/>
              </a:rPr>
              <a:t>str</a:t>
            </a:r>
            <a:r>
              <a:rPr lang="en-US" dirty="0" smtClean="0">
                <a:latin typeface="Cambria" pitchFamily="18" charset="0"/>
              </a:rPr>
              <a:t>[8];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Declares a char array that contains at most 8 chars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If char array </a:t>
            </a:r>
            <a:r>
              <a:rPr lang="en-US" dirty="0" err="1" smtClean="0">
                <a:latin typeface="Cambria" pitchFamily="18" charset="0"/>
              </a:rPr>
              <a:t>str</a:t>
            </a:r>
            <a:r>
              <a:rPr lang="en-US" dirty="0" smtClean="0">
                <a:latin typeface="Cambria" pitchFamily="18" charset="0"/>
              </a:rPr>
              <a:t> will be used to store strings, it can contain at most 7 chars and MUST be terminated by the NULL char </a:t>
            </a:r>
            <a:r>
              <a:rPr lang="tr-TR" dirty="0" smtClean="0">
                <a:latin typeface="Cambria" pitchFamily="18" charset="0"/>
              </a:rPr>
              <a:t>'</a:t>
            </a:r>
            <a:r>
              <a:rPr lang="en-US" dirty="0" smtClean="0">
                <a:latin typeface="Cambria" pitchFamily="18" charset="0"/>
              </a:rPr>
              <a:t>\0</a:t>
            </a:r>
            <a:r>
              <a:rPr lang="tr-TR" dirty="0" smtClean="0">
                <a:latin typeface="Cambria" pitchFamily="18" charset="0"/>
              </a:rPr>
              <a:t>'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307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664CA1-D8AF-4FEB-923E-11CD989D367F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255588"/>
            <a:ext cx="8154987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Array of Strings</a:t>
            </a:r>
          </a:p>
        </p:txBody>
      </p:sp>
      <p:sp>
        <p:nvSpPr>
          <p:cNvPr id="2969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995672-DAC0-49C3-91AB-3430981CB3F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95275" y="1060450"/>
            <a:ext cx="8580438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 pitchFamily="18" charset="0"/>
              </a:rPr>
              <a:t>Layout of this declaration would be as follows: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828800" y="4232275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P</a:t>
            </a: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2484438" y="4232275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l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3122613" y="4232275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3778250" y="4232275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t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4437063" y="4232275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</a:p>
        </p:txBody>
      </p: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5092700" y="4232275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5761038" y="4232275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29708" name="Rectangle 13"/>
          <p:cNvSpPr>
            <a:spLocks noChangeArrowheads="1"/>
          </p:cNvSpPr>
          <p:nvPr/>
        </p:nvSpPr>
        <p:spPr bwMode="auto">
          <a:xfrm>
            <a:off x="6397625" y="4232275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2008188" y="17208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2667000" y="172085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3335338" y="17303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3981450" y="17208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4625975" y="17208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5295900" y="17129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29715" name="Text Box 20"/>
          <p:cNvSpPr txBox="1">
            <a:spLocks noChangeArrowheads="1"/>
          </p:cNvSpPr>
          <p:nvPr/>
        </p:nvSpPr>
        <p:spPr bwMode="auto">
          <a:xfrm>
            <a:off x="5954713" y="17240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6</a:t>
            </a: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6591300" y="17240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7</a:t>
            </a:r>
          </a:p>
        </p:txBody>
      </p:sp>
      <p:sp>
        <p:nvSpPr>
          <p:cNvPr id="29717" name="Rectangle 31"/>
          <p:cNvSpPr>
            <a:spLocks noChangeArrowheads="1"/>
          </p:cNvSpPr>
          <p:nvPr/>
        </p:nvSpPr>
        <p:spPr bwMode="auto">
          <a:xfrm>
            <a:off x="1828800" y="3957638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N</a:t>
            </a:r>
          </a:p>
        </p:txBody>
      </p:sp>
      <p:sp>
        <p:nvSpPr>
          <p:cNvPr id="29718" name="Rectangle 32"/>
          <p:cNvSpPr>
            <a:spLocks noChangeArrowheads="1"/>
          </p:cNvSpPr>
          <p:nvPr/>
        </p:nvSpPr>
        <p:spPr bwMode="auto">
          <a:xfrm>
            <a:off x="2484438" y="3957638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e</a:t>
            </a:r>
          </a:p>
        </p:txBody>
      </p:sp>
      <p:sp>
        <p:nvSpPr>
          <p:cNvPr id="29719" name="Rectangle 33"/>
          <p:cNvSpPr>
            <a:spLocks noChangeArrowheads="1"/>
          </p:cNvSpPr>
          <p:nvPr/>
        </p:nvSpPr>
        <p:spPr bwMode="auto">
          <a:xfrm>
            <a:off x="3122613" y="395763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p</a:t>
            </a:r>
          </a:p>
        </p:txBody>
      </p:sp>
      <p:sp>
        <p:nvSpPr>
          <p:cNvPr id="29720" name="Rectangle 34"/>
          <p:cNvSpPr>
            <a:spLocks noChangeArrowheads="1"/>
          </p:cNvSpPr>
          <p:nvPr/>
        </p:nvSpPr>
        <p:spPr bwMode="auto">
          <a:xfrm>
            <a:off x="3778250" y="3957638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t</a:t>
            </a:r>
          </a:p>
        </p:txBody>
      </p:sp>
      <p:sp>
        <p:nvSpPr>
          <p:cNvPr id="29721" name="Rectangle 35"/>
          <p:cNvSpPr>
            <a:spLocks noChangeArrowheads="1"/>
          </p:cNvSpPr>
          <p:nvPr/>
        </p:nvSpPr>
        <p:spPr bwMode="auto">
          <a:xfrm>
            <a:off x="4437063" y="395763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29722" name="Rectangle 36"/>
          <p:cNvSpPr>
            <a:spLocks noChangeArrowheads="1"/>
          </p:cNvSpPr>
          <p:nvPr/>
        </p:nvSpPr>
        <p:spPr bwMode="auto">
          <a:xfrm>
            <a:off x="5092700" y="3957638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n</a:t>
            </a:r>
          </a:p>
        </p:txBody>
      </p:sp>
      <p:sp>
        <p:nvSpPr>
          <p:cNvPr id="29723" name="Rectangle 37"/>
          <p:cNvSpPr>
            <a:spLocks noChangeArrowheads="1"/>
          </p:cNvSpPr>
          <p:nvPr/>
        </p:nvSpPr>
        <p:spPr bwMode="auto">
          <a:xfrm>
            <a:off x="5761038" y="395763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e</a:t>
            </a:r>
          </a:p>
        </p:txBody>
      </p:sp>
      <p:sp>
        <p:nvSpPr>
          <p:cNvPr id="29724" name="Rectangle 38"/>
          <p:cNvSpPr>
            <a:spLocks noChangeArrowheads="1"/>
          </p:cNvSpPr>
          <p:nvPr/>
        </p:nvSpPr>
        <p:spPr bwMode="auto">
          <a:xfrm>
            <a:off x="6397625" y="3957638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29725" name="Rectangle 39"/>
          <p:cNvSpPr>
            <a:spLocks noChangeArrowheads="1"/>
          </p:cNvSpPr>
          <p:nvPr/>
        </p:nvSpPr>
        <p:spPr bwMode="auto">
          <a:xfrm>
            <a:off x="1828800" y="3684588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29726" name="Rectangle 40"/>
          <p:cNvSpPr>
            <a:spLocks noChangeArrowheads="1"/>
          </p:cNvSpPr>
          <p:nvPr/>
        </p:nvSpPr>
        <p:spPr bwMode="auto">
          <a:xfrm>
            <a:off x="2484438" y="3684588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</a:t>
            </a:r>
          </a:p>
        </p:txBody>
      </p:sp>
      <p:sp>
        <p:nvSpPr>
          <p:cNvPr id="29727" name="Rectangle 41"/>
          <p:cNvSpPr>
            <a:spLocks noChangeArrowheads="1"/>
          </p:cNvSpPr>
          <p:nvPr/>
        </p:nvSpPr>
        <p:spPr bwMode="auto">
          <a:xfrm>
            <a:off x="3122613" y="368458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29728" name="Rectangle 42"/>
          <p:cNvSpPr>
            <a:spLocks noChangeArrowheads="1"/>
          </p:cNvSpPr>
          <p:nvPr/>
        </p:nvSpPr>
        <p:spPr bwMode="auto">
          <a:xfrm>
            <a:off x="3778250" y="3684588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n</a:t>
            </a:r>
          </a:p>
        </p:txBody>
      </p:sp>
      <p:sp>
        <p:nvSpPr>
          <p:cNvPr id="29729" name="Rectangle 43"/>
          <p:cNvSpPr>
            <a:spLocks noChangeArrowheads="1"/>
          </p:cNvSpPr>
          <p:nvPr/>
        </p:nvSpPr>
        <p:spPr bwMode="auto">
          <a:xfrm>
            <a:off x="4437063" y="368458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29730" name="Rectangle 44"/>
          <p:cNvSpPr>
            <a:spLocks noChangeArrowheads="1"/>
          </p:cNvSpPr>
          <p:nvPr/>
        </p:nvSpPr>
        <p:spPr bwMode="auto">
          <a:xfrm>
            <a:off x="5092700" y="3684588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s</a:t>
            </a:r>
          </a:p>
        </p:txBody>
      </p:sp>
      <p:sp>
        <p:nvSpPr>
          <p:cNvPr id="29731" name="Rectangle 45"/>
          <p:cNvSpPr>
            <a:spLocks noChangeArrowheads="1"/>
          </p:cNvSpPr>
          <p:nvPr/>
        </p:nvSpPr>
        <p:spPr bwMode="auto">
          <a:xfrm>
            <a:off x="5761038" y="368458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29732" name="Rectangle 46"/>
          <p:cNvSpPr>
            <a:spLocks noChangeArrowheads="1"/>
          </p:cNvSpPr>
          <p:nvPr/>
        </p:nvSpPr>
        <p:spPr bwMode="auto">
          <a:xfrm>
            <a:off x="6397625" y="3684588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29733" name="Rectangle 47"/>
          <p:cNvSpPr>
            <a:spLocks noChangeArrowheads="1"/>
          </p:cNvSpPr>
          <p:nvPr/>
        </p:nvSpPr>
        <p:spPr bwMode="auto">
          <a:xfrm>
            <a:off x="1828800" y="3400425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S</a:t>
            </a:r>
          </a:p>
        </p:txBody>
      </p:sp>
      <p:sp>
        <p:nvSpPr>
          <p:cNvPr id="29734" name="Rectangle 48"/>
          <p:cNvSpPr>
            <a:spLocks noChangeArrowheads="1"/>
          </p:cNvSpPr>
          <p:nvPr/>
        </p:nvSpPr>
        <p:spPr bwMode="auto">
          <a:xfrm>
            <a:off x="2484438" y="3400425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29735" name="Rectangle 49"/>
          <p:cNvSpPr>
            <a:spLocks noChangeArrowheads="1"/>
          </p:cNvSpPr>
          <p:nvPr/>
        </p:nvSpPr>
        <p:spPr bwMode="auto">
          <a:xfrm>
            <a:off x="3122613" y="3400425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t</a:t>
            </a:r>
          </a:p>
        </p:txBody>
      </p:sp>
      <p:sp>
        <p:nvSpPr>
          <p:cNvPr id="29736" name="Rectangle 50"/>
          <p:cNvSpPr>
            <a:spLocks noChangeArrowheads="1"/>
          </p:cNvSpPr>
          <p:nvPr/>
        </p:nvSpPr>
        <p:spPr bwMode="auto">
          <a:xfrm>
            <a:off x="3778250" y="3400425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29737" name="Rectangle 51"/>
          <p:cNvSpPr>
            <a:spLocks noChangeArrowheads="1"/>
          </p:cNvSpPr>
          <p:nvPr/>
        </p:nvSpPr>
        <p:spPr bwMode="auto">
          <a:xfrm>
            <a:off x="4437063" y="3400425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</a:t>
            </a:r>
          </a:p>
        </p:txBody>
      </p:sp>
      <p:sp>
        <p:nvSpPr>
          <p:cNvPr id="29738" name="Rectangle 52"/>
          <p:cNvSpPr>
            <a:spLocks noChangeArrowheads="1"/>
          </p:cNvSpPr>
          <p:nvPr/>
        </p:nvSpPr>
        <p:spPr bwMode="auto">
          <a:xfrm>
            <a:off x="5092700" y="3400425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n</a:t>
            </a:r>
          </a:p>
        </p:txBody>
      </p:sp>
      <p:sp>
        <p:nvSpPr>
          <p:cNvPr id="29739" name="Rectangle 53"/>
          <p:cNvSpPr>
            <a:spLocks noChangeArrowheads="1"/>
          </p:cNvSpPr>
          <p:nvPr/>
        </p:nvSpPr>
        <p:spPr bwMode="auto">
          <a:xfrm>
            <a:off x="5761038" y="3400425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29740" name="Rectangle 54"/>
          <p:cNvSpPr>
            <a:spLocks noChangeArrowheads="1"/>
          </p:cNvSpPr>
          <p:nvPr/>
        </p:nvSpPr>
        <p:spPr bwMode="auto">
          <a:xfrm>
            <a:off x="6397625" y="3400425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29741" name="Rectangle 55"/>
          <p:cNvSpPr>
            <a:spLocks noChangeArrowheads="1"/>
          </p:cNvSpPr>
          <p:nvPr/>
        </p:nvSpPr>
        <p:spPr bwMode="auto">
          <a:xfrm>
            <a:off x="1830388" y="312578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J</a:t>
            </a:r>
          </a:p>
        </p:txBody>
      </p:sp>
      <p:sp>
        <p:nvSpPr>
          <p:cNvPr id="29742" name="Rectangle 56"/>
          <p:cNvSpPr>
            <a:spLocks noChangeArrowheads="1"/>
          </p:cNvSpPr>
          <p:nvPr/>
        </p:nvSpPr>
        <p:spPr bwMode="auto">
          <a:xfrm>
            <a:off x="2486025" y="3125788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29743" name="Rectangle 57"/>
          <p:cNvSpPr>
            <a:spLocks noChangeArrowheads="1"/>
          </p:cNvSpPr>
          <p:nvPr/>
        </p:nvSpPr>
        <p:spPr bwMode="auto">
          <a:xfrm>
            <a:off x="3124200" y="3125788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p</a:t>
            </a:r>
          </a:p>
        </p:txBody>
      </p:sp>
      <p:sp>
        <p:nvSpPr>
          <p:cNvPr id="29744" name="Rectangle 58"/>
          <p:cNvSpPr>
            <a:spLocks noChangeArrowheads="1"/>
          </p:cNvSpPr>
          <p:nvPr/>
        </p:nvSpPr>
        <p:spPr bwMode="auto">
          <a:xfrm>
            <a:off x="3779838" y="312578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i</a:t>
            </a:r>
          </a:p>
        </p:txBody>
      </p:sp>
      <p:sp>
        <p:nvSpPr>
          <p:cNvPr id="29745" name="Rectangle 59"/>
          <p:cNvSpPr>
            <a:spLocks noChangeArrowheads="1"/>
          </p:cNvSpPr>
          <p:nvPr/>
        </p:nvSpPr>
        <p:spPr bwMode="auto">
          <a:xfrm>
            <a:off x="4437063" y="3125788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t</a:t>
            </a:r>
          </a:p>
        </p:txBody>
      </p:sp>
      <p:sp>
        <p:nvSpPr>
          <p:cNvPr id="29746" name="Rectangle 60"/>
          <p:cNvSpPr>
            <a:spLocks noChangeArrowheads="1"/>
          </p:cNvSpPr>
          <p:nvPr/>
        </p:nvSpPr>
        <p:spPr bwMode="auto">
          <a:xfrm>
            <a:off x="5094288" y="312578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e</a:t>
            </a:r>
          </a:p>
        </p:txBody>
      </p:sp>
      <p:sp>
        <p:nvSpPr>
          <p:cNvPr id="29747" name="Rectangle 61"/>
          <p:cNvSpPr>
            <a:spLocks noChangeArrowheads="1"/>
          </p:cNvSpPr>
          <p:nvPr/>
        </p:nvSpPr>
        <p:spPr bwMode="auto">
          <a:xfrm>
            <a:off x="5761038" y="3125788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</a:t>
            </a:r>
          </a:p>
        </p:txBody>
      </p:sp>
      <p:sp>
        <p:nvSpPr>
          <p:cNvPr id="29748" name="Rectangle 62"/>
          <p:cNvSpPr>
            <a:spLocks noChangeArrowheads="1"/>
          </p:cNvSpPr>
          <p:nvPr/>
        </p:nvSpPr>
        <p:spPr bwMode="auto">
          <a:xfrm>
            <a:off x="6399213" y="312578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29749" name="Rectangle 63"/>
          <p:cNvSpPr>
            <a:spLocks noChangeArrowheads="1"/>
          </p:cNvSpPr>
          <p:nvPr/>
        </p:nvSpPr>
        <p:spPr bwMode="auto">
          <a:xfrm>
            <a:off x="1830388" y="2851150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M</a:t>
            </a:r>
          </a:p>
        </p:txBody>
      </p:sp>
      <p:sp>
        <p:nvSpPr>
          <p:cNvPr id="29750" name="Rectangle 64"/>
          <p:cNvSpPr>
            <a:spLocks noChangeArrowheads="1"/>
          </p:cNvSpPr>
          <p:nvPr/>
        </p:nvSpPr>
        <p:spPr bwMode="auto">
          <a:xfrm>
            <a:off x="2486025" y="2851150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29751" name="Rectangle 65"/>
          <p:cNvSpPr>
            <a:spLocks noChangeArrowheads="1"/>
          </p:cNvSpPr>
          <p:nvPr/>
        </p:nvSpPr>
        <p:spPr bwMode="auto">
          <a:xfrm>
            <a:off x="3124200" y="2851150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</a:t>
            </a:r>
          </a:p>
        </p:txBody>
      </p:sp>
      <p:sp>
        <p:nvSpPr>
          <p:cNvPr id="29752" name="Rectangle 66"/>
          <p:cNvSpPr>
            <a:spLocks noChangeArrowheads="1"/>
          </p:cNvSpPr>
          <p:nvPr/>
        </p:nvSpPr>
        <p:spPr bwMode="auto">
          <a:xfrm>
            <a:off x="3779838" y="2851150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s</a:t>
            </a:r>
          </a:p>
        </p:txBody>
      </p:sp>
      <p:sp>
        <p:nvSpPr>
          <p:cNvPr id="29753" name="Rectangle 67"/>
          <p:cNvSpPr>
            <a:spLocks noChangeArrowheads="1"/>
          </p:cNvSpPr>
          <p:nvPr/>
        </p:nvSpPr>
        <p:spPr bwMode="auto">
          <a:xfrm>
            <a:off x="4437063" y="2851150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29754" name="Rectangle 68"/>
          <p:cNvSpPr>
            <a:spLocks noChangeArrowheads="1"/>
          </p:cNvSpPr>
          <p:nvPr/>
        </p:nvSpPr>
        <p:spPr bwMode="auto">
          <a:xfrm>
            <a:off x="5094288" y="2851150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29755" name="Rectangle 69"/>
          <p:cNvSpPr>
            <a:spLocks noChangeArrowheads="1"/>
          </p:cNvSpPr>
          <p:nvPr/>
        </p:nvSpPr>
        <p:spPr bwMode="auto">
          <a:xfrm>
            <a:off x="5761038" y="2851150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29756" name="Rectangle 70"/>
          <p:cNvSpPr>
            <a:spLocks noChangeArrowheads="1"/>
          </p:cNvSpPr>
          <p:nvPr/>
        </p:nvSpPr>
        <p:spPr bwMode="auto">
          <a:xfrm>
            <a:off x="6399213" y="2851150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29757" name="Rectangle 71"/>
          <p:cNvSpPr>
            <a:spLocks noChangeArrowheads="1"/>
          </p:cNvSpPr>
          <p:nvPr/>
        </p:nvSpPr>
        <p:spPr bwMode="auto">
          <a:xfrm>
            <a:off x="1830388" y="2578100"/>
            <a:ext cx="658812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E</a:t>
            </a:r>
          </a:p>
        </p:txBody>
      </p:sp>
      <p:sp>
        <p:nvSpPr>
          <p:cNvPr id="29758" name="Rectangle 72"/>
          <p:cNvSpPr>
            <a:spLocks noChangeArrowheads="1"/>
          </p:cNvSpPr>
          <p:nvPr/>
        </p:nvSpPr>
        <p:spPr bwMode="auto">
          <a:xfrm>
            <a:off x="2486025" y="2578100"/>
            <a:ext cx="660400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29759" name="Rectangle 73"/>
          <p:cNvSpPr>
            <a:spLocks noChangeArrowheads="1"/>
          </p:cNvSpPr>
          <p:nvPr/>
        </p:nvSpPr>
        <p:spPr bwMode="auto">
          <a:xfrm>
            <a:off x="3124200" y="2578100"/>
            <a:ext cx="658813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</a:t>
            </a:r>
          </a:p>
        </p:txBody>
      </p:sp>
      <p:sp>
        <p:nvSpPr>
          <p:cNvPr id="29760" name="Rectangle 74"/>
          <p:cNvSpPr>
            <a:spLocks noChangeArrowheads="1"/>
          </p:cNvSpPr>
          <p:nvPr/>
        </p:nvSpPr>
        <p:spPr bwMode="auto">
          <a:xfrm>
            <a:off x="3779838" y="2578100"/>
            <a:ext cx="658812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t</a:t>
            </a:r>
          </a:p>
        </p:txBody>
      </p:sp>
      <p:sp>
        <p:nvSpPr>
          <p:cNvPr id="29761" name="Rectangle 75"/>
          <p:cNvSpPr>
            <a:spLocks noChangeArrowheads="1"/>
          </p:cNvSpPr>
          <p:nvPr/>
        </p:nvSpPr>
        <p:spPr bwMode="auto">
          <a:xfrm>
            <a:off x="4437063" y="2578100"/>
            <a:ext cx="660400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h</a:t>
            </a:r>
          </a:p>
        </p:txBody>
      </p:sp>
      <p:sp>
        <p:nvSpPr>
          <p:cNvPr id="29762" name="Rectangle 76"/>
          <p:cNvSpPr>
            <a:spLocks noChangeArrowheads="1"/>
          </p:cNvSpPr>
          <p:nvPr/>
        </p:nvSpPr>
        <p:spPr bwMode="auto">
          <a:xfrm>
            <a:off x="5094288" y="2578100"/>
            <a:ext cx="658812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29763" name="Rectangle 77"/>
          <p:cNvSpPr>
            <a:spLocks noChangeArrowheads="1"/>
          </p:cNvSpPr>
          <p:nvPr/>
        </p:nvSpPr>
        <p:spPr bwMode="auto">
          <a:xfrm>
            <a:off x="5761038" y="2578100"/>
            <a:ext cx="660400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29764" name="Rectangle 78"/>
          <p:cNvSpPr>
            <a:spLocks noChangeArrowheads="1"/>
          </p:cNvSpPr>
          <p:nvPr/>
        </p:nvSpPr>
        <p:spPr bwMode="auto">
          <a:xfrm>
            <a:off x="6399213" y="2578100"/>
            <a:ext cx="658812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29765" name="Rectangle 79"/>
          <p:cNvSpPr>
            <a:spLocks noChangeArrowheads="1"/>
          </p:cNvSpPr>
          <p:nvPr/>
        </p:nvSpPr>
        <p:spPr bwMode="auto">
          <a:xfrm>
            <a:off x="1830388" y="229393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</a:p>
        </p:txBody>
      </p:sp>
      <p:sp>
        <p:nvSpPr>
          <p:cNvPr id="29766" name="Rectangle 80"/>
          <p:cNvSpPr>
            <a:spLocks noChangeArrowheads="1"/>
          </p:cNvSpPr>
          <p:nvPr/>
        </p:nvSpPr>
        <p:spPr bwMode="auto">
          <a:xfrm>
            <a:off x="2486025" y="2293938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e</a:t>
            </a:r>
          </a:p>
        </p:txBody>
      </p:sp>
      <p:sp>
        <p:nvSpPr>
          <p:cNvPr id="29767" name="Rectangle 81"/>
          <p:cNvSpPr>
            <a:spLocks noChangeArrowheads="1"/>
          </p:cNvSpPr>
          <p:nvPr/>
        </p:nvSpPr>
        <p:spPr bwMode="auto">
          <a:xfrm>
            <a:off x="3124200" y="2293938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n</a:t>
            </a:r>
          </a:p>
        </p:txBody>
      </p:sp>
      <p:sp>
        <p:nvSpPr>
          <p:cNvPr id="29768" name="Rectangle 82"/>
          <p:cNvSpPr>
            <a:spLocks noChangeArrowheads="1"/>
          </p:cNvSpPr>
          <p:nvPr/>
        </p:nvSpPr>
        <p:spPr bwMode="auto">
          <a:xfrm>
            <a:off x="3779838" y="229393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29769" name="Rectangle 83"/>
          <p:cNvSpPr>
            <a:spLocks noChangeArrowheads="1"/>
          </p:cNvSpPr>
          <p:nvPr/>
        </p:nvSpPr>
        <p:spPr bwMode="auto">
          <a:xfrm>
            <a:off x="4437063" y="2293938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s</a:t>
            </a:r>
          </a:p>
        </p:txBody>
      </p:sp>
      <p:sp>
        <p:nvSpPr>
          <p:cNvPr id="29770" name="Rectangle 84"/>
          <p:cNvSpPr>
            <a:spLocks noChangeArrowheads="1"/>
          </p:cNvSpPr>
          <p:nvPr/>
        </p:nvSpPr>
        <p:spPr bwMode="auto">
          <a:xfrm>
            <a:off x="5094288" y="229393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29771" name="Rectangle 85"/>
          <p:cNvSpPr>
            <a:spLocks noChangeArrowheads="1"/>
          </p:cNvSpPr>
          <p:nvPr/>
        </p:nvSpPr>
        <p:spPr bwMode="auto">
          <a:xfrm>
            <a:off x="5761038" y="2293938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29772" name="Rectangle 86"/>
          <p:cNvSpPr>
            <a:spLocks noChangeArrowheads="1"/>
          </p:cNvSpPr>
          <p:nvPr/>
        </p:nvSpPr>
        <p:spPr bwMode="auto">
          <a:xfrm>
            <a:off x="6399213" y="229393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29773" name="Rectangle 87"/>
          <p:cNvSpPr>
            <a:spLocks noChangeArrowheads="1"/>
          </p:cNvSpPr>
          <p:nvPr/>
        </p:nvSpPr>
        <p:spPr bwMode="auto">
          <a:xfrm>
            <a:off x="1830388" y="2019300"/>
            <a:ext cx="658812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M</a:t>
            </a:r>
          </a:p>
        </p:txBody>
      </p:sp>
      <p:sp>
        <p:nvSpPr>
          <p:cNvPr id="29774" name="Rectangle 88"/>
          <p:cNvSpPr>
            <a:spLocks noChangeArrowheads="1"/>
          </p:cNvSpPr>
          <p:nvPr/>
        </p:nvSpPr>
        <p:spPr bwMode="auto">
          <a:xfrm>
            <a:off x="2486025" y="2019300"/>
            <a:ext cx="660400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e</a:t>
            </a:r>
          </a:p>
        </p:txBody>
      </p:sp>
      <p:sp>
        <p:nvSpPr>
          <p:cNvPr id="29775" name="Rectangle 89"/>
          <p:cNvSpPr>
            <a:spLocks noChangeArrowheads="1"/>
          </p:cNvSpPr>
          <p:nvPr/>
        </p:nvSpPr>
        <p:spPr bwMode="auto">
          <a:xfrm>
            <a:off x="3124200" y="2019300"/>
            <a:ext cx="658813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</a:t>
            </a:r>
          </a:p>
        </p:txBody>
      </p:sp>
      <p:sp>
        <p:nvSpPr>
          <p:cNvPr id="29776" name="Rectangle 90"/>
          <p:cNvSpPr>
            <a:spLocks noChangeArrowheads="1"/>
          </p:cNvSpPr>
          <p:nvPr/>
        </p:nvSpPr>
        <p:spPr bwMode="auto">
          <a:xfrm>
            <a:off x="3779838" y="2019300"/>
            <a:ext cx="658812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c</a:t>
            </a:r>
          </a:p>
        </p:txBody>
      </p:sp>
      <p:sp>
        <p:nvSpPr>
          <p:cNvPr id="29777" name="Rectangle 91"/>
          <p:cNvSpPr>
            <a:spLocks noChangeArrowheads="1"/>
          </p:cNvSpPr>
          <p:nvPr/>
        </p:nvSpPr>
        <p:spPr bwMode="auto">
          <a:xfrm>
            <a:off x="4437063" y="2019300"/>
            <a:ext cx="660400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29778" name="Rectangle 92"/>
          <p:cNvSpPr>
            <a:spLocks noChangeArrowheads="1"/>
          </p:cNvSpPr>
          <p:nvPr/>
        </p:nvSpPr>
        <p:spPr bwMode="auto">
          <a:xfrm>
            <a:off x="5094288" y="2019300"/>
            <a:ext cx="658812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</a:t>
            </a:r>
          </a:p>
        </p:txBody>
      </p:sp>
      <p:sp>
        <p:nvSpPr>
          <p:cNvPr id="29779" name="Rectangle 93"/>
          <p:cNvSpPr>
            <a:spLocks noChangeArrowheads="1"/>
          </p:cNvSpPr>
          <p:nvPr/>
        </p:nvSpPr>
        <p:spPr bwMode="auto">
          <a:xfrm>
            <a:off x="5761038" y="2019300"/>
            <a:ext cx="660400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y</a:t>
            </a:r>
          </a:p>
        </p:txBody>
      </p:sp>
      <p:sp>
        <p:nvSpPr>
          <p:cNvPr id="29780" name="Rectangle 94"/>
          <p:cNvSpPr>
            <a:spLocks noChangeArrowheads="1"/>
          </p:cNvSpPr>
          <p:nvPr/>
        </p:nvSpPr>
        <p:spPr bwMode="auto">
          <a:xfrm>
            <a:off x="6399213" y="2019300"/>
            <a:ext cx="658812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29781" name="Text Box 95"/>
          <p:cNvSpPr txBox="1">
            <a:spLocks noChangeArrowheads="1"/>
          </p:cNvSpPr>
          <p:nvPr/>
        </p:nvSpPr>
        <p:spPr bwMode="auto">
          <a:xfrm>
            <a:off x="1492250" y="20304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29782" name="Text Box 96"/>
          <p:cNvSpPr txBox="1">
            <a:spLocks noChangeArrowheads="1"/>
          </p:cNvSpPr>
          <p:nvPr/>
        </p:nvSpPr>
        <p:spPr bwMode="auto">
          <a:xfrm>
            <a:off x="1503363" y="2305050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29783" name="Text Box 97"/>
          <p:cNvSpPr txBox="1">
            <a:spLocks noChangeArrowheads="1"/>
          </p:cNvSpPr>
          <p:nvPr/>
        </p:nvSpPr>
        <p:spPr bwMode="auto">
          <a:xfrm>
            <a:off x="1481138" y="25606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29784" name="Text Box 98"/>
          <p:cNvSpPr txBox="1">
            <a:spLocks noChangeArrowheads="1"/>
          </p:cNvSpPr>
          <p:nvPr/>
        </p:nvSpPr>
        <p:spPr bwMode="auto">
          <a:xfrm>
            <a:off x="1490663" y="28543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29785" name="Text Box 99"/>
          <p:cNvSpPr txBox="1">
            <a:spLocks noChangeArrowheads="1"/>
          </p:cNvSpPr>
          <p:nvPr/>
        </p:nvSpPr>
        <p:spPr bwMode="auto">
          <a:xfrm>
            <a:off x="1490663" y="31384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29786" name="Text Box 100"/>
          <p:cNvSpPr txBox="1">
            <a:spLocks noChangeArrowheads="1"/>
          </p:cNvSpPr>
          <p:nvPr/>
        </p:nvSpPr>
        <p:spPr bwMode="auto">
          <a:xfrm>
            <a:off x="1512888" y="340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29787" name="Text Box 101"/>
          <p:cNvSpPr txBox="1">
            <a:spLocks noChangeArrowheads="1"/>
          </p:cNvSpPr>
          <p:nvPr/>
        </p:nvSpPr>
        <p:spPr bwMode="auto">
          <a:xfrm>
            <a:off x="1512888" y="3697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6</a:t>
            </a:r>
          </a:p>
        </p:txBody>
      </p:sp>
      <p:sp>
        <p:nvSpPr>
          <p:cNvPr id="29788" name="Text Box 102"/>
          <p:cNvSpPr txBox="1">
            <a:spLocks noChangeArrowheads="1"/>
          </p:cNvSpPr>
          <p:nvPr/>
        </p:nvSpPr>
        <p:spPr bwMode="auto">
          <a:xfrm>
            <a:off x="1503363" y="3962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7</a:t>
            </a:r>
          </a:p>
        </p:txBody>
      </p:sp>
      <p:sp>
        <p:nvSpPr>
          <p:cNvPr id="29789" name="Text Box 103"/>
          <p:cNvSpPr txBox="1">
            <a:spLocks noChangeArrowheads="1"/>
          </p:cNvSpPr>
          <p:nvPr/>
        </p:nvSpPr>
        <p:spPr bwMode="auto">
          <a:xfrm>
            <a:off x="1493838" y="42386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8</a:t>
            </a:r>
          </a:p>
        </p:txBody>
      </p:sp>
      <p:sp>
        <p:nvSpPr>
          <p:cNvPr id="29790" name="Rectangle 105"/>
          <p:cNvSpPr>
            <a:spLocks noChangeArrowheads="1"/>
          </p:cNvSpPr>
          <p:nvPr/>
        </p:nvSpPr>
        <p:spPr bwMode="auto">
          <a:xfrm>
            <a:off x="273050" y="4672013"/>
            <a:ext cx="8580438" cy="186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 pitchFamily="18" charset="0"/>
              </a:rPr>
              <a:t>Each row has the same length (8 bytes) although only 3 planes have names long enough to fill the entire row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mbria" pitchFamily="18" charset="0"/>
              </a:rPr>
              <a:t>This leads to wasted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255588"/>
            <a:ext cx="8154987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Array of Strings</a:t>
            </a:r>
          </a:p>
        </p:txBody>
      </p:sp>
      <p:sp>
        <p:nvSpPr>
          <p:cNvPr id="3072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71EB25-ECEC-461E-92BC-0DEF596890BA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295275" y="1060450"/>
            <a:ext cx="8580438" cy="212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 pitchFamily="18" charset="0"/>
              </a:rPr>
              <a:t>The alternative is to make each row to be of different length, just long enough to hold the string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mbria" pitchFamily="18" charset="0"/>
              </a:rPr>
              <a:t>The trick is to create an array of pointer to strings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608013" y="3336925"/>
            <a:ext cx="7827962" cy="92551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char *planets[] = {"Mercury", "Venus", "Earth",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                    "Mars", "Jupiter", "Saturn",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                    "Uranus", "Neptune", "Pluto"};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204788"/>
            <a:ext cx="8154987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Array of Strings</a:t>
            </a:r>
          </a:p>
        </p:txBody>
      </p:sp>
      <p:sp>
        <p:nvSpPr>
          <p:cNvPr id="3174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86F0EC-6A3C-4051-9425-0B71E28298C1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84163" y="911225"/>
            <a:ext cx="8580437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 pitchFamily="18" charset="0"/>
              </a:rPr>
              <a:t>Here is how this alternative array of strings looks like in memory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1174750" y="4540250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3363913" y="5273675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l</a:t>
            </a: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4002088" y="5273675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4657725" y="5273675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t</a:t>
            </a: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5316538" y="5273675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</a:p>
        </p:txBody>
      </p: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5972175" y="5273675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1008063" y="1939925"/>
            <a:ext cx="949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planets</a:t>
            </a:r>
          </a:p>
        </p:txBody>
      </p:sp>
      <p:sp>
        <p:nvSpPr>
          <p:cNvPr id="31756" name="Rectangle 20"/>
          <p:cNvSpPr>
            <a:spLocks noChangeArrowheads="1"/>
          </p:cNvSpPr>
          <p:nvPr/>
        </p:nvSpPr>
        <p:spPr bwMode="auto">
          <a:xfrm>
            <a:off x="1174750" y="4265613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31757" name="Rectangle 21"/>
          <p:cNvSpPr>
            <a:spLocks noChangeArrowheads="1"/>
          </p:cNvSpPr>
          <p:nvPr/>
        </p:nvSpPr>
        <p:spPr bwMode="auto">
          <a:xfrm>
            <a:off x="3363913" y="4897438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e</a:t>
            </a:r>
          </a:p>
        </p:txBody>
      </p:sp>
      <p:sp>
        <p:nvSpPr>
          <p:cNvPr id="31758" name="Rectangle 22"/>
          <p:cNvSpPr>
            <a:spLocks noChangeArrowheads="1"/>
          </p:cNvSpPr>
          <p:nvPr/>
        </p:nvSpPr>
        <p:spPr bwMode="auto">
          <a:xfrm>
            <a:off x="4002088" y="489743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p</a:t>
            </a:r>
          </a:p>
        </p:txBody>
      </p:sp>
      <p:sp>
        <p:nvSpPr>
          <p:cNvPr id="31759" name="Rectangle 23"/>
          <p:cNvSpPr>
            <a:spLocks noChangeArrowheads="1"/>
          </p:cNvSpPr>
          <p:nvPr/>
        </p:nvSpPr>
        <p:spPr bwMode="auto">
          <a:xfrm>
            <a:off x="4657725" y="4897438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t</a:t>
            </a:r>
          </a:p>
        </p:txBody>
      </p:sp>
      <p:sp>
        <p:nvSpPr>
          <p:cNvPr id="31760" name="Rectangle 24"/>
          <p:cNvSpPr>
            <a:spLocks noChangeArrowheads="1"/>
          </p:cNvSpPr>
          <p:nvPr/>
        </p:nvSpPr>
        <p:spPr bwMode="auto">
          <a:xfrm>
            <a:off x="5316538" y="489743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31761" name="Rectangle 25"/>
          <p:cNvSpPr>
            <a:spLocks noChangeArrowheads="1"/>
          </p:cNvSpPr>
          <p:nvPr/>
        </p:nvSpPr>
        <p:spPr bwMode="auto">
          <a:xfrm>
            <a:off x="5972175" y="4897438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n</a:t>
            </a:r>
          </a:p>
        </p:txBody>
      </p:sp>
      <p:sp>
        <p:nvSpPr>
          <p:cNvPr id="31762" name="Rectangle 26"/>
          <p:cNvSpPr>
            <a:spLocks noChangeArrowheads="1"/>
          </p:cNvSpPr>
          <p:nvPr/>
        </p:nvSpPr>
        <p:spPr bwMode="auto">
          <a:xfrm>
            <a:off x="6627813" y="489743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e</a:t>
            </a:r>
          </a:p>
        </p:txBody>
      </p:sp>
      <p:sp>
        <p:nvSpPr>
          <p:cNvPr id="31763" name="Rectangle 27"/>
          <p:cNvSpPr>
            <a:spLocks noChangeArrowheads="1"/>
          </p:cNvSpPr>
          <p:nvPr/>
        </p:nvSpPr>
        <p:spPr bwMode="auto">
          <a:xfrm>
            <a:off x="7275513" y="4895850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31764" name="Rectangle 28"/>
          <p:cNvSpPr>
            <a:spLocks noChangeArrowheads="1"/>
          </p:cNvSpPr>
          <p:nvPr/>
        </p:nvSpPr>
        <p:spPr bwMode="auto">
          <a:xfrm>
            <a:off x="1174750" y="3992563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31765" name="Rectangle 29"/>
          <p:cNvSpPr>
            <a:spLocks noChangeArrowheads="1"/>
          </p:cNvSpPr>
          <p:nvPr/>
        </p:nvSpPr>
        <p:spPr bwMode="auto">
          <a:xfrm>
            <a:off x="3363913" y="4510088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</a:t>
            </a:r>
          </a:p>
        </p:txBody>
      </p:sp>
      <p:sp>
        <p:nvSpPr>
          <p:cNvPr id="31766" name="Rectangle 30"/>
          <p:cNvSpPr>
            <a:spLocks noChangeArrowheads="1"/>
          </p:cNvSpPr>
          <p:nvPr/>
        </p:nvSpPr>
        <p:spPr bwMode="auto">
          <a:xfrm>
            <a:off x="4002088" y="451008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31767" name="Rectangle 31"/>
          <p:cNvSpPr>
            <a:spLocks noChangeArrowheads="1"/>
          </p:cNvSpPr>
          <p:nvPr/>
        </p:nvSpPr>
        <p:spPr bwMode="auto">
          <a:xfrm>
            <a:off x="4657725" y="4510088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n</a:t>
            </a:r>
          </a:p>
        </p:txBody>
      </p:sp>
      <p:sp>
        <p:nvSpPr>
          <p:cNvPr id="31768" name="Rectangle 32"/>
          <p:cNvSpPr>
            <a:spLocks noChangeArrowheads="1"/>
          </p:cNvSpPr>
          <p:nvPr/>
        </p:nvSpPr>
        <p:spPr bwMode="auto">
          <a:xfrm>
            <a:off x="5316538" y="451008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31769" name="Rectangle 33"/>
          <p:cNvSpPr>
            <a:spLocks noChangeArrowheads="1"/>
          </p:cNvSpPr>
          <p:nvPr/>
        </p:nvSpPr>
        <p:spPr bwMode="auto">
          <a:xfrm>
            <a:off x="5972175" y="4510088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s</a:t>
            </a:r>
          </a:p>
        </p:txBody>
      </p:sp>
      <p:sp>
        <p:nvSpPr>
          <p:cNvPr id="31770" name="Rectangle 34"/>
          <p:cNvSpPr>
            <a:spLocks noChangeArrowheads="1"/>
          </p:cNvSpPr>
          <p:nvPr/>
        </p:nvSpPr>
        <p:spPr bwMode="auto">
          <a:xfrm>
            <a:off x="6627813" y="451008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31771" name="Rectangle 36"/>
          <p:cNvSpPr>
            <a:spLocks noChangeArrowheads="1"/>
          </p:cNvSpPr>
          <p:nvPr/>
        </p:nvSpPr>
        <p:spPr bwMode="auto">
          <a:xfrm>
            <a:off x="1174750" y="3721100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31772" name="Rectangle 37"/>
          <p:cNvSpPr>
            <a:spLocks noChangeArrowheads="1"/>
          </p:cNvSpPr>
          <p:nvPr/>
        </p:nvSpPr>
        <p:spPr bwMode="auto">
          <a:xfrm>
            <a:off x="3363913" y="4086225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31773" name="Rectangle 38"/>
          <p:cNvSpPr>
            <a:spLocks noChangeArrowheads="1"/>
          </p:cNvSpPr>
          <p:nvPr/>
        </p:nvSpPr>
        <p:spPr bwMode="auto">
          <a:xfrm>
            <a:off x="4002088" y="4086225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t</a:t>
            </a:r>
          </a:p>
        </p:txBody>
      </p:sp>
      <p:sp>
        <p:nvSpPr>
          <p:cNvPr id="31774" name="Rectangle 39"/>
          <p:cNvSpPr>
            <a:spLocks noChangeArrowheads="1"/>
          </p:cNvSpPr>
          <p:nvPr/>
        </p:nvSpPr>
        <p:spPr bwMode="auto">
          <a:xfrm>
            <a:off x="4657725" y="4086225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31775" name="Rectangle 40"/>
          <p:cNvSpPr>
            <a:spLocks noChangeArrowheads="1"/>
          </p:cNvSpPr>
          <p:nvPr/>
        </p:nvSpPr>
        <p:spPr bwMode="auto">
          <a:xfrm>
            <a:off x="5316538" y="4086225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</a:t>
            </a:r>
          </a:p>
        </p:txBody>
      </p:sp>
      <p:sp>
        <p:nvSpPr>
          <p:cNvPr id="31776" name="Rectangle 41"/>
          <p:cNvSpPr>
            <a:spLocks noChangeArrowheads="1"/>
          </p:cNvSpPr>
          <p:nvPr/>
        </p:nvSpPr>
        <p:spPr bwMode="auto">
          <a:xfrm>
            <a:off x="5972175" y="4086225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n</a:t>
            </a:r>
          </a:p>
        </p:txBody>
      </p:sp>
      <p:sp>
        <p:nvSpPr>
          <p:cNvPr id="31777" name="Rectangle 42"/>
          <p:cNvSpPr>
            <a:spLocks noChangeArrowheads="1"/>
          </p:cNvSpPr>
          <p:nvPr/>
        </p:nvSpPr>
        <p:spPr bwMode="auto">
          <a:xfrm>
            <a:off x="6627813" y="4086225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31778" name="Rectangle 44"/>
          <p:cNvSpPr>
            <a:spLocks noChangeArrowheads="1"/>
          </p:cNvSpPr>
          <p:nvPr/>
        </p:nvSpPr>
        <p:spPr bwMode="auto">
          <a:xfrm>
            <a:off x="1176338" y="3446463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31779" name="Rectangle 45"/>
          <p:cNvSpPr>
            <a:spLocks noChangeArrowheads="1"/>
          </p:cNvSpPr>
          <p:nvPr/>
        </p:nvSpPr>
        <p:spPr bwMode="auto">
          <a:xfrm>
            <a:off x="3365500" y="3684588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31780" name="Rectangle 46"/>
          <p:cNvSpPr>
            <a:spLocks noChangeArrowheads="1"/>
          </p:cNvSpPr>
          <p:nvPr/>
        </p:nvSpPr>
        <p:spPr bwMode="auto">
          <a:xfrm>
            <a:off x="4003675" y="3684588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p</a:t>
            </a:r>
          </a:p>
        </p:txBody>
      </p:sp>
      <p:sp>
        <p:nvSpPr>
          <p:cNvPr id="31781" name="Rectangle 47"/>
          <p:cNvSpPr>
            <a:spLocks noChangeArrowheads="1"/>
          </p:cNvSpPr>
          <p:nvPr/>
        </p:nvSpPr>
        <p:spPr bwMode="auto">
          <a:xfrm>
            <a:off x="4659313" y="368458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i</a:t>
            </a:r>
          </a:p>
        </p:txBody>
      </p:sp>
      <p:sp>
        <p:nvSpPr>
          <p:cNvPr id="31782" name="Rectangle 48"/>
          <p:cNvSpPr>
            <a:spLocks noChangeArrowheads="1"/>
          </p:cNvSpPr>
          <p:nvPr/>
        </p:nvSpPr>
        <p:spPr bwMode="auto">
          <a:xfrm>
            <a:off x="5316538" y="3684588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t</a:t>
            </a:r>
          </a:p>
        </p:txBody>
      </p:sp>
      <p:sp>
        <p:nvSpPr>
          <p:cNvPr id="31783" name="Rectangle 49"/>
          <p:cNvSpPr>
            <a:spLocks noChangeArrowheads="1"/>
          </p:cNvSpPr>
          <p:nvPr/>
        </p:nvSpPr>
        <p:spPr bwMode="auto">
          <a:xfrm>
            <a:off x="5973763" y="368458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e</a:t>
            </a:r>
          </a:p>
        </p:txBody>
      </p:sp>
      <p:sp>
        <p:nvSpPr>
          <p:cNvPr id="31784" name="Rectangle 50"/>
          <p:cNvSpPr>
            <a:spLocks noChangeArrowheads="1"/>
          </p:cNvSpPr>
          <p:nvPr/>
        </p:nvSpPr>
        <p:spPr bwMode="auto">
          <a:xfrm>
            <a:off x="6627813" y="3684588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</a:t>
            </a:r>
          </a:p>
        </p:txBody>
      </p:sp>
      <p:sp>
        <p:nvSpPr>
          <p:cNvPr id="31785" name="Rectangle 51"/>
          <p:cNvSpPr>
            <a:spLocks noChangeArrowheads="1"/>
          </p:cNvSpPr>
          <p:nvPr/>
        </p:nvSpPr>
        <p:spPr bwMode="auto">
          <a:xfrm>
            <a:off x="7265988" y="368458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31786" name="Rectangle 52"/>
          <p:cNvSpPr>
            <a:spLocks noChangeArrowheads="1"/>
          </p:cNvSpPr>
          <p:nvPr/>
        </p:nvSpPr>
        <p:spPr bwMode="auto">
          <a:xfrm>
            <a:off x="1176338" y="3171825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31787" name="Rectangle 53"/>
          <p:cNvSpPr>
            <a:spLocks noChangeArrowheads="1"/>
          </p:cNvSpPr>
          <p:nvPr/>
        </p:nvSpPr>
        <p:spPr bwMode="auto">
          <a:xfrm>
            <a:off x="3365500" y="3282950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31788" name="Rectangle 54"/>
          <p:cNvSpPr>
            <a:spLocks noChangeArrowheads="1"/>
          </p:cNvSpPr>
          <p:nvPr/>
        </p:nvSpPr>
        <p:spPr bwMode="auto">
          <a:xfrm>
            <a:off x="4003675" y="3282950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</a:t>
            </a:r>
          </a:p>
        </p:txBody>
      </p:sp>
      <p:sp>
        <p:nvSpPr>
          <p:cNvPr id="31789" name="Rectangle 55"/>
          <p:cNvSpPr>
            <a:spLocks noChangeArrowheads="1"/>
          </p:cNvSpPr>
          <p:nvPr/>
        </p:nvSpPr>
        <p:spPr bwMode="auto">
          <a:xfrm>
            <a:off x="4659313" y="3282950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s</a:t>
            </a:r>
          </a:p>
        </p:txBody>
      </p:sp>
      <p:sp>
        <p:nvSpPr>
          <p:cNvPr id="31790" name="Rectangle 56"/>
          <p:cNvSpPr>
            <a:spLocks noChangeArrowheads="1"/>
          </p:cNvSpPr>
          <p:nvPr/>
        </p:nvSpPr>
        <p:spPr bwMode="auto">
          <a:xfrm>
            <a:off x="5316538" y="3282950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31791" name="Rectangle 60"/>
          <p:cNvSpPr>
            <a:spLocks noChangeArrowheads="1"/>
          </p:cNvSpPr>
          <p:nvPr/>
        </p:nvSpPr>
        <p:spPr bwMode="auto">
          <a:xfrm>
            <a:off x="1176338" y="2898775"/>
            <a:ext cx="658812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31792" name="Rectangle 61"/>
          <p:cNvSpPr>
            <a:spLocks noChangeArrowheads="1"/>
          </p:cNvSpPr>
          <p:nvPr/>
        </p:nvSpPr>
        <p:spPr bwMode="auto">
          <a:xfrm>
            <a:off x="3365500" y="2870200"/>
            <a:ext cx="660400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31793" name="Rectangle 62"/>
          <p:cNvSpPr>
            <a:spLocks noChangeArrowheads="1"/>
          </p:cNvSpPr>
          <p:nvPr/>
        </p:nvSpPr>
        <p:spPr bwMode="auto">
          <a:xfrm>
            <a:off x="4003675" y="2870200"/>
            <a:ext cx="658813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</a:t>
            </a:r>
          </a:p>
        </p:txBody>
      </p:sp>
      <p:sp>
        <p:nvSpPr>
          <p:cNvPr id="31794" name="Rectangle 63"/>
          <p:cNvSpPr>
            <a:spLocks noChangeArrowheads="1"/>
          </p:cNvSpPr>
          <p:nvPr/>
        </p:nvSpPr>
        <p:spPr bwMode="auto">
          <a:xfrm>
            <a:off x="4659313" y="2870200"/>
            <a:ext cx="658812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t</a:t>
            </a:r>
          </a:p>
        </p:txBody>
      </p:sp>
      <p:sp>
        <p:nvSpPr>
          <p:cNvPr id="31795" name="Rectangle 64"/>
          <p:cNvSpPr>
            <a:spLocks noChangeArrowheads="1"/>
          </p:cNvSpPr>
          <p:nvPr/>
        </p:nvSpPr>
        <p:spPr bwMode="auto">
          <a:xfrm>
            <a:off x="5316538" y="2870200"/>
            <a:ext cx="660400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h</a:t>
            </a:r>
          </a:p>
        </p:txBody>
      </p:sp>
      <p:sp>
        <p:nvSpPr>
          <p:cNvPr id="31796" name="Rectangle 65"/>
          <p:cNvSpPr>
            <a:spLocks noChangeArrowheads="1"/>
          </p:cNvSpPr>
          <p:nvPr/>
        </p:nvSpPr>
        <p:spPr bwMode="auto">
          <a:xfrm>
            <a:off x="5973763" y="2870200"/>
            <a:ext cx="658812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31797" name="Rectangle 68"/>
          <p:cNvSpPr>
            <a:spLocks noChangeArrowheads="1"/>
          </p:cNvSpPr>
          <p:nvPr/>
        </p:nvSpPr>
        <p:spPr bwMode="auto">
          <a:xfrm>
            <a:off x="1176338" y="2614613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31798" name="Rectangle 69"/>
          <p:cNvSpPr>
            <a:spLocks noChangeArrowheads="1"/>
          </p:cNvSpPr>
          <p:nvPr/>
        </p:nvSpPr>
        <p:spPr bwMode="auto">
          <a:xfrm>
            <a:off x="3365500" y="2471738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e</a:t>
            </a:r>
          </a:p>
        </p:txBody>
      </p:sp>
      <p:sp>
        <p:nvSpPr>
          <p:cNvPr id="31799" name="Rectangle 70"/>
          <p:cNvSpPr>
            <a:spLocks noChangeArrowheads="1"/>
          </p:cNvSpPr>
          <p:nvPr/>
        </p:nvSpPr>
        <p:spPr bwMode="auto">
          <a:xfrm>
            <a:off x="4003675" y="2471738"/>
            <a:ext cx="658813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n</a:t>
            </a:r>
          </a:p>
        </p:txBody>
      </p:sp>
      <p:sp>
        <p:nvSpPr>
          <p:cNvPr id="31800" name="Rectangle 71"/>
          <p:cNvSpPr>
            <a:spLocks noChangeArrowheads="1"/>
          </p:cNvSpPr>
          <p:nvPr/>
        </p:nvSpPr>
        <p:spPr bwMode="auto">
          <a:xfrm>
            <a:off x="4659313" y="247173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31801" name="Rectangle 72"/>
          <p:cNvSpPr>
            <a:spLocks noChangeArrowheads="1"/>
          </p:cNvSpPr>
          <p:nvPr/>
        </p:nvSpPr>
        <p:spPr bwMode="auto">
          <a:xfrm>
            <a:off x="5316538" y="2471738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s</a:t>
            </a:r>
          </a:p>
        </p:txBody>
      </p:sp>
      <p:sp>
        <p:nvSpPr>
          <p:cNvPr id="31802" name="Rectangle 73"/>
          <p:cNvSpPr>
            <a:spLocks noChangeArrowheads="1"/>
          </p:cNvSpPr>
          <p:nvPr/>
        </p:nvSpPr>
        <p:spPr bwMode="auto">
          <a:xfrm>
            <a:off x="5973763" y="2471738"/>
            <a:ext cx="658812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31803" name="Rectangle 76"/>
          <p:cNvSpPr>
            <a:spLocks noChangeArrowheads="1"/>
          </p:cNvSpPr>
          <p:nvPr/>
        </p:nvSpPr>
        <p:spPr bwMode="auto">
          <a:xfrm>
            <a:off x="1176338" y="2339975"/>
            <a:ext cx="658812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>
              <a:latin typeface="Comic Sans MS" pitchFamily="66" charset="0"/>
            </a:endParaRPr>
          </a:p>
        </p:txBody>
      </p:sp>
      <p:sp>
        <p:nvSpPr>
          <p:cNvPr id="31804" name="Rectangle 77"/>
          <p:cNvSpPr>
            <a:spLocks noChangeArrowheads="1"/>
          </p:cNvSpPr>
          <p:nvPr/>
        </p:nvSpPr>
        <p:spPr bwMode="auto">
          <a:xfrm>
            <a:off x="3365500" y="2070100"/>
            <a:ext cx="660400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e</a:t>
            </a:r>
          </a:p>
        </p:txBody>
      </p:sp>
      <p:sp>
        <p:nvSpPr>
          <p:cNvPr id="31805" name="Rectangle 78"/>
          <p:cNvSpPr>
            <a:spLocks noChangeArrowheads="1"/>
          </p:cNvSpPr>
          <p:nvPr/>
        </p:nvSpPr>
        <p:spPr bwMode="auto">
          <a:xfrm>
            <a:off x="4003675" y="2070100"/>
            <a:ext cx="658813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</a:t>
            </a:r>
          </a:p>
        </p:txBody>
      </p:sp>
      <p:sp>
        <p:nvSpPr>
          <p:cNvPr id="31806" name="Rectangle 79"/>
          <p:cNvSpPr>
            <a:spLocks noChangeArrowheads="1"/>
          </p:cNvSpPr>
          <p:nvPr/>
        </p:nvSpPr>
        <p:spPr bwMode="auto">
          <a:xfrm>
            <a:off x="4659313" y="2070100"/>
            <a:ext cx="658812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c</a:t>
            </a:r>
          </a:p>
        </p:txBody>
      </p:sp>
      <p:sp>
        <p:nvSpPr>
          <p:cNvPr id="31807" name="Rectangle 80"/>
          <p:cNvSpPr>
            <a:spLocks noChangeArrowheads="1"/>
          </p:cNvSpPr>
          <p:nvPr/>
        </p:nvSpPr>
        <p:spPr bwMode="auto">
          <a:xfrm>
            <a:off x="5316538" y="2070100"/>
            <a:ext cx="660400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31808" name="Rectangle 81"/>
          <p:cNvSpPr>
            <a:spLocks noChangeArrowheads="1"/>
          </p:cNvSpPr>
          <p:nvPr/>
        </p:nvSpPr>
        <p:spPr bwMode="auto">
          <a:xfrm>
            <a:off x="5973763" y="2070100"/>
            <a:ext cx="658812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</a:t>
            </a:r>
          </a:p>
        </p:txBody>
      </p:sp>
      <p:sp>
        <p:nvSpPr>
          <p:cNvPr id="31809" name="Rectangle 82"/>
          <p:cNvSpPr>
            <a:spLocks noChangeArrowheads="1"/>
          </p:cNvSpPr>
          <p:nvPr/>
        </p:nvSpPr>
        <p:spPr bwMode="auto">
          <a:xfrm>
            <a:off x="6627813" y="2070100"/>
            <a:ext cx="660400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y</a:t>
            </a:r>
          </a:p>
        </p:txBody>
      </p:sp>
      <p:sp>
        <p:nvSpPr>
          <p:cNvPr id="31810" name="Rectangle 83"/>
          <p:cNvSpPr>
            <a:spLocks noChangeArrowheads="1"/>
          </p:cNvSpPr>
          <p:nvPr/>
        </p:nvSpPr>
        <p:spPr bwMode="auto">
          <a:xfrm>
            <a:off x="7265988" y="2070100"/>
            <a:ext cx="658812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31811" name="Text Box 84"/>
          <p:cNvSpPr txBox="1">
            <a:spLocks noChangeArrowheads="1"/>
          </p:cNvSpPr>
          <p:nvPr/>
        </p:nvSpPr>
        <p:spPr bwMode="auto">
          <a:xfrm>
            <a:off x="838200" y="2351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31812" name="Text Box 85"/>
          <p:cNvSpPr txBox="1">
            <a:spLocks noChangeArrowheads="1"/>
          </p:cNvSpPr>
          <p:nvPr/>
        </p:nvSpPr>
        <p:spPr bwMode="auto">
          <a:xfrm>
            <a:off x="849313" y="2625725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31813" name="Text Box 86"/>
          <p:cNvSpPr txBox="1">
            <a:spLocks noChangeArrowheads="1"/>
          </p:cNvSpPr>
          <p:nvPr/>
        </p:nvSpPr>
        <p:spPr bwMode="auto">
          <a:xfrm>
            <a:off x="827088" y="28813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31814" name="Text Box 87"/>
          <p:cNvSpPr txBox="1">
            <a:spLocks noChangeArrowheads="1"/>
          </p:cNvSpPr>
          <p:nvPr/>
        </p:nvSpPr>
        <p:spPr bwMode="auto">
          <a:xfrm>
            <a:off x="836613" y="3175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31815" name="Text Box 88"/>
          <p:cNvSpPr txBox="1">
            <a:spLocks noChangeArrowheads="1"/>
          </p:cNvSpPr>
          <p:nvPr/>
        </p:nvSpPr>
        <p:spPr bwMode="auto">
          <a:xfrm>
            <a:off x="836613" y="34591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31816" name="Text Box 89"/>
          <p:cNvSpPr txBox="1">
            <a:spLocks noChangeArrowheads="1"/>
          </p:cNvSpPr>
          <p:nvPr/>
        </p:nvSpPr>
        <p:spPr bwMode="auto">
          <a:xfrm>
            <a:off x="858838" y="37242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31817" name="Text Box 90"/>
          <p:cNvSpPr txBox="1">
            <a:spLocks noChangeArrowheads="1"/>
          </p:cNvSpPr>
          <p:nvPr/>
        </p:nvSpPr>
        <p:spPr bwMode="auto">
          <a:xfrm>
            <a:off x="858838" y="400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6</a:t>
            </a:r>
          </a:p>
        </p:txBody>
      </p:sp>
      <p:sp>
        <p:nvSpPr>
          <p:cNvPr id="31818" name="Text Box 91"/>
          <p:cNvSpPr txBox="1">
            <a:spLocks noChangeArrowheads="1"/>
          </p:cNvSpPr>
          <p:nvPr/>
        </p:nvSpPr>
        <p:spPr bwMode="auto">
          <a:xfrm>
            <a:off x="849313" y="42703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7</a:t>
            </a:r>
          </a:p>
        </p:txBody>
      </p:sp>
      <p:sp>
        <p:nvSpPr>
          <p:cNvPr id="31819" name="Text Box 92"/>
          <p:cNvSpPr txBox="1">
            <a:spLocks noChangeArrowheads="1"/>
          </p:cNvSpPr>
          <p:nvPr/>
        </p:nvSpPr>
        <p:spPr bwMode="auto">
          <a:xfrm>
            <a:off x="839788" y="4546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8</a:t>
            </a:r>
          </a:p>
        </p:txBody>
      </p:sp>
      <p:sp>
        <p:nvSpPr>
          <p:cNvPr id="31820" name="Rectangle 93"/>
          <p:cNvSpPr>
            <a:spLocks noChangeArrowheads="1"/>
          </p:cNvSpPr>
          <p:nvPr/>
        </p:nvSpPr>
        <p:spPr bwMode="auto">
          <a:xfrm>
            <a:off x="320675" y="5721350"/>
            <a:ext cx="8580438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Cambria" pitchFamily="18" charset="0"/>
              </a:rPr>
              <a:t>Each string requires just enough space required to store the string: No wasted space</a:t>
            </a:r>
          </a:p>
        </p:txBody>
      </p:sp>
      <p:sp>
        <p:nvSpPr>
          <p:cNvPr id="31821" name="Rectangle 113"/>
          <p:cNvSpPr>
            <a:spLocks noChangeArrowheads="1"/>
          </p:cNvSpPr>
          <p:nvPr/>
        </p:nvSpPr>
        <p:spPr bwMode="auto">
          <a:xfrm>
            <a:off x="2722563" y="2070100"/>
            <a:ext cx="660400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M</a:t>
            </a:r>
          </a:p>
        </p:txBody>
      </p:sp>
      <p:sp>
        <p:nvSpPr>
          <p:cNvPr id="31822" name="Rectangle 114"/>
          <p:cNvSpPr>
            <a:spLocks noChangeArrowheads="1"/>
          </p:cNvSpPr>
          <p:nvPr/>
        </p:nvSpPr>
        <p:spPr bwMode="auto">
          <a:xfrm>
            <a:off x="2711450" y="2471738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</a:p>
        </p:txBody>
      </p:sp>
      <p:sp>
        <p:nvSpPr>
          <p:cNvPr id="31823" name="Rectangle 115"/>
          <p:cNvSpPr>
            <a:spLocks noChangeArrowheads="1"/>
          </p:cNvSpPr>
          <p:nvPr/>
        </p:nvSpPr>
        <p:spPr bwMode="auto">
          <a:xfrm>
            <a:off x="2724150" y="2870200"/>
            <a:ext cx="660400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E</a:t>
            </a:r>
          </a:p>
        </p:txBody>
      </p:sp>
      <p:sp>
        <p:nvSpPr>
          <p:cNvPr id="31824" name="Rectangle 116"/>
          <p:cNvSpPr>
            <a:spLocks noChangeArrowheads="1"/>
          </p:cNvSpPr>
          <p:nvPr/>
        </p:nvSpPr>
        <p:spPr bwMode="auto">
          <a:xfrm>
            <a:off x="2709863" y="3282950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M</a:t>
            </a:r>
          </a:p>
        </p:txBody>
      </p:sp>
      <p:sp>
        <p:nvSpPr>
          <p:cNvPr id="31825" name="Rectangle 117"/>
          <p:cNvSpPr>
            <a:spLocks noChangeArrowheads="1"/>
          </p:cNvSpPr>
          <p:nvPr/>
        </p:nvSpPr>
        <p:spPr bwMode="auto">
          <a:xfrm>
            <a:off x="2711450" y="3684588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J</a:t>
            </a:r>
          </a:p>
        </p:txBody>
      </p:sp>
      <p:sp>
        <p:nvSpPr>
          <p:cNvPr id="31826" name="Rectangle 118"/>
          <p:cNvSpPr>
            <a:spLocks noChangeArrowheads="1"/>
          </p:cNvSpPr>
          <p:nvPr/>
        </p:nvSpPr>
        <p:spPr bwMode="auto">
          <a:xfrm>
            <a:off x="2708275" y="4086225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S</a:t>
            </a:r>
          </a:p>
        </p:txBody>
      </p:sp>
      <p:sp>
        <p:nvSpPr>
          <p:cNvPr id="31827" name="Rectangle 119"/>
          <p:cNvSpPr>
            <a:spLocks noChangeArrowheads="1"/>
          </p:cNvSpPr>
          <p:nvPr/>
        </p:nvSpPr>
        <p:spPr bwMode="auto">
          <a:xfrm>
            <a:off x="2708275" y="4510088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31828" name="Rectangle 120"/>
          <p:cNvSpPr>
            <a:spLocks noChangeArrowheads="1"/>
          </p:cNvSpPr>
          <p:nvPr/>
        </p:nvSpPr>
        <p:spPr bwMode="auto">
          <a:xfrm>
            <a:off x="2709863" y="4897438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N</a:t>
            </a:r>
          </a:p>
        </p:txBody>
      </p:sp>
      <p:sp>
        <p:nvSpPr>
          <p:cNvPr id="31829" name="Rectangle 121"/>
          <p:cNvSpPr>
            <a:spLocks noChangeArrowheads="1"/>
          </p:cNvSpPr>
          <p:nvPr/>
        </p:nvSpPr>
        <p:spPr bwMode="auto">
          <a:xfrm>
            <a:off x="2709863" y="5273675"/>
            <a:ext cx="660400" cy="2825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P</a:t>
            </a:r>
          </a:p>
        </p:txBody>
      </p:sp>
      <p:sp>
        <p:nvSpPr>
          <p:cNvPr id="31830" name="Line 122"/>
          <p:cNvSpPr>
            <a:spLocks noChangeShapeType="1"/>
          </p:cNvSpPr>
          <p:nvPr/>
        </p:nvSpPr>
        <p:spPr bwMode="auto">
          <a:xfrm flipV="1">
            <a:off x="1655763" y="2200275"/>
            <a:ext cx="1062037" cy="295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31" name="Line 123"/>
          <p:cNvSpPr>
            <a:spLocks noChangeShapeType="1"/>
          </p:cNvSpPr>
          <p:nvPr/>
        </p:nvSpPr>
        <p:spPr bwMode="auto">
          <a:xfrm flipV="1">
            <a:off x="1544638" y="2619375"/>
            <a:ext cx="1185862" cy="122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32" name="Line 124"/>
          <p:cNvSpPr>
            <a:spLocks noChangeShapeType="1"/>
          </p:cNvSpPr>
          <p:nvPr/>
        </p:nvSpPr>
        <p:spPr bwMode="auto">
          <a:xfrm flipV="1">
            <a:off x="1519238" y="2989263"/>
            <a:ext cx="1185862" cy="11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33" name="Line 125"/>
          <p:cNvSpPr>
            <a:spLocks noChangeShapeType="1"/>
          </p:cNvSpPr>
          <p:nvPr/>
        </p:nvSpPr>
        <p:spPr bwMode="auto">
          <a:xfrm>
            <a:off x="1519238" y="3333750"/>
            <a:ext cx="1149350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34" name="Line 126"/>
          <p:cNvSpPr>
            <a:spLocks noChangeShapeType="1"/>
          </p:cNvSpPr>
          <p:nvPr/>
        </p:nvSpPr>
        <p:spPr bwMode="auto">
          <a:xfrm>
            <a:off x="1519238" y="3568700"/>
            <a:ext cx="1198562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35" name="Line 127"/>
          <p:cNvSpPr>
            <a:spLocks noChangeShapeType="1"/>
          </p:cNvSpPr>
          <p:nvPr/>
        </p:nvSpPr>
        <p:spPr bwMode="auto">
          <a:xfrm>
            <a:off x="1543050" y="3852863"/>
            <a:ext cx="1185863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36" name="Line 128"/>
          <p:cNvSpPr>
            <a:spLocks noChangeShapeType="1"/>
          </p:cNvSpPr>
          <p:nvPr/>
        </p:nvSpPr>
        <p:spPr bwMode="auto">
          <a:xfrm>
            <a:off x="1581150" y="4124325"/>
            <a:ext cx="1123950" cy="48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37" name="Line 129"/>
          <p:cNvSpPr>
            <a:spLocks noChangeShapeType="1"/>
          </p:cNvSpPr>
          <p:nvPr/>
        </p:nvSpPr>
        <p:spPr bwMode="auto">
          <a:xfrm>
            <a:off x="1543050" y="4408488"/>
            <a:ext cx="1173163" cy="606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38" name="Line 130"/>
          <p:cNvSpPr>
            <a:spLocks noChangeShapeType="1"/>
          </p:cNvSpPr>
          <p:nvPr/>
        </p:nvSpPr>
        <p:spPr bwMode="auto">
          <a:xfrm>
            <a:off x="1506538" y="4705350"/>
            <a:ext cx="1209675" cy="657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255588"/>
            <a:ext cx="8154987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Array of Strings</a:t>
            </a:r>
          </a:p>
        </p:txBody>
      </p:sp>
      <p:sp>
        <p:nvSpPr>
          <p:cNvPr id="3277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FBD4B9-4CB0-42CF-81AA-53B0C0F7CBA9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295275" y="1060450"/>
            <a:ext cx="858043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 pitchFamily="18" charset="0"/>
              </a:rPr>
              <a:t>We can print the array of strings as follows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655638" y="1855788"/>
            <a:ext cx="7880350" cy="2308324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 dirty="0">
                <a:latin typeface="Courier New" pitchFamily="49" charset="0"/>
              </a:rPr>
              <a:t>char *planets[] = {"Mercury", "Venus", "Earth",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                      "Mars", "Jupiter", "Saturn",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                      "Uranus", "Neptune", "Pluto"};</a:t>
            </a:r>
          </a:p>
          <a:p>
            <a:pPr marL="342900" indent="-342900" eaLnBrk="1" hangingPunct="1"/>
            <a:endParaRPr lang="en-US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=0;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&lt;=8;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++){ </a:t>
            </a:r>
            <a:endParaRPr lang="tr-TR" b="1" dirty="0" smtClean="0">
              <a:latin typeface="Courier New" pitchFamily="49" charset="0"/>
            </a:endParaRPr>
          </a:p>
          <a:p>
            <a:pPr marL="342900" indent="-342900" eaLnBrk="1" hangingPunct="1"/>
            <a:r>
              <a:rPr lang="tr-TR" b="1" dirty="0" smtClean="0">
                <a:latin typeface="Courier New" pitchFamily="49" charset="0"/>
              </a:rPr>
              <a:t>cout&lt;&lt;</a:t>
            </a:r>
            <a:r>
              <a:rPr lang="en-US" b="1" dirty="0" smtClean="0">
                <a:latin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Planet</a:t>
            </a:r>
            <a:r>
              <a:rPr lang="en-US" b="1" dirty="0" smtClean="0">
                <a:latin typeface="Courier New" pitchFamily="49" charset="0"/>
              </a:rPr>
              <a:t>[</a:t>
            </a:r>
            <a:r>
              <a:rPr lang="en-US" b="1" dirty="0">
                <a:latin typeface="Courier New" pitchFamily="49" charset="0"/>
              </a:rPr>
              <a:t>"</a:t>
            </a:r>
            <a:r>
              <a:rPr lang="tr-TR" b="1" dirty="0" smtClean="0">
                <a:latin typeface="Courier New" pitchFamily="49" charset="0"/>
              </a:rPr>
              <a:t>&lt;&lt;i&lt;&lt;</a:t>
            </a:r>
            <a:r>
              <a:rPr lang="en-US" b="1" dirty="0" smtClean="0">
                <a:latin typeface="Courier New" pitchFamily="49" charset="0"/>
              </a:rPr>
              <a:t>"</a:t>
            </a:r>
            <a:r>
              <a:rPr lang="tr-TR" b="1" dirty="0" smtClean="0">
                <a:latin typeface="Courier New" pitchFamily="49" charset="0"/>
              </a:rPr>
              <a:t>]:</a:t>
            </a:r>
            <a:r>
              <a:rPr lang="en-US" b="1" dirty="0" smtClean="0">
                <a:latin typeface="Courier New" pitchFamily="49" charset="0"/>
              </a:rPr>
              <a:t>"</a:t>
            </a:r>
            <a:r>
              <a:rPr lang="tr-TR" b="1" dirty="0" smtClean="0">
                <a:latin typeface="Courier New" pitchFamily="49" charset="0"/>
              </a:rPr>
              <a:t>&lt;&lt; </a:t>
            </a:r>
            <a:r>
              <a:rPr lang="en-US" b="1" dirty="0" smtClean="0">
                <a:latin typeface="Courier New" pitchFamily="49" charset="0"/>
              </a:rPr>
              <a:t>planets[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]</a:t>
            </a:r>
            <a:r>
              <a:rPr lang="tr-TR" b="1" dirty="0" smtClean="0">
                <a:latin typeface="Courier New" pitchFamily="49" charset="0"/>
              </a:rPr>
              <a:t>&lt;&lt;endl;</a:t>
            </a:r>
            <a:endParaRPr lang="en-US" b="1" dirty="0">
              <a:latin typeface="Courier New" pitchFamily="49" charset="0"/>
            </a:endParaRPr>
          </a:p>
          <a:p>
            <a:pPr marL="342900" indent="-342900" eaLnBrk="1" hangingPunct="1"/>
            <a:endParaRPr lang="tr-TR" b="1" dirty="0" smtClean="0">
              <a:latin typeface="Courier New" pitchFamily="49" charset="0"/>
            </a:endParaRPr>
          </a:p>
          <a:p>
            <a:pPr marL="342900" indent="-342900" eaLnBrk="1" hangingPunct="1"/>
            <a:r>
              <a:rPr lang="en-US" b="1" dirty="0" smtClean="0">
                <a:latin typeface="Courier New" pitchFamily="49" charset="0"/>
              </a:rPr>
              <a:t>} </a:t>
            </a:r>
            <a:r>
              <a:rPr lang="en-US" b="1" dirty="0">
                <a:latin typeface="Courier New" pitchFamily="49" charset="0"/>
              </a:rPr>
              <a:t>/* end-for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F12-271E-4C54-B7DF-21FB86F9A854}" type="slidenum">
              <a:rPr lang="en-US" altLang="tr-TR"/>
              <a:pPr/>
              <a:t>34</a:t>
            </a:fld>
            <a:endParaRPr lang="en-US" altLang="tr-T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tr-TR" dirty="0" smtClean="0"/>
              <a:t>Program</a:t>
            </a:r>
            <a:endParaRPr lang="en-US" altLang="tr-T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4724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// This program uses the 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strstr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function to search an array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// of strings for a name.</a:t>
            </a:r>
          </a:p>
          <a:p>
            <a:pPr>
              <a:lnSpc>
                <a:spcPct val="90000"/>
              </a:lnSpc>
              <a:buNone/>
            </a:pPr>
            <a:r>
              <a:rPr lang="tr-TR" sz="1800" dirty="0" smtClean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 &lt;iostream&gt;      </a:t>
            </a:r>
          </a:p>
          <a:p>
            <a:pPr>
              <a:lnSpc>
                <a:spcPct val="90000"/>
              </a:lnSpc>
              <a:buNone/>
            </a:pP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 &lt;string&gt;   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// For 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strstr</a:t>
            </a:r>
            <a:r>
              <a:rPr lang="tr-TR" sz="18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endParaRPr lang="tr-TR" sz="18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namespace</a:t>
            </a: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 std</a:t>
            </a:r>
            <a:r>
              <a:rPr lang="tr-TR" sz="18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b="1" dirty="0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en-US" altLang="tr-TR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tr-TR" sz="1800" b="1" dirty="0">
                <a:solidFill>
                  <a:srgbClr val="000000"/>
                </a:solidFill>
                <a:latin typeface="Courier New" pitchFamily="49" charset="0"/>
              </a:rPr>
              <a:t>main(void</a:t>
            </a:r>
            <a:r>
              <a:rPr lang="en-US" altLang="tr-TR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prods[5][27] = {"TV327  31 inch Television",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                     "CD257  CD Player",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                     "TA677  Answering Machine",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                     "CS109  Car Stereo",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                     "PC955  Personal Computer"};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lookUp[27], *strPtr = NULL;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index;</a:t>
            </a:r>
          </a:p>
        </p:txBody>
      </p:sp>
    </p:spTree>
    <p:extLst>
      <p:ext uri="{BB962C8B-B14F-4D97-AF65-F5344CB8AC3E}">
        <p14:creationId xmlns:p14="http://schemas.microsoft.com/office/powerpoint/2010/main" xmlns="" val="3312107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425-C5E8-42CF-AD2E-3BA5E74806E5}" type="slidenum">
              <a:rPr lang="en-US" altLang="tr-TR"/>
              <a:pPr/>
              <a:t>35</a:t>
            </a:fld>
            <a:endParaRPr lang="en-US" altLang="tr-TR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38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altLang="tr-TR" sz="2400" i="1" noProof="1">
                <a:solidFill>
                  <a:srgbClr val="000000"/>
                </a:solidFill>
                <a:latin typeface="Prestige Elite"/>
              </a:rPr>
              <a:t>Program continues</a:t>
            </a:r>
            <a:endParaRPr lang="tr-TR" altLang="tr-TR" sz="2400" noProof="1">
              <a:solidFill>
                <a:srgbClr val="000000"/>
              </a:solidFill>
              <a:latin typeface="Prestige Elite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7724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&lt;&lt; "\tProduct Database\n\n";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&lt;&lt; "Enter a product number to search for: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cin.getline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(lookUp, 27);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for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(index = 0; index &lt; 5; index++)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strPtr = strstr(prods[index], lookUp);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(strPtr != 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break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(strPtr == 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&lt;&lt; "No matching product was found.\n";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&lt;&lt; prods[index] &lt;&lt; endl;</a:t>
            </a:r>
            <a:endParaRPr lang="en-US" altLang="tr-TR" sz="18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system("pause");</a:t>
            </a:r>
          </a:p>
          <a:p>
            <a:pPr marL="0" indent="0">
              <a:buNone/>
            </a:pP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altLang="tr-TR" sz="1800" b="1" noProof="1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6678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C59B-AAB3-46B5-A2D6-0D826DE8590C}" type="slidenum">
              <a:rPr lang="en-US" altLang="tr-TR"/>
              <a:pPr/>
              <a:t>36</a:t>
            </a:fld>
            <a:endParaRPr lang="en-US" altLang="tr-TR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>
              <a:lnSpc>
                <a:spcPct val="96000"/>
              </a:lnSpc>
              <a:spcBef>
                <a:spcPts val="1275"/>
              </a:spcBef>
            </a:pPr>
            <a:r>
              <a:rPr lang="tr-TR" altLang="tr-TR" sz="24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Program Output With Example input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Product Database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tr-TR" sz="20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Enter a product to search for: </a:t>
            </a: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CD257 [Enter]</a:t>
            </a:r>
          </a:p>
          <a:p>
            <a:pPr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CD257  CD Player	</a:t>
            </a:r>
          </a:p>
          <a:p>
            <a:pPr>
              <a:lnSpc>
                <a:spcPct val="96000"/>
              </a:lnSpc>
              <a:spcBef>
                <a:spcPts val="1275"/>
              </a:spcBef>
              <a:buFontTx/>
              <a:buNone/>
            </a:pPr>
            <a:r>
              <a:rPr lang="tr-TR" altLang="tr-TR" sz="24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Program Output With Example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Product Database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tr-TR" sz="20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Enter a product to search for: </a:t>
            </a: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CS [Enter]</a:t>
            </a:r>
          </a:p>
          <a:p>
            <a:pPr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CS109  Car Stereo	</a:t>
            </a:r>
          </a:p>
          <a:p>
            <a:pPr>
              <a:lnSpc>
                <a:spcPct val="96000"/>
              </a:lnSpc>
              <a:spcBef>
                <a:spcPts val="1275"/>
              </a:spcBef>
              <a:buFontTx/>
              <a:buNone/>
            </a:pPr>
            <a:r>
              <a:rPr lang="tr-TR" altLang="tr-TR" sz="24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Program Output With Other Example input</a:t>
            </a:r>
            <a:endParaRPr lang="tr-TR" altLang="tr-TR" sz="2000" b="1" i="1" noProof="1">
              <a:solidFill>
                <a:srgbClr val="000000"/>
              </a:solidFill>
              <a:latin typeface="Officina Sans" charset="-128"/>
              <a:ea typeface="Officina Sans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Product Database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Enter a product to search for: </a:t>
            </a: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AB [Enter]</a:t>
            </a:r>
          </a:p>
          <a:p>
            <a:pPr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No matching product was found.	</a:t>
            </a:r>
          </a:p>
          <a:p>
            <a:pPr>
              <a:buFontTx/>
              <a:buNone/>
            </a:pPr>
            <a:endParaRPr lang="en-US" altLang="tr-TR" sz="2000"/>
          </a:p>
        </p:txBody>
      </p:sp>
    </p:spTree>
    <p:extLst>
      <p:ext uri="{BB962C8B-B14F-4D97-AF65-F5344CB8AC3E}">
        <p14:creationId xmlns:p14="http://schemas.microsoft.com/office/powerpoint/2010/main" xmlns="" val="4003297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EDFD-2D2E-4303-8ED6-7CCBBC16FC97}" type="slidenum">
              <a:rPr lang="en-US" altLang="tr-TR"/>
              <a:pPr/>
              <a:t>37</a:t>
            </a:fld>
            <a:endParaRPr lang="en-US" altLang="tr-T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29592" y="1376548"/>
            <a:ext cx="4088081" cy="1143000"/>
          </a:xfrm>
        </p:spPr>
        <p:txBody>
          <a:bodyPr>
            <a:normAutofit/>
          </a:bodyPr>
          <a:lstStyle/>
          <a:p>
            <a:r>
              <a:rPr lang="en-US" altLang="tr-TR" i="1" dirty="0" smtClean="0">
                <a:latin typeface="Courier New" pitchFamily="49" charset="0"/>
              </a:rPr>
              <a:t>string</a:t>
            </a:r>
            <a:r>
              <a:rPr lang="en-US" altLang="tr-TR" dirty="0" smtClean="0"/>
              <a:t> </a:t>
            </a:r>
            <a:r>
              <a:rPr lang="en-US" altLang="tr-TR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xmlns="" val="180611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455-4B7B-47D8-B2AC-3C864DA8BDB1}" type="slidenum">
              <a:rPr lang="en-US" altLang="tr-TR"/>
              <a:pPr/>
              <a:t>38</a:t>
            </a:fld>
            <a:endParaRPr lang="en-US" altLang="tr-T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 smtClean="0"/>
              <a:t>Character </a:t>
            </a:r>
            <a:r>
              <a:rPr lang="en-US" altLang="tr-TR" dirty="0"/>
              <a:t>Testing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dirty="0"/>
              <a:t>The C++ library provides several macros for testing characters.</a:t>
            </a:r>
          </a:p>
          <a:p>
            <a:pPr lvl="1"/>
            <a:r>
              <a:rPr lang="en-US" altLang="tr-TR" dirty="0"/>
              <a:t>Be sure to include </a:t>
            </a:r>
            <a:r>
              <a:rPr lang="en-US" altLang="tr-TR" dirty="0" err="1"/>
              <a:t>ctype.h</a:t>
            </a:r>
            <a:r>
              <a:rPr lang="en-US" altLang="tr-TR" dirty="0"/>
              <a:t> header file</a:t>
            </a:r>
          </a:p>
        </p:txBody>
      </p:sp>
    </p:spTree>
    <p:extLst>
      <p:ext uri="{BB962C8B-B14F-4D97-AF65-F5344CB8AC3E}">
        <p14:creationId xmlns:p14="http://schemas.microsoft.com/office/powerpoint/2010/main" xmlns="" val="3936939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CFDC-6F64-41EC-B286-BC069D1B52D8}" type="slidenum">
              <a:rPr lang="en-US" altLang="tr-TR"/>
              <a:pPr/>
              <a:t>39</a:t>
            </a:fld>
            <a:endParaRPr lang="en-US" altLang="tr-T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tr-TR" dirty="0" smtClean="0"/>
              <a:t>Table</a:t>
            </a:r>
            <a:r>
              <a:rPr lang="tr-TR" altLang="tr-TR" dirty="0" smtClean="0"/>
              <a:t> 1</a:t>
            </a:r>
            <a:endParaRPr lang="en-US" altLang="tr-TR" dirty="0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685800" y="1371600"/>
          <a:ext cx="8010525" cy="4972050"/>
        </p:xfrm>
        <a:graphic>
          <a:graphicData uri="http://schemas.openxmlformats.org/presentationml/2006/ole">
            <p:oleObj spid="_x0000_s1044" name="Document" r:id="rId3" imgW="5505450" imgH="3417570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8006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2044" y="328307"/>
            <a:ext cx="8229600" cy="1143000"/>
          </a:xfrm>
          <a:noFill/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Strings: Representation</a:t>
            </a:r>
          </a:p>
        </p:txBody>
      </p:sp>
      <p:sp>
        <p:nvSpPr>
          <p:cNvPr id="409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560E58-B3C2-4FE0-B5BD-A67BE81D615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100" name="Rectangle 41"/>
          <p:cNvSpPr>
            <a:spLocks noChangeArrowheads="1"/>
          </p:cNvSpPr>
          <p:nvPr/>
        </p:nvSpPr>
        <p:spPr bwMode="auto">
          <a:xfrm>
            <a:off x="206528" y="1465501"/>
            <a:ext cx="84328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ambria" pitchFamily="18" charset="0"/>
              </a:rPr>
              <a:t>If we store the string “</a:t>
            </a:r>
            <a:r>
              <a:rPr lang="en-US" sz="2800" dirty="0" err="1">
                <a:latin typeface="Cambria" pitchFamily="18" charset="0"/>
              </a:rPr>
              <a:t>abcd</a:t>
            </a:r>
            <a:r>
              <a:rPr lang="en-US" sz="2800" dirty="0">
                <a:latin typeface="Cambria" pitchFamily="18" charset="0"/>
              </a:rPr>
              <a:t>” in </a:t>
            </a:r>
            <a:r>
              <a:rPr lang="en-US" sz="2800" dirty="0" err="1">
                <a:latin typeface="Cambria" pitchFamily="18" charset="0"/>
              </a:rPr>
              <a:t>str</a:t>
            </a:r>
            <a:r>
              <a:rPr lang="en-US" sz="2800" dirty="0">
                <a:latin typeface="Cambria" pitchFamily="18" charset="0"/>
              </a:rPr>
              <a:t>, here is how it will look like</a:t>
            </a:r>
          </a:p>
        </p:txBody>
      </p:sp>
      <p:sp>
        <p:nvSpPr>
          <p:cNvPr id="4101" name="Rectangle 48"/>
          <p:cNvSpPr>
            <a:spLocks noChangeArrowheads="1"/>
          </p:cNvSpPr>
          <p:nvPr/>
        </p:nvSpPr>
        <p:spPr bwMode="auto">
          <a:xfrm>
            <a:off x="1485900" y="3684588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4102" name="Rectangle 78"/>
          <p:cNvSpPr>
            <a:spLocks noChangeArrowheads="1"/>
          </p:cNvSpPr>
          <p:nvPr/>
        </p:nvSpPr>
        <p:spPr bwMode="auto">
          <a:xfrm>
            <a:off x="2238375" y="3684588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4103" name="Rectangle 79"/>
          <p:cNvSpPr>
            <a:spLocks noChangeArrowheads="1"/>
          </p:cNvSpPr>
          <p:nvPr/>
        </p:nvSpPr>
        <p:spPr bwMode="auto">
          <a:xfrm>
            <a:off x="2968625" y="3684588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c</a:t>
            </a:r>
          </a:p>
        </p:txBody>
      </p:sp>
      <p:sp>
        <p:nvSpPr>
          <p:cNvPr id="4104" name="Rectangle 80"/>
          <p:cNvSpPr>
            <a:spLocks noChangeArrowheads="1"/>
          </p:cNvSpPr>
          <p:nvPr/>
        </p:nvSpPr>
        <p:spPr bwMode="auto">
          <a:xfrm>
            <a:off x="3721100" y="3684588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</a:t>
            </a:r>
          </a:p>
        </p:txBody>
      </p:sp>
      <p:sp>
        <p:nvSpPr>
          <p:cNvPr id="4105" name="Rectangle 81"/>
          <p:cNvSpPr>
            <a:spLocks noChangeArrowheads="1"/>
          </p:cNvSpPr>
          <p:nvPr/>
        </p:nvSpPr>
        <p:spPr bwMode="auto">
          <a:xfrm>
            <a:off x="4475163" y="3684588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4106" name="Rectangle 82"/>
          <p:cNvSpPr>
            <a:spLocks noChangeArrowheads="1"/>
          </p:cNvSpPr>
          <p:nvPr/>
        </p:nvSpPr>
        <p:spPr bwMode="auto">
          <a:xfrm>
            <a:off x="5227638" y="3684588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4107" name="Rectangle 83"/>
          <p:cNvSpPr>
            <a:spLocks noChangeArrowheads="1"/>
          </p:cNvSpPr>
          <p:nvPr/>
        </p:nvSpPr>
        <p:spPr bwMode="auto">
          <a:xfrm>
            <a:off x="5992813" y="3684588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4108" name="Rectangle 84"/>
          <p:cNvSpPr>
            <a:spLocks noChangeArrowheads="1"/>
          </p:cNvSpPr>
          <p:nvPr/>
        </p:nvSpPr>
        <p:spPr bwMode="auto">
          <a:xfrm>
            <a:off x="6723063" y="3684588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4109" name="Text Box 89"/>
          <p:cNvSpPr txBox="1">
            <a:spLocks noChangeArrowheads="1"/>
          </p:cNvSpPr>
          <p:nvPr/>
        </p:nvSpPr>
        <p:spPr bwMode="auto">
          <a:xfrm>
            <a:off x="1717675" y="40608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4110" name="Text Box 90"/>
          <p:cNvSpPr txBox="1">
            <a:spLocks noChangeArrowheads="1"/>
          </p:cNvSpPr>
          <p:nvPr/>
        </p:nvSpPr>
        <p:spPr bwMode="auto">
          <a:xfrm>
            <a:off x="2471738" y="4060825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4111" name="Text Box 91"/>
          <p:cNvSpPr txBox="1">
            <a:spLocks noChangeArrowheads="1"/>
          </p:cNvSpPr>
          <p:nvPr/>
        </p:nvSpPr>
        <p:spPr bwMode="auto">
          <a:xfrm>
            <a:off x="3236913" y="40735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4112" name="Text Box 92"/>
          <p:cNvSpPr txBox="1">
            <a:spLocks noChangeArrowheads="1"/>
          </p:cNvSpPr>
          <p:nvPr/>
        </p:nvSpPr>
        <p:spPr bwMode="auto">
          <a:xfrm>
            <a:off x="3978275" y="40608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4113" name="Text Box 93"/>
          <p:cNvSpPr txBox="1">
            <a:spLocks noChangeArrowheads="1"/>
          </p:cNvSpPr>
          <p:nvPr/>
        </p:nvSpPr>
        <p:spPr bwMode="auto">
          <a:xfrm>
            <a:off x="4719638" y="40608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4114" name="Text Box 94"/>
          <p:cNvSpPr txBox="1">
            <a:spLocks noChangeArrowheads="1"/>
          </p:cNvSpPr>
          <p:nvPr/>
        </p:nvSpPr>
        <p:spPr bwMode="auto">
          <a:xfrm>
            <a:off x="5486400" y="40497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4115" name="Text Box 95"/>
          <p:cNvSpPr txBox="1">
            <a:spLocks noChangeArrowheads="1"/>
          </p:cNvSpPr>
          <p:nvPr/>
        </p:nvSpPr>
        <p:spPr bwMode="auto">
          <a:xfrm>
            <a:off x="6240463" y="40624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6</a:t>
            </a:r>
          </a:p>
        </p:txBody>
      </p:sp>
      <p:sp>
        <p:nvSpPr>
          <p:cNvPr id="4116" name="Text Box 96"/>
          <p:cNvSpPr txBox="1">
            <a:spLocks noChangeArrowheads="1"/>
          </p:cNvSpPr>
          <p:nvPr/>
        </p:nvSpPr>
        <p:spPr bwMode="auto">
          <a:xfrm>
            <a:off x="6969125" y="40624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7</a:t>
            </a:r>
          </a:p>
        </p:txBody>
      </p:sp>
      <p:sp>
        <p:nvSpPr>
          <p:cNvPr id="4117" name="Text Box 106"/>
          <p:cNvSpPr txBox="1">
            <a:spLocks noChangeArrowheads="1"/>
          </p:cNvSpPr>
          <p:nvPr/>
        </p:nvSpPr>
        <p:spPr bwMode="auto">
          <a:xfrm>
            <a:off x="889000" y="3702050"/>
            <a:ext cx="581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str:</a:t>
            </a:r>
          </a:p>
        </p:txBody>
      </p:sp>
      <p:sp>
        <p:nvSpPr>
          <p:cNvPr id="4118" name="AutoShape 108"/>
          <p:cNvSpPr>
            <a:spLocks/>
          </p:cNvSpPr>
          <p:nvPr/>
        </p:nvSpPr>
        <p:spPr bwMode="auto">
          <a:xfrm rot="-5400000" flipH="1" flipV="1">
            <a:off x="6236494" y="2475707"/>
            <a:ext cx="193675" cy="2211387"/>
          </a:xfrm>
          <a:prstGeom prst="leftBrace">
            <a:avLst>
              <a:gd name="adj1" fmla="val 95150"/>
              <a:gd name="adj2" fmla="val 49042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119" name="Rectangle 109"/>
          <p:cNvSpPr>
            <a:spLocks noChangeArrowheads="1"/>
          </p:cNvSpPr>
          <p:nvPr/>
        </p:nvSpPr>
        <p:spPr bwMode="auto">
          <a:xfrm>
            <a:off x="5002213" y="2314575"/>
            <a:ext cx="3873500" cy="72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We do not know what’s stored after the NULL char</a:t>
            </a:r>
          </a:p>
        </p:txBody>
      </p:sp>
      <p:sp>
        <p:nvSpPr>
          <p:cNvPr id="4120" name="Line 110"/>
          <p:cNvSpPr>
            <a:spLocks noChangeShapeType="1"/>
          </p:cNvSpPr>
          <p:nvPr/>
        </p:nvSpPr>
        <p:spPr bwMode="auto">
          <a:xfrm flipH="1">
            <a:off x="6364288" y="3051175"/>
            <a:ext cx="258762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1" name="Rectangle 111"/>
          <p:cNvSpPr>
            <a:spLocks noChangeArrowheads="1"/>
          </p:cNvSpPr>
          <p:nvPr/>
        </p:nvSpPr>
        <p:spPr bwMode="auto">
          <a:xfrm>
            <a:off x="3186113" y="5057775"/>
            <a:ext cx="5157787" cy="72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Comic Sans MS" pitchFamily="66" charset="0"/>
              </a:rPr>
              <a:t>String MUST be NULL terminated, i.e., the end of the string must be set to 0</a:t>
            </a:r>
          </a:p>
        </p:txBody>
      </p:sp>
      <p:sp>
        <p:nvSpPr>
          <p:cNvPr id="4122" name="Line 112"/>
          <p:cNvSpPr>
            <a:spLocks noChangeShapeType="1"/>
          </p:cNvSpPr>
          <p:nvPr/>
        </p:nvSpPr>
        <p:spPr bwMode="auto">
          <a:xfrm flipH="1" flipV="1">
            <a:off x="5016500" y="4114800"/>
            <a:ext cx="790575" cy="938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3E52-6E82-4997-AF25-5BA0B589DF56}" type="slidenum">
              <a:rPr lang="en-US" altLang="tr-TR"/>
              <a:pPr/>
              <a:t>40</a:t>
            </a:fld>
            <a:endParaRPr lang="en-US" altLang="tr-T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tr-TR" dirty="0"/>
              <a:t>Program </a:t>
            </a:r>
            <a:r>
              <a:rPr lang="en-US" altLang="tr-TR" dirty="0" smtClean="0"/>
              <a:t>1</a:t>
            </a:r>
            <a:endParaRPr lang="en-US" altLang="tr-T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// This program demonstrates some of the character testing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en-US" altLang="tr-TR" sz="1800" dirty="0">
                <a:solidFill>
                  <a:srgbClr val="000000"/>
                </a:solidFill>
                <a:latin typeface="Courier New" pitchFamily="49" charset="0"/>
              </a:rPr>
              <a:t>functions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iostream&gt;</a:t>
            </a: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#include &lt;ctype</a:t>
            </a:r>
            <a:r>
              <a:rPr lang="en-US" altLang="tr-TR" sz="1800" dirty="0">
                <a:solidFill>
                  <a:srgbClr val="000000"/>
                </a:solidFill>
                <a:latin typeface="Courier New" pitchFamily="49" charset="0"/>
              </a:rPr>
              <a:t>.h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en-US" altLang="tr-TR" sz="18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tr-TR" altLang="tr-TR" sz="1800" dirty="0" smtClean="0">
                <a:solidFill>
                  <a:srgbClr val="000000"/>
                </a:solidFill>
                <a:latin typeface="Courier New" pitchFamily="49" charset="0"/>
              </a:rPr>
              <a:t>using namespace std;</a:t>
            </a:r>
            <a:endParaRPr lang="en-US" altLang="tr-TR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dirty="0" smtClean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altLang="tr-TR" sz="1800" dirty="0">
                <a:solidFill>
                  <a:srgbClr val="000000"/>
                </a:solidFill>
                <a:latin typeface="Courier New" pitchFamily="49" charset="0"/>
              </a:rPr>
              <a:t>main(void)</a:t>
            </a: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char input;</a:t>
            </a:r>
            <a:endParaRPr lang="en-US" altLang="tr-TR" sz="18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cout &lt;&lt; "Enter any character: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cin.get(input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r>
              <a:rPr lang="tr-TR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 //cin&gt;&gt;input;</a:t>
            </a: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cout &lt;&lt; "The character you entered is: " &lt;&lt; input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cout &lt;&lt; "Its ASCII code is: " &lt;&lt; int(input) &lt;&lt; endl;</a:t>
            </a:r>
          </a:p>
        </p:txBody>
      </p:sp>
    </p:spTree>
    <p:extLst>
      <p:ext uri="{BB962C8B-B14F-4D97-AF65-F5344CB8AC3E}">
        <p14:creationId xmlns:p14="http://schemas.microsoft.com/office/powerpoint/2010/main" xmlns="" val="993977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1B5E-C6B0-4CF2-BC55-3226E6633DFA}" type="slidenum">
              <a:rPr lang="en-US" altLang="tr-TR"/>
              <a:pPr/>
              <a:t>41</a:t>
            </a:fld>
            <a:endParaRPr lang="en-US" altLang="tr-TR"/>
          </a:p>
        </p:txBody>
      </p:sp>
      <p:sp>
        <p:nvSpPr>
          <p:cNvPr id="5427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altLang="tr-TR" sz="2400" i="1" noProof="1">
                <a:solidFill>
                  <a:srgbClr val="000000"/>
                </a:solidFill>
                <a:latin typeface="Prestige Elite"/>
              </a:rPr>
              <a:t>Program continues</a:t>
            </a:r>
            <a:endParaRPr lang="tr-TR" altLang="tr-TR" sz="2400" noProof="1">
              <a:solidFill>
                <a:srgbClr val="000000"/>
              </a:solidFill>
              <a:latin typeface="Prestige Elite"/>
            </a:endParaRPr>
          </a:p>
        </p:txBody>
      </p:sp>
      <p:sp>
        <p:nvSpPr>
          <p:cNvPr id="5427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if (isalpha(input))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cout &lt;&lt; "That's an alphabetic character.\n";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if (isdigit(input))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cout &lt;&lt; "That's a numeric digit.\n";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if (islower(input))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cout &lt;&lt; "The letter you entered is lowercase.\n";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if (isupper(input))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cout &lt;&lt; "The letter you entered is uppercase.\n";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if (isspace(input))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cout &lt;&lt; "That's a whitespace character.\n</a:t>
            </a:r>
            <a:r>
              <a:rPr lang="tr-TR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tr-TR" sz="1800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dirty="0" smtClean="0"/>
              <a:t>system("pause");</a:t>
            </a:r>
            <a:endParaRPr lang="en-US" altLang="tr-TR" sz="18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xmlns="" val="3426424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9D7C-7EB9-4727-9DA1-5C884FB1ECB4}" type="slidenum">
              <a:rPr lang="en-US" altLang="tr-TR"/>
              <a:pPr/>
              <a:t>42</a:t>
            </a:fld>
            <a:endParaRPr lang="en-US" altLang="tr-TR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6000"/>
              </a:lnSpc>
              <a:spcBef>
                <a:spcPts val="1275"/>
              </a:spcBef>
            </a:pPr>
            <a:r>
              <a:rPr lang="tr-TR" altLang="tr-TR" sz="32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Program Output With Example input</a:t>
            </a:r>
            <a:endParaRPr lang="tr-TR" altLang="tr-TR" sz="2400" b="1" i="1" noProof="1">
              <a:solidFill>
                <a:srgbClr val="000000"/>
              </a:solidFill>
              <a:latin typeface="Officina Sans" charset="-128"/>
              <a:ea typeface="Officina Sans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Enter any character: </a:t>
            </a: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A [Enter]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The character you entered is:</a:t>
            </a:r>
            <a:r>
              <a:rPr lang="tr-TR" altLang="tr-TR" sz="2000" b="1" noProof="1">
                <a:solidFill>
                  <a:srgbClr val="000000"/>
                </a:solidFill>
                <a:latin typeface="Prestige Elite"/>
                <a:ea typeface="Officina Sans" charset="-128"/>
              </a:rPr>
              <a:t> 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Its ASCII code is: 65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That's an alphabetic character.</a:t>
            </a:r>
            <a:endParaRPr lang="tr-TR" altLang="tr-TR" sz="2000" b="1" noProof="1">
              <a:solidFill>
                <a:srgbClr val="000000"/>
              </a:solidFill>
              <a:latin typeface="Prestige Elite"/>
              <a:ea typeface="Officina Sans" charset="-128"/>
            </a:endParaRPr>
          </a:p>
          <a:p>
            <a:pPr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The letter you entered is uppercase.	</a:t>
            </a:r>
          </a:p>
          <a:p>
            <a:pPr>
              <a:lnSpc>
                <a:spcPct val="96000"/>
              </a:lnSpc>
              <a:spcBef>
                <a:spcPts val="1275"/>
              </a:spcBef>
              <a:buFontTx/>
              <a:buNone/>
            </a:pPr>
            <a:r>
              <a:rPr lang="tr-TR" altLang="tr-TR" sz="20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Program Output With Other Example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Enter any character: </a:t>
            </a: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7 [Enter]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The character you entered is: 7</a:t>
            </a:r>
            <a:endParaRPr lang="tr-TR" altLang="tr-TR" sz="2000" b="1" noProof="1">
              <a:solidFill>
                <a:srgbClr val="000000"/>
              </a:solidFill>
              <a:latin typeface="Prestige Elite"/>
              <a:ea typeface="Officina Sans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Its ASCII code is: 55</a:t>
            </a:r>
            <a:endParaRPr lang="tr-TR" altLang="tr-TR" sz="2000" b="1" noProof="1">
              <a:solidFill>
                <a:srgbClr val="000000"/>
              </a:solidFill>
              <a:latin typeface="Prestige Elite"/>
              <a:ea typeface="Officina Sans" charset="-128"/>
            </a:endParaRPr>
          </a:p>
          <a:p>
            <a:pPr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That's a numeric digit.	</a:t>
            </a:r>
          </a:p>
          <a:p>
            <a:pPr>
              <a:buFontTx/>
              <a:buNone/>
            </a:pPr>
            <a:endParaRPr lang="en-US" altLang="tr-TR" sz="2000"/>
          </a:p>
        </p:txBody>
      </p:sp>
    </p:spTree>
    <p:extLst>
      <p:ext uri="{BB962C8B-B14F-4D97-AF65-F5344CB8AC3E}">
        <p14:creationId xmlns:p14="http://schemas.microsoft.com/office/powerpoint/2010/main" xmlns="" val="2428256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C121-D7E3-4649-8E35-37FEB2335CC3}" type="slidenum">
              <a:rPr lang="en-US" altLang="tr-TR"/>
              <a:pPr/>
              <a:t>43</a:t>
            </a:fld>
            <a:endParaRPr lang="en-US" altLang="tr-T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tr-TR" dirty="0"/>
              <a:t>Program </a:t>
            </a:r>
            <a:r>
              <a:rPr lang="en-US" altLang="tr-TR" dirty="0" smtClean="0"/>
              <a:t>2</a:t>
            </a:r>
            <a:endParaRPr lang="en-US" altLang="tr-T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tr-TR" altLang="tr-TR" sz="1800" b="1" noProof="1" smtClean="0">
                <a:solidFill>
                  <a:srgbClr val="92D050"/>
                </a:solidFill>
                <a:latin typeface="Courier New" pitchFamily="49" charset="0"/>
              </a:rPr>
              <a:t>// This program tests a customer number to determine if it 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b="1" noProof="1" smtClean="0">
                <a:solidFill>
                  <a:srgbClr val="92D050"/>
                </a:solidFill>
                <a:latin typeface="Courier New" pitchFamily="49" charset="0"/>
              </a:rPr>
              <a:t>// in the proper format.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tr-TR" altLang="tr-TR" sz="1800" b="1" noProof="1" smtClean="0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tr-TR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 &lt;iostream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en-US" altLang="tr-TR" sz="1800" b="1" noProof="1" smtClean="0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 &lt;ctype</a:t>
            </a:r>
            <a:r>
              <a:rPr lang="en-US" altLang="tr-TR" sz="1800" dirty="0" smtClean="0">
                <a:solidFill>
                  <a:srgbClr val="000000"/>
                </a:solidFill>
                <a:latin typeface="Courier New" pitchFamily="49" charset="0"/>
              </a:rPr>
              <a:t>.h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 namespace std;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tr-TR" sz="1800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// Function prototype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b="1" dirty="0" smtClean="0">
                <a:solidFill>
                  <a:srgbClr val="000000"/>
                </a:solidFill>
                <a:latin typeface="Courier New" pitchFamily="49" charset="0"/>
              </a:rPr>
              <a:t>bool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 testNum(char []);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tr-TR" sz="1800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b="1" dirty="0" smtClean="0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en-US" altLang="tr-TR" sz="1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tr-TR" sz="1800" b="1" dirty="0" smtClean="0">
                <a:solidFill>
                  <a:srgbClr val="000000"/>
                </a:solidFill>
                <a:latin typeface="Courier New" pitchFamily="49" charset="0"/>
              </a:rPr>
              <a:t>main(void</a:t>
            </a:r>
            <a:r>
              <a:rPr lang="en-US" altLang="tr-TR" sz="18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altLang="tr-TR" sz="1800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 smtClean="0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 customer[8];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 smtClean="0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 &lt;&lt; "Enter a customer number in the form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 smtClean="0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 &lt;&lt; "LLLNNNN\n";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 smtClean="0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 &lt;&lt; "(LLL = letters and NNNN = numbers):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 smtClean="0">
                <a:solidFill>
                  <a:srgbClr val="000000"/>
                </a:solidFill>
                <a:latin typeface="Courier New" pitchFamily="49" charset="0"/>
              </a:rPr>
              <a:t>cin.getline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(customer, 8);</a:t>
            </a: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13997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95B3-5CBF-4D19-8C6B-4DA97AE9E1FC}" type="slidenum">
              <a:rPr lang="en-US" altLang="tr-TR"/>
              <a:pPr/>
              <a:t>44</a:t>
            </a:fld>
            <a:endParaRPr lang="en-US" altLang="tr-TR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70" y="1475509"/>
            <a:ext cx="7772400" cy="3048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tr-TR" altLang="tr-TR" sz="2400" i="1" noProof="1">
                <a:solidFill>
                  <a:srgbClr val="000000"/>
                </a:solidFill>
                <a:latin typeface="Prestige Elite"/>
              </a:rPr>
              <a:t>Program continues</a:t>
            </a:r>
            <a:endParaRPr lang="tr-TR" altLang="tr-TR" sz="2400" noProof="1">
              <a:solidFill>
                <a:srgbClr val="000000"/>
              </a:solidFill>
              <a:latin typeface="Prestige Elite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223" y="2039587"/>
            <a:ext cx="8686800" cy="262741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(testNum(customer))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&lt;&lt; "That's a valid customer number.\n";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&lt;&lt; "That is not the proper format of the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&lt;&lt; "customer number.\nHere is an example:\n";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&lt;&lt; "   ABC1234\n";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r-TR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b="1" noProof="1" smtClean="0">
                <a:solidFill>
                  <a:srgbClr val="000000"/>
                </a:solidFill>
                <a:latin typeface="Courier New" pitchFamily="49" charset="0"/>
              </a:rPr>
              <a:t>system("pause");</a:t>
            </a:r>
            <a:endParaRPr lang="en-US" altLang="tr-TR" sz="1800" b="1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9921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D80E-6D3D-4EE5-B7B4-7359217868DB}" type="slidenum">
              <a:rPr lang="en-US" altLang="tr-TR"/>
              <a:pPr/>
              <a:t>45</a:t>
            </a:fld>
            <a:endParaRPr lang="en-US" altLang="tr-TR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693" y="332509"/>
            <a:ext cx="8229600" cy="52251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altLang="tr-TR" sz="2400" i="1" noProof="1">
                <a:solidFill>
                  <a:srgbClr val="000000"/>
                </a:solidFill>
                <a:latin typeface="Prestige Elite"/>
              </a:rPr>
              <a:t>Program continues</a:t>
            </a:r>
            <a:r>
              <a:rPr lang="tr-TR" altLang="tr-TR" sz="2400" noProof="1">
                <a:solidFill>
                  <a:srgbClr val="000000"/>
                </a:solidFill>
                <a:latin typeface="Prestige Elite"/>
              </a:rPr>
              <a:t>		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070" y="1104206"/>
            <a:ext cx="8229600" cy="502346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b="1" noProof="1">
                <a:solidFill>
                  <a:srgbClr val="92D050"/>
                </a:solidFill>
                <a:latin typeface="Courier New" pitchFamily="49" charset="0"/>
              </a:rPr>
              <a:t>// Definition of function </a:t>
            </a:r>
            <a:r>
              <a:rPr lang="en-US" altLang="tr-TR" sz="1800" b="1" i="1" noProof="1">
                <a:solidFill>
                  <a:srgbClr val="92D050"/>
                </a:solidFill>
                <a:latin typeface="Courier New" pitchFamily="49" charset="0"/>
              </a:rPr>
              <a:t>testNum</a:t>
            </a:r>
            <a:r>
              <a:rPr lang="en-US" altLang="tr-TR" sz="1800" b="1" noProof="1">
                <a:solidFill>
                  <a:srgbClr val="92D050"/>
                </a:solidFill>
                <a:latin typeface="Courier New" pitchFamily="49" charset="0"/>
              </a:rPr>
              <a:t>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b="1" dirty="0">
                <a:solidFill>
                  <a:srgbClr val="000000"/>
                </a:solidFill>
                <a:latin typeface="Courier New" pitchFamily="49" charset="0"/>
              </a:rPr>
              <a:t>bool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testNum(char custNum[])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b="1" noProof="1" smtClean="0">
                <a:solidFill>
                  <a:srgbClr val="92D050"/>
                </a:solidFill>
                <a:latin typeface="Courier New" pitchFamily="49" charset="0"/>
              </a:rPr>
              <a:t>// </a:t>
            </a:r>
            <a:r>
              <a:rPr lang="en-US" altLang="tr-TR" sz="1800" b="1" noProof="1">
                <a:solidFill>
                  <a:srgbClr val="92D050"/>
                </a:solidFill>
                <a:latin typeface="Courier New" pitchFamily="49" charset="0"/>
              </a:rPr>
              <a:t>Test the first three characters for alphabetic letters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for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count = 0; count &lt; 3; count++)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tr-TR" altLang="tr-TR" sz="1800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tr-TR" altLang="tr-TR" sz="1800" b="1" noProof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tr-TR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(!isalpha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(custNum[count]))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tr-TR" sz="1800" dirty="0">
                <a:solidFill>
                  <a:srgbClr val="000000"/>
                </a:solidFill>
                <a:latin typeface="Courier New" pitchFamily="49" charset="0"/>
              </a:rPr>
              <a:t>false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tr-TR" altLang="tr-TR" sz="1800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92D050"/>
                </a:solidFill>
                <a:latin typeface="Courier New" pitchFamily="49" charset="0"/>
              </a:rPr>
              <a:t>// Test the last 4 characters for numeric digits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for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count = 3; count &lt; 7; count++)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	if (!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isdigit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(custNum[count]))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tr-TR" sz="1800" dirty="0">
                <a:solidFill>
                  <a:srgbClr val="000000"/>
                </a:solidFill>
                <a:latin typeface="Courier New" pitchFamily="49" charset="0"/>
              </a:rPr>
              <a:t>false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tr-TR" sz="1800" dirty="0">
                <a:solidFill>
                  <a:srgbClr val="000000"/>
                </a:solidFill>
                <a:latin typeface="Courier New" pitchFamily="49" charset="0"/>
              </a:rPr>
              <a:t>true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tr-TR" sz="18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}	</a:t>
            </a:r>
            <a:endParaRPr lang="en-US" altLang="tr-TR" sz="1800" noProof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8347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D4C9-1302-4A4F-B327-EBE7E991D44A}" type="slidenum">
              <a:rPr lang="en-US" altLang="tr-TR"/>
              <a:pPr/>
              <a:t>46</a:t>
            </a:fld>
            <a:endParaRPr lang="en-US" altLang="tr-TR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6000"/>
              </a:lnSpc>
              <a:spcBef>
                <a:spcPts val="1275"/>
              </a:spcBef>
            </a:pPr>
            <a:r>
              <a:rPr lang="tr-TR" altLang="tr-TR" sz="32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Program Output With Example input</a:t>
            </a:r>
            <a:endParaRPr lang="tr-TR" altLang="tr-TR" sz="2400" b="1" i="1" noProof="1">
              <a:solidFill>
                <a:srgbClr val="000000"/>
              </a:solidFill>
              <a:latin typeface="Officina Sans" charset="-128"/>
              <a:ea typeface="Officina Sans" charset="-128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Enter a customer number in the form LLLNNNN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(LLL = letters and NNNN = numbers): </a:t>
            </a: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RQS4567 [Enter]</a:t>
            </a:r>
          </a:p>
          <a:p>
            <a:pPr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That's a valid customer number.	</a:t>
            </a:r>
          </a:p>
          <a:p>
            <a:pPr>
              <a:lnSpc>
                <a:spcPct val="96000"/>
              </a:lnSpc>
              <a:spcBef>
                <a:spcPts val="1275"/>
              </a:spcBef>
              <a:buFontTx/>
              <a:buNone/>
            </a:pPr>
            <a:r>
              <a:rPr lang="tr-TR" altLang="tr-TR" sz="20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Program Output With Other Example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Enter a customer number in the form LLLNNNN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(LLL = letters and NNNN = numbers): </a:t>
            </a: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AX467T9 [Enter]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That is not the proper format of the customer number.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Here is an example:</a:t>
            </a:r>
            <a:endParaRPr lang="tr-TR" altLang="tr-TR" sz="2000" b="1" noProof="1">
              <a:solidFill>
                <a:srgbClr val="000000"/>
              </a:solidFill>
              <a:latin typeface="Prestige Elite"/>
              <a:ea typeface="Officina Sans" charset="-128"/>
            </a:endParaRPr>
          </a:p>
          <a:p>
            <a:pPr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   ABC1234	</a:t>
            </a:r>
          </a:p>
          <a:p>
            <a:pPr>
              <a:buFontTx/>
              <a:buNone/>
            </a:pPr>
            <a:endParaRPr lang="en-US" altLang="tr-TR" sz="2000"/>
          </a:p>
        </p:txBody>
      </p:sp>
    </p:spTree>
    <p:extLst>
      <p:ext uri="{BB962C8B-B14F-4D97-AF65-F5344CB8AC3E}">
        <p14:creationId xmlns:p14="http://schemas.microsoft.com/office/powerpoint/2010/main" xmlns="" val="2992441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038C-5FF2-440E-99A3-947FC16F384E}" type="slidenum">
              <a:rPr lang="en-US" altLang="tr-TR"/>
              <a:pPr/>
              <a:t>47</a:t>
            </a:fld>
            <a:endParaRPr lang="en-US" altLang="tr-T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 smtClean="0"/>
              <a:t>Character </a:t>
            </a:r>
            <a:r>
              <a:rPr lang="en-US" altLang="tr-TR" dirty="0"/>
              <a:t>Case Conversion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/>
              <a:t>The C++ library offers functions for converting a character to upper or lower case.</a:t>
            </a:r>
          </a:p>
          <a:p>
            <a:pPr lvl="1"/>
            <a:r>
              <a:rPr lang="en-US" altLang="tr-TR"/>
              <a:t>Be sure to include ctype.h header file</a:t>
            </a:r>
          </a:p>
        </p:txBody>
      </p:sp>
    </p:spTree>
    <p:extLst>
      <p:ext uri="{BB962C8B-B14F-4D97-AF65-F5344CB8AC3E}">
        <p14:creationId xmlns:p14="http://schemas.microsoft.com/office/powerpoint/2010/main" xmlns="" val="5264663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718F-727B-48F2-880D-1D6E4A0F401C}" type="slidenum">
              <a:rPr lang="en-US" altLang="tr-TR"/>
              <a:pPr/>
              <a:t>48</a:t>
            </a:fld>
            <a:endParaRPr lang="en-US" altLang="tr-T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Table </a:t>
            </a:r>
            <a:r>
              <a:rPr lang="en-US" altLang="tr-TR" dirty="0" smtClean="0"/>
              <a:t>2</a:t>
            </a:r>
            <a:endParaRPr lang="en-US" altLang="tr-TR" dirty="0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81000" y="2133600"/>
          <a:ext cx="9067800" cy="1481138"/>
        </p:xfrm>
        <a:graphic>
          <a:graphicData uri="http://schemas.openxmlformats.org/presentationml/2006/ole">
            <p:oleObj spid="_x0000_s2068" name="Document" r:id="rId3" imgW="5505450" imgH="874014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22870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4AF7D-FBAF-416C-AEEC-BD57639993F6}" type="slidenum">
              <a:rPr lang="en-US" altLang="tr-TR"/>
              <a:pPr/>
              <a:t>49</a:t>
            </a:fld>
            <a:endParaRPr lang="en-US" altLang="tr-T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tr-TR" dirty="0"/>
              <a:t>Program </a:t>
            </a:r>
            <a:r>
              <a:rPr lang="en-US" altLang="tr-TR" dirty="0" smtClean="0"/>
              <a:t>3</a:t>
            </a:r>
            <a:endParaRPr lang="en-US" altLang="tr-T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tr-TR" altLang="tr-TR" sz="1800" b="1" noProof="1">
                <a:solidFill>
                  <a:srgbClr val="92D050"/>
                </a:solidFill>
                <a:latin typeface="Courier New" pitchFamily="49" charset="0"/>
              </a:rPr>
              <a:t>// This program calculates the area of a circle.</a:t>
            </a:r>
            <a:r>
              <a:rPr lang="en-US" altLang="tr-TR" sz="1800" b="1" dirty="0">
                <a:solidFill>
                  <a:srgbClr val="92D050"/>
                </a:solidFill>
                <a:latin typeface="Courier New" pitchFamily="49" charset="0"/>
              </a:rPr>
              <a:t> </a:t>
            </a:r>
            <a:r>
              <a:rPr lang="en-US" altLang="tr-TR" sz="1800" b="1" noProof="1">
                <a:solidFill>
                  <a:srgbClr val="92D050"/>
                </a:solidFill>
                <a:latin typeface="Courier New" pitchFamily="49" charset="0"/>
              </a:rPr>
              <a:t>It asks the</a:t>
            </a:r>
            <a:endParaRPr lang="en-US" altLang="tr-TR" sz="1800" b="1" dirty="0">
              <a:solidFill>
                <a:srgbClr val="92D05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altLang="tr-TR" sz="1800" b="1" dirty="0">
                <a:solidFill>
                  <a:srgbClr val="92D050"/>
                </a:solidFill>
                <a:latin typeface="Courier New" pitchFamily="49" charset="0"/>
              </a:rPr>
              <a:t>//</a:t>
            </a:r>
            <a:r>
              <a:rPr lang="en-US" altLang="tr-TR" sz="1800" b="1" noProof="1">
                <a:solidFill>
                  <a:srgbClr val="92D050"/>
                </a:solidFill>
                <a:latin typeface="Courier New" pitchFamily="49" charset="0"/>
              </a:rPr>
              <a:t> user</a:t>
            </a:r>
            <a:r>
              <a:rPr lang="en-US" altLang="tr-TR" sz="1800" b="1" dirty="0">
                <a:solidFill>
                  <a:srgbClr val="92D050"/>
                </a:solidFill>
                <a:latin typeface="Courier New" pitchFamily="49" charset="0"/>
              </a:rPr>
              <a:t> </a:t>
            </a:r>
            <a:r>
              <a:rPr lang="en-US" altLang="tr-TR" sz="1800" b="1" noProof="1">
                <a:solidFill>
                  <a:srgbClr val="92D050"/>
                </a:solidFill>
                <a:latin typeface="Courier New" pitchFamily="49" charset="0"/>
              </a:rPr>
              <a:t>if he or she wishes to continue. A loop that</a:t>
            </a:r>
            <a:endParaRPr lang="en-US" altLang="tr-TR" sz="1800" b="1" dirty="0">
              <a:solidFill>
                <a:srgbClr val="92D05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altLang="tr-TR" sz="1800" b="1" dirty="0">
                <a:solidFill>
                  <a:srgbClr val="92D050"/>
                </a:solidFill>
                <a:latin typeface="Courier New" pitchFamily="49" charset="0"/>
              </a:rPr>
              <a:t>//</a:t>
            </a:r>
            <a:r>
              <a:rPr lang="en-US" altLang="tr-TR" sz="1800" b="1" noProof="1">
                <a:solidFill>
                  <a:srgbClr val="92D050"/>
                </a:solidFill>
                <a:latin typeface="Courier New" pitchFamily="49" charset="0"/>
              </a:rPr>
              <a:t> demonstrates the</a:t>
            </a:r>
            <a:r>
              <a:rPr lang="en-US" altLang="tr-TR" sz="1800" b="1" dirty="0">
                <a:solidFill>
                  <a:srgbClr val="92D050"/>
                </a:solidFill>
                <a:latin typeface="Courier New" pitchFamily="49" charset="0"/>
              </a:rPr>
              <a:t> </a:t>
            </a:r>
            <a:r>
              <a:rPr lang="en-US" altLang="tr-TR" sz="1800" b="1" noProof="1">
                <a:solidFill>
                  <a:srgbClr val="92D050"/>
                </a:solidFill>
                <a:latin typeface="Courier New" pitchFamily="49" charset="0"/>
              </a:rPr>
              <a:t>toupper function repeats until the user</a:t>
            </a:r>
            <a:endParaRPr lang="en-US" altLang="tr-TR" sz="1800" b="1" dirty="0">
              <a:solidFill>
                <a:srgbClr val="92D05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altLang="tr-TR" sz="1800" b="1" dirty="0">
                <a:solidFill>
                  <a:srgbClr val="92D050"/>
                </a:solidFill>
                <a:latin typeface="Courier New" pitchFamily="49" charset="0"/>
              </a:rPr>
              <a:t>//</a:t>
            </a:r>
            <a:r>
              <a:rPr lang="en-US" altLang="tr-TR" sz="1800" b="1" noProof="1">
                <a:solidFill>
                  <a:srgbClr val="92D050"/>
                </a:solidFill>
                <a:latin typeface="Courier New" pitchFamily="49" charset="0"/>
              </a:rPr>
              <a:t> enters 'y', 'Y',</a:t>
            </a:r>
            <a:r>
              <a:rPr lang="en-US" altLang="tr-TR" sz="1800" b="1" dirty="0">
                <a:solidFill>
                  <a:srgbClr val="92D050"/>
                </a:solidFill>
                <a:latin typeface="Courier New" pitchFamily="49" charset="0"/>
              </a:rPr>
              <a:t> </a:t>
            </a:r>
            <a:r>
              <a:rPr lang="en-US" altLang="tr-TR" sz="1800" b="1" noProof="1">
                <a:solidFill>
                  <a:srgbClr val="92D050"/>
                </a:solidFill>
                <a:latin typeface="Courier New" pitchFamily="49" charset="0"/>
              </a:rPr>
              <a:t>'n', or 'N'.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 &lt;iostream&gt;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 &lt;ctype.h&gt;</a:t>
            </a:r>
          </a:p>
          <a:p>
            <a:pPr marL="0" indent="0">
              <a:buNone/>
            </a:pP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 namespace std;</a:t>
            </a: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b="1" dirty="0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en-US" altLang="tr-TR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tr-TR" sz="1800" b="1" dirty="0">
                <a:solidFill>
                  <a:srgbClr val="000000"/>
                </a:solidFill>
                <a:latin typeface="Courier New" pitchFamily="49" charset="0"/>
              </a:rPr>
              <a:t>main(void</a:t>
            </a:r>
            <a:r>
              <a:rPr lang="en-US" altLang="tr-TR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pi = 3.14159;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radius;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go;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&lt;&lt; "This program calculates the area of a circle.\n";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cout.precision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(2);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cout.setf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(ios::fixed);</a:t>
            </a:r>
          </a:p>
        </p:txBody>
      </p:sp>
    </p:spTree>
    <p:extLst>
      <p:ext uri="{BB962C8B-B14F-4D97-AF65-F5344CB8AC3E}">
        <p14:creationId xmlns:p14="http://schemas.microsoft.com/office/powerpoint/2010/main" xmlns="" val="872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Empty String</a:t>
            </a:r>
          </a:p>
        </p:txBody>
      </p:sp>
      <p:sp>
        <p:nvSpPr>
          <p:cNvPr id="512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37F49D-21A8-45D8-923B-C22F9EBD3A5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206528" y="1828757"/>
            <a:ext cx="84328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ambria" pitchFamily="18" charset="0"/>
              </a:rPr>
              <a:t>Empty String “” corresponds to a char array whose first element is the NULL char ‘\0’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657350" y="2955925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\0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2409825" y="2955925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3140075" y="2955925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3892550" y="2955925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4646613" y="2955925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5399088" y="2955925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5131" name="Rectangle 10"/>
          <p:cNvSpPr>
            <a:spLocks noChangeArrowheads="1"/>
          </p:cNvSpPr>
          <p:nvPr/>
        </p:nvSpPr>
        <p:spPr bwMode="auto">
          <a:xfrm>
            <a:off x="6164263" y="2955925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5132" name="Rectangle 11"/>
          <p:cNvSpPr>
            <a:spLocks noChangeArrowheads="1"/>
          </p:cNvSpPr>
          <p:nvPr/>
        </p:nvSpPr>
        <p:spPr bwMode="auto">
          <a:xfrm>
            <a:off x="6894513" y="2955925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1889125" y="33321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2643188" y="3332163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3408363" y="33448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5136" name="Text Box 15"/>
          <p:cNvSpPr txBox="1">
            <a:spLocks noChangeArrowheads="1"/>
          </p:cNvSpPr>
          <p:nvPr/>
        </p:nvSpPr>
        <p:spPr bwMode="auto">
          <a:xfrm>
            <a:off x="4149725" y="33321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>
            <a:off x="4891088" y="33321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>
            <a:off x="5657850" y="33210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5139" name="Text Box 18"/>
          <p:cNvSpPr txBox="1">
            <a:spLocks noChangeArrowheads="1"/>
          </p:cNvSpPr>
          <p:nvPr/>
        </p:nvSpPr>
        <p:spPr bwMode="auto">
          <a:xfrm>
            <a:off x="6411913" y="33337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6</a:t>
            </a:r>
          </a:p>
        </p:txBody>
      </p:sp>
      <p:sp>
        <p:nvSpPr>
          <p:cNvPr id="5140" name="Text Box 19"/>
          <p:cNvSpPr txBox="1">
            <a:spLocks noChangeArrowheads="1"/>
          </p:cNvSpPr>
          <p:nvPr/>
        </p:nvSpPr>
        <p:spPr bwMode="auto">
          <a:xfrm>
            <a:off x="7140575" y="33337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7</a:t>
            </a:r>
          </a:p>
        </p:txBody>
      </p:sp>
      <p:sp>
        <p:nvSpPr>
          <p:cNvPr id="5141" name="Text Box 20"/>
          <p:cNvSpPr txBox="1">
            <a:spLocks noChangeArrowheads="1"/>
          </p:cNvSpPr>
          <p:nvPr/>
        </p:nvSpPr>
        <p:spPr bwMode="auto">
          <a:xfrm>
            <a:off x="1060450" y="2973388"/>
            <a:ext cx="581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str:</a:t>
            </a:r>
          </a:p>
        </p:txBody>
      </p:sp>
      <p:sp>
        <p:nvSpPr>
          <p:cNvPr id="5142" name="Rectangle 24"/>
          <p:cNvSpPr>
            <a:spLocks noChangeArrowheads="1"/>
          </p:cNvSpPr>
          <p:nvPr/>
        </p:nvSpPr>
        <p:spPr bwMode="auto">
          <a:xfrm>
            <a:off x="1812925" y="3822700"/>
            <a:ext cx="6429375" cy="417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The first char of the empty string is the NULL char</a:t>
            </a:r>
          </a:p>
        </p:txBody>
      </p:sp>
      <p:sp>
        <p:nvSpPr>
          <p:cNvPr id="5143" name="Line 25"/>
          <p:cNvSpPr>
            <a:spLocks noChangeShapeType="1"/>
          </p:cNvSpPr>
          <p:nvPr/>
        </p:nvSpPr>
        <p:spPr bwMode="auto">
          <a:xfrm flipH="1" flipV="1">
            <a:off x="2235200" y="3335338"/>
            <a:ext cx="298450" cy="481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48CF-993D-444B-8A1C-BC1EC2D01AA0}" type="slidenum">
              <a:rPr lang="en-US" altLang="tr-TR"/>
              <a:pPr/>
              <a:t>50</a:t>
            </a:fld>
            <a:endParaRPr lang="en-US" altLang="tr-TR"/>
          </a:p>
        </p:txBody>
      </p:sp>
      <p:sp>
        <p:nvSpPr>
          <p:cNvPr id="5734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3048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tr-TR" altLang="tr-TR" sz="2400" i="1" noProof="1">
                <a:solidFill>
                  <a:srgbClr val="000000"/>
                </a:solidFill>
                <a:latin typeface="Prestige Elite"/>
              </a:rPr>
              <a:t>Program continues</a:t>
            </a:r>
            <a:endParaRPr lang="tr-TR" altLang="tr-TR" sz="2400" noProof="1">
              <a:solidFill>
                <a:srgbClr val="000000"/>
              </a:solidFill>
              <a:latin typeface="Prestige Elite"/>
            </a:endParaRPr>
          </a:p>
        </p:txBody>
      </p:sp>
      <p:sp>
        <p:nvSpPr>
          <p:cNvPr id="5734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058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&lt;&lt; "Enter the circle's radius: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cin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&gt;&gt; radius;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&lt;&lt; "The area is " &lt;&lt; (pi * radius * radius);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&lt;&lt; "Calculate another? (Y or N)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cin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&gt;&gt; go;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} 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toupper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(go) != 'Y' &amp;&amp; 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toupper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(go) != 'N');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endParaRPr lang="tr-TR" altLang="tr-TR" sz="1800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tr-TR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 } 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toupper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(go) == 'Y</a:t>
            </a:r>
            <a:r>
              <a:rPr lang="tr-TR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b="1" noProof="1" smtClean="0">
                <a:solidFill>
                  <a:srgbClr val="000000"/>
                </a:solidFill>
                <a:latin typeface="Courier New" pitchFamily="49" charset="0"/>
              </a:rPr>
              <a:t>system("pause");</a:t>
            </a:r>
            <a:endParaRPr lang="en-US" altLang="tr-TR" sz="1800" b="1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941148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EB44-B7D4-47DB-8084-124C1D86F9AC}" type="slidenum">
              <a:rPr lang="en-US" altLang="tr-TR"/>
              <a:pPr/>
              <a:t>51</a:t>
            </a:fld>
            <a:endParaRPr lang="en-US" altLang="tr-TR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6000"/>
              </a:lnSpc>
              <a:spcBef>
                <a:spcPts val="1275"/>
              </a:spcBef>
            </a:pPr>
            <a:r>
              <a:rPr lang="tr-TR" altLang="tr-TR" sz="32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Program Output With Example input</a:t>
            </a:r>
            <a:endParaRPr lang="tr-TR" altLang="tr-TR" sz="2400" b="1" i="1" noProof="1">
              <a:solidFill>
                <a:srgbClr val="000000"/>
              </a:solidFill>
              <a:latin typeface="Officina Sans" charset="-128"/>
              <a:ea typeface="Officina Sans" charset="-128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This program calculates the area of a circle.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Enter the circle's radius: </a:t>
            </a: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10 [Enter]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The area is 314.16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Calculate another? (Y or N)</a:t>
            </a:r>
            <a:r>
              <a:rPr lang="tr-TR" altLang="tr-TR" sz="2000" b="1" noProof="1">
                <a:solidFill>
                  <a:srgbClr val="000000"/>
                </a:solidFill>
                <a:latin typeface="Prestige Elite"/>
                <a:ea typeface="Officina Sans" charset="-128"/>
              </a:rPr>
              <a:t> </a:t>
            </a: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b Enter]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Calculate another? (Y or N)</a:t>
            </a:r>
            <a:r>
              <a:rPr lang="tr-TR" altLang="tr-TR" sz="2000" b="1" noProof="1">
                <a:solidFill>
                  <a:srgbClr val="000000"/>
                </a:solidFill>
                <a:latin typeface="Prestige Elite"/>
                <a:ea typeface="Officina Sans" charset="-128"/>
              </a:rPr>
              <a:t> </a:t>
            </a: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y [Enter]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Enter the circle's radius:</a:t>
            </a:r>
            <a:r>
              <a:rPr lang="tr-TR" altLang="tr-TR" sz="2000" b="1" noProof="1">
                <a:solidFill>
                  <a:srgbClr val="000000"/>
                </a:solidFill>
                <a:latin typeface="Prestige Elite"/>
                <a:ea typeface="Officina Sans" charset="-128"/>
              </a:rPr>
              <a:t> </a:t>
            </a: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1 [Enter]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The area is 3.14</a:t>
            </a:r>
            <a:endParaRPr lang="tr-TR" altLang="tr-TR" sz="2000" b="1" noProof="1">
              <a:solidFill>
                <a:srgbClr val="000000"/>
              </a:solidFill>
              <a:latin typeface="Prestige Elite"/>
              <a:ea typeface="Officina Sans" charset="-128"/>
            </a:endParaRPr>
          </a:p>
          <a:p>
            <a:pPr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Calculate another? (Y or N) </a:t>
            </a: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n [Enter]	</a:t>
            </a:r>
            <a:endParaRPr lang="tr-TR" altLang="tr-TR" sz="2000" b="1" noProof="1">
              <a:solidFill>
                <a:srgbClr val="000000"/>
              </a:solidFill>
              <a:latin typeface="Prestige Elite"/>
            </a:endParaRPr>
          </a:p>
          <a:p>
            <a:pPr>
              <a:buFontTx/>
              <a:buNone/>
            </a:pPr>
            <a:endParaRPr lang="en-US" altLang="tr-TR" sz="2000"/>
          </a:p>
        </p:txBody>
      </p:sp>
    </p:spTree>
    <p:extLst>
      <p:ext uri="{BB962C8B-B14F-4D97-AF65-F5344CB8AC3E}">
        <p14:creationId xmlns:p14="http://schemas.microsoft.com/office/powerpoint/2010/main" xmlns="" val="3164518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65E7-1CD7-4FDF-A9F8-165D6650BAAF}" type="slidenum">
              <a:rPr lang="en-US" altLang="tr-TR"/>
              <a:pPr/>
              <a:t>52</a:t>
            </a:fld>
            <a:endParaRPr lang="en-US" altLang="tr-T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tr-TR" dirty="0"/>
              <a:t>Program </a:t>
            </a:r>
            <a:r>
              <a:rPr lang="en-US" altLang="tr-TR" dirty="0" smtClean="0"/>
              <a:t>4</a:t>
            </a:r>
            <a:endParaRPr lang="en-US" altLang="tr-T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0772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tr-TR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// This program contains string constants</a:t>
            </a:r>
          </a:p>
          <a:p>
            <a:pPr>
              <a:lnSpc>
                <a:spcPct val="80000"/>
              </a:lnSpc>
              <a:buNone/>
            </a:pPr>
            <a:r>
              <a:rPr lang="tr-TR" sz="1800" dirty="0" smtClean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 &lt;iostream&gt;      </a:t>
            </a:r>
          </a:p>
          <a:p>
            <a:pPr>
              <a:lnSpc>
                <a:spcPct val="80000"/>
              </a:lnSpc>
              <a:buNone/>
            </a:pP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 &lt;string&gt;         </a:t>
            </a:r>
          </a:p>
          <a:p>
            <a:pPr>
              <a:lnSpc>
                <a:spcPct val="80000"/>
              </a:lnSpc>
              <a:buNone/>
            </a:pP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namespace</a:t>
            </a: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 std;</a:t>
            </a: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b="1" dirty="0" smtClean="0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en-US" altLang="tr-TR" sz="1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tr-TR" sz="1800" b="1" dirty="0" smtClean="0">
                <a:solidFill>
                  <a:srgbClr val="000000"/>
                </a:solidFill>
                <a:latin typeface="Courier New" pitchFamily="49" charset="0"/>
              </a:rPr>
              <a:t>main(void</a:t>
            </a:r>
            <a:r>
              <a:rPr lang="en-US" altLang="tr-TR" sz="18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altLang="tr-TR" sz="1800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 smtClean="0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 again;</a:t>
            </a:r>
            <a:endParaRPr lang="en-US" altLang="tr-TR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tr-TR" sz="1800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 smtClean="0">
                <a:solidFill>
                  <a:srgbClr val="000000"/>
                </a:solidFill>
                <a:latin typeface="Courier New" pitchFamily="49" charset="0"/>
              </a:rPr>
              <a:t>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tr-TR" sz="1800" b="1" noProof="1" smtClean="0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 &lt;&lt; "C++ programming is great fun!"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tr-TR" sz="1800" b="1" noProof="1" smtClean="0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 &lt;&lt; "Do you want to see the message again?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tr-TR" sz="1800" b="1" noProof="1" smtClean="0">
                <a:solidFill>
                  <a:srgbClr val="000000"/>
                </a:solidFill>
                <a:latin typeface="Courier New" pitchFamily="49" charset="0"/>
              </a:rPr>
              <a:t>cin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 &gt;&gt; again;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	} </a:t>
            </a:r>
            <a:r>
              <a:rPr lang="en-US" altLang="tr-TR" sz="1800" b="1" noProof="1" smtClean="0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 (again == 'Y' || again == 'y');</a:t>
            </a:r>
            <a:endParaRPr lang="tr-TR" altLang="tr-TR" sz="1800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system("pause");</a:t>
            </a:r>
          </a:p>
          <a:p>
            <a:pPr marL="0" indent="0">
              <a:buNone/>
            </a:pP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altLang="tr-TR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altLang="tr-TR" sz="1800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tr-TR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4745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9732-CFE5-4E7E-B02E-42B15637556E}" type="slidenum">
              <a:rPr lang="en-US" altLang="tr-TR"/>
              <a:pPr/>
              <a:t>53</a:t>
            </a:fld>
            <a:endParaRPr lang="en-US" altLang="tr-TR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altLang="tr-TR" dirty="0"/>
              <a:t>Program </a:t>
            </a:r>
            <a:r>
              <a:rPr lang="en-US" altLang="tr-TR" dirty="0" smtClean="0"/>
              <a:t>5</a:t>
            </a:r>
            <a:endParaRPr lang="en-US" altLang="tr-T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tr-TR" altLang="tr-TR" sz="1600" noProof="1">
                <a:solidFill>
                  <a:srgbClr val="000000"/>
                </a:solidFill>
                <a:latin typeface="Courier New" pitchFamily="49" charset="0"/>
              </a:rPr>
              <a:t>// This program cycles through a character array, displaying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600" noProof="1">
                <a:solidFill>
                  <a:srgbClr val="000000"/>
                </a:solidFill>
                <a:latin typeface="Courier New" pitchFamily="49" charset="0"/>
              </a:rPr>
              <a:t>// each element until a null terminator is encountered.</a:t>
            </a:r>
          </a:p>
          <a:p>
            <a:pPr>
              <a:lnSpc>
                <a:spcPct val="80000"/>
              </a:lnSpc>
              <a:buNone/>
            </a:pPr>
            <a:r>
              <a:rPr lang="tr-TR" sz="1600" dirty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tr-TR" sz="1600" b="1" dirty="0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tr-TR" sz="1600" dirty="0">
                <a:solidFill>
                  <a:srgbClr val="000000"/>
                </a:solidFill>
                <a:latin typeface="Courier New" pitchFamily="49" charset="0"/>
              </a:rPr>
              <a:t> &lt;iostream&gt;      </a:t>
            </a:r>
          </a:p>
          <a:p>
            <a:pPr>
              <a:lnSpc>
                <a:spcPct val="80000"/>
              </a:lnSpc>
              <a:buNone/>
            </a:pPr>
            <a:r>
              <a:rPr lang="tr-TR" sz="1600" dirty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tr-TR" sz="1600" b="1" dirty="0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tr-TR" sz="1600" dirty="0">
                <a:solidFill>
                  <a:srgbClr val="000000"/>
                </a:solidFill>
                <a:latin typeface="Courier New" pitchFamily="49" charset="0"/>
              </a:rPr>
              <a:t> &lt;string&gt;         </a:t>
            </a:r>
          </a:p>
          <a:p>
            <a:pPr>
              <a:lnSpc>
                <a:spcPct val="80000"/>
              </a:lnSpc>
              <a:buNone/>
            </a:pPr>
            <a:r>
              <a:rPr lang="tr-TR" sz="1600" b="1" dirty="0">
                <a:solidFill>
                  <a:srgbClr val="000000"/>
                </a:solidFill>
                <a:latin typeface="Courier New" pitchFamily="49" charset="0"/>
              </a:rPr>
              <a:t>using</a:t>
            </a:r>
            <a:r>
              <a:rPr lang="tr-TR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tr-TR" sz="1600" b="1" dirty="0">
                <a:solidFill>
                  <a:srgbClr val="000000"/>
                </a:solidFill>
                <a:latin typeface="Courier New" pitchFamily="49" charset="0"/>
              </a:rPr>
              <a:t>namespace</a:t>
            </a:r>
            <a:r>
              <a:rPr lang="tr-TR" sz="1600" dirty="0">
                <a:solidFill>
                  <a:srgbClr val="000000"/>
                </a:solidFill>
                <a:latin typeface="Courier New" pitchFamily="49" charset="0"/>
              </a:rPr>
              <a:t> std;</a:t>
            </a:r>
            <a:endParaRPr lang="en-US" altLang="tr-TR" sz="16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tr-TR" sz="16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b="1" dirty="0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en-US" altLang="tr-TR" sz="1600" dirty="0">
                <a:solidFill>
                  <a:srgbClr val="000000"/>
                </a:solidFill>
                <a:latin typeface="Courier New" pitchFamily="49" charset="0"/>
              </a:rPr>
              <a:t> main(void)</a:t>
            </a:r>
            <a:endParaRPr lang="en-US" altLang="tr-TR" sz="16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600" b="1" noProof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 line[80];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600" b="1" noProof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 count = 0;</a:t>
            </a:r>
            <a:endParaRPr lang="en-US" altLang="tr-TR" sz="16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tr-TR" sz="16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6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 &lt;&lt; "Enter a sentence of no more than 79 characters:\n";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600" b="1" noProof="1">
                <a:solidFill>
                  <a:srgbClr val="000000"/>
                </a:solidFill>
                <a:latin typeface="Courier New" pitchFamily="49" charset="0"/>
              </a:rPr>
              <a:t>cin.getline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(line, 80);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6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 &lt;&lt; "The sentence you entered is:\n";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600" b="1" noProof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 (line[count] != '\0')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	cout &lt;&lt; line[count];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	count++;</a:t>
            </a:r>
            <a:endParaRPr lang="en-US" altLang="tr-TR" sz="16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}</a:t>
            </a:r>
            <a:endParaRPr lang="en-US" altLang="tr-TR" sz="16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tr-TR" sz="1600" b="1" dirty="0">
                <a:solidFill>
                  <a:srgbClr val="000000"/>
                </a:solidFill>
                <a:latin typeface="Courier New" pitchFamily="49" charset="0"/>
              </a:rPr>
              <a:t>system("pause");</a:t>
            </a:r>
          </a:p>
          <a:p>
            <a:pPr marL="0" indent="0">
              <a:buNone/>
            </a:pPr>
            <a:r>
              <a:rPr lang="tr-TR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altLang="tr-TR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tr-TR" sz="1600" noProof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25787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7668-6327-46B3-B0C9-C1318A510D0E}" type="slidenum">
              <a:rPr lang="en-US" altLang="tr-TR"/>
              <a:pPr/>
              <a:t>54</a:t>
            </a:fld>
            <a:endParaRPr lang="en-US" altLang="tr-TR"/>
          </a:p>
        </p:txBody>
      </p:sp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6000"/>
              </a:lnSpc>
              <a:spcBef>
                <a:spcPts val="1275"/>
              </a:spcBef>
            </a:pPr>
            <a:r>
              <a:rPr lang="tr-TR" altLang="tr-TR" sz="32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Program Output with Example input</a:t>
            </a:r>
            <a:endParaRPr lang="tr-TR" altLang="tr-TR" sz="2400" b="1" i="1" noProof="1">
              <a:solidFill>
                <a:srgbClr val="000000"/>
              </a:solidFill>
              <a:latin typeface="Officina Sans" charset="-128"/>
              <a:ea typeface="Officina Sans" charset="-128"/>
            </a:endParaRP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Enter a sentence of no more than 79 characters: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C++ is challenging but fun! [Enter]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The sentence you entered is:</a:t>
            </a:r>
          </a:p>
          <a:p>
            <a:pPr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C++ is challenging but fun!	</a:t>
            </a:r>
            <a:endParaRPr lang="tr-TR" altLang="tr-TR" sz="2000" noProof="1">
              <a:latin typeface="Prestige Elite"/>
            </a:endParaRPr>
          </a:p>
          <a:p>
            <a:pPr>
              <a:buFontTx/>
              <a:buNone/>
            </a:pPr>
            <a:endParaRPr lang="en-US" altLang="tr-TR" sz="2000"/>
          </a:p>
        </p:txBody>
      </p:sp>
    </p:spTree>
    <p:extLst>
      <p:ext uri="{BB962C8B-B14F-4D97-AF65-F5344CB8AC3E}">
        <p14:creationId xmlns:p14="http://schemas.microsoft.com/office/powerpoint/2010/main" xmlns="" val="13668348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7D97-A826-45B9-B021-1FCDD253DEDF}" type="slidenum">
              <a:rPr lang="en-US" altLang="tr-TR"/>
              <a:pPr/>
              <a:t>55</a:t>
            </a:fld>
            <a:endParaRPr lang="en-US" altLang="tr-T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tr-TR"/>
              <a:t>10.5  String/Numeric Conversion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/>
              <a:t>The C++ library provides functions for converting a C-string representation of a number to a numeric data type, and vice-versa.</a:t>
            </a:r>
          </a:p>
          <a:p>
            <a:r>
              <a:rPr lang="en-US" altLang="tr-TR"/>
              <a:t>The functions in this section require the </a:t>
            </a:r>
            <a:r>
              <a:rPr lang="en-US" altLang="tr-TR">
                <a:latin typeface="Courier New" pitchFamily="49" charset="0"/>
              </a:rPr>
              <a:t>stdlib.h</a:t>
            </a:r>
            <a:r>
              <a:rPr lang="en-US" altLang="tr-TR"/>
              <a:t> file to be included.</a:t>
            </a:r>
          </a:p>
        </p:txBody>
      </p:sp>
    </p:spTree>
    <p:extLst>
      <p:ext uri="{BB962C8B-B14F-4D97-AF65-F5344CB8AC3E}">
        <p14:creationId xmlns:p14="http://schemas.microsoft.com/office/powerpoint/2010/main" xmlns="" val="28468487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3A20-E20C-4DE5-8B15-CEF759169317}" type="slidenum">
              <a:rPr lang="en-US" altLang="tr-TR"/>
              <a:pPr/>
              <a:t>56</a:t>
            </a:fld>
            <a:endParaRPr lang="en-US" altLang="tr-T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tr-TR" dirty="0"/>
              <a:t>Table </a:t>
            </a:r>
            <a:r>
              <a:rPr lang="en-US" altLang="tr-TR" dirty="0" smtClean="0"/>
              <a:t>4</a:t>
            </a:r>
            <a:endParaRPr lang="en-US" altLang="tr-TR" dirty="0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052513" y="1492250"/>
          <a:ext cx="7078662" cy="5915025"/>
        </p:xfrm>
        <a:graphic>
          <a:graphicData uri="http://schemas.openxmlformats.org/presentationml/2006/ole">
            <p:oleObj spid="_x0000_s4116" name="Document" r:id="rId3" imgW="7086600" imgH="5915660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94444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0070-6C4C-48E1-80EC-98923B3F5DAB}" type="slidenum">
              <a:rPr lang="en-US" altLang="tr-TR"/>
              <a:pPr/>
              <a:t>57</a:t>
            </a:fld>
            <a:endParaRPr lang="en-US" altLang="tr-TR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Table 10-4 Continued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tr-TR" u="sng"/>
              <a:t>Function</a:t>
            </a:r>
            <a:r>
              <a:rPr lang="en-US" altLang="tr-TR"/>
              <a:t>	    </a:t>
            </a:r>
            <a:r>
              <a:rPr lang="en-US" altLang="tr-TR" u="sng"/>
              <a:t>Description</a:t>
            </a:r>
          </a:p>
          <a:p>
            <a:pPr>
              <a:buFontTx/>
              <a:buNone/>
            </a:pPr>
            <a:endParaRPr lang="en-US" altLang="tr-TR" u="sng"/>
          </a:p>
          <a:p>
            <a:pPr>
              <a:buFontTx/>
              <a:buNone/>
            </a:pPr>
            <a:r>
              <a:rPr lang="en-US" altLang="tr-TR" sz="1800"/>
              <a:t>itoa                                  Converts an integer to a C-string. The first argument, 	</a:t>
            </a:r>
          </a:p>
          <a:p>
            <a:pPr>
              <a:buFontTx/>
              <a:buNone/>
            </a:pPr>
            <a:r>
              <a:rPr lang="en-US" altLang="tr-TR" sz="1800"/>
              <a:t>			         value, is the integer. The result will be stored at the </a:t>
            </a:r>
          </a:p>
          <a:p>
            <a:pPr>
              <a:buFontTx/>
              <a:buNone/>
            </a:pPr>
            <a:r>
              <a:rPr lang="en-US" altLang="tr-TR" sz="1800"/>
              <a:t>			         location pointed to by the second argument, string.</a:t>
            </a:r>
          </a:p>
          <a:p>
            <a:pPr>
              <a:buFontTx/>
              <a:buNone/>
            </a:pPr>
            <a:r>
              <a:rPr lang="en-US" altLang="tr-TR" sz="1800"/>
              <a:t>                                         The third argument, base, is an integer. It specifies</a:t>
            </a:r>
          </a:p>
          <a:p>
            <a:pPr>
              <a:buFontTx/>
              <a:buNone/>
            </a:pPr>
            <a:r>
              <a:rPr lang="en-US" altLang="tr-TR" sz="1800"/>
              <a:t>                                          the numbering system that the converted integer</a:t>
            </a:r>
          </a:p>
          <a:p>
            <a:pPr>
              <a:buFontTx/>
              <a:buNone/>
            </a:pPr>
            <a:r>
              <a:rPr lang="en-US" altLang="tr-TR" sz="1800"/>
              <a:t>                                          should be expressed in. ( 8 = octal, 10 = decimal,</a:t>
            </a:r>
          </a:p>
          <a:p>
            <a:pPr>
              <a:buFontTx/>
              <a:buNone/>
            </a:pPr>
            <a:r>
              <a:rPr lang="en-US" altLang="tr-TR" sz="1800"/>
              <a:t>                                          16 = hexadecimal, etc. )</a:t>
            </a:r>
          </a:p>
          <a:p>
            <a:pPr>
              <a:buFontTx/>
              <a:buNone/>
            </a:pPr>
            <a:r>
              <a:rPr lang="en-US" altLang="tr-TR" sz="1800"/>
              <a:t>                                          Example Usage: itoa(value, string, base)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5117202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09F8-52F4-4314-8828-4AD7EF046F47}" type="slidenum">
              <a:rPr lang="en-US" altLang="tr-TR"/>
              <a:pPr/>
              <a:t>58</a:t>
            </a:fld>
            <a:endParaRPr lang="en-US" altLang="tr-T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tr-TR" dirty="0"/>
              <a:t>Program </a:t>
            </a:r>
            <a:r>
              <a:rPr lang="en-US" altLang="tr-TR" dirty="0" smtClean="0"/>
              <a:t>7</a:t>
            </a:r>
            <a:endParaRPr lang="en-US" altLang="tr-TR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// This program demonstrates the 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strcmp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and 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atoi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functions.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tr-TR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iostream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string&gt; 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// For 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strcmp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stdlib</a:t>
            </a:r>
            <a:r>
              <a:rPr lang="tr-TR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.h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// For </a:t>
            </a:r>
            <a:r>
              <a:rPr lang="en-US" altLang="tr-TR" sz="1800" b="1" noProof="1" smtClean="0">
                <a:solidFill>
                  <a:srgbClr val="000000"/>
                </a:solidFill>
                <a:latin typeface="Courier New" pitchFamily="49" charset="0"/>
              </a:rPr>
              <a:t>atoi</a:t>
            </a:r>
            <a:endParaRPr lang="tr-TR" altLang="tr-TR" sz="1800" b="1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namespace</a:t>
            </a: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 std;</a:t>
            </a:r>
            <a:endParaRPr lang="tr-TR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b="1" dirty="0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en-US" altLang="tr-TR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tr-TR" sz="1800" b="1" dirty="0">
                <a:solidFill>
                  <a:srgbClr val="000000"/>
                </a:solidFill>
                <a:latin typeface="Courier New" pitchFamily="49" charset="0"/>
              </a:rPr>
              <a:t>main(void</a:t>
            </a:r>
            <a:r>
              <a:rPr lang="en-US" altLang="tr-TR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input[20];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total = 0, count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average;</a:t>
            </a:r>
            <a:endParaRPr lang="en-US" altLang="tr-TR" sz="18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&lt;&lt; "This program will average a series of numbers.\n";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&lt;&lt; "Enter the first number or Q to quit: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cin.getline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(input, 20);</a:t>
            </a:r>
          </a:p>
        </p:txBody>
      </p:sp>
    </p:spTree>
    <p:extLst>
      <p:ext uri="{BB962C8B-B14F-4D97-AF65-F5344CB8AC3E}">
        <p14:creationId xmlns:p14="http://schemas.microsoft.com/office/powerpoint/2010/main" xmlns="" val="2327225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71BC-6E53-4602-8BBF-77175FF117DC}" type="slidenum">
              <a:rPr lang="en-US" altLang="tr-TR"/>
              <a:pPr/>
              <a:t>59</a:t>
            </a:fld>
            <a:endParaRPr lang="en-US" altLang="tr-TR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38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altLang="tr-TR" sz="2400" i="1" noProof="1">
                <a:solidFill>
                  <a:srgbClr val="000000"/>
                </a:solidFill>
                <a:latin typeface="Prestige Elite"/>
              </a:rPr>
              <a:t>Program continues</a:t>
            </a:r>
            <a:r>
              <a:rPr lang="tr-TR" altLang="tr-TR" sz="2400" noProof="1">
                <a:solidFill>
                  <a:srgbClr val="000000"/>
                </a:solidFill>
                <a:latin typeface="Prestige Elite"/>
              </a:rPr>
              <a:t>	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449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((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strcmp(input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, "Q") != 0)&amp;&amp;(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strcmp(input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, "q") != 0))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	total += 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atoi(input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);  // Keep a running total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	count++;  // Keep track of how many numbers entered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&lt;&lt; "Enter the next number or Q to quit: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cin.getline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(input, 20);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(count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	average = total / count;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&lt;&lt; "Average: " &lt;&lt; average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tr-TR" altLang="tr-TR" sz="1800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tr-TR" altLang="tr-TR" sz="1800" b="1" noProof="1" smtClean="0">
                <a:solidFill>
                  <a:srgbClr val="000000"/>
                </a:solidFill>
                <a:latin typeface="Courier New" pitchFamily="49" charset="0"/>
              </a:rPr>
              <a:t>system("pause");</a:t>
            </a:r>
            <a:endParaRPr lang="en-US" altLang="tr-TR" sz="1800" b="1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tr-TR" sz="18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}	</a:t>
            </a:r>
          </a:p>
          <a:p>
            <a:pPr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endParaRPr lang="en-US" altLang="tr-TR" sz="1800" noProof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107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44674" y="378411"/>
            <a:ext cx="8229600" cy="1143000"/>
          </a:xfrm>
          <a:noFill/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Max Length String</a:t>
            </a:r>
          </a:p>
        </p:txBody>
      </p:sp>
      <p:sp>
        <p:nvSpPr>
          <p:cNvPr id="614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0BE0F5-6ECD-4C60-A899-0C3EA0DCB75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31788" y="1377820"/>
            <a:ext cx="84328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ambria" pitchFamily="18" charset="0"/>
              </a:rPr>
              <a:t>A string of length 8, e.g., “</a:t>
            </a:r>
            <a:r>
              <a:rPr lang="en-US" sz="2800" dirty="0" err="1">
                <a:latin typeface="Cambria" pitchFamily="18" charset="0"/>
              </a:rPr>
              <a:t>abcdefgh</a:t>
            </a:r>
            <a:r>
              <a:rPr lang="en-US" sz="2800" dirty="0">
                <a:latin typeface="Cambria" pitchFamily="18" charset="0"/>
              </a:rPr>
              <a:t>” can NOT be stored in </a:t>
            </a:r>
            <a:r>
              <a:rPr lang="en-US" sz="2800" dirty="0" err="1">
                <a:latin typeface="Cambria" pitchFamily="18" charset="0"/>
              </a:rPr>
              <a:t>str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657350" y="2638425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2409825" y="2638425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3140075" y="2638425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c</a:t>
            </a: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3892550" y="2638425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</a:t>
            </a: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4646613" y="2638425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e</a:t>
            </a: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5399088" y="2638425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f</a:t>
            </a:r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6164263" y="2638425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g</a:t>
            </a:r>
          </a:p>
        </p:txBody>
      </p:sp>
      <p:sp>
        <p:nvSpPr>
          <p:cNvPr id="6156" name="Rectangle 11"/>
          <p:cNvSpPr>
            <a:spLocks noChangeArrowheads="1"/>
          </p:cNvSpPr>
          <p:nvPr/>
        </p:nvSpPr>
        <p:spPr bwMode="auto">
          <a:xfrm>
            <a:off x="6894513" y="2638425"/>
            <a:ext cx="75565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h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1889125" y="30146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2643188" y="3014663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3408363" y="30273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4149725" y="30146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4891088" y="30146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5657850" y="30035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6163" name="Text Box 18"/>
          <p:cNvSpPr txBox="1">
            <a:spLocks noChangeArrowheads="1"/>
          </p:cNvSpPr>
          <p:nvPr/>
        </p:nvSpPr>
        <p:spPr bwMode="auto">
          <a:xfrm>
            <a:off x="6411913" y="30162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6</a:t>
            </a:r>
          </a:p>
        </p:txBody>
      </p:sp>
      <p:sp>
        <p:nvSpPr>
          <p:cNvPr id="6164" name="Text Box 19"/>
          <p:cNvSpPr txBox="1">
            <a:spLocks noChangeArrowheads="1"/>
          </p:cNvSpPr>
          <p:nvPr/>
        </p:nvSpPr>
        <p:spPr bwMode="auto">
          <a:xfrm>
            <a:off x="7140575" y="30162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7</a:t>
            </a:r>
          </a:p>
        </p:txBody>
      </p:sp>
      <p:sp>
        <p:nvSpPr>
          <p:cNvPr id="6165" name="Text Box 20"/>
          <p:cNvSpPr txBox="1">
            <a:spLocks noChangeArrowheads="1"/>
          </p:cNvSpPr>
          <p:nvPr/>
        </p:nvSpPr>
        <p:spPr bwMode="auto">
          <a:xfrm>
            <a:off x="1060450" y="2655888"/>
            <a:ext cx="581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str:</a:t>
            </a:r>
          </a:p>
        </p:txBody>
      </p:sp>
      <p:sp>
        <p:nvSpPr>
          <p:cNvPr id="6166" name="Rectangle 21"/>
          <p:cNvSpPr>
            <a:spLocks noChangeArrowheads="1"/>
          </p:cNvSpPr>
          <p:nvPr/>
        </p:nvSpPr>
        <p:spPr bwMode="auto">
          <a:xfrm>
            <a:off x="4592638" y="3716338"/>
            <a:ext cx="4179887" cy="417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No place to store the NULL char!</a:t>
            </a:r>
          </a:p>
        </p:txBody>
      </p:sp>
      <p:sp>
        <p:nvSpPr>
          <p:cNvPr id="6167" name="Line 22"/>
          <p:cNvSpPr>
            <a:spLocks noChangeShapeType="1"/>
          </p:cNvSpPr>
          <p:nvPr/>
        </p:nvSpPr>
        <p:spPr bwMode="auto">
          <a:xfrm flipV="1">
            <a:off x="7724775" y="3227388"/>
            <a:ext cx="146050" cy="506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8" name="Oval 23"/>
          <p:cNvSpPr>
            <a:spLocks noChangeArrowheads="1"/>
          </p:cNvSpPr>
          <p:nvPr/>
        </p:nvSpPr>
        <p:spPr bwMode="auto">
          <a:xfrm>
            <a:off x="7699375" y="2338388"/>
            <a:ext cx="555625" cy="9398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169" name="Freeform 25"/>
          <p:cNvSpPr>
            <a:spLocks/>
          </p:cNvSpPr>
          <p:nvPr/>
        </p:nvSpPr>
        <p:spPr bwMode="auto">
          <a:xfrm>
            <a:off x="623888" y="2882900"/>
            <a:ext cx="1008062" cy="1792288"/>
          </a:xfrm>
          <a:custGeom>
            <a:avLst/>
            <a:gdLst>
              <a:gd name="T0" fmla="*/ 2147483647 w 354"/>
              <a:gd name="T1" fmla="*/ 0 h 911"/>
              <a:gd name="T2" fmla="*/ 2147483647 w 354"/>
              <a:gd name="T3" fmla="*/ 2147483647 h 911"/>
              <a:gd name="T4" fmla="*/ 2147483647 w 354"/>
              <a:gd name="T5" fmla="*/ 2147483647 h 911"/>
              <a:gd name="T6" fmla="*/ 0 60000 65536"/>
              <a:gd name="T7" fmla="*/ 0 60000 65536"/>
              <a:gd name="T8" fmla="*/ 0 60000 65536"/>
              <a:gd name="T9" fmla="*/ 0 w 354"/>
              <a:gd name="T10" fmla="*/ 0 h 911"/>
              <a:gd name="T11" fmla="*/ 354 w 354"/>
              <a:gd name="T12" fmla="*/ 911 h 9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4" h="911">
                <a:moveTo>
                  <a:pt x="284" y="0"/>
                </a:moveTo>
                <a:cubicBezTo>
                  <a:pt x="142" y="103"/>
                  <a:pt x="0" y="206"/>
                  <a:pt x="12" y="358"/>
                </a:cubicBezTo>
                <a:cubicBezTo>
                  <a:pt x="24" y="510"/>
                  <a:pt x="189" y="710"/>
                  <a:pt x="354" y="911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381000" y="4640263"/>
            <a:ext cx="8432800" cy="1652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 pitchFamily="18" charset="0"/>
              </a:rPr>
              <a:t>This is a char array containing 8 chars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 pitchFamily="18" charset="0"/>
              </a:rPr>
              <a:t>But this is NOT a string. A string MUST always be terminated by the NULL char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33F9-56F7-460B-A911-C1D98E3C8CD8}" type="slidenum">
              <a:rPr lang="en-US" altLang="tr-TR"/>
              <a:pPr/>
              <a:t>60</a:t>
            </a:fld>
            <a:endParaRPr lang="en-US" altLang="tr-TR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6000"/>
              </a:lnSpc>
              <a:spcBef>
                <a:spcPts val="1275"/>
              </a:spcBef>
            </a:pPr>
            <a:r>
              <a:rPr lang="tr-TR" altLang="tr-TR" sz="32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Program Output With Example input</a:t>
            </a:r>
            <a:endParaRPr lang="tr-TR" altLang="tr-TR" sz="2400" b="1" i="1" noProof="1">
              <a:solidFill>
                <a:srgbClr val="000000"/>
              </a:solidFill>
              <a:latin typeface="Officina Sans" charset="-128"/>
              <a:ea typeface="Officina Sans" charset="-128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This program will average a series of numbers.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Enter the first number or Q to quit:</a:t>
            </a: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 74 [Enter]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Enter the next number or Q to quit:</a:t>
            </a:r>
            <a:r>
              <a:rPr lang="tr-TR" altLang="tr-TR" sz="2000" b="1" noProof="1">
                <a:solidFill>
                  <a:srgbClr val="000000"/>
                </a:solidFill>
                <a:latin typeface="Prestige Elite"/>
                <a:ea typeface="Officina Sans" charset="-128"/>
              </a:rPr>
              <a:t> </a:t>
            </a: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98 [Enter]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Enter the next number or Q to quit:</a:t>
            </a:r>
            <a:r>
              <a:rPr lang="tr-TR" altLang="tr-TR" sz="2000" b="1" noProof="1">
                <a:solidFill>
                  <a:srgbClr val="000000"/>
                </a:solidFill>
                <a:latin typeface="Prestige Elite"/>
                <a:ea typeface="Officina Sans" charset="-128"/>
              </a:rPr>
              <a:t> </a:t>
            </a: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23 [Enter]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Enter the next number or Q to quit:</a:t>
            </a:r>
            <a:r>
              <a:rPr lang="tr-TR" altLang="tr-TR" sz="2000" b="1" noProof="1">
                <a:solidFill>
                  <a:srgbClr val="000000"/>
                </a:solidFill>
                <a:latin typeface="Prestige Elite"/>
                <a:ea typeface="Officina Sans" charset="-128"/>
              </a:rPr>
              <a:t> </a:t>
            </a: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54 [Enter]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Enter the next number or Q to quit:</a:t>
            </a:r>
            <a:r>
              <a:rPr lang="tr-TR" altLang="tr-TR" sz="2000" b="1" noProof="1">
                <a:solidFill>
                  <a:srgbClr val="000000"/>
                </a:solidFill>
                <a:latin typeface="Prestige Elite"/>
                <a:ea typeface="Officina Sans" charset="-128"/>
              </a:rPr>
              <a:t> </a:t>
            </a: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Q [Enter]</a:t>
            </a:r>
          </a:p>
          <a:p>
            <a:pPr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Average: 62	</a:t>
            </a:r>
          </a:p>
          <a:p>
            <a:pPr>
              <a:buFontTx/>
              <a:buNone/>
            </a:pPr>
            <a:endParaRPr lang="en-US" altLang="tr-TR" sz="2000"/>
          </a:p>
        </p:txBody>
      </p:sp>
    </p:spTree>
    <p:extLst>
      <p:ext uri="{BB962C8B-B14F-4D97-AF65-F5344CB8AC3E}">
        <p14:creationId xmlns:p14="http://schemas.microsoft.com/office/powerpoint/2010/main" xmlns="" val="2786435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8543-71CE-4B3F-8B5C-121C43E954DB}" type="slidenum">
              <a:rPr lang="en-US" altLang="tr-TR"/>
              <a:pPr/>
              <a:t>61</a:t>
            </a:fld>
            <a:endParaRPr lang="en-US" altLang="tr-T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tr-TR" dirty="0"/>
              <a:t>Program </a:t>
            </a:r>
            <a:r>
              <a:rPr lang="en-US" altLang="tr-TR" dirty="0" smtClean="0"/>
              <a:t>8</a:t>
            </a:r>
            <a:endParaRPr lang="en-US" altLang="tr-T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724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tr-TR" altLang="tr-TR" sz="1600" noProof="1">
                <a:solidFill>
                  <a:srgbClr val="000000"/>
                </a:solidFill>
                <a:latin typeface="Courier New" pitchFamily="49" charset="0"/>
              </a:rPr>
              <a:t>// This program uses a function to copy a </a:t>
            </a:r>
            <a:r>
              <a:rPr lang="en-US" altLang="tr-TR" sz="1600" dirty="0">
                <a:solidFill>
                  <a:srgbClr val="000000"/>
                </a:solidFill>
                <a:latin typeface="Courier New" pitchFamily="49" charset="0"/>
              </a:rPr>
              <a:t>C-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string into an array.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dirty="0" smtClean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 &lt;iostream&gt;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 &lt;string&gt;</a:t>
            </a:r>
          </a:p>
          <a:p>
            <a:pPr marL="0" indent="0">
              <a:buNone/>
            </a:pP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 namespace std;</a:t>
            </a: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stringCopy(char [], char []);</a:t>
            </a:r>
            <a:r>
              <a:rPr lang="en-US" altLang="tr-TR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// Function prototype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b="1" dirty="0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en-US" altLang="tr-TR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tr-TR" sz="1800" b="1" dirty="0">
                <a:solidFill>
                  <a:srgbClr val="000000"/>
                </a:solidFill>
                <a:latin typeface="Courier New" pitchFamily="49" charset="0"/>
              </a:rPr>
              <a:t>main(void</a:t>
            </a:r>
            <a:r>
              <a:rPr lang="en-US" altLang="tr-TR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first[30], second[30];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&lt;&lt; "Enter a string with no more than 29 characters:\n";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cin.getline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(first, 30);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stringCopy(first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, second);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&lt;&lt; "The string you entered is:\n" &lt;&lt; second &lt;&lt; endl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tr-TR" altLang="tr-TR" sz="1800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tr-TR" altLang="tr-TR" sz="1800" b="1" noProof="1" smtClean="0">
                <a:solidFill>
                  <a:srgbClr val="000000"/>
                </a:solidFill>
                <a:latin typeface="Courier New" pitchFamily="49" charset="0"/>
              </a:rPr>
              <a:t>system("pause");</a:t>
            </a:r>
            <a:endParaRPr lang="en-US" altLang="tr-TR" sz="1800" b="1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tr-TR" sz="18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9699774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4773-278F-4EC4-A38F-3C0BD401C2C1}" type="slidenum">
              <a:rPr lang="en-US" altLang="tr-TR"/>
              <a:pPr/>
              <a:t>62</a:t>
            </a:fld>
            <a:endParaRPr lang="en-US" altLang="tr-TR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altLang="tr-TR" sz="2400" i="1" noProof="1">
                <a:solidFill>
                  <a:srgbClr val="000000"/>
                </a:solidFill>
              </a:rPr>
              <a:t>Program continues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dirty="0">
                <a:solidFill>
                  <a:srgbClr val="000000"/>
                </a:solidFill>
                <a:latin typeface="Courier New" pitchFamily="49" charset="0"/>
              </a:rPr>
              <a:t>// Definition of the </a:t>
            </a:r>
            <a:r>
              <a:rPr lang="en-US" altLang="tr-TR" sz="1600" b="1" dirty="0" err="1">
                <a:solidFill>
                  <a:srgbClr val="000000"/>
                </a:solidFill>
                <a:latin typeface="Courier New" pitchFamily="49" charset="0"/>
              </a:rPr>
              <a:t>stringCopy</a:t>
            </a:r>
            <a:r>
              <a:rPr lang="en-US" altLang="tr-TR" sz="1600" dirty="0">
                <a:solidFill>
                  <a:srgbClr val="000000"/>
                </a:solidFill>
                <a:latin typeface="Courier New" pitchFamily="49" charset="0"/>
              </a:rPr>
              <a:t> function.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dirty="0">
                <a:solidFill>
                  <a:srgbClr val="000000"/>
                </a:solidFill>
                <a:latin typeface="Courier New" pitchFamily="49" charset="0"/>
              </a:rPr>
              <a:t>// This function accepts two character arrays 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dirty="0">
                <a:solidFill>
                  <a:srgbClr val="000000"/>
                </a:solidFill>
                <a:latin typeface="Courier New" pitchFamily="49" charset="0"/>
              </a:rPr>
              <a:t>// arguments. The function assumes the two arrays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dirty="0">
                <a:solidFill>
                  <a:srgbClr val="000000"/>
                </a:solidFill>
                <a:latin typeface="Courier New" pitchFamily="49" charset="0"/>
              </a:rPr>
              <a:t>// contain C-strings. The contents of the second array 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dirty="0">
                <a:solidFill>
                  <a:srgbClr val="000000"/>
                </a:solidFill>
                <a:latin typeface="Courier New" pitchFamily="49" charset="0"/>
              </a:rPr>
              <a:t>// copied to the first array.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tr-TR" sz="16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b="1" noProof="1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tr-TR" sz="1600" b="1" noProof="1">
                <a:solidFill>
                  <a:srgbClr val="000000"/>
                </a:solidFill>
                <a:latin typeface="Courier New" pitchFamily="49" charset="0"/>
              </a:rPr>
              <a:t>stringCopy(char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 string1[], </a:t>
            </a:r>
            <a:r>
              <a:rPr lang="en-US" altLang="tr-TR" sz="1600" b="1" noProof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 string2[])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600" b="1" noProof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 index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600" b="1" noProof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 (string1[index] != '\0')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	string2[index] = string1[index];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	index++;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string2[index] = '\0';</a:t>
            </a:r>
          </a:p>
          <a:p>
            <a:pPr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xmlns="" val="31323548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0651-C957-4D9B-968B-4395BDF70DCC}" type="slidenum">
              <a:rPr lang="en-US" altLang="tr-TR"/>
              <a:pPr/>
              <a:t>63</a:t>
            </a:fld>
            <a:endParaRPr lang="en-US" altLang="tr-TR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6000"/>
              </a:lnSpc>
              <a:spcBef>
                <a:spcPts val="1275"/>
              </a:spcBef>
            </a:pPr>
            <a:r>
              <a:rPr lang="tr-TR" altLang="tr-TR" sz="32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Program Output With Example input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Enter a string with no more than 29 characters: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Thank goodness it</a:t>
            </a:r>
            <a:r>
              <a:rPr lang="tr-TR" altLang="tr-TR" sz="2000" b="1" noProof="1">
                <a:solidFill>
                  <a:srgbClr val="000000"/>
                </a:solidFill>
                <a:latin typeface="Prestige Elite"/>
              </a:rPr>
              <a:t>’</a:t>
            </a: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s Friday! [Enter]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The string you entered is:</a:t>
            </a:r>
            <a:endParaRPr lang="tr-TR" altLang="tr-TR" sz="2000" b="1" noProof="1">
              <a:solidFill>
                <a:srgbClr val="000000"/>
              </a:solidFill>
              <a:latin typeface="Prestige Elite"/>
              <a:ea typeface="Officina Sans" charset="-128"/>
            </a:endParaRPr>
          </a:p>
          <a:p>
            <a:pPr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Thank goodness it's Friday!	</a:t>
            </a:r>
          </a:p>
          <a:p>
            <a:pPr>
              <a:buFontTx/>
              <a:buNone/>
            </a:pPr>
            <a:endParaRPr lang="en-US" altLang="tr-TR" sz="2000"/>
          </a:p>
        </p:txBody>
      </p:sp>
    </p:spTree>
    <p:extLst>
      <p:ext uri="{BB962C8B-B14F-4D97-AF65-F5344CB8AC3E}">
        <p14:creationId xmlns:p14="http://schemas.microsoft.com/office/powerpoint/2010/main" xmlns="" val="23669545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194D-DB20-4172-8C8A-0841F29D020C}" type="slidenum">
              <a:rPr lang="en-US" altLang="tr-TR"/>
              <a:pPr/>
              <a:t>64</a:t>
            </a:fld>
            <a:endParaRPr lang="en-US" altLang="tr-T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599"/>
            <a:ext cx="7772400" cy="626423"/>
          </a:xfrm>
        </p:spPr>
        <p:txBody>
          <a:bodyPr>
            <a:normAutofit fontScale="90000"/>
          </a:bodyPr>
          <a:lstStyle/>
          <a:p>
            <a:r>
              <a:rPr lang="en-US" altLang="tr-TR" dirty="0"/>
              <a:t>Program </a:t>
            </a:r>
            <a:r>
              <a:rPr lang="en-US" altLang="tr-TR" dirty="0" smtClean="0"/>
              <a:t>9</a:t>
            </a:r>
            <a:endParaRPr lang="en-US" altLang="tr-TR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04500"/>
            <a:ext cx="8839200" cy="5410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// This program uses the function nameSlice to "cut" the last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// name off of a string that contains the user's first and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// last names.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 &lt;iostream&gt;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 &lt;string&gt;</a:t>
            </a:r>
          </a:p>
          <a:p>
            <a:pPr marL="0" indent="0">
              <a:buNone/>
            </a:pPr>
            <a:r>
              <a:rPr lang="tr-TR" sz="1800" b="1" dirty="0">
                <a:solidFill>
                  <a:srgbClr val="000000"/>
                </a:solidFill>
                <a:latin typeface="Courier New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ourier New" pitchFamily="49" charset="0"/>
              </a:rPr>
              <a:t> namespace std;</a:t>
            </a: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nameSlice(char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[]);	// Function prototype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tr-TR" sz="1800" b="1" dirty="0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en-US" altLang="tr-TR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tr-TR" sz="1800" b="1" dirty="0">
                <a:solidFill>
                  <a:srgbClr val="000000"/>
                </a:solidFill>
                <a:latin typeface="Courier New" pitchFamily="49" charset="0"/>
              </a:rPr>
              <a:t>main(void</a:t>
            </a:r>
            <a:r>
              <a:rPr lang="en-US" altLang="tr-TR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name[41];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&lt;&lt; "Enter your first and last names, separated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&lt;&lt; "by a space:\n";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cin.getline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(name, 41);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nameSlice(name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8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tr-TR" sz="1800" noProof="1">
                <a:solidFill>
                  <a:srgbClr val="000000"/>
                </a:solidFill>
                <a:latin typeface="Courier New" pitchFamily="49" charset="0"/>
              </a:rPr>
              <a:t> &lt;&lt; "Your first name is: " &lt;&lt; name &lt;&lt; endl</a:t>
            </a: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tr-TR" altLang="tr-TR" sz="1800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tr-TR" altLang="tr-TR" sz="1800" b="1" noProof="1" smtClean="0">
                <a:solidFill>
                  <a:srgbClr val="000000"/>
                </a:solidFill>
                <a:latin typeface="Courier New" pitchFamily="49" charset="0"/>
              </a:rPr>
              <a:t>system("pause");</a:t>
            </a:r>
            <a:endParaRPr lang="en-US" altLang="tr-TR" sz="1800" b="1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noProof="1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altLang="tr-TR" sz="1800" noProof="1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61190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7A85-BE33-46FC-944D-141D9F3834A3}" type="slidenum">
              <a:rPr lang="en-US" altLang="tr-TR"/>
              <a:pPr/>
              <a:t>65</a:t>
            </a:fld>
            <a:endParaRPr lang="en-US" altLang="tr-TR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0719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altLang="tr-TR" sz="2400" i="1" noProof="1">
                <a:solidFill>
                  <a:srgbClr val="000000"/>
                </a:solidFill>
              </a:rPr>
              <a:t>Program continues</a:t>
            </a:r>
            <a:endParaRPr lang="tr-TR" altLang="tr-TR" sz="2400" noProof="1">
              <a:solidFill>
                <a:srgbClr val="000000"/>
              </a:solidFill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725" y="1505198"/>
            <a:ext cx="87630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// Definition of function 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nameSlice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. This function accepts 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// character array as its argument. It scans the array looking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// for a space. When it finds one, it replaces it with a null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// terminator.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nameSlice(char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userName[])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int 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count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(userName[count] != ' ' &amp;&amp; userName[count] != '\0')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count++;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(userName[count] == ' 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userName[count] = '\0';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</a:rPr>
              <a:t>	</a:t>
            </a:r>
            <a:endParaRPr lang="tr-TR" altLang="tr-TR" sz="2000" noProof="1">
              <a:latin typeface="Prestige Elite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</a:rPr>
              <a:t>	</a:t>
            </a:r>
            <a:endParaRPr lang="tr-TR" altLang="tr-TR" sz="2000" noProof="1">
              <a:latin typeface="Prestige Elit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73005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1B44-9AA8-4CCD-A927-769844130764}" type="slidenum">
              <a:rPr lang="en-US" altLang="tr-TR"/>
              <a:pPr/>
              <a:t>66</a:t>
            </a:fld>
            <a:endParaRPr lang="en-US" altLang="tr-TR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6000"/>
              </a:lnSpc>
              <a:spcBef>
                <a:spcPts val="1275"/>
              </a:spcBef>
            </a:pPr>
            <a:r>
              <a:rPr lang="tr-TR" altLang="tr-TR" sz="32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Program Output With Example input</a:t>
            </a:r>
            <a:endParaRPr lang="tr-TR" altLang="tr-TR" sz="2400" b="1" i="1" noProof="1">
              <a:solidFill>
                <a:srgbClr val="000000"/>
              </a:solidFill>
              <a:latin typeface="Officina Sans" charset="-128"/>
              <a:ea typeface="Officina Sans" charset="-128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Enter your first and last names, separated by a space: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Jimmy Jones [Enter]</a:t>
            </a:r>
          </a:p>
          <a:p>
            <a:pPr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Your first name is: Jimmy	</a:t>
            </a:r>
          </a:p>
          <a:p>
            <a:pPr>
              <a:buFontTx/>
              <a:buNone/>
            </a:pPr>
            <a:endParaRPr lang="en-US" altLang="tr-TR" sz="2000"/>
          </a:p>
        </p:txBody>
      </p:sp>
    </p:spTree>
    <p:extLst>
      <p:ext uri="{BB962C8B-B14F-4D97-AF65-F5344CB8AC3E}">
        <p14:creationId xmlns:p14="http://schemas.microsoft.com/office/powerpoint/2010/main" xmlns="" val="4242319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261E-7135-4A83-9847-BFA93A1C1589}" type="slidenum">
              <a:rPr lang="en-US" altLang="tr-TR"/>
              <a:pPr/>
              <a:t>67</a:t>
            </a:fld>
            <a:endParaRPr lang="en-US" altLang="tr-T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Figure </a:t>
            </a:r>
            <a:r>
              <a:rPr lang="en-US" altLang="tr-TR" dirty="0" smtClean="0"/>
              <a:t>3</a:t>
            </a:r>
            <a:endParaRPr lang="en-US" altLang="tr-TR" dirty="0"/>
          </a:p>
        </p:txBody>
      </p:sp>
      <p:pic>
        <p:nvPicPr>
          <p:cNvPr id="36869" name="Picture 5" descr="G:\BMP files\1003.bmp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7500938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868585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3619-DC1B-4A75-AEA0-BF9F5C3F62F8}" type="slidenum">
              <a:rPr lang="en-US" altLang="tr-TR"/>
              <a:pPr/>
              <a:t>68</a:t>
            </a:fld>
            <a:endParaRPr lang="en-US" altLang="tr-T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Figure </a:t>
            </a:r>
            <a:r>
              <a:rPr lang="en-US" altLang="tr-TR" dirty="0" smtClean="0"/>
              <a:t>4</a:t>
            </a:r>
            <a:endParaRPr lang="en-US" altLang="tr-TR" dirty="0"/>
          </a:p>
        </p:txBody>
      </p:sp>
      <p:pic>
        <p:nvPicPr>
          <p:cNvPr id="38917" name="Picture 5" descr="G:\BMP files\1004.bmp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263" y="2209800"/>
            <a:ext cx="8948737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360537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5A29-B67F-4CA0-8DEF-C9C9769ED61F}" type="slidenum">
              <a:rPr lang="en-US" altLang="tr-TR"/>
              <a:pPr/>
              <a:t>69</a:t>
            </a:fld>
            <a:endParaRPr lang="en-US" altLang="tr-TR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tr-TR"/>
              <a:t>Using Pointers to pass C-string arguments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dirty="0"/>
              <a:t>Very useful</a:t>
            </a:r>
          </a:p>
          <a:p>
            <a:r>
              <a:rPr lang="en-US" altLang="tr-TR" dirty="0"/>
              <a:t>Can assume string exists from address pointed to by the pointer up to the </a:t>
            </a:r>
            <a:r>
              <a:rPr lang="en-US" altLang="tr-TR" dirty="0" smtClean="0"/>
              <a:t>‘\</a:t>
            </a:r>
            <a:r>
              <a:rPr lang="tr-TR" altLang="tr-TR" dirty="0"/>
              <a:t>0</a:t>
            </a:r>
            <a:r>
              <a:rPr lang="en-US" altLang="tr-TR" dirty="0" smtClean="0"/>
              <a:t>’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xmlns="" val="139604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444674" y="265677"/>
            <a:ext cx="8229600" cy="1143000"/>
          </a:xfrm>
          <a:noFill/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Strings: Warning</a:t>
            </a:r>
          </a:p>
        </p:txBody>
      </p:sp>
      <p:sp>
        <p:nvSpPr>
          <p:cNvPr id="386050" name="Rectangle 2"/>
          <p:cNvSpPr>
            <a:spLocks noGrp="1" noChangeArrowheads="1"/>
          </p:cNvSpPr>
          <p:nvPr>
            <p:ph idx="1"/>
          </p:nvPr>
        </p:nvSpPr>
        <p:spPr>
          <a:xfrm>
            <a:off x="319262" y="1565753"/>
            <a:ext cx="8507412" cy="5136694"/>
          </a:xfrm>
        </p:spPr>
        <p:txBody>
          <a:bodyPr/>
          <a:lstStyle/>
          <a:p>
            <a:pPr marL="533400" indent="-533400"/>
            <a:r>
              <a:rPr lang="en-US" dirty="0" smtClean="0">
                <a:latin typeface="Cambria" pitchFamily="18" charset="0"/>
              </a:rPr>
              <a:t>Just to stress again, a declaration such as char </a:t>
            </a:r>
            <a:r>
              <a:rPr lang="en-US" dirty="0" err="1" smtClean="0">
                <a:latin typeface="Cambria" pitchFamily="18" charset="0"/>
              </a:rPr>
              <a:t>str</a:t>
            </a:r>
            <a:r>
              <a:rPr lang="en-US" dirty="0" smtClean="0">
                <a:latin typeface="Cambria" pitchFamily="18" charset="0"/>
              </a:rPr>
              <a:t>[8] simply tells us that we can store at most 8 chars in </a:t>
            </a:r>
            <a:r>
              <a:rPr lang="en-US" dirty="0" err="1" smtClean="0">
                <a:latin typeface="Cambria" pitchFamily="18" charset="0"/>
              </a:rPr>
              <a:t>str</a:t>
            </a:r>
            <a:endParaRPr lang="en-US" dirty="0" smtClean="0">
              <a:latin typeface="Cambria" pitchFamily="18" charset="0"/>
            </a:endParaRPr>
          </a:p>
          <a:p>
            <a:pPr marL="533400" indent="-533400"/>
            <a:endParaRPr lang="en-US" dirty="0" smtClean="0">
              <a:latin typeface="Cambria" pitchFamily="18" charset="0"/>
            </a:endParaRPr>
          </a:p>
          <a:p>
            <a:pPr marL="533400" indent="-533400"/>
            <a:r>
              <a:rPr lang="en-US" dirty="0" smtClean="0">
                <a:latin typeface="Cambria" pitchFamily="18" charset="0"/>
              </a:rPr>
              <a:t>At any point during the program execution we may be storing up to 8 chars in </a:t>
            </a:r>
            <a:r>
              <a:rPr lang="en-US" dirty="0" err="1" smtClean="0">
                <a:latin typeface="Cambria" pitchFamily="18" charset="0"/>
              </a:rPr>
              <a:t>str</a:t>
            </a:r>
            <a:endParaRPr lang="en-US" dirty="0" smtClean="0">
              <a:latin typeface="Cambria" pitchFamily="18" charset="0"/>
            </a:endParaRPr>
          </a:p>
          <a:p>
            <a:pPr marL="533400" indent="-533400"/>
            <a:endParaRPr lang="en-US" dirty="0" smtClean="0">
              <a:latin typeface="Cambria" pitchFamily="18" charset="0"/>
            </a:endParaRPr>
          </a:p>
          <a:p>
            <a:pPr marL="533400" indent="-533400"/>
            <a:r>
              <a:rPr lang="en-US" dirty="0" smtClean="0">
                <a:latin typeface="Cambria" pitchFamily="18" charset="0"/>
              </a:rPr>
              <a:t>But if “</a:t>
            </a:r>
            <a:r>
              <a:rPr lang="en-US" dirty="0" err="1" smtClean="0">
                <a:latin typeface="Cambria" pitchFamily="18" charset="0"/>
              </a:rPr>
              <a:t>str</a:t>
            </a:r>
            <a:r>
              <a:rPr lang="en-US" dirty="0" smtClean="0">
                <a:latin typeface="Cambria" pitchFamily="18" charset="0"/>
              </a:rPr>
              <a:t>” is to store a string, we can store at most 8-1=7 chars in it, and must always terminate the string with the NULL char</a:t>
            </a:r>
          </a:p>
        </p:txBody>
      </p:sp>
      <p:sp>
        <p:nvSpPr>
          <p:cNvPr id="717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FBB061-A42C-4734-A019-147A21809032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7EC-6A91-4230-960F-D42CB028648C}" type="slidenum">
              <a:rPr lang="en-US" altLang="tr-TR"/>
              <a:pPr/>
              <a:t>70</a:t>
            </a:fld>
            <a:endParaRPr lang="en-US" altLang="tr-TR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2039" y="78674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tr-TR" dirty="0"/>
              <a:t>Program </a:t>
            </a:r>
            <a:r>
              <a:rPr lang="en-US" altLang="tr-TR" dirty="0" smtClean="0"/>
              <a:t>10</a:t>
            </a:r>
            <a:endParaRPr lang="en-US" altLang="tr-TR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724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tr-TR" altLang="tr-TR" sz="1600" noProof="1">
                <a:solidFill>
                  <a:srgbClr val="000000"/>
                </a:solidFill>
                <a:latin typeface="Courier New" pitchFamily="49" charset="0"/>
              </a:rPr>
              <a:t>// This program demonstrates a function, </a:t>
            </a:r>
            <a:r>
              <a:rPr lang="tr-TR" altLang="tr-TR" sz="1600" b="1" noProof="1">
                <a:solidFill>
                  <a:srgbClr val="000000"/>
                </a:solidFill>
                <a:latin typeface="Courier New" pitchFamily="49" charset="0"/>
              </a:rPr>
              <a:t>countChars</a:t>
            </a:r>
            <a:r>
              <a:rPr lang="tr-TR" altLang="tr-TR" sz="1600" noProof="1">
                <a:solidFill>
                  <a:srgbClr val="000000"/>
                </a:solidFill>
                <a:latin typeface="Courier New" pitchFamily="49" charset="0"/>
              </a:rPr>
              <a:t>, that counts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600" noProof="1">
                <a:solidFill>
                  <a:srgbClr val="000000"/>
                </a:solidFill>
                <a:latin typeface="Courier New" pitchFamily="49" charset="0"/>
              </a:rPr>
              <a:t>// the number of times a specific character appears in a string.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 dirty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tr-TR" sz="1600" b="1" dirty="0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tr-TR" sz="1600" dirty="0">
                <a:solidFill>
                  <a:srgbClr val="000000"/>
                </a:solidFill>
                <a:latin typeface="Courier New" pitchFamily="49" charset="0"/>
              </a:rPr>
              <a:t> &lt;iostream&gt;</a:t>
            </a:r>
          </a:p>
          <a:p>
            <a:pPr marL="0" indent="0">
              <a:buNone/>
            </a:pPr>
            <a:r>
              <a:rPr lang="tr-TR" sz="1600" dirty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tr-TR" sz="1600" b="1" dirty="0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tr-TR" sz="1600" dirty="0">
                <a:solidFill>
                  <a:srgbClr val="000000"/>
                </a:solidFill>
                <a:latin typeface="Courier New" pitchFamily="49" charset="0"/>
              </a:rPr>
              <a:t> &lt;string&gt;</a:t>
            </a:r>
          </a:p>
          <a:p>
            <a:pPr marL="0" indent="0">
              <a:buNone/>
            </a:pPr>
            <a:r>
              <a:rPr lang="tr-TR" sz="1600" b="1" dirty="0">
                <a:solidFill>
                  <a:srgbClr val="000000"/>
                </a:solidFill>
                <a:latin typeface="Courier New" pitchFamily="49" charset="0"/>
              </a:rPr>
              <a:t>using</a:t>
            </a:r>
            <a:r>
              <a:rPr lang="tr-TR" sz="1600" dirty="0">
                <a:solidFill>
                  <a:srgbClr val="000000"/>
                </a:solidFill>
                <a:latin typeface="Courier New" pitchFamily="49" charset="0"/>
              </a:rPr>
              <a:t> namespace std;</a:t>
            </a:r>
            <a:endParaRPr lang="en-US" altLang="tr-TR" sz="16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tr-TR" sz="16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// Function prototype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b="1" noProof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 countChars</a:t>
            </a:r>
            <a:r>
              <a:rPr lang="en-US" altLang="tr-TR" sz="1600" b="1" noProof="1">
                <a:solidFill>
                  <a:srgbClr val="000000"/>
                </a:solidFill>
                <a:latin typeface="Courier New" pitchFamily="49" charset="0"/>
              </a:rPr>
              <a:t>(char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 *, </a:t>
            </a:r>
            <a:r>
              <a:rPr lang="en-US" altLang="tr-TR" sz="1600" b="1" noProof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altLang="tr-TR" sz="16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tr-TR" sz="16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b="1" dirty="0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en-US" altLang="tr-TR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tr-TR" sz="1600" b="1" dirty="0">
                <a:solidFill>
                  <a:srgbClr val="000000"/>
                </a:solidFill>
                <a:latin typeface="Courier New" pitchFamily="49" charset="0"/>
              </a:rPr>
              <a:t>main</a:t>
            </a:r>
            <a:r>
              <a:rPr lang="en-US" altLang="tr-TR" sz="1600" dirty="0">
                <a:solidFill>
                  <a:srgbClr val="000000"/>
                </a:solidFill>
                <a:latin typeface="Courier New" pitchFamily="49" charset="0"/>
              </a:rPr>
              <a:t>(void)</a:t>
            </a:r>
            <a:endParaRPr lang="en-US" altLang="tr-TR" sz="16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600" b="1" noProof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 userString[51], letter;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6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 &lt;&lt; "Enter a string (up to 50 characters):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600" b="1" noProof="1">
                <a:solidFill>
                  <a:srgbClr val="000000"/>
                </a:solidFill>
                <a:latin typeface="Courier New" pitchFamily="49" charset="0"/>
              </a:rPr>
              <a:t>cin.getline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(userString, 51);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6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 &lt;&lt; "Enter a character and I will tell you how many\n";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6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 &lt;&lt; "times it appears in the string: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600" b="1" noProof="1">
                <a:solidFill>
                  <a:srgbClr val="000000"/>
                </a:solidFill>
                <a:latin typeface="Courier New" pitchFamily="49" charset="0"/>
              </a:rPr>
              <a:t>cin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 &gt;&gt; letter;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6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 &lt;&lt; letter &lt;&lt; " appears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tr-TR" sz="1600" b="1" noProof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tr-TR" sz="1600" noProof="1">
                <a:solidFill>
                  <a:srgbClr val="000000"/>
                </a:solidFill>
                <a:latin typeface="Courier New" pitchFamily="49" charset="0"/>
              </a:rPr>
              <a:t> &lt;&lt; countChars(userString, letter) &lt;&lt; " times.\n</a:t>
            </a:r>
            <a:r>
              <a:rPr lang="en-US" altLang="tr-TR" sz="1600" noProof="1" smtClean="0">
                <a:solidFill>
                  <a:srgbClr val="000000"/>
                </a:solidFill>
                <a:latin typeface="Courier New" pitchFamily="49" charset="0"/>
              </a:rPr>
              <a:t>";</a:t>
            </a:r>
            <a:endParaRPr lang="tr-TR" altLang="tr-TR" sz="1600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tr-TR" altLang="tr-TR" sz="1600" b="1" noProof="1" smtClean="0">
                <a:solidFill>
                  <a:srgbClr val="000000"/>
                </a:solidFill>
                <a:latin typeface="Courier New" pitchFamily="49" charset="0"/>
              </a:rPr>
              <a:t>system("pause");</a:t>
            </a:r>
            <a:endParaRPr lang="en-US" altLang="tr-TR" sz="1600" b="1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600" noProof="1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altLang="tr-TR" sz="1600" noProof="1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85730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F896-5415-43CD-9140-BE040D0B84FF}" type="slidenum">
              <a:rPr lang="en-US" altLang="tr-TR"/>
              <a:pPr/>
              <a:t>71</a:t>
            </a:fld>
            <a:endParaRPr lang="en-US" altLang="tr-TR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altLang="tr-TR" sz="2400" i="1" noProof="1">
                <a:solidFill>
                  <a:srgbClr val="000000"/>
                </a:solidFill>
              </a:rPr>
              <a:t>Program continues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// Definition of 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countChars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. The parameter 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strPtr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is a pointer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// that points to a string. The parameter ch is a character that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// the function searches for in the string. The function returns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// the number of times the character appears in the string.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tr-TR" sz="1800" noProof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countChars(char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*strPtr, 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ch)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times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(*strPtr != '\0')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(*strPtr == ch)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	times++;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	strPtr++;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r-TR" altLang="tr-TR" sz="1800" b="1" noProof="1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 times;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tr-TR" sz="1800" noProof="1">
                <a:solidFill>
                  <a:srgbClr val="000000"/>
                </a:solidFill>
                <a:latin typeface="Courier New" pitchFamily="49" charset="0"/>
              </a:rPr>
              <a:t>}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</a:rPr>
              <a:t>	</a:t>
            </a:r>
            <a:endParaRPr lang="tr-TR" altLang="tr-TR" sz="2000" noProof="1">
              <a:latin typeface="Prestige Elit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60224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B58C-0FAC-42D3-A7F6-256DE33651EB}" type="slidenum">
              <a:rPr lang="en-US" altLang="tr-TR"/>
              <a:pPr/>
              <a:t>72</a:t>
            </a:fld>
            <a:endParaRPr lang="en-US" altLang="tr-TR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6000"/>
              </a:lnSpc>
              <a:spcBef>
                <a:spcPts val="1275"/>
              </a:spcBef>
            </a:pPr>
            <a:r>
              <a:rPr lang="tr-TR" altLang="tr-TR" sz="32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Program Output With Example input</a:t>
            </a:r>
            <a:endParaRPr lang="tr-TR" altLang="tr-TR" sz="2400" b="1" i="1" noProof="1">
              <a:solidFill>
                <a:srgbClr val="000000"/>
              </a:solidFill>
              <a:latin typeface="Officina Sans" charset="-128"/>
              <a:ea typeface="Officina Sans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Enter a string (up to 50 characters):</a:t>
            </a: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Starting Out With C++ [Enter]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Enter a character and I will tell you how many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  <a:ea typeface="Officina Sans" charset="-128"/>
              </a:rPr>
              <a:t>times it appears in the string:</a:t>
            </a:r>
            <a:r>
              <a:rPr lang="tr-TR" altLang="tr-TR" sz="2000" b="1" noProof="1">
                <a:solidFill>
                  <a:srgbClr val="000000"/>
                </a:solidFill>
                <a:latin typeface="Prestige Elite"/>
                <a:ea typeface="Officina Sans" charset="-128"/>
              </a:rPr>
              <a:t> </a:t>
            </a:r>
            <a:r>
              <a:rPr lang="tr-TR" altLang="tr-TR" sz="2000" b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t [Enter]</a:t>
            </a:r>
          </a:p>
          <a:p>
            <a:pPr>
              <a:buFontTx/>
              <a:buNone/>
            </a:pPr>
            <a:r>
              <a:rPr lang="tr-TR" altLang="tr-TR" sz="2000" noProof="1">
                <a:solidFill>
                  <a:srgbClr val="000000"/>
                </a:solidFill>
                <a:latin typeface="Prestige Elite"/>
              </a:rPr>
              <a:t>t appears 4 times.	</a:t>
            </a:r>
          </a:p>
          <a:p>
            <a:pPr>
              <a:lnSpc>
                <a:spcPct val="96000"/>
              </a:lnSpc>
              <a:buFontTx/>
              <a:buNone/>
            </a:pPr>
            <a:endParaRPr lang="tr-TR" altLang="tr-TR" sz="2000" noProof="1">
              <a:latin typeface="Prestige Elite"/>
            </a:endParaRPr>
          </a:p>
          <a:p>
            <a:pPr>
              <a:lnSpc>
                <a:spcPct val="96000"/>
              </a:lnSpc>
              <a:buFontTx/>
              <a:buNone/>
            </a:pPr>
            <a:endParaRPr lang="en-US" altLang="tr-TR" sz="2000"/>
          </a:p>
        </p:txBody>
      </p:sp>
    </p:spTree>
    <p:extLst>
      <p:ext uri="{BB962C8B-B14F-4D97-AF65-F5344CB8AC3E}">
        <p14:creationId xmlns:p14="http://schemas.microsoft.com/office/powerpoint/2010/main" xmlns="" val="16403350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50E8-E621-49B3-A93F-53A2BED7987F}" type="slidenum">
              <a:rPr lang="en-US" altLang="tr-TR"/>
              <a:pPr/>
              <a:t>73</a:t>
            </a:fld>
            <a:endParaRPr lang="en-US" altLang="tr-TR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tr-TR"/>
              <a:t>Reading a line of input into a </a:t>
            </a:r>
            <a:r>
              <a:rPr lang="en-US" altLang="tr-TR">
                <a:latin typeface="Courier New" pitchFamily="49" charset="0"/>
              </a:rPr>
              <a:t>string</a:t>
            </a:r>
            <a:r>
              <a:rPr lang="en-US" altLang="tr-TR"/>
              <a:t> class object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/>
              <a:t>Use the getline function to read a line of input, with spaces, into a </a:t>
            </a:r>
            <a:r>
              <a:rPr lang="en-US" altLang="tr-TR">
                <a:latin typeface="Courier New" pitchFamily="49" charset="0"/>
              </a:rPr>
              <a:t>string</a:t>
            </a:r>
            <a:r>
              <a:rPr lang="en-US" altLang="tr-TR"/>
              <a:t> object. Example code:</a:t>
            </a:r>
            <a:br>
              <a:rPr lang="en-US" altLang="tr-TR"/>
            </a:br>
            <a:r>
              <a:rPr lang="en-US" altLang="tr-TR"/>
              <a:t/>
            </a:r>
            <a:br>
              <a:rPr lang="en-US" altLang="tr-TR"/>
            </a:br>
            <a:r>
              <a:rPr lang="en-US" altLang="tr-TR" sz="2800">
                <a:latin typeface="Courier New" pitchFamily="49" charset="0"/>
              </a:rPr>
              <a:t>string name;</a:t>
            </a:r>
            <a:br>
              <a:rPr lang="en-US" altLang="tr-TR" sz="2800">
                <a:latin typeface="Courier New" pitchFamily="49" charset="0"/>
              </a:rPr>
            </a:br>
            <a:r>
              <a:rPr lang="en-US" altLang="tr-TR" sz="2800">
                <a:latin typeface="Courier New" pitchFamily="49" charset="0"/>
              </a:rPr>
              <a:t>cout &lt;&lt; “What is your name? “;</a:t>
            </a:r>
            <a:br>
              <a:rPr lang="en-US" altLang="tr-TR" sz="2800">
                <a:latin typeface="Courier New" pitchFamily="49" charset="0"/>
              </a:rPr>
            </a:br>
            <a:r>
              <a:rPr lang="en-US" altLang="tr-TR" sz="2800">
                <a:latin typeface="Courier New" pitchFamily="49" charset="0"/>
              </a:rPr>
              <a:t>getline(cin, name);</a:t>
            </a:r>
          </a:p>
          <a:p>
            <a:pPr>
              <a:buFontTx/>
              <a:buNone/>
            </a:pPr>
            <a:endParaRPr lang="en-US" altLang="tr-TR" sz="2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21636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018E-F5DA-449F-B6C4-AC0EC8816DD6}" type="slidenum">
              <a:rPr lang="en-US" altLang="tr-TR"/>
              <a:pPr/>
              <a:t>74</a:t>
            </a:fld>
            <a:endParaRPr lang="en-US" altLang="tr-TR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tr-TR"/>
              <a:t>Comparing and Sorting </a:t>
            </a:r>
            <a:r>
              <a:rPr lang="en-US" altLang="tr-TR">
                <a:latin typeface="Courier New" pitchFamily="49" charset="0"/>
              </a:rPr>
              <a:t>string</a:t>
            </a:r>
            <a:r>
              <a:rPr lang="en-US" altLang="tr-TR"/>
              <a:t> Objects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/>
              <a:t>You may use the relational operators to compare </a:t>
            </a:r>
            <a:r>
              <a:rPr lang="en-US" altLang="tr-TR">
                <a:latin typeface="Courier New" pitchFamily="49" charset="0"/>
              </a:rPr>
              <a:t>string</a:t>
            </a:r>
            <a:r>
              <a:rPr lang="en-US" altLang="tr-TR"/>
              <a:t> objects:</a:t>
            </a:r>
          </a:p>
          <a:p>
            <a:pPr lvl="1">
              <a:buFontTx/>
              <a:buNone/>
            </a:pPr>
            <a:r>
              <a:rPr lang="en-US" altLang="tr-TR"/>
              <a:t>  </a:t>
            </a:r>
            <a:r>
              <a:rPr lang="en-US" altLang="tr-TR">
                <a:latin typeface="Courier New" pitchFamily="49" charset="0"/>
              </a:rPr>
              <a:t>&lt;   </a:t>
            </a:r>
            <a:br>
              <a:rPr lang="en-US" altLang="tr-TR">
                <a:latin typeface="Courier New" pitchFamily="49" charset="0"/>
              </a:rPr>
            </a:br>
            <a:r>
              <a:rPr lang="en-US" altLang="tr-TR">
                <a:latin typeface="Courier New" pitchFamily="49" charset="0"/>
              </a:rPr>
              <a:t>&gt;   </a:t>
            </a:r>
            <a:br>
              <a:rPr lang="en-US" altLang="tr-TR">
                <a:latin typeface="Courier New" pitchFamily="49" charset="0"/>
              </a:rPr>
            </a:br>
            <a:r>
              <a:rPr lang="en-US" altLang="tr-TR">
                <a:latin typeface="Courier New" pitchFamily="49" charset="0"/>
              </a:rPr>
              <a:t>&lt;=   </a:t>
            </a:r>
            <a:br>
              <a:rPr lang="en-US" altLang="tr-TR">
                <a:latin typeface="Courier New" pitchFamily="49" charset="0"/>
              </a:rPr>
            </a:br>
            <a:r>
              <a:rPr lang="en-US" altLang="tr-TR">
                <a:latin typeface="Courier New" pitchFamily="49" charset="0"/>
              </a:rPr>
              <a:t>&gt;=   </a:t>
            </a:r>
            <a:br>
              <a:rPr lang="en-US" altLang="tr-TR">
                <a:latin typeface="Courier New" pitchFamily="49" charset="0"/>
              </a:rPr>
            </a:br>
            <a:r>
              <a:rPr lang="en-US" altLang="tr-TR">
                <a:latin typeface="Courier New" pitchFamily="49" charset="0"/>
              </a:rPr>
              <a:t>==   </a:t>
            </a:r>
            <a:br>
              <a:rPr lang="en-US" altLang="tr-TR">
                <a:latin typeface="Courier New" pitchFamily="49" charset="0"/>
              </a:rPr>
            </a:br>
            <a:r>
              <a:rPr lang="en-US" altLang="tr-TR">
                <a:latin typeface="Courier New" pitchFamily="49" charset="0"/>
              </a:rPr>
              <a:t>!=</a:t>
            </a:r>
          </a:p>
        </p:txBody>
      </p:sp>
    </p:spTree>
    <p:extLst>
      <p:ext uri="{BB962C8B-B14F-4D97-AF65-F5344CB8AC3E}">
        <p14:creationId xmlns:p14="http://schemas.microsoft.com/office/powerpoint/2010/main" xmlns="" val="16097462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C38B-4F1C-43F8-8BC8-8A6E59BBCAF4}" type="slidenum">
              <a:rPr lang="en-US" altLang="tr-TR"/>
              <a:pPr/>
              <a:t>75</a:t>
            </a:fld>
            <a:endParaRPr lang="en-US" altLang="tr-TR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tr-TR" dirty="0"/>
              <a:t>Program </a:t>
            </a:r>
            <a:r>
              <a:rPr lang="en-US" altLang="tr-TR" dirty="0" smtClean="0"/>
              <a:t>14</a:t>
            </a:r>
            <a:endParaRPr lang="en-US" altLang="tr-TR" dirty="0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839200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sz="1600" dirty="0">
                <a:latin typeface="Courier New" pitchFamily="49" charset="0"/>
              </a:rPr>
              <a:t>// This program uses the == operator to compare the string entered</a:t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dirty="0">
                <a:latin typeface="Courier New" pitchFamily="49" charset="0"/>
              </a:rPr>
              <a:t>// by the user with the valid stereo part numbers.</a:t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dirty="0">
                <a:latin typeface="Courier New" pitchFamily="49" charset="0"/>
              </a:rPr>
              <a:t/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dirty="0">
                <a:latin typeface="Courier New" pitchFamily="49" charset="0"/>
              </a:rPr>
              <a:t>#</a:t>
            </a:r>
            <a:r>
              <a:rPr lang="en-US" altLang="tr-TR" sz="1600" b="1" dirty="0">
                <a:latin typeface="Courier New" pitchFamily="49" charset="0"/>
              </a:rPr>
              <a:t>include</a:t>
            </a:r>
            <a:r>
              <a:rPr lang="en-US" altLang="tr-TR" sz="1600" dirty="0">
                <a:latin typeface="Courier New" pitchFamily="49" charset="0"/>
              </a:rPr>
              <a:t> &lt;</a:t>
            </a:r>
            <a:r>
              <a:rPr lang="en-US" altLang="tr-TR" sz="1600" dirty="0" err="1">
                <a:latin typeface="Courier New" pitchFamily="49" charset="0"/>
              </a:rPr>
              <a:t>iostream</a:t>
            </a:r>
            <a:r>
              <a:rPr lang="en-US" altLang="tr-TR" sz="1600" dirty="0">
                <a:latin typeface="Courier New" pitchFamily="49" charset="0"/>
              </a:rPr>
              <a:t>&gt;</a:t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dirty="0">
                <a:latin typeface="Courier New" pitchFamily="49" charset="0"/>
              </a:rPr>
              <a:t>#</a:t>
            </a:r>
            <a:r>
              <a:rPr lang="en-US" altLang="tr-TR" sz="1600" b="1" dirty="0">
                <a:latin typeface="Courier New" pitchFamily="49" charset="0"/>
              </a:rPr>
              <a:t>include</a:t>
            </a:r>
            <a:r>
              <a:rPr lang="en-US" altLang="tr-TR" sz="1600" dirty="0">
                <a:latin typeface="Courier New" pitchFamily="49" charset="0"/>
              </a:rPr>
              <a:t> &lt;string&gt;</a:t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b="1" dirty="0">
                <a:latin typeface="Courier New" pitchFamily="49" charset="0"/>
              </a:rPr>
              <a:t>using</a:t>
            </a:r>
            <a:r>
              <a:rPr lang="en-US" altLang="tr-TR" sz="1600" dirty="0">
                <a:latin typeface="Courier New" pitchFamily="49" charset="0"/>
              </a:rPr>
              <a:t> </a:t>
            </a:r>
            <a:r>
              <a:rPr lang="en-US" altLang="tr-TR" sz="1600" b="1" dirty="0">
                <a:latin typeface="Courier New" pitchFamily="49" charset="0"/>
              </a:rPr>
              <a:t>namespace</a:t>
            </a:r>
            <a:r>
              <a:rPr lang="en-US" altLang="tr-TR" sz="1600" dirty="0">
                <a:latin typeface="Courier New" pitchFamily="49" charset="0"/>
              </a:rPr>
              <a:t> </a:t>
            </a:r>
            <a:r>
              <a:rPr lang="en-US" altLang="tr-TR" sz="1600" dirty="0" err="1">
                <a:latin typeface="Courier New" pitchFamily="49" charset="0"/>
              </a:rPr>
              <a:t>std</a:t>
            </a:r>
            <a:r>
              <a:rPr lang="en-US" altLang="tr-TR" sz="1600" dirty="0">
                <a:latin typeface="Courier New" pitchFamily="49" charset="0"/>
              </a:rPr>
              <a:t>;</a:t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dirty="0">
                <a:latin typeface="Courier New" pitchFamily="49" charset="0"/>
              </a:rPr>
              <a:t/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b="1" dirty="0">
                <a:latin typeface="Courier New" pitchFamily="49" charset="0"/>
              </a:rPr>
              <a:t>void</a:t>
            </a:r>
            <a:r>
              <a:rPr lang="en-US" altLang="tr-TR" sz="1600" dirty="0">
                <a:latin typeface="Courier New" pitchFamily="49" charset="0"/>
              </a:rPr>
              <a:t> </a:t>
            </a:r>
            <a:r>
              <a:rPr lang="en-US" altLang="tr-TR" sz="1600" b="1" dirty="0">
                <a:latin typeface="Courier New" pitchFamily="49" charset="0"/>
              </a:rPr>
              <a:t>main(void</a:t>
            </a:r>
            <a:r>
              <a:rPr lang="en-US" altLang="tr-TR" sz="1600" dirty="0">
                <a:latin typeface="Courier New" pitchFamily="49" charset="0"/>
              </a:rPr>
              <a:t>)</a:t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dirty="0">
                <a:latin typeface="Courier New" pitchFamily="49" charset="0"/>
              </a:rPr>
              <a:t>{</a:t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dirty="0">
                <a:latin typeface="Courier New" pitchFamily="49" charset="0"/>
              </a:rPr>
              <a:t>	</a:t>
            </a:r>
            <a:r>
              <a:rPr lang="en-US" altLang="tr-TR" sz="1600" b="1" dirty="0" err="1">
                <a:latin typeface="Courier New" pitchFamily="49" charset="0"/>
              </a:rPr>
              <a:t>const</a:t>
            </a:r>
            <a:r>
              <a:rPr lang="en-US" altLang="tr-TR" sz="1600" dirty="0">
                <a:latin typeface="Courier New" pitchFamily="49" charset="0"/>
              </a:rPr>
              <a:t> </a:t>
            </a:r>
            <a:r>
              <a:rPr lang="en-US" altLang="tr-TR" sz="1600" b="1" dirty="0">
                <a:latin typeface="Courier New" pitchFamily="49" charset="0"/>
              </a:rPr>
              <a:t>float</a:t>
            </a:r>
            <a:r>
              <a:rPr lang="en-US" altLang="tr-TR" sz="1600" dirty="0">
                <a:latin typeface="Courier New" pitchFamily="49" charset="0"/>
              </a:rPr>
              <a:t> </a:t>
            </a:r>
            <a:r>
              <a:rPr lang="en-US" altLang="tr-TR" sz="1600" dirty="0" err="1">
                <a:latin typeface="Courier New" pitchFamily="49" charset="0"/>
              </a:rPr>
              <a:t>aprice</a:t>
            </a:r>
            <a:r>
              <a:rPr lang="en-US" altLang="tr-TR" sz="1600" dirty="0">
                <a:latin typeface="Courier New" pitchFamily="49" charset="0"/>
              </a:rPr>
              <a:t> = 249.0, </a:t>
            </a:r>
            <a:r>
              <a:rPr lang="en-US" altLang="tr-TR" sz="1600" dirty="0" err="1">
                <a:latin typeface="Courier New" pitchFamily="49" charset="0"/>
              </a:rPr>
              <a:t>bprice</a:t>
            </a:r>
            <a:r>
              <a:rPr lang="en-US" altLang="tr-TR" sz="1600" dirty="0">
                <a:latin typeface="Courier New" pitchFamily="49" charset="0"/>
              </a:rPr>
              <a:t> = 299.0;</a:t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dirty="0">
                <a:latin typeface="Courier New" pitchFamily="49" charset="0"/>
              </a:rPr>
              <a:t>	</a:t>
            </a:r>
            <a:r>
              <a:rPr lang="en-US" altLang="tr-TR" sz="1600" b="1" dirty="0">
                <a:latin typeface="Courier New" pitchFamily="49" charset="0"/>
              </a:rPr>
              <a:t>string</a:t>
            </a:r>
            <a:r>
              <a:rPr lang="en-US" altLang="tr-TR" sz="1600" dirty="0">
                <a:latin typeface="Courier New" pitchFamily="49" charset="0"/>
              </a:rPr>
              <a:t> </a:t>
            </a:r>
            <a:r>
              <a:rPr lang="en-US" altLang="tr-TR" sz="1600" dirty="0" err="1">
                <a:latin typeface="Courier New" pitchFamily="49" charset="0"/>
              </a:rPr>
              <a:t>partNum</a:t>
            </a:r>
            <a:r>
              <a:rPr lang="en-US" altLang="tr-TR" sz="1600" dirty="0">
                <a:latin typeface="Courier New" pitchFamily="49" charset="0"/>
              </a:rPr>
              <a:t>;</a:t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dirty="0">
                <a:latin typeface="Courier New" pitchFamily="49" charset="0"/>
              </a:rPr>
              <a:t/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dirty="0">
                <a:latin typeface="Courier New" pitchFamily="49" charset="0"/>
              </a:rPr>
              <a:t>	</a:t>
            </a:r>
            <a:r>
              <a:rPr lang="en-US" altLang="tr-TR" sz="1600" b="1" dirty="0" err="1">
                <a:latin typeface="Courier New" pitchFamily="49" charset="0"/>
              </a:rPr>
              <a:t>cout</a:t>
            </a:r>
            <a:r>
              <a:rPr lang="en-US" altLang="tr-TR" sz="1600" dirty="0">
                <a:latin typeface="Courier New" pitchFamily="49" charset="0"/>
              </a:rPr>
              <a:t> &lt;&lt; "The stereo part numbers are:\n";</a:t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dirty="0">
                <a:latin typeface="Courier New" pitchFamily="49" charset="0"/>
              </a:rPr>
              <a:t>	</a:t>
            </a:r>
            <a:r>
              <a:rPr lang="en-US" altLang="tr-TR" sz="1600" b="1" dirty="0" err="1">
                <a:latin typeface="Courier New" pitchFamily="49" charset="0"/>
              </a:rPr>
              <a:t>cout</a:t>
            </a:r>
            <a:r>
              <a:rPr lang="en-US" altLang="tr-TR" sz="1600" dirty="0">
                <a:latin typeface="Courier New" pitchFamily="49" charset="0"/>
              </a:rPr>
              <a:t> &lt;&lt; "\</a:t>
            </a:r>
            <a:r>
              <a:rPr lang="en-US" altLang="tr-TR" sz="1600" dirty="0" err="1">
                <a:latin typeface="Courier New" pitchFamily="49" charset="0"/>
              </a:rPr>
              <a:t>tBoom</a:t>
            </a:r>
            <a:r>
              <a:rPr lang="en-US" altLang="tr-TR" sz="1600" dirty="0">
                <a:latin typeface="Courier New" pitchFamily="49" charset="0"/>
              </a:rPr>
              <a:t> Box, part number S147-29A\n";</a:t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dirty="0">
                <a:latin typeface="Courier New" pitchFamily="49" charset="0"/>
              </a:rPr>
              <a:t>	</a:t>
            </a:r>
            <a:r>
              <a:rPr lang="en-US" altLang="tr-TR" sz="1600" b="1" dirty="0" err="1">
                <a:latin typeface="Courier New" pitchFamily="49" charset="0"/>
              </a:rPr>
              <a:t>cout</a:t>
            </a:r>
            <a:r>
              <a:rPr lang="en-US" altLang="tr-TR" sz="1600" dirty="0">
                <a:latin typeface="Courier New" pitchFamily="49" charset="0"/>
              </a:rPr>
              <a:t> &lt;&lt; "\</a:t>
            </a:r>
            <a:r>
              <a:rPr lang="en-US" altLang="tr-TR" sz="1600" dirty="0" err="1">
                <a:latin typeface="Courier New" pitchFamily="49" charset="0"/>
              </a:rPr>
              <a:t>tShelf</a:t>
            </a:r>
            <a:r>
              <a:rPr lang="en-US" altLang="tr-TR" sz="1600" dirty="0">
                <a:latin typeface="Courier New" pitchFamily="49" charset="0"/>
              </a:rPr>
              <a:t> Model, part number S147-29B\n";</a:t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dirty="0">
                <a:latin typeface="Courier New" pitchFamily="49" charset="0"/>
              </a:rPr>
              <a:t>	</a:t>
            </a:r>
            <a:r>
              <a:rPr lang="en-US" altLang="tr-TR" sz="1600" b="1" dirty="0" err="1">
                <a:latin typeface="Courier New" pitchFamily="49" charset="0"/>
              </a:rPr>
              <a:t>cout</a:t>
            </a:r>
            <a:r>
              <a:rPr lang="en-US" altLang="tr-TR" sz="1600" dirty="0">
                <a:latin typeface="Courier New" pitchFamily="49" charset="0"/>
              </a:rPr>
              <a:t> &lt;&lt; "Enter the part number of the stereo you\n";</a:t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dirty="0">
                <a:latin typeface="Courier New" pitchFamily="49" charset="0"/>
              </a:rPr>
              <a:t>	</a:t>
            </a:r>
            <a:r>
              <a:rPr lang="en-US" altLang="tr-TR" sz="1600" b="1" dirty="0" err="1">
                <a:latin typeface="Courier New" pitchFamily="49" charset="0"/>
              </a:rPr>
              <a:t>cout</a:t>
            </a:r>
            <a:r>
              <a:rPr lang="en-US" altLang="tr-TR" sz="1600" dirty="0">
                <a:latin typeface="Courier New" pitchFamily="49" charset="0"/>
              </a:rPr>
              <a:t> &lt;&lt; "wish to purchase: ";	</a:t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dirty="0">
                <a:latin typeface="Courier New" pitchFamily="49" charset="0"/>
              </a:rPr>
              <a:t>	</a:t>
            </a:r>
            <a:r>
              <a:rPr lang="en-US" altLang="tr-TR" sz="1600" b="1" dirty="0" err="1">
                <a:latin typeface="Courier New" pitchFamily="49" charset="0"/>
              </a:rPr>
              <a:t>cin</a:t>
            </a:r>
            <a:r>
              <a:rPr lang="en-US" altLang="tr-TR" sz="1600" dirty="0">
                <a:latin typeface="Courier New" pitchFamily="49" charset="0"/>
              </a:rPr>
              <a:t> &gt;&gt; </a:t>
            </a:r>
            <a:r>
              <a:rPr lang="en-US" altLang="tr-TR" sz="1600" dirty="0" err="1">
                <a:latin typeface="Courier New" pitchFamily="49" charset="0"/>
              </a:rPr>
              <a:t>partNum</a:t>
            </a:r>
            <a:r>
              <a:rPr lang="en-US" altLang="tr-TR" sz="1600" dirty="0">
                <a:latin typeface="Courier New" pitchFamily="49" charset="0"/>
              </a:rPr>
              <a:t>;</a:t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dirty="0">
                <a:latin typeface="Courier New" pitchFamily="49" charset="0"/>
              </a:rPr>
              <a:t>	</a:t>
            </a:r>
            <a:r>
              <a:rPr lang="en-US" altLang="tr-TR" sz="1600" b="1" dirty="0" err="1">
                <a:latin typeface="Courier New" pitchFamily="49" charset="0"/>
              </a:rPr>
              <a:t>cout.setf</a:t>
            </a:r>
            <a:r>
              <a:rPr lang="en-US" altLang="tr-TR" sz="1600" dirty="0">
                <a:latin typeface="Courier New" pitchFamily="49" charset="0"/>
              </a:rPr>
              <a:t>(</a:t>
            </a:r>
            <a:r>
              <a:rPr lang="en-US" altLang="tr-TR" sz="1600" dirty="0" err="1">
                <a:latin typeface="Courier New" pitchFamily="49" charset="0"/>
              </a:rPr>
              <a:t>ios</a:t>
            </a:r>
            <a:r>
              <a:rPr lang="en-US" altLang="tr-TR" sz="1600" dirty="0">
                <a:latin typeface="Courier New" pitchFamily="49" charset="0"/>
              </a:rPr>
              <a:t>::fixed | </a:t>
            </a:r>
            <a:r>
              <a:rPr lang="en-US" altLang="tr-TR" sz="1600" dirty="0" err="1">
                <a:latin typeface="Courier New" pitchFamily="49" charset="0"/>
              </a:rPr>
              <a:t>ios</a:t>
            </a:r>
            <a:r>
              <a:rPr lang="en-US" altLang="tr-TR" sz="1600" dirty="0">
                <a:latin typeface="Courier New" pitchFamily="49" charset="0"/>
              </a:rPr>
              <a:t>::</a:t>
            </a:r>
            <a:r>
              <a:rPr lang="en-US" altLang="tr-TR" sz="1600" dirty="0" err="1">
                <a:latin typeface="Courier New" pitchFamily="49" charset="0"/>
              </a:rPr>
              <a:t>showpoint</a:t>
            </a:r>
            <a:r>
              <a:rPr lang="en-US" altLang="tr-TR" sz="1600" dirty="0">
                <a:latin typeface="Courier New" pitchFamily="49" charset="0"/>
              </a:rPr>
              <a:t>);</a:t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dirty="0">
                <a:latin typeface="Courier New" pitchFamily="49" charset="0"/>
              </a:rPr>
              <a:t>	</a:t>
            </a:r>
            <a:r>
              <a:rPr lang="en-US" altLang="tr-TR" sz="1600" b="1" dirty="0" err="1">
                <a:latin typeface="Courier New" pitchFamily="49" charset="0"/>
              </a:rPr>
              <a:t>cout.precision</a:t>
            </a:r>
            <a:r>
              <a:rPr lang="en-US" altLang="tr-TR" sz="1600" dirty="0">
                <a:latin typeface="Courier New" pitchFamily="49" charset="0"/>
              </a:rPr>
              <a:t>(2);</a:t>
            </a:r>
            <a:br>
              <a:rPr lang="en-US" altLang="tr-TR" sz="1600" dirty="0">
                <a:latin typeface="Courier New" pitchFamily="49" charset="0"/>
              </a:rPr>
            </a:br>
            <a:endParaRPr lang="en-US" altLang="tr-TR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81108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5B3B-71D2-4620-BF27-6888A67BCC33}" type="slidenum">
              <a:rPr lang="en-US" altLang="tr-TR"/>
              <a:pPr/>
              <a:t>76</a:t>
            </a:fld>
            <a:endParaRPr lang="en-US" altLang="tr-TR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tr-TR" dirty="0"/>
              <a:t>Program </a:t>
            </a:r>
            <a:r>
              <a:rPr lang="en-US" altLang="tr-TR" dirty="0" smtClean="0"/>
              <a:t>14 </a:t>
            </a:r>
            <a:r>
              <a:rPr lang="en-US" altLang="tr-TR" dirty="0"/>
              <a:t>(continued)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8610600" cy="472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sz="1600" dirty="0">
                <a:latin typeface="Courier New" pitchFamily="49" charset="0"/>
              </a:rPr>
              <a:t>	</a:t>
            </a:r>
            <a:r>
              <a:rPr lang="en-US" altLang="tr-TR" sz="1600" b="1" dirty="0">
                <a:latin typeface="Courier New" pitchFamily="49" charset="0"/>
              </a:rPr>
              <a:t>if</a:t>
            </a:r>
            <a:r>
              <a:rPr lang="en-US" altLang="tr-TR" sz="1600" dirty="0">
                <a:latin typeface="Courier New" pitchFamily="49" charset="0"/>
              </a:rPr>
              <a:t> (</a:t>
            </a:r>
            <a:r>
              <a:rPr lang="en-US" altLang="tr-TR" sz="1600" dirty="0" err="1">
                <a:latin typeface="Courier New" pitchFamily="49" charset="0"/>
              </a:rPr>
              <a:t>partNum</a:t>
            </a:r>
            <a:r>
              <a:rPr lang="en-US" altLang="tr-TR" sz="1600" dirty="0">
                <a:latin typeface="Courier New" pitchFamily="49" charset="0"/>
              </a:rPr>
              <a:t> == "S147-29A")</a:t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dirty="0">
                <a:latin typeface="Courier New" pitchFamily="49" charset="0"/>
              </a:rPr>
              <a:t>		</a:t>
            </a:r>
            <a:r>
              <a:rPr lang="en-US" altLang="tr-TR" sz="1600" b="1" dirty="0" err="1">
                <a:latin typeface="Courier New" pitchFamily="49" charset="0"/>
              </a:rPr>
              <a:t>cout</a:t>
            </a:r>
            <a:r>
              <a:rPr lang="en-US" altLang="tr-TR" sz="1600" dirty="0">
                <a:latin typeface="Courier New" pitchFamily="49" charset="0"/>
              </a:rPr>
              <a:t> &lt;&lt; "The price is $" &lt;&lt; </a:t>
            </a:r>
            <a:r>
              <a:rPr lang="en-US" altLang="tr-TR" sz="1600" dirty="0" err="1">
                <a:latin typeface="Courier New" pitchFamily="49" charset="0"/>
              </a:rPr>
              <a:t>aprice</a:t>
            </a:r>
            <a:r>
              <a:rPr lang="en-US" altLang="tr-TR" sz="1600" dirty="0">
                <a:latin typeface="Courier New" pitchFamily="49" charset="0"/>
              </a:rPr>
              <a:t> &lt;&lt; </a:t>
            </a:r>
            <a:r>
              <a:rPr lang="en-US" altLang="tr-TR" sz="1600" dirty="0" err="1">
                <a:latin typeface="Courier New" pitchFamily="49" charset="0"/>
              </a:rPr>
              <a:t>endl</a:t>
            </a:r>
            <a:r>
              <a:rPr lang="en-US" altLang="tr-TR" sz="1600" dirty="0">
                <a:latin typeface="Courier New" pitchFamily="49" charset="0"/>
              </a:rPr>
              <a:t>;</a:t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dirty="0">
                <a:latin typeface="Courier New" pitchFamily="49" charset="0"/>
              </a:rPr>
              <a:t>	</a:t>
            </a:r>
            <a:r>
              <a:rPr lang="en-US" altLang="tr-TR" sz="1600" b="1" dirty="0">
                <a:latin typeface="Courier New" pitchFamily="49" charset="0"/>
              </a:rPr>
              <a:t>else</a:t>
            </a:r>
            <a:r>
              <a:rPr lang="en-US" altLang="tr-TR" sz="1600" dirty="0">
                <a:latin typeface="Courier New" pitchFamily="49" charset="0"/>
              </a:rPr>
              <a:t> </a:t>
            </a:r>
            <a:r>
              <a:rPr lang="en-US" altLang="tr-TR" sz="1600" b="1" dirty="0">
                <a:latin typeface="Courier New" pitchFamily="49" charset="0"/>
              </a:rPr>
              <a:t>if</a:t>
            </a:r>
            <a:r>
              <a:rPr lang="en-US" altLang="tr-TR" sz="1600" dirty="0">
                <a:latin typeface="Courier New" pitchFamily="49" charset="0"/>
              </a:rPr>
              <a:t> (</a:t>
            </a:r>
            <a:r>
              <a:rPr lang="en-US" altLang="tr-TR" sz="1600" dirty="0" err="1">
                <a:latin typeface="Courier New" pitchFamily="49" charset="0"/>
              </a:rPr>
              <a:t>partNum</a:t>
            </a:r>
            <a:r>
              <a:rPr lang="en-US" altLang="tr-TR" sz="1600" dirty="0">
                <a:latin typeface="Courier New" pitchFamily="49" charset="0"/>
              </a:rPr>
              <a:t> == "S147-29B")</a:t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dirty="0">
                <a:latin typeface="Courier New" pitchFamily="49" charset="0"/>
              </a:rPr>
              <a:t>		</a:t>
            </a:r>
            <a:r>
              <a:rPr lang="en-US" altLang="tr-TR" sz="1600" b="1" dirty="0" err="1">
                <a:latin typeface="Courier New" pitchFamily="49" charset="0"/>
              </a:rPr>
              <a:t>cout</a:t>
            </a:r>
            <a:r>
              <a:rPr lang="en-US" altLang="tr-TR" sz="1600" dirty="0">
                <a:latin typeface="Courier New" pitchFamily="49" charset="0"/>
              </a:rPr>
              <a:t> &lt;&lt; "The price is $" &lt;&lt; </a:t>
            </a:r>
            <a:r>
              <a:rPr lang="en-US" altLang="tr-TR" sz="1600" dirty="0" err="1">
                <a:latin typeface="Courier New" pitchFamily="49" charset="0"/>
              </a:rPr>
              <a:t>bprice</a:t>
            </a:r>
            <a:r>
              <a:rPr lang="en-US" altLang="tr-TR" sz="1600" dirty="0">
                <a:latin typeface="Courier New" pitchFamily="49" charset="0"/>
              </a:rPr>
              <a:t> &lt;&lt; </a:t>
            </a:r>
            <a:r>
              <a:rPr lang="en-US" altLang="tr-TR" sz="1600" dirty="0" err="1">
                <a:latin typeface="Courier New" pitchFamily="49" charset="0"/>
              </a:rPr>
              <a:t>endl</a:t>
            </a:r>
            <a:r>
              <a:rPr lang="en-US" altLang="tr-TR" sz="1600" dirty="0">
                <a:latin typeface="Courier New" pitchFamily="49" charset="0"/>
              </a:rPr>
              <a:t>;</a:t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dirty="0">
                <a:latin typeface="Courier New" pitchFamily="49" charset="0"/>
              </a:rPr>
              <a:t>	</a:t>
            </a:r>
            <a:r>
              <a:rPr lang="en-US" altLang="tr-TR" sz="1600" b="1" dirty="0">
                <a:latin typeface="Courier New" pitchFamily="49" charset="0"/>
              </a:rPr>
              <a:t>else</a:t>
            </a:r>
            <a:r>
              <a:rPr lang="en-US" altLang="tr-TR" sz="1600" dirty="0">
                <a:latin typeface="Courier New" pitchFamily="49" charset="0"/>
              </a:rPr>
              <a:t/>
            </a:r>
            <a:br>
              <a:rPr lang="en-US" altLang="tr-TR" sz="1600" dirty="0">
                <a:latin typeface="Courier New" pitchFamily="49" charset="0"/>
              </a:rPr>
            </a:br>
            <a:r>
              <a:rPr lang="en-US" altLang="tr-TR" sz="1600" dirty="0">
                <a:latin typeface="Courier New" pitchFamily="49" charset="0"/>
              </a:rPr>
              <a:t>		</a:t>
            </a:r>
            <a:r>
              <a:rPr lang="en-US" altLang="tr-TR" sz="1600" b="1" dirty="0" err="1">
                <a:latin typeface="Courier New" pitchFamily="49" charset="0"/>
              </a:rPr>
              <a:t>cout</a:t>
            </a:r>
            <a:r>
              <a:rPr lang="en-US" altLang="tr-TR" sz="1600" dirty="0">
                <a:latin typeface="Courier New" pitchFamily="49" charset="0"/>
              </a:rPr>
              <a:t> &lt;&lt; </a:t>
            </a:r>
            <a:r>
              <a:rPr lang="en-US" altLang="tr-TR" sz="1600" dirty="0" err="1">
                <a:latin typeface="Courier New" pitchFamily="49" charset="0"/>
              </a:rPr>
              <a:t>partNum</a:t>
            </a:r>
            <a:r>
              <a:rPr lang="en-US" altLang="tr-TR" sz="1600" dirty="0">
                <a:latin typeface="Courier New" pitchFamily="49" charset="0"/>
              </a:rPr>
              <a:t> &lt;&lt; " is not a valid part number.\n</a:t>
            </a:r>
            <a:r>
              <a:rPr lang="en-US" altLang="tr-TR" sz="1600" dirty="0" smtClean="0">
                <a:latin typeface="Courier New" pitchFamily="49" charset="0"/>
              </a:rPr>
              <a:t>";</a:t>
            </a:r>
            <a:endParaRPr lang="tr-TR" altLang="tr-TR" sz="1600" dirty="0" smtClean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tr-TR" altLang="tr-TR" sz="1600" b="1" noProof="1" smtClean="0">
                <a:solidFill>
                  <a:srgbClr val="000000"/>
                </a:solidFill>
                <a:latin typeface="Courier New" pitchFamily="49" charset="0"/>
              </a:rPr>
              <a:t>system("pause");</a:t>
            </a:r>
            <a:endParaRPr lang="en-US" altLang="tr-TR" sz="1600" b="1" noProof="1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tr-TR" sz="1600" dirty="0" smtClean="0">
                <a:latin typeface="Courier New" pitchFamily="49" charset="0"/>
              </a:rPr>
              <a:t>}</a:t>
            </a:r>
            <a:endParaRPr lang="en-US" altLang="tr-TR" sz="16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tr-TR" b="1" i="1" dirty="0"/>
              <a:t>Program Output</a:t>
            </a:r>
          </a:p>
          <a:p>
            <a:pPr>
              <a:spcBef>
                <a:spcPct val="50000"/>
              </a:spcBef>
            </a:pPr>
            <a:r>
              <a:rPr lang="en-US" altLang="tr-TR" sz="2000" dirty="0">
                <a:latin typeface="Courier New" pitchFamily="49" charset="0"/>
              </a:rPr>
              <a:t>The stereo part numbers are:</a:t>
            </a:r>
            <a:br>
              <a:rPr lang="en-US" altLang="tr-TR" sz="2000" dirty="0">
                <a:latin typeface="Courier New" pitchFamily="49" charset="0"/>
              </a:rPr>
            </a:br>
            <a:r>
              <a:rPr lang="en-US" altLang="tr-TR" sz="2000" dirty="0">
                <a:latin typeface="Courier New" pitchFamily="49" charset="0"/>
              </a:rPr>
              <a:t>        Boom Box, part number S147-29A</a:t>
            </a:r>
            <a:br>
              <a:rPr lang="en-US" altLang="tr-TR" sz="2000" dirty="0">
                <a:latin typeface="Courier New" pitchFamily="49" charset="0"/>
              </a:rPr>
            </a:br>
            <a:r>
              <a:rPr lang="en-US" altLang="tr-TR" sz="2000" dirty="0">
                <a:latin typeface="Courier New" pitchFamily="49" charset="0"/>
              </a:rPr>
              <a:t>        Shelf Model, part number S147-29B</a:t>
            </a:r>
            <a:br>
              <a:rPr lang="en-US" altLang="tr-TR" sz="2000" dirty="0">
                <a:latin typeface="Courier New" pitchFamily="49" charset="0"/>
              </a:rPr>
            </a:br>
            <a:r>
              <a:rPr lang="en-US" altLang="tr-TR" sz="2000" dirty="0">
                <a:latin typeface="Courier New" pitchFamily="49" charset="0"/>
              </a:rPr>
              <a:t>Enter the part number of the stereo you</a:t>
            </a:r>
            <a:br>
              <a:rPr lang="en-US" altLang="tr-TR" sz="2000" dirty="0">
                <a:latin typeface="Courier New" pitchFamily="49" charset="0"/>
              </a:rPr>
            </a:br>
            <a:r>
              <a:rPr lang="en-US" altLang="tr-TR" sz="2000" dirty="0">
                <a:latin typeface="Courier New" pitchFamily="49" charset="0"/>
              </a:rPr>
              <a:t>wish to purchase: </a:t>
            </a:r>
            <a:r>
              <a:rPr lang="en-US" altLang="tr-TR" sz="2000" b="1" dirty="0">
                <a:latin typeface="Courier New" pitchFamily="49" charset="0"/>
              </a:rPr>
              <a:t>S147-29A [Enter]</a:t>
            </a:r>
            <a:r>
              <a:rPr lang="en-US" altLang="tr-TR" sz="2000" dirty="0">
                <a:latin typeface="Courier New" pitchFamily="49" charset="0"/>
              </a:rPr>
              <a:t/>
            </a:r>
            <a:br>
              <a:rPr lang="en-US" altLang="tr-TR" sz="2000" dirty="0">
                <a:latin typeface="Courier New" pitchFamily="49" charset="0"/>
              </a:rPr>
            </a:br>
            <a:r>
              <a:rPr lang="en-US" altLang="tr-TR" sz="2000" dirty="0">
                <a:latin typeface="Courier New" pitchFamily="49" charset="0"/>
              </a:rPr>
              <a:t>The price is $249.00</a:t>
            </a:r>
          </a:p>
        </p:txBody>
      </p:sp>
    </p:spTree>
    <p:extLst>
      <p:ext uri="{BB962C8B-B14F-4D97-AF65-F5344CB8AC3E}">
        <p14:creationId xmlns:p14="http://schemas.microsoft.com/office/powerpoint/2010/main" xmlns="" val="24334910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C42F-DEB6-4959-9F83-21175D4ECF25}" type="slidenum">
              <a:rPr lang="en-US" altLang="tr-TR"/>
              <a:pPr/>
              <a:t>77</a:t>
            </a:fld>
            <a:endParaRPr lang="en-US" altLang="tr-TR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799"/>
            <a:ext cx="7772400" cy="1013361"/>
          </a:xfrm>
        </p:spPr>
        <p:txBody>
          <a:bodyPr>
            <a:normAutofit/>
          </a:bodyPr>
          <a:lstStyle/>
          <a:p>
            <a:r>
              <a:rPr lang="en-US" altLang="tr-TR" sz="3600"/>
              <a:t>Other Ways to Declare </a:t>
            </a:r>
            <a:r>
              <a:rPr lang="en-US" altLang="tr-TR" sz="3600">
                <a:latin typeface="Courier New" pitchFamily="49" charset="0"/>
              </a:rPr>
              <a:t>string</a:t>
            </a:r>
            <a:r>
              <a:rPr lang="en-US" altLang="tr-TR" sz="3600"/>
              <a:t> Objects</a:t>
            </a:r>
          </a:p>
        </p:txBody>
      </p:sp>
      <p:graphicFrame>
        <p:nvGraphicFramePr>
          <p:cNvPr id="81958" name="Group 38"/>
          <p:cNvGraphicFramePr>
            <a:graphicFrameLocks noGrp="1"/>
          </p:cNvGraphicFramePr>
          <p:nvPr/>
        </p:nvGraphicFramePr>
        <p:xfrm>
          <a:off x="609600" y="1397000"/>
          <a:ext cx="8229600" cy="3878263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Declaration Example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string 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Declares an empty 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string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object named 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address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string name(“Bill Smith”</a:t>
                      </a:r>
                      <a:r>
                        <a:rPr kumimoji="0" lang="en-US" altLang="tr-T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);</a:t>
                      </a:r>
                      <a:endParaRPr kumimoji="0" lang="en-US" altLang="tr-TR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name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is a 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string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object initialized with “Bill Smith”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string person1(person2);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person1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is initialized with a copy of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person2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 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person2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may be either a 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string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object or a 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char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array.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6833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432148" y="77786"/>
            <a:ext cx="8229600" cy="1143000"/>
          </a:xfrm>
          <a:noFill/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String Initialization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331788" y="1006475"/>
            <a:ext cx="8507412" cy="962025"/>
          </a:xfrm>
        </p:spPr>
        <p:txBody>
          <a:bodyPr/>
          <a:lstStyle/>
          <a:p>
            <a:pPr marL="533400" indent="-533400"/>
            <a:r>
              <a:rPr lang="en-US" dirty="0" smtClean="0">
                <a:latin typeface="Cambria" pitchFamily="18" charset="0"/>
              </a:rPr>
              <a:t>A char array may be initialized during declaration just like any other array</a:t>
            </a:r>
          </a:p>
        </p:txBody>
      </p:sp>
      <p:sp>
        <p:nvSpPr>
          <p:cNvPr id="819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B86E6C-4E3C-495A-9A1C-25C18C98F45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08581" name="Text Box 5"/>
          <p:cNvSpPr txBox="1">
            <a:spLocks noChangeArrowheads="1"/>
          </p:cNvSpPr>
          <p:nvPr/>
        </p:nvSpPr>
        <p:spPr bwMode="auto">
          <a:xfrm>
            <a:off x="1938338" y="2200275"/>
            <a:ext cx="4867275" cy="406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char str[8] = {</a:t>
            </a:r>
            <a:r>
              <a:rPr lang="tr-TR" sz="2000" b="1">
                <a:latin typeface="Courier New" pitchFamily="49" charset="0"/>
              </a:rPr>
              <a:t>'</a:t>
            </a:r>
            <a:r>
              <a:rPr lang="en-US" sz="2000" b="1">
                <a:latin typeface="Courier New" pitchFamily="49" charset="0"/>
              </a:rPr>
              <a:t>a</a:t>
            </a:r>
            <a:r>
              <a:rPr lang="tr-TR" sz="2000" b="1">
                <a:latin typeface="Courier New" pitchFamily="49" charset="0"/>
              </a:rPr>
              <a:t>'</a:t>
            </a:r>
            <a:r>
              <a:rPr lang="en-US" sz="2000" b="1">
                <a:latin typeface="Courier New" pitchFamily="49" charset="0"/>
              </a:rPr>
              <a:t>, </a:t>
            </a:r>
            <a:r>
              <a:rPr lang="tr-TR" sz="2000" b="1">
                <a:latin typeface="Courier New" pitchFamily="49" charset="0"/>
              </a:rPr>
              <a:t>'</a:t>
            </a:r>
            <a:r>
              <a:rPr lang="en-US" sz="2000" b="1">
                <a:latin typeface="Courier New" pitchFamily="49" charset="0"/>
              </a:rPr>
              <a:t>b</a:t>
            </a:r>
            <a:r>
              <a:rPr lang="tr-TR" sz="2000" b="1">
                <a:latin typeface="Courier New" pitchFamily="49" charset="0"/>
              </a:rPr>
              <a:t>'</a:t>
            </a:r>
            <a:r>
              <a:rPr lang="en-US" sz="2000" b="1">
                <a:latin typeface="Courier New" pitchFamily="49" charset="0"/>
              </a:rPr>
              <a:t>, </a:t>
            </a:r>
            <a:r>
              <a:rPr lang="tr-TR" sz="2000" b="1">
                <a:latin typeface="Courier New" pitchFamily="49" charset="0"/>
              </a:rPr>
              <a:t>'</a:t>
            </a:r>
            <a:r>
              <a:rPr lang="en-US" sz="2000" b="1">
                <a:latin typeface="Courier New" pitchFamily="49" charset="0"/>
              </a:rPr>
              <a:t>c</a:t>
            </a:r>
            <a:r>
              <a:rPr lang="tr-TR" sz="2000" b="1">
                <a:latin typeface="Courier New" pitchFamily="49" charset="0"/>
              </a:rPr>
              <a:t>'</a:t>
            </a:r>
            <a:r>
              <a:rPr lang="en-US" sz="2000" b="1">
                <a:latin typeface="Courier New" pitchFamily="49" charset="0"/>
              </a:rPr>
              <a:t>};</a:t>
            </a:r>
          </a:p>
        </p:txBody>
      </p:sp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257175" y="2924175"/>
            <a:ext cx="8507413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ambria" pitchFamily="18" charset="0"/>
              </a:rPr>
              <a:t>Recall that unspecified array elements are filled with 0, that is, the NULL char. 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ambria" pitchFamily="18" charset="0"/>
              </a:rPr>
              <a:t>So the above declaration corresponds to the following string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112838" y="4965700"/>
            <a:ext cx="6589712" cy="1471613"/>
            <a:chOff x="701" y="3128"/>
            <a:chExt cx="4151" cy="927"/>
          </a:xfrm>
        </p:grpSpPr>
        <p:sp>
          <p:nvSpPr>
            <p:cNvPr id="8200" name="Rectangle 7"/>
            <p:cNvSpPr>
              <a:spLocks noChangeArrowheads="1"/>
            </p:cNvSpPr>
            <p:nvPr/>
          </p:nvSpPr>
          <p:spPr bwMode="auto">
            <a:xfrm>
              <a:off x="1077" y="3128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8201" name="Rectangle 8"/>
            <p:cNvSpPr>
              <a:spLocks noChangeArrowheads="1"/>
            </p:cNvSpPr>
            <p:nvPr/>
          </p:nvSpPr>
          <p:spPr bwMode="auto">
            <a:xfrm>
              <a:off x="1551" y="3128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8202" name="Rectangle 9"/>
            <p:cNvSpPr>
              <a:spLocks noChangeArrowheads="1"/>
            </p:cNvSpPr>
            <p:nvPr/>
          </p:nvSpPr>
          <p:spPr bwMode="auto">
            <a:xfrm>
              <a:off x="2011" y="3128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sp>
          <p:nvSpPr>
            <p:cNvPr id="8203" name="Rectangle 10"/>
            <p:cNvSpPr>
              <a:spLocks noChangeArrowheads="1"/>
            </p:cNvSpPr>
            <p:nvPr/>
          </p:nvSpPr>
          <p:spPr bwMode="auto">
            <a:xfrm>
              <a:off x="2485" y="3128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\0</a:t>
              </a:r>
            </a:p>
          </p:txBody>
        </p:sp>
        <p:sp>
          <p:nvSpPr>
            <p:cNvPr id="8204" name="Rectangle 11"/>
            <p:cNvSpPr>
              <a:spLocks noChangeArrowheads="1"/>
            </p:cNvSpPr>
            <p:nvPr/>
          </p:nvSpPr>
          <p:spPr bwMode="auto">
            <a:xfrm>
              <a:off x="2960" y="3128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\0</a:t>
              </a:r>
            </a:p>
          </p:txBody>
        </p:sp>
        <p:sp>
          <p:nvSpPr>
            <p:cNvPr id="8205" name="Rectangle 12"/>
            <p:cNvSpPr>
              <a:spLocks noChangeArrowheads="1"/>
            </p:cNvSpPr>
            <p:nvPr/>
          </p:nvSpPr>
          <p:spPr bwMode="auto">
            <a:xfrm>
              <a:off x="3434" y="3128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\0</a:t>
              </a:r>
            </a:p>
          </p:txBody>
        </p:sp>
        <p:sp>
          <p:nvSpPr>
            <p:cNvPr id="8206" name="Rectangle 13"/>
            <p:cNvSpPr>
              <a:spLocks noChangeArrowheads="1"/>
            </p:cNvSpPr>
            <p:nvPr/>
          </p:nvSpPr>
          <p:spPr bwMode="auto">
            <a:xfrm>
              <a:off x="3916" y="3128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\0</a:t>
              </a:r>
            </a:p>
          </p:txBody>
        </p:sp>
        <p:sp>
          <p:nvSpPr>
            <p:cNvPr id="8207" name="Rectangle 14"/>
            <p:cNvSpPr>
              <a:spLocks noChangeArrowheads="1"/>
            </p:cNvSpPr>
            <p:nvPr/>
          </p:nvSpPr>
          <p:spPr bwMode="auto">
            <a:xfrm>
              <a:off x="4376" y="3128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\0</a:t>
              </a:r>
            </a:p>
          </p:txBody>
        </p:sp>
        <p:sp>
          <p:nvSpPr>
            <p:cNvPr id="8208" name="Text Box 15"/>
            <p:cNvSpPr txBox="1">
              <a:spLocks noChangeArrowheads="1"/>
            </p:cNvSpPr>
            <p:nvPr/>
          </p:nvSpPr>
          <p:spPr bwMode="auto">
            <a:xfrm>
              <a:off x="1223" y="336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8209" name="Text Box 16"/>
            <p:cNvSpPr txBox="1">
              <a:spLocks noChangeArrowheads="1"/>
            </p:cNvSpPr>
            <p:nvPr/>
          </p:nvSpPr>
          <p:spPr bwMode="auto">
            <a:xfrm>
              <a:off x="1698" y="3365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8210" name="Text Box 17"/>
            <p:cNvSpPr txBox="1">
              <a:spLocks noChangeArrowheads="1"/>
            </p:cNvSpPr>
            <p:nvPr/>
          </p:nvSpPr>
          <p:spPr bwMode="auto">
            <a:xfrm>
              <a:off x="2180" y="337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8211" name="Text Box 18"/>
            <p:cNvSpPr txBox="1">
              <a:spLocks noChangeArrowheads="1"/>
            </p:cNvSpPr>
            <p:nvPr/>
          </p:nvSpPr>
          <p:spPr bwMode="auto">
            <a:xfrm>
              <a:off x="2647" y="336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8212" name="Text Box 19"/>
            <p:cNvSpPr txBox="1">
              <a:spLocks noChangeArrowheads="1"/>
            </p:cNvSpPr>
            <p:nvPr/>
          </p:nvSpPr>
          <p:spPr bwMode="auto">
            <a:xfrm>
              <a:off x="3114" y="336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  <p:sp>
          <p:nvSpPr>
            <p:cNvPr id="8213" name="Text Box 20"/>
            <p:cNvSpPr txBox="1">
              <a:spLocks noChangeArrowheads="1"/>
            </p:cNvSpPr>
            <p:nvPr/>
          </p:nvSpPr>
          <p:spPr bwMode="auto">
            <a:xfrm>
              <a:off x="3597" y="335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5</a:t>
              </a:r>
            </a:p>
          </p:txBody>
        </p:sp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4072" y="336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6</a:t>
              </a:r>
            </a:p>
          </p:txBody>
        </p:sp>
        <p:sp>
          <p:nvSpPr>
            <p:cNvPr id="8215" name="Text Box 22"/>
            <p:cNvSpPr txBox="1">
              <a:spLocks noChangeArrowheads="1"/>
            </p:cNvSpPr>
            <p:nvPr/>
          </p:nvSpPr>
          <p:spPr bwMode="auto">
            <a:xfrm>
              <a:off x="4531" y="336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7</a:t>
              </a:r>
            </a:p>
          </p:txBody>
        </p:sp>
        <p:sp>
          <p:nvSpPr>
            <p:cNvPr id="8216" name="Text Box 23"/>
            <p:cNvSpPr txBox="1">
              <a:spLocks noChangeArrowheads="1"/>
            </p:cNvSpPr>
            <p:nvPr/>
          </p:nvSpPr>
          <p:spPr bwMode="auto">
            <a:xfrm>
              <a:off x="701" y="3139"/>
              <a:ext cx="3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str:</a:t>
              </a:r>
            </a:p>
          </p:txBody>
        </p:sp>
        <p:sp>
          <p:nvSpPr>
            <p:cNvPr id="8217" name="Rectangle 24"/>
            <p:cNvSpPr>
              <a:spLocks noChangeArrowheads="1"/>
            </p:cNvSpPr>
            <p:nvPr/>
          </p:nvSpPr>
          <p:spPr bwMode="auto">
            <a:xfrm>
              <a:off x="1417" y="3792"/>
              <a:ext cx="2423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NULL terminated as required</a:t>
              </a:r>
            </a:p>
          </p:txBody>
        </p:sp>
        <p:sp>
          <p:nvSpPr>
            <p:cNvPr id="8218" name="Line 25"/>
            <p:cNvSpPr>
              <a:spLocks noChangeShapeType="1"/>
            </p:cNvSpPr>
            <p:nvPr/>
          </p:nvSpPr>
          <p:spPr bwMode="auto">
            <a:xfrm flipV="1">
              <a:off x="2565" y="3352"/>
              <a:ext cx="53" cy="4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1" grpId="0" animBg="1"/>
      <p:bldP spid="4085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594986" y="0"/>
            <a:ext cx="8229600" cy="1143000"/>
          </a:xfrm>
          <a:noFill/>
        </p:spPr>
        <p:txBody>
          <a:bodyPr/>
          <a:lstStyle/>
          <a:p>
            <a:r>
              <a:rPr lang="en-US" dirty="0" smtClean="0"/>
              <a:t>String Initialization (cont)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431997" y="1332152"/>
            <a:ext cx="8507412" cy="1863725"/>
          </a:xfrm>
        </p:spPr>
        <p:txBody>
          <a:bodyPr/>
          <a:lstStyle/>
          <a:p>
            <a:pPr marL="533400" indent="-533400"/>
            <a:r>
              <a:rPr lang="en-US" dirty="0" smtClean="0"/>
              <a:t>If a char array will store strings, there is a simpler way to specify the </a:t>
            </a:r>
            <a:r>
              <a:rPr lang="en-US" dirty="0" err="1" smtClean="0"/>
              <a:t>initializer</a:t>
            </a:r>
            <a:endParaRPr lang="en-US" dirty="0" smtClean="0"/>
          </a:p>
          <a:p>
            <a:pPr marL="914400" lvl="1" indent="-457200"/>
            <a:r>
              <a:rPr lang="en-US" dirty="0" smtClean="0"/>
              <a:t>We just put the string inside double quotes, called a string literal</a:t>
            </a:r>
          </a:p>
        </p:txBody>
      </p:sp>
      <p:sp>
        <p:nvSpPr>
          <p:cNvPr id="921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A8142E-C02C-4FBC-83AD-83B24BC26DD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990600" y="3201988"/>
            <a:ext cx="6811963" cy="406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char str[8] = "abc"; /* same as before */</a:t>
            </a:r>
          </a:p>
        </p:txBody>
      </p: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984250" y="4137025"/>
            <a:ext cx="6589713" cy="1471613"/>
            <a:chOff x="701" y="3128"/>
            <a:chExt cx="4151" cy="927"/>
          </a:xfrm>
        </p:grpSpPr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1077" y="3128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1551" y="3128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2011" y="3128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2485" y="3128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\0</a:t>
              </a: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2960" y="3128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\0</a:t>
              </a:r>
            </a:p>
          </p:txBody>
        </p:sp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3434" y="3128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\0</a:t>
              </a:r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3916" y="3128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\0</a:t>
              </a:r>
            </a:p>
          </p:txBody>
        </p:sp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4376" y="3128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\0</a:t>
              </a:r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1223" y="336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>
              <a:off x="1698" y="3365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9233" name="Text Box 17"/>
            <p:cNvSpPr txBox="1">
              <a:spLocks noChangeArrowheads="1"/>
            </p:cNvSpPr>
            <p:nvPr/>
          </p:nvSpPr>
          <p:spPr bwMode="auto">
            <a:xfrm>
              <a:off x="2180" y="337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9234" name="Text Box 18"/>
            <p:cNvSpPr txBox="1">
              <a:spLocks noChangeArrowheads="1"/>
            </p:cNvSpPr>
            <p:nvPr/>
          </p:nvSpPr>
          <p:spPr bwMode="auto">
            <a:xfrm>
              <a:off x="2647" y="336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3114" y="336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  <p:sp>
          <p:nvSpPr>
            <p:cNvPr id="9236" name="Text Box 20"/>
            <p:cNvSpPr txBox="1">
              <a:spLocks noChangeArrowheads="1"/>
            </p:cNvSpPr>
            <p:nvPr/>
          </p:nvSpPr>
          <p:spPr bwMode="auto">
            <a:xfrm>
              <a:off x="3597" y="335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5</a:t>
              </a:r>
            </a:p>
          </p:txBody>
        </p:sp>
        <p:sp>
          <p:nvSpPr>
            <p:cNvPr id="9237" name="Text Box 21"/>
            <p:cNvSpPr txBox="1">
              <a:spLocks noChangeArrowheads="1"/>
            </p:cNvSpPr>
            <p:nvPr/>
          </p:nvSpPr>
          <p:spPr bwMode="auto">
            <a:xfrm>
              <a:off x="4072" y="336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6</a:t>
              </a:r>
            </a:p>
          </p:txBody>
        </p:sp>
        <p:sp>
          <p:nvSpPr>
            <p:cNvPr id="9238" name="Text Box 22"/>
            <p:cNvSpPr txBox="1">
              <a:spLocks noChangeArrowheads="1"/>
            </p:cNvSpPr>
            <p:nvPr/>
          </p:nvSpPr>
          <p:spPr bwMode="auto">
            <a:xfrm>
              <a:off x="4531" y="336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7</a:t>
              </a:r>
            </a:p>
          </p:txBody>
        </p:sp>
        <p:sp>
          <p:nvSpPr>
            <p:cNvPr id="9239" name="Text Box 23"/>
            <p:cNvSpPr txBox="1">
              <a:spLocks noChangeArrowheads="1"/>
            </p:cNvSpPr>
            <p:nvPr/>
          </p:nvSpPr>
          <p:spPr bwMode="auto">
            <a:xfrm>
              <a:off x="701" y="3139"/>
              <a:ext cx="3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str:</a:t>
              </a:r>
            </a:p>
          </p:txBody>
        </p:sp>
        <p:sp>
          <p:nvSpPr>
            <p:cNvPr id="9240" name="Rectangle 24"/>
            <p:cNvSpPr>
              <a:spLocks noChangeArrowheads="1"/>
            </p:cNvSpPr>
            <p:nvPr/>
          </p:nvSpPr>
          <p:spPr bwMode="auto">
            <a:xfrm>
              <a:off x="1417" y="3792"/>
              <a:ext cx="2423" cy="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NULL terminated as required</a:t>
              </a:r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 flipV="1">
              <a:off x="2565" y="3352"/>
              <a:ext cx="53" cy="4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10450</TotalTime>
  <Words>4350</Words>
  <Application>Microsoft Office PowerPoint</Application>
  <PresentationFormat>On-screen Show (4:3)</PresentationFormat>
  <Paragraphs>1129</Paragraphs>
  <Slides>77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9" baseType="lpstr">
      <vt:lpstr>Flow</vt:lpstr>
      <vt:lpstr>Document</vt:lpstr>
      <vt:lpstr>C/C++ Programming</vt:lpstr>
      <vt:lpstr>Today’s Material</vt:lpstr>
      <vt:lpstr>Strings: Definition</vt:lpstr>
      <vt:lpstr>Strings: Representation</vt:lpstr>
      <vt:lpstr>Empty String</vt:lpstr>
      <vt:lpstr>Max Length String</vt:lpstr>
      <vt:lpstr>Strings: Warning</vt:lpstr>
      <vt:lpstr>String Initialization</vt:lpstr>
      <vt:lpstr>String Initialization (cont)</vt:lpstr>
      <vt:lpstr>String Initialization (cont)</vt:lpstr>
      <vt:lpstr>String Initialization (cont)</vt:lpstr>
      <vt:lpstr>Note on char *p; declarations</vt:lpstr>
      <vt:lpstr>Wrap-up Example</vt:lpstr>
      <vt:lpstr>Location of Strings in Program’s Address Space</vt:lpstr>
      <vt:lpstr>Slide 15</vt:lpstr>
      <vt:lpstr>Printing Strings</vt:lpstr>
      <vt:lpstr>Printing Strings (cont)</vt:lpstr>
      <vt:lpstr>Reading Strings</vt:lpstr>
      <vt:lpstr>Reading Strings (cont)</vt:lpstr>
      <vt:lpstr>Reading Strings (cont)</vt:lpstr>
      <vt:lpstr>Reading Strings (cont)</vt:lpstr>
      <vt:lpstr>String Operations: strlen</vt:lpstr>
      <vt:lpstr>String Operations: strlen, strcpy</vt:lpstr>
      <vt:lpstr>String Operations: strcat, strcmp</vt:lpstr>
      <vt:lpstr>Other String Operations</vt:lpstr>
      <vt:lpstr>Other String Operations</vt:lpstr>
      <vt:lpstr>strtok Example</vt:lpstr>
      <vt:lpstr>strtok Example Again</vt:lpstr>
      <vt:lpstr>Array of Strings</vt:lpstr>
      <vt:lpstr>Array of Strings</vt:lpstr>
      <vt:lpstr>Array of Strings</vt:lpstr>
      <vt:lpstr>Array of Strings</vt:lpstr>
      <vt:lpstr>Array of Strings</vt:lpstr>
      <vt:lpstr>Program</vt:lpstr>
      <vt:lpstr>Program continues</vt:lpstr>
      <vt:lpstr>Program Output With Example input</vt:lpstr>
      <vt:lpstr>string Class</vt:lpstr>
      <vt:lpstr>Character Testing</vt:lpstr>
      <vt:lpstr>Table 1</vt:lpstr>
      <vt:lpstr>Program 1</vt:lpstr>
      <vt:lpstr>Program continues</vt:lpstr>
      <vt:lpstr>Program Output With Example input</vt:lpstr>
      <vt:lpstr>Program 2</vt:lpstr>
      <vt:lpstr>Program continues</vt:lpstr>
      <vt:lpstr>Program continues  </vt:lpstr>
      <vt:lpstr>Program Output With Example input</vt:lpstr>
      <vt:lpstr>Character Case Conversion</vt:lpstr>
      <vt:lpstr>Table 2</vt:lpstr>
      <vt:lpstr>Program 3</vt:lpstr>
      <vt:lpstr>Program continues</vt:lpstr>
      <vt:lpstr>Program Output With Example input</vt:lpstr>
      <vt:lpstr>Program 4</vt:lpstr>
      <vt:lpstr>Program 5</vt:lpstr>
      <vt:lpstr>Program Output with Example input</vt:lpstr>
      <vt:lpstr>10.5  String/Numeric Conversion Functions</vt:lpstr>
      <vt:lpstr>Table 4</vt:lpstr>
      <vt:lpstr>Table 10-4 Continued</vt:lpstr>
      <vt:lpstr>Program 7</vt:lpstr>
      <vt:lpstr>Program continues </vt:lpstr>
      <vt:lpstr>Program Output With Example input</vt:lpstr>
      <vt:lpstr>Program 8</vt:lpstr>
      <vt:lpstr>Program continues</vt:lpstr>
      <vt:lpstr>Program Output With Example input</vt:lpstr>
      <vt:lpstr>Program 9</vt:lpstr>
      <vt:lpstr>Program continues</vt:lpstr>
      <vt:lpstr>Program Output With Example input</vt:lpstr>
      <vt:lpstr>Figure 3</vt:lpstr>
      <vt:lpstr>Figure 4</vt:lpstr>
      <vt:lpstr>Using Pointers to pass C-string arguments</vt:lpstr>
      <vt:lpstr>Program 10</vt:lpstr>
      <vt:lpstr>Program continues</vt:lpstr>
      <vt:lpstr>Program Output With Example input</vt:lpstr>
      <vt:lpstr>Reading a line of input into a string class object</vt:lpstr>
      <vt:lpstr>Comparing and Sorting string Objects</vt:lpstr>
      <vt:lpstr>Program 14</vt:lpstr>
      <vt:lpstr>Program 14 (continued)</vt:lpstr>
      <vt:lpstr>Other Ways to Declare string Objects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yanagun</dc:creator>
  <cp:lastModifiedBy>Student</cp:lastModifiedBy>
  <cp:revision>889</cp:revision>
  <dcterms:created xsi:type="dcterms:W3CDTF">1999-11-19T17:16:32Z</dcterms:created>
  <dcterms:modified xsi:type="dcterms:W3CDTF">2016-03-29T11:17:36Z</dcterms:modified>
</cp:coreProperties>
</file>