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428" r:id="rId2"/>
    <p:sldId id="417" r:id="rId3"/>
    <p:sldId id="437" r:id="rId4"/>
    <p:sldId id="438" r:id="rId5"/>
    <p:sldId id="418" r:id="rId6"/>
    <p:sldId id="435" r:id="rId7"/>
    <p:sldId id="436" r:id="rId8"/>
    <p:sldId id="429" r:id="rId9"/>
    <p:sldId id="430" r:id="rId10"/>
    <p:sldId id="431" r:id="rId11"/>
    <p:sldId id="432" r:id="rId12"/>
    <p:sldId id="422" r:id="rId13"/>
    <p:sldId id="423" r:id="rId14"/>
    <p:sldId id="424" r:id="rId15"/>
    <p:sldId id="42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00"/>
    <a:srgbClr val="FFFFCC"/>
    <a:srgbClr val="66CCFF"/>
    <a:srgbClr val="DDDDDD"/>
    <a:srgbClr val="00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9831" autoAdjust="0"/>
  </p:normalViewPr>
  <p:slideViewPr>
    <p:cSldViewPr snapToGrid="0">
      <p:cViewPr varScale="1">
        <p:scale>
          <a:sx n="80" d="100"/>
          <a:sy n="80" d="100"/>
        </p:scale>
        <p:origin x="-8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4F5728-C402-4152-8DC1-B9446D84C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0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95DEEF-72AF-4C12-861E-364065C1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9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5DA77B3-BC3A-45BA-B44E-C20E819390F3}" type="slidenum">
              <a:rPr kumimoji="0" lang="en-US" altLang="en-US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8B7F0A06-8E7D-4530-9B56-F103642A512D}" type="slidenum">
              <a:rPr kumimoji="0" lang="en-US" altLang="en-US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08558CA0-EC74-4C7D-AA09-3982D89BDE19}" type="slidenum">
              <a:rPr kumimoji="0" lang="en-US" altLang="en-US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13B02011-00C5-4EA0-B6BA-D96090711D91}" type="slidenum">
              <a:rPr kumimoji="0" lang="en-US" altLang="en-US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See pr10-14.cpp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E4918B6-B734-44F7-B469-144CF4724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aşlık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/C++</a:t>
            </a:r>
            <a:r>
              <a:rPr lang="en-US" dirty="0" smtClean="0"/>
              <a:t> </a:t>
            </a:r>
            <a:r>
              <a:rPr lang="en-US" dirty="0" smtClean="0"/>
              <a:t>Programming</a:t>
            </a:r>
          </a:p>
        </p:txBody>
      </p:sp>
      <p:sp>
        <p:nvSpPr>
          <p:cNvPr id="2051" name="Alt Başlık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Dynamic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Allocation</a:t>
            </a:r>
            <a:endParaRPr lang="tr-TR" dirty="0" smtClean="0"/>
          </a:p>
        </p:txBody>
      </p:sp>
      <p:sp>
        <p:nvSpPr>
          <p:cNvPr id="2052" name="Slayt Numarası Yer Tutucusu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1D73E6-6CDC-4AC6-9149-E605FAE951C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2" y="18157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Dynamic Memory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int *count, *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arrayptr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count = new int;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 &lt;&lt;"How many students? ";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 &gt;&gt; *count;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arrayptr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 = new int[*count];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&lt;*count; 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 &lt;&lt; "Enter score " &lt;&lt; 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 &lt;&lt; ": ";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arrayptr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dirty="0" smtClean="0"/>
              <a:t>	</a:t>
            </a:r>
            <a:endParaRPr lang="en-US" altLang="en-US" b="1" dirty="0" smtClean="0">
              <a:latin typeface="Courier New" pitchFamily="49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10-</a:t>
            </a:r>
            <a:fld id="{A75535A0-1768-48EA-9EF0-2450B3D422A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2265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Releasing Dynamic Memory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8153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</a:t>
            </a:r>
            <a:r>
              <a:rPr lang="en-US" altLang="en-US" b="1" smtClean="0">
                <a:latin typeface="Courier New" pitchFamily="49" charset="0"/>
              </a:rPr>
              <a:t>delete</a:t>
            </a:r>
            <a:r>
              <a:rPr lang="en-US" altLang="en-US" smtClean="0"/>
              <a:t> to free dynamic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</a:t>
            </a: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delete count;</a:t>
            </a:r>
            <a:endParaRPr lang="en-US" altLang="en-US" sz="3200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mtClean="0"/>
              <a:t>Use </a:t>
            </a:r>
            <a:r>
              <a:rPr lang="en-US" altLang="en-US" b="1" smtClean="0">
                <a:latin typeface="Courier New" pitchFamily="49" charset="0"/>
              </a:rPr>
              <a:t>delete []</a:t>
            </a:r>
            <a:r>
              <a:rPr lang="en-US" altLang="en-US" smtClean="0"/>
              <a:t> to free dynamic array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</a:t>
            </a: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delete [] arrayptr;</a:t>
            </a:r>
            <a:endParaRPr lang="en-US" altLang="en-US" sz="3200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mtClean="0"/>
              <a:t>Only use </a:t>
            </a:r>
            <a:r>
              <a:rPr lang="en-US" altLang="en-US" b="1" smtClean="0">
                <a:latin typeface="Courier New" pitchFamily="49" charset="0"/>
              </a:rPr>
              <a:t>delete</a:t>
            </a:r>
            <a:r>
              <a:rPr lang="en-US" altLang="en-US" smtClean="0"/>
              <a:t> with dynamic memory! 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10-</a:t>
            </a:r>
            <a:fld id="{4112E4E3-5977-4CDB-A1BD-ECFE2C158CDE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5056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141288"/>
            <a:ext cx="8518525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Example (1)</a:t>
            </a:r>
          </a:p>
        </p:txBody>
      </p:sp>
      <p:sp>
        <p:nvSpPr>
          <p:cNvPr id="7176" name="Rectangle 9"/>
          <p:cNvSpPr>
            <a:spLocks noGrp="1" noChangeArrowheads="1"/>
          </p:cNvSpPr>
          <p:nvPr>
            <p:ph idx="1"/>
          </p:nvPr>
        </p:nvSpPr>
        <p:spPr>
          <a:xfrm>
            <a:off x="279400" y="5567363"/>
            <a:ext cx="8588375" cy="1069975"/>
          </a:xfrm>
          <a:noFill/>
        </p:spPr>
        <p:txBody>
          <a:bodyPr/>
          <a:lstStyle/>
          <a:p>
            <a:r>
              <a:rPr lang="en-US" sz="2400" dirty="0" smtClean="0">
                <a:latin typeface="Cambria" pitchFamily="18" charset="0"/>
              </a:rPr>
              <a:t>p points to a 50 byte long contiguous memory chunk</a:t>
            </a:r>
            <a:r>
              <a:rPr lang="tr-TR" sz="2400" dirty="0" smtClean="0">
                <a:latin typeface="Cambria" pitchFamily="18" charset="0"/>
              </a:rPr>
              <a:t> (parça)</a:t>
            </a: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How you use this memory is application dependant</a:t>
            </a:r>
          </a:p>
        </p:txBody>
      </p:sp>
      <p:sp>
        <p:nvSpPr>
          <p:cNvPr id="71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A470A-B7EB-4D4D-AC17-28F0C632096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00050" y="869950"/>
            <a:ext cx="8559800" cy="409342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char *p = NULL;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p = </a:t>
            </a:r>
            <a:r>
              <a:rPr lang="tr-TR" sz="2000" b="1" u="sng" dirty="0" smtClean="0">
                <a:solidFill>
                  <a:srgbClr val="CC3300"/>
                </a:solidFill>
                <a:latin typeface="Courier New" pitchFamily="49" charset="0"/>
              </a:rPr>
              <a:t>new char [50]</a:t>
            </a:r>
            <a:r>
              <a:rPr lang="tr-TR" sz="2000" b="1" dirty="0" smtClean="0">
                <a:solidFill>
                  <a:srgbClr val="CC3300"/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rgbClr val="CC3300"/>
              </a:solidFill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/* Type casting must be applied to the return value */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if (p == NULL){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printf("Out of memory\n"); exit(1);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p[0] = 'a';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p[1] = 'b';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p[2] = '\0</a:t>
            </a:r>
            <a:r>
              <a:rPr lang="en-US" sz="2000" b="1" dirty="0" smtClean="0">
                <a:latin typeface="Courier New" pitchFamily="49" charset="0"/>
              </a:rPr>
              <a:t>';</a:t>
            </a:r>
            <a:endParaRPr lang="tr-TR" sz="2000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cout &lt;&lt; p &lt;&lt; endl</a:t>
            </a:r>
            <a:r>
              <a:rPr lang="tr-TR" sz="2000" b="1" dirty="0" smtClean="0">
                <a:latin typeface="Courier New" pitchFamily="49" charset="0"/>
              </a:rPr>
              <a:t>;</a:t>
            </a:r>
            <a:r>
              <a:rPr lang="en-US" sz="2000" b="1" dirty="0">
                <a:latin typeface="Courier New" pitchFamily="49" charset="0"/>
              </a:rPr>
              <a:t> /* Will print p=&lt;ab&gt;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778000" y="5084763"/>
            <a:ext cx="5907088" cy="4492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ourier New" pitchFamily="49" charset="0"/>
              </a:rPr>
              <a:t>50 bytes long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25475" y="5040313"/>
            <a:ext cx="3571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p</a:t>
            </a: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1006475" y="5302250"/>
            <a:ext cx="769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41288"/>
            <a:ext cx="8518525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Example (2)</a:t>
            </a:r>
          </a:p>
        </p:txBody>
      </p:sp>
      <p:sp>
        <p:nvSpPr>
          <p:cNvPr id="8197" name="Rectangle 7"/>
          <p:cNvSpPr>
            <a:spLocks noGrp="1" noChangeArrowheads="1"/>
          </p:cNvSpPr>
          <p:nvPr>
            <p:ph idx="1"/>
          </p:nvPr>
        </p:nvSpPr>
        <p:spPr>
          <a:xfrm>
            <a:off x="279400" y="969963"/>
            <a:ext cx="8588375" cy="1069975"/>
          </a:xfrm>
          <a:noFill/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What if we want to allocate space for say 25 integers?</a:t>
            </a:r>
          </a:p>
        </p:txBody>
      </p:sp>
      <p:sp>
        <p:nvSpPr>
          <p:cNvPr id="81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C61339-EFEF-4B4B-A600-9939B228C29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12750" y="2084388"/>
            <a:ext cx="8394700" cy="4400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int *pi = NULL;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/* Allocate space for 25 integers 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pi = </a:t>
            </a:r>
            <a:r>
              <a:rPr lang="tr-TR" sz="2000" b="1" dirty="0" smtClean="0">
                <a:latin typeface="Courier New" pitchFamily="49" charset="0"/>
              </a:rPr>
              <a:t>new int [25]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/* Note that the size of the allocated space is not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* 25 bytes but 25*4=100 bytes because an integer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* occupies 4 bytes!!!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pi[0] = 5;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pi[1] = 2;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 smtClean="0">
                <a:latin typeface="Courier New" pitchFamily="49" charset="0"/>
              </a:rPr>
              <a:t>delete</a:t>
            </a:r>
            <a:r>
              <a:rPr lang="en-US" sz="2000" b="1" dirty="0" smtClean="0">
                <a:latin typeface="Courier New" pitchFamily="49" charset="0"/>
              </a:rPr>
              <a:t>(pi</a:t>
            </a:r>
            <a:r>
              <a:rPr lang="en-US" sz="2000" b="1" dirty="0">
                <a:latin typeface="Courier New" pitchFamily="49" charset="0"/>
              </a:rPr>
              <a:t>);  /* Deallocate space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41288"/>
            <a:ext cx="8518525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Memory Leaks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idx="1"/>
          </p:nvPr>
        </p:nvSpPr>
        <p:spPr>
          <a:xfrm>
            <a:off x="279400" y="969963"/>
            <a:ext cx="8588375" cy="2860675"/>
          </a:xfrm>
          <a:noFill/>
        </p:spPr>
        <p:txBody>
          <a:bodyPr/>
          <a:lstStyle/>
          <a:p>
            <a:r>
              <a:rPr lang="en-US" smtClean="0">
                <a:latin typeface="Cambria" pitchFamily="18" charset="0"/>
              </a:rPr>
              <a:t>It is your responsibility to deallocate memory chunks when you are done with them</a:t>
            </a:r>
          </a:p>
          <a:p>
            <a:r>
              <a:rPr lang="en-US" smtClean="0">
                <a:latin typeface="Cambria" pitchFamily="18" charset="0"/>
              </a:rPr>
              <a:t>If you forget to deallocate the space, it will still be part of your address space, but you cannot access it</a:t>
            </a:r>
          </a:p>
          <a:p>
            <a:pPr lvl="1"/>
            <a:r>
              <a:rPr lang="en-US" smtClean="0">
                <a:latin typeface="Cambria" pitchFamily="18" charset="0"/>
              </a:rPr>
              <a:t>This is called a </a:t>
            </a:r>
            <a:r>
              <a:rPr lang="en-US" smtClean="0">
                <a:solidFill>
                  <a:srgbClr val="CC3300"/>
                </a:solidFill>
                <a:latin typeface="Cambria" pitchFamily="18" charset="0"/>
              </a:rPr>
              <a:t>memory leak</a:t>
            </a:r>
          </a:p>
        </p:txBody>
      </p:sp>
      <p:sp>
        <p:nvSpPr>
          <p:cNvPr id="92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50F424-BCD6-4038-863A-8D4F698EE81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41288"/>
            <a:ext cx="8518525" cy="6985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Memory Leaks: Example</a:t>
            </a:r>
          </a:p>
        </p:txBody>
      </p:sp>
      <p:sp>
        <p:nvSpPr>
          <p:cNvPr id="1024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75855F-7F74-410B-AAA9-7DE464281A4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00050" y="1057275"/>
            <a:ext cx="8394700" cy="4978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/* Allocate space for 10 </a:t>
            </a:r>
            <a:r>
              <a:rPr lang="en-US" sz="2000" b="1" dirty="0" err="1">
                <a:latin typeface="Courier New" pitchFamily="49" charset="0"/>
              </a:rPr>
              <a:t>ints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pi = </a:t>
            </a:r>
            <a:r>
              <a:rPr lang="tr-TR" sz="2000" b="1" dirty="0" smtClean="0">
                <a:latin typeface="Courier New" pitchFamily="49" charset="0"/>
              </a:rPr>
              <a:t>new int[10]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pi[0] = 2;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..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..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/* Allocate space for 20 </a:t>
            </a:r>
            <a:r>
              <a:rPr lang="en-US" sz="2000" b="1" dirty="0" err="1">
                <a:latin typeface="Courier New" pitchFamily="49" charset="0"/>
              </a:rPr>
              <a:t>ints</a:t>
            </a:r>
            <a:r>
              <a:rPr lang="en-US" sz="2000" b="1" dirty="0">
                <a:latin typeface="Courier New" pitchFamily="49" charset="0"/>
              </a:rPr>
              <a:t> without deallocating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* space for the previous 10 </a:t>
            </a:r>
            <a:r>
              <a:rPr lang="en-US" sz="2000" b="1" dirty="0" err="1">
                <a:latin typeface="Courier New" pitchFamily="49" charset="0"/>
              </a:rPr>
              <a:t>ints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pi = </a:t>
            </a:r>
            <a:r>
              <a:rPr lang="tr-TR" sz="2000" b="1" dirty="0" smtClean="0">
                <a:latin typeface="Courier New" pitchFamily="49" charset="0"/>
              </a:rPr>
              <a:t>new int [20];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pi[0] = 3;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/* Notice that we lost the handle to the previous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* memory chunk. That space has leaked out of the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* program. If your program runs long enough, 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* leaking memory like this continuously, it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* will be out of memory.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Today’s Material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44314" y="2096240"/>
            <a:ext cx="8507412" cy="3615629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Dynamic Memory Allocation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The </a:t>
            </a:r>
            <a:r>
              <a:rPr lang="en-US" dirty="0" smtClean="0">
                <a:latin typeface="Cambria" pitchFamily="18" charset="0"/>
              </a:rPr>
              <a:t>need</a:t>
            </a:r>
            <a:r>
              <a:rPr lang="tr-TR" dirty="0" smtClean="0">
                <a:latin typeface="Cambria" pitchFamily="18" charset="0"/>
              </a:rPr>
              <a:t>! Why Dynamic Memory?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tr-TR" dirty="0" smtClean="0">
                <a:latin typeface="Cambria" pitchFamily="18" charset="0"/>
              </a:rPr>
              <a:t>new/delete</a:t>
            </a:r>
            <a:endParaRPr lang="en-US" dirty="0" smtClean="0">
              <a:latin typeface="Cambria" pitchFamily="18" charset="0"/>
            </a:endParaRPr>
          </a:p>
          <a:p>
            <a:pPr lvl="1"/>
            <a:r>
              <a:rPr lang="en-US" dirty="0" smtClean="0">
                <a:latin typeface="Cambria" pitchFamily="18" charset="0"/>
              </a:rPr>
              <a:t>Memory Leaks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Dangling Pointers and Garbage Collection</a:t>
            </a:r>
          </a:p>
          <a:p>
            <a:endParaRPr lang="en-US" dirty="0" smtClean="0">
              <a:latin typeface="Cambria" pitchFamily="18" charset="0"/>
            </a:endParaRPr>
          </a:p>
        </p:txBody>
      </p:sp>
      <p:sp>
        <p:nvSpPr>
          <p:cNvPr id="20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E1BB9-D648-435B-9184-587F586C270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301973" y="338203"/>
            <a:ext cx="8518525" cy="1378407"/>
          </a:xfrm>
          <a:noFill/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Dynamic Memory Allocation: Why?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393896" y="1891430"/>
            <a:ext cx="8588375" cy="3356976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Consider a simple program that takes some number of integers and performs some operation on them</a:t>
            </a:r>
          </a:p>
          <a:p>
            <a:r>
              <a:rPr lang="en-US" dirty="0" smtClean="0">
                <a:latin typeface="Cambria" pitchFamily="18" charset="0"/>
              </a:rPr>
              <a:t>The question that arises is the size of the array that will store the integers</a:t>
            </a:r>
          </a:p>
        </p:txBody>
      </p:sp>
      <p:sp>
        <p:nvSpPr>
          <p:cNvPr id="40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E8B259-59A9-46BC-B507-303BAB97E717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10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141288"/>
            <a:ext cx="8518525" cy="6985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Dynamic Memory Allocation: Why?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256110" y="1252603"/>
            <a:ext cx="8588375" cy="509207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The usual approach is to declare an array that is as big as it ever will need to be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#define N 1000000 /* at most 1 million numbers */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int A[N];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Adv: </a:t>
            </a:r>
            <a:r>
              <a:rPr lang="en-US" sz="2400" dirty="0" smtClean="0">
                <a:latin typeface="Cambria" pitchFamily="18" charset="0"/>
              </a:rPr>
              <a:t>Simple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Even if we manipulate only 100 numbers, we still reserve space for 1 million integers, but use only the first 100, wasting the rest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Cannot handle input larger than 1 million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Solution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mbria" pitchFamily="18" charset="0"/>
              </a:rPr>
              <a:t>Dynamically allocate as much space as needed during execution</a:t>
            </a:r>
          </a:p>
        </p:txBody>
      </p:sp>
      <p:sp>
        <p:nvSpPr>
          <p:cNvPr id="51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CF3AC2-3904-4E5A-82B5-674A098ADE7C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1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141288"/>
            <a:ext cx="8518525" cy="6985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itchFamily="18" charset="0"/>
              </a:rPr>
              <a:t>Dynamic Memory Allocation: Why?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293688" y="981075"/>
            <a:ext cx="8628062" cy="5551488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C’s data structures have fixed size known at compile time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char – 1 byte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short – 2 bytes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int – 4 bytes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float – 4 bytes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double – 8 bytes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Array size must be known at compile time and is fixed</a:t>
            </a:r>
          </a:p>
          <a:p>
            <a:pPr lvl="2"/>
            <a:r>
              <a:rPr lang="en-US" dirty="0" smtClean="0">
                <a:latin typeface="Cambria" pitchFamily="18" charset="0"/>
              </a:rPr>
              <a:t>int A[10];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Structure and Union sizes are also fixed</a:t>
            </a:r>
          </a:p>
          <a:p>
            <a:r>
              <a:rPr lang="en-US" dirty="0" smtClean="0">
                <a:latin typeface="Cambria" pitchFamily="18" charset="0"/>
              </a:rPr>
              <a:t>Often the actual size of an array is not known until the execution time!</a:t>
            </a:r>
          </a:p>
        </p:txBody>
      </p:sp>
      <p:sp>
        <p:nvSpPr>
          <p:cNvPr id="30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242F9-BA64-46D3-B47F-E9F0419C537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smtClean="0"/>
              <a:t>Explicitly allocating memory in C++: The ‘new’ Operator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tr-TR" dirty="0" smtClean="0"/>
              <a:t>Used to dynamically allocate memory</a:t>
            </a:r>
          </a:p>
          <a:p>
            <a:pPr eaLnBrk="1" hangingPunct="1"/>
            <a:r>
              <a:rPr lang="en-US" altLang="tr-TR" dirty="0" smtClean="0"/>
              <a:t>Can be used to allocate a single variable/object or an array of variables/objects</a:t>
            </a:r>
          </a:p>
          <a:p>
            <a:pPr eaLnBrk="1" hangingPunct="1"/>
            <a:r>
              <a:rPr lang="en-US" altLang="tr-TR" dirty="0" smtClean="0"/>
              <a:t>The new operator returns pointer to the type allocated</a:t>
            </a:r>
          </a:p>
          <a:p>
            <a:pPr eaLnBrk="1" hangingPunct="1"/>
            <a:r>
              <a:rPr lang="en-US" altLang="tr-TR" dirty="0" smtClean="0"/>
              <a:t>Examples:</a:t>
            </a:r>
          </a:p>
          <a:p>
            <a:pPr lvl="1" eaLnBrk="1" hangingPunct="1"/>
            <a:r>
              <a:rPr lang="en-US" altLang="tr-TR" dirty="0" smtClean="0"/>
              <a:t>char *</a:t>
            </a:r>
            <a:r>
              <a:rPr lang="en-US" altLang="tr-TR" dirty="0" err="1" smtClean="0"/>
              <a:t>my_char_ptr</a:t>
            </a:r>
            <a:r>
              <a:rPr lang="en-US" altLang="tr-TR" dirty="0" smtClean="0"/>
              <a:t> = new char;</a:t>
            </a:r>
          </a:p>
          <a:p>
            <a:pPr lvl="1" eaLnBrk="1" hangingPunct="1"/>
            <a:r>
              <a:rPr lang="en-US" altLang="tr-TR" dirty="0" smtClean="0"/>
              <a:t>int *</a:t>
            </a:r>
            <a:r>
              <a:rPr lang="en-US" altLang="tr-TR" dirty="0" err="1" smtClean="0"/>
              <a:t>my_int_array</a:t>
            </a:r>
            <a:r>
              <a:rPr lang="en-US" altLang="tr-TR" dirty="0" smtClean="0"/>
              <a:t> =new int[20];  </a:t>
            </a:r>
          </a:p>
          <a:p>
            <a:pPr marL="393192" lvl="1" indent="0" eaLnBrk="1" hangingPunct="1">
              <a:buNone/>
            </a:pPr>
            <a:endParaRPr lang="en-US" altLang="tr-TR" dirty="0" smtClean="0"/>
          </a:p>
          <a:p>
            <a:pPr lvl="1" eaLnBrk="1" hangingPunct="1"/>
            <a:r>
              <a:rPr lang="en-US" altLang="tr-TR" sz="2000" dirty="0" smtClean="0"/>
              <a:t>Before the assignment, the pointer may or may not point to a legitimate memory</a:t>
            </a:r>
          </a:p>
          <a:p>
            <a:pPr lvl="1" eaLnBrk="1" hangingPunct="1"/>
            <a:r>
              <a:rPr lang="en-US" altLang="tr-TR" sz="2000" dirty="0" smtClean="0"/>
              <a:t>After the assignment, the pointer points to a legitimate memory. </a:t>
            </a:r>
          </a:p>
          <a:p>
            <a:pPr eaLnBrk="1" hangingPunct="1">
              <a:buFont typeface="Wingdings 2" charset="2"/>
              <a:buNone/>
            </a:pPr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236976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smtClean="0"/>
              <a:t>Explicitly freeing memory in C++: the ‘delete’ Operator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Used to free memory allocated with new operator</a:t>
            </a:r>
          </a:p>
          <a:p>
            <a:pPr eaLnBrk="1" hangingPunct="1">
              <a:defRPr/>
            </a:pPr>
            <a:r>
              <a:rPr lang="en-US" dirty="0" smtClean="0"/>
              <a:t>The delete operator should be called on a pointer to dynamically allocated memory when it is no longer needed</a:t>
            </a:r>
          </a:p>
          <a:p>
            <a:pPr eaLnBrk="1" hangingPunct="1">
              <a:defRPr/>
            </a:pPr>
            <a:r>
              <a:rPr lang="en-US" dirty="0" smtClean="0"/>
              <a:t>Can delete a single variable/object or an array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delete </a:t>
            </a:r>
            <a:r>
              <a:rPr lang="en-US" dirty="0" err="1" smtClean="0"/>
              <a:t>PointerName</a:t>
            </a:r>
            <a:r>
              <a:rPr lang="en-US" dirty="0" smtClean="0"/>
              <a:t>;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delete [] </a:t>
            </a:r>
            <a:r>
              <a:rPr lang="en-US" dirty="0" err="1" smtClean="0"/>
              <a:t>ArrayName</a:t>
            </a:r>
            <a:r>
              <a:rPr lang="en-US" dirty="0" smtClean="0"/>
              <a:t>;</a:t>
            </a:r>
          </a:p>
          <a:p>
            <a:pPr eaLnBrk="1" hangingPunct="1">
              <a:defRPr/>
            </a:pPr>
            <a:r>
              <a:rPr lang="en-US" dirty="0" smtClean="0"/>
              <a:t>After delete is called on a memory region, that region should no longer be accessed by the program</a:t>
            </a:r>
          </a:p>
          <a:p>
            <a:pPr eaLnBrk="1" hangingPunct="1">
              <a:defRPr/>
            </a:pPr>
            <a:r>
              <a:rPr lang="en-US" dirty="0" smtClean="0"/>
              <a:t>Convention is to set pointer to deleted memory to NULL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Any new must have a corresponding delete  --- if not, the program has memory leak.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New and delete may not be in the same routine.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94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Dynamic </a:t>
            </a:r>
            <a:r>
              <a:rPr lang="en-US" altLang="en-US" dirty="0" smtClean="0"/>
              <a:t>Memory Allocation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allocate storage for a variable while program is running</a:t>
            </a:r>
          </a:p>
          <a:p>
            <a:pPr eaLnBrk="1" hangingPunct="1"/>
            <a:r>
              <a:rPr lang="en-US" altLang="en-US" smtClean="0"/>
              <a:t>Uses </a:t>
            </a:r>
            <a:r>
              <a:rPr lang="en-US" altLang="en-US" b="1" smtClean="0">
                <a:latin typeface="Courier New" pitchFamily="49" charset="0"/>
              </a:rPr>
              <a:t>new</a:t>
            </a:r>
            <a:r>
              <a:rPr lang="en-US" altLang="en-US" smtClean="0"/>
              <a:t> operator to allocate memory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double *dptr;</a:t>
            </a:r>
          </a:p>
          <a:p>
            <a:pPr lvl="1" eaLnBrk="1" hangingPunct="1">
              <a:buFontTx/>
              <a:buNone/>
            </a:pPr>
            <a:r>
              <a:rPr lang="en-US" altLang="en-US" b="1" smtClean="0">
                <a:solidFill>
                  <a:srgbClr val="3D8963"/>
                </a:solidFill>
                <a:latin typeface="Courier New" pitchFamily="49" charset="0"/>
              </a:rPr>
              <a:t>	dptr = new double;</a:t>
            </a:r>
          </a:p>
          <a:p>
            <a:pPr eaLnBrk="1" hangingPunct="1"/>
            <a:r>
              <a:rPr lang="en-US" altLang="en-US" b="1" smtClean="0">
                <a:latin typeface="Courier New" pitchFamily="49" charset="0"/>
              </a:rPr>
              <a:t>new</a:t>
            </a:r>
            <a:r>
              <a:rPr lang="en-US" altLang="en-US" smtClean="0"/>
              <a:t> returns address of memory location</a:t>
            </a:r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10-</a:t>
            </a:r>
            <a:fld id="{35BA7517-7F82-4D31-B1A8-38680820AFA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048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Memory Allocation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534400" cy="3810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mtClean="0"/>
              <a:t>Can also use </a:t>
            </a:r>
            <a:r>
              <a:rPr lang="en-US" altLang="en-US" b="1" smtClean="0">
                <a:latin typeface="Courier New" pitchFamily="49" charset="0"/>
              </a:rPr>
              <a:t>new</a:t>
            </a:r>
            <a:r>
              <a:rPr lang="en-US" altLang="en-US" smtClean="0"/>
              <a:t> to allocate array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smtClean="0">
                <a:latin typeface="Courier New" pitchFamily="49" charset="0"/>
              </a:rPr>
              <a:t>	</a:t>
            </a:r>
            <a:r>
              <a:rPr lang="en-US" altLang="en-US" sz="3200" b="1" smtClean="0">
                <a:solidFill>
                  <a:srgbClr val="3D8963"/>
                </a:solidFill>
                <a:latin typeface="Courier New" pitchFamily="49" charset="0"/>
              </a:rPr>
              <a:t>arrayPtr = new double[25];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mtClean="0"/>
              <a:t>Program may terminate if there is not sufficient memory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altLang="en-US" sz="2400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mtClean="0"/>
              <a:t>Can then use </a:t>
            </a:r>
            <a:r>
              <a:rPr lang="en-US" altLang="en-US" b="1" smtClean="0">
                <a:latin typeface="Courier New" pitchFamily="49" charset="0"/>
              </a:rPr>
              <a:t>[</a:t>
            </a:r>
            <a:r>
              <a:rPr lang="en-US" altLang="en-US" b="1" smtClean="0"/>
              <a:t> </a:t>
            </a:r>
            <a:r>
              <a:rPr lang="en-US" altLang="en-US" b="1" smtClean="0">
                <a:latin typeface="Courier New" pitchFamily="49" charset="0"/>
              </a:rPr>
              <a:t>]</a:t>
            </a:r>
            <a:r>
              <a:rPr lang="en-US" altLang="en-US" smtClean="0"/>
              <a:t> or pointer arithmetic to access array</a:t>
            </a:r>
            <a:endParaRPr lang="en-US" altLang="en-US" sz="240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en-US" sz="2400" smtClean="0"/>
              <a:t>	</a:t>
            </a:r>
            <a:endParaRPr lang="en-US" altLang="en-US" sz="2400" b="1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10-</a:t>
            </a:r>
            <a:fld id="{FFF186FE-D4C9-4432-A291-6D203AC875F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87745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6062</TotalTime>
  <Words>867</Words>
  <Application>Microsoft Office PowerPoint</Application>
  <PresentationFormat>On-screen Show (4:3)</PresentationFormat>
  <Paragraphs>157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C/C++ Programming</vt:lpstr>
      <vt:lpstr>Today’s Material</vt:lpstr>
      <vt:lpstr>Dynamic Memory Allocation: Why?</vt:lpstr>
      <vt:lpstr>Dynamic Memory Allocation: Why?</vt:lpstr>
      <vt:lpstr>Dynamic Memory Allocation: Why?</vt:lpstr>
      <vt:lpstr>Explicitly allocating memory in C++: The ‘new’ Operator</vt:lpstr>
      <vt:lpstr>Explicitly freeing memory in C++: the ‘delete’ Operator</vt:lpstr>
      <vt:lpstr>Dynamic Memory Allocation</vt:lpstr>
      <vt:lpstr>Dynamic Memory Allocation</vt:lpstr>
      <vt:lpstr>Dynamic Memory Example</vt:lpstr>
      <vt:lpstr>Releasing Dynamic Memory</vt:lpstr>
      <vt:lpstr>Example (1)</vt:lpstr>
      <vt:lpstr>Example (2)</vt:lpstr>
      <vt:lpstr>Memory Leaks</vt:lpstr>
      <vt:lpstr>Memory Leaks: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yanagun</dc:creator>
  <cp:lastModifiedBy>Yıldıray ANAGÜN</cp:lastModifiedBy>
  <cp:revision>910</cp:revision>
  <dcterms:created xsi:type="dcterms:W3CDTF">1999-11-19T17:16:32Z</dcterms:created>
  <dcterms:modified xsi:type="dcterms:W3CDTF">2016-02-10T14:25:36Z</dcterms:modified>
</cp:coreProperties>
</file>