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38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37" r:id="rId10"/>
    <p:sldId id="425" r:id="rId11"/>
    <p:sldId id="426" r:id="rId12"/>
    <p:sldId id="427" r:id="rId13"/>
    <p:sldId id="428" r:id="rId14"/>
    <p:sldId id="429" r:id="rId15"/>
    <p:sldId id="431" r:id="rId16"/>
    <p:sldId id="430" r:id="rId17"/>
    <p:sldId id="433" r:id="rId18"/>
    <p:sldId id="439" r:id="rId19"/>
    <p:sldId id="432" r:id="rId20"/>
    <p:sldId id="434" r:id="rId21"/>
    <p:sldId id="436" r:id="rId22"/>
    <p:sldId id="43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9831" autoAdjust="0"/>
  </p:normalViewPr>
  <p:slideViewPr>
    <p:cSldViewPr snapToGrid="0">
      <p:cViewPr varScale="1">
        <p:scale>
          <a:sx n="80" d="100"/>
          <a:sy n="80" d="100"/>
        </p:scale>
        <p:origin x="-8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231B30-3279-4739-A5FE-51EECA180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635CBC-50D5-4688-81B3-9C824FD5D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0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399A74-21B6-4775-B676-3E173164D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/C++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</a:p>
        </p:txBody>
      </p:sp>
      <p:sp>
        <p:nvSpPr>
          <p:cNvPr id="2051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Structures</a:t>
            </a:r>
            <a:r>
              <a:rPr lang="tr-TR" dirty="0" smtClean="0"/>
              <a:t> And </a:t>
            </a:r>
            <a:r>
              <a:rPr lang="tr-TR" dirty="0" err="1" smtClean="0"/>
              <a:t>Unions</a:t>
            </a:r>
            <a:endParaRPr lang="tr-TR" dirty="0" smtClean="0"/>
          </a:p>
        </p:txBody>
      </p:sp>
      <p:sp>
        <p:nvSpPr>
          <p:cNvPr id="20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D73E6-6CDC-4AC6-9149-E605FAE951C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17488"/>
            <a:ext cx="846455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Array of Structures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596900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It is possible to declare an array of structures</a:t>
            </a:r>
            <a:endParaRPr lang="en-US" smtClean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50948-CEDB-4598-ACAC-129986695F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833438" y="1870075"/>
            <a:ext cx="7478712" cy="3946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latin typeface="Courier New" pitchFamily="49" charset="0"/>
              </a:rPr>
              <a:t>Student students[2];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</a:rPr>
              <a:t>(students[0].name, </a:t>
            </a:r>
            <a:r>
              <a:rPr lang="en-US" b="1" dirty="0" smtClean="0">
                <a:latin typeface="Courier New" pitchFamily="49" charset="0"/>
              </a:rPr>
              <a:t>“</a:t>
            </a:r>
            <a:r>
              <a:rPr lang="tr-TR" b="1" dirty="0" smtClean="0">
                <a:latin typeface="Courier New" pitchFamily="49" charset="0"/>
              </a:rPr>
              <a:t>Ahmet Can</a:t>
            </a:r>
            <a:r>
              <a:rPr lang="en-US" b="1" dirty="0" smtClean="0">
                <a:latin typeface="Courier New" pitchFamily="49" charset="0"/>
              </a:rPr>
              <a:t>");</a:t>
            </a:r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latin typeface="Courier New" pitchFamily="49" charset="0"/>
              </a:rPr>
              <a:t>students[0].dept = 101;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students[0].</a:t>
            </a:r>
            <a:r>
              <a:rPr lang="en-US" b="1" dirty="0" err="1">
                <a:latin typeface="Courier New" pitchFamily="49" charset="0"/>
              </a:rPr>
              <a:t>gpa</a:t>
            </a:r>
            <a:r>
              <a:rPr lang="en-US" b="1" dirty="0">
                <a:latin typeface="Courier New" pitchFamily="49" charset="0"/>
              </a:rPr>
              <a:t> = 2.85;</a:t>
            </a:r>
          </a:p>
          <a:p>
            <a:pPr marL="342900" indent="-342900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</a:rPr>
              <a:t>(students[0].email, </a:t>
            </a:r>
            <a:r>
              <a:rPr lang="en-US" b="1" dirty="0" smtClean="0">
                <a:latin typeface="Courier New" pitchFamily="49" charset="0"/>
              </a:rPr>
              <a:t>“</a:t>
            </a:r>
            <a:r>
              <a:rPr lang="tr-TR" b="1" dirty="0" err="1" smtClean="0">
                <a:latin typeface="Courier New" pitchFamily="49" charset="0"/>
              </a:rPr>
              <a:t>acan</a:t>
            </a:r>
            <a:r>
              <a:rPr lang="en-US" b="1" dirty="0" smtClean="0">
                <a:latin typeface="Courier New" pitchFamily="49" charset="0"/>
              </a:rPr>
              <a:t>@</a:t>
            </a:r>
            <a:r>
              <a:rPr lang="tr-TR" b="1" dirty="0" err="1" smtClean="0">
                <a:latin typeface="Courier New" pitchFamily="49" charset="0"/>
              </a:rPr>
              <a:t>ogu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</a:rPr>
              <a:t>edu.tr</a:t>
            </a:r>
            <a:r>
              <a:rPr lang="en-US" b="1" dirty="0">
                <a:latin typeface="Courier New" pitchFamily="49" charset="0"/>
              </a:rPr>
              <a:t>");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/* It is possible to assign a structure to another */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students[1] = students[0];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/* Assignment copies the contents of structure </a:t>
            </a: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* students[0] to the structure students[1].</a:t>
            </a: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* This is a memory-to-memory copy in its entirety</a:t>
            </a: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4888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Structures as Function Parameters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170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As with all function arguments, structures are passed by value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Thus any change made to a function parameter is not reflected to the function argument</a:t>
            </a:r>
          </a:p>
        </p:txBody>
      </p:sp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66BF0-3FEE-496D-8850-3DBE465A051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598488" y="2605013"/>
            <a:ext cx="8172450" cy="341632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latin typeface="Courier New" pitchFamily="49" charset="0"/>
              </a:rPr>
              <a:t>void F1(Simple s){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s.i</a:t>
            </a:r>
            <a:r>
              <a:rPr lang="en-US" b="1" dirty="0">
                <a:latin typeface="Courier New" pitchFamily="49" charset="0"/>
              </a:rPr>
              <a:t> = 2;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s.c</a:t>
            </a:r>
            <a:r>
              <a:rPr lang="en-US" b="1" dirty="0">
                <a:latin typeface="Courier New" pitchFamily="49" charset="0"/>
              </a:rPr>
              <a:t> = 'T';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s.f</a:t>
            </a:r>
            <a:r>
              <a:rPr lang="en-US" b="1" dirty="0">
                <a:latin typeface="Courier New" pitchFamily="49" charset="0"/>
              </a:rPr>
              <a:t> = 5.32;</a:t>
            </a:r>
          </a:p>
          <a:p>
            <a:pPr marL="342900" indent="-34290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latin typeface="Courier New" pitchFamily="49" charset="0"/>
              </a:rPr>
              <a:t>main(){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Simple x = {3, 'A', 4.35};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F1(x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tr-TR" b="1" dirty="0" smtClean="0">
              <a:latin typeface="Courier New" pitchFamily="49" charset="0"/>
            </a:endParaRPr>
          </a:p>
          <a:p>
            <a:r>
              <a:rPr lang="tr-TR" b="1" dirty="0">
                <a:latin typeface="Courier New" pitchFamily="49" charset="0"/>
              </a:rPr>
              <a:t>cout &lt;&lt; x.i &lt;&lt; endl;</a:t>
            </a:r>
          </a:p>
          <a:p>
            <a:r>
              <a:rPr lang="tr-TR" b="1" dirty="0">
                <a:latin typeface="Courier New" pitchFamily="49" charset="0"/>
              </a:rPr>
              <a:t>cout &lt;&lt; x.c &lt;&lt; endl;</a:t>
            </a:r>
          </a:p>
          <a:p>
            <a:r>
              <a:rPr lang="tr-TR" b="1" dirty="0">
                <a:latin typeface="Courier New" pitchFamily="49" charset="0"/>
              </a:rPr>
              <a:t>cout &lt;&lt; x.f &lt;&lt; endl;</a:t>
            </a:r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2590800" y="6075363"/>
            <a:ext cx="3881438" cy="5476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x.i: 3, x.c: A, x.f: 4.35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/>
      <p:bldP spid="4485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4888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Structures as Function Parameters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1016000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To change a structure argument inside a function, pass the structure’s address</a:t>
            </a:r>
          </a:p>
        </p:txBody>
      </p:sp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BFF4F-DED4-4959-9383-506CE6C33CA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98488" y="2174875"/>
            <a:ext cx="8223250" cy="369331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>
                <a:latin typeface="Courier New" pitchFamily="49" charset="0"/>
              </a:rPr>
              <a:t>void F2(Simple *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2;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-&gt;c = 'T';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-&gt;f = 5.32;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} /* end-F2 */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latin typeface="Courier New" pitchFamily="49" charset="0"/>
              </a:rPr>
              <a:t>main(){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Simple x = {3, 'A', 4.35};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F2(&amp;x);</a:t>
            </a:r>
          </a:p>
          <a:p>
            <a:r>
              <a:rPr lang="tr-TR" b="1" dirty="0" smtClean="0">
                <a:latin typeface="Courier New" pitchFamily="49" charset="0"/>
              </a:rPr>
              <a:t>cout </a:t>
            </a:r>
            <a:r>
              <a:rPr lang="tr-TR" b="1" dirty="0">
                <a:latin typeface="Courier New" pitchFamily="49" charset="0"/>
              </a:rPr>
              <a:t>&lt;&lt; x.i &lt;&lt; endl;</a:t>
            </a:r>
          </a:p>
          <a:p>
            <a:r>
              <a:rPr lang="tr-TR" b="1" dirty="0">
                <a:latin typeface="Courier New" pitchFamily="49" charset="0"/>
              </a:rPr>
              <a:t>cout &lt;&lt; x.c &lt;&lt; endl;</a:t>
            </a:r>
          </a:p>
          <a:p>
            <a:r>
              <a:rPr lang="tr-TR" b="1" dirty="0">
                <a:latin typeface="Courier New" pitchFamily="49" charset="0"/>
              </a:rPr>
              <a:t>cout &lt;&lt; x.f &lt;&lt; endl;</a:t>
            </a:r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</a:rPr>
              <a:t>/* end-main */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2590800" y="5932763"/>
            <a:ext cx="3808413" cy="5476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x.i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: 2,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x.c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: T,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x.f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: 5.32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nimBg="1"/>
      <p:bldP spid="4495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86800" cy="698500"/>
          </a:xfrm>
          <a:noFill/>
        </p:spPr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Returning Structures from Functions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968375"/>
            <a:ext cx="8447087" cy="93027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You can return a structure from a function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This is very inefficient and not recommended</a:t>
            </a:r>
          </a:p>
        </p:txBody>
      </p:sp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242051-9236-4CE1-9037-12AF26AF13F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536575" y="4078288"/>
            <a:ext cx="7961313" cy="181588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1600" b="1" dirty="0">
                <a:latin typeface="Courier New" pitchFamily="49" charset="0"/>
              </a:rPr>
              <a:t>main(){</a:t>
            </a:r>
          </a:p>
          <a:p>
            <a:pPr marL="342900" indent="-342900"/>
            <a:r>
              <a:rPr lang="en-US" sz="1600" b="1" dirty="0">
                <a:latin typeface="Courier New" pitchFamily="49" charset="0"/>
              </a:rPr>
              <a:t>  Simple x = {3, 'A', 4.35};</a:t>
            </a:r>
          </a:p>
          <a:p>
            <a:pPr marL="342900" indent="-342900"/>
            <a:r>
              <a:rPr lang="en-US" sz="1600" b="1" dirty="0">
                <a:latin typeface="Courier New" pitchFamily="49" charset="0"/>
              </a:rPr>
              <a:t>  x = F3(x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tr-TR" sz="1600" b="1" dirty="0" smtClean="0">
              <a:latin typeface="Courier New" pitchFamily="49" charset="0"/>
            </a:endParaRPr>
          </a:p>
          <a:p>
            <a:pPr marL="342900" indent="-342900"/>
            <a:r>
              <a:rPr lang="tr-TR" sz="1600" b="1" dirty="0">
                <a:latin typeface="Courier New" pitchFamily="49" charset="0"/>
              </a:rPr>
              <a:t>cout &lt;&lt; x.i &lt;&lt; x.c &lt;&lt; x.f &lt;&lt; endl;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x = F4(8, 'Z', 9.99);</a:t>
            </a:r>
          </a:p>
          <a:p>
            <a:pPr marL="342900" indent="-342900"/>
            <a:r>
              <a:rPr lang="tr-TR" sz="1600" b="1" dirty="0" smtClean="0">
                <a:latin typeface="Courier New" pitchFamily="49" charset="0"/>
              </a:rPr>
              <a:t>cout </a:t>
            </a:r>
            <a:r>
              <a:rPr lang="tr-TR" sz="1600" b="1" dirty="0">
                <a:latin typeface="Courier New" pitchFamily="49" charset="0"/>
              </a:rPr>
              <a:t>&lt;&lt; x.i &lt;&lt; x.c &lt;&lt; x.f &lt;&lt; endl;</a:t>
            </a:r>
            <a:endParaRPr lang="en-US" sz="1600" b="1" dirty="0">
              <a:latin typeface="Courier New" pitchFamily="49" charset="0"/>
            </a:endParaRPr>
          </a:p>
          <a:p>
            <a:pPr marL="342900" indent="-342900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2603500" y="5937250"/>
            <a:ext cx="3956050" cy="82232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x.i: 22, x.c: Y, x.f: 6.66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x.i: 8, x.c: Z, x.f: 9.99</a:t>
            </a:r>
          </a:p>
        </p:txBody>
      </p: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625475" y="2036763"/>
            <a:ext cx="2982913" cy="1749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Simple F3(Simple s){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s.i = 22;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s.c = 'Y';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s.f = 6.66;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return s;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</a:t>
            </a:r>
            <a:endParaRPr lang="en-US" b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3817938" y="2035175"/>
            <a:ext cx="4873625" cy="2024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Simple F4(int i, char c, float f){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Simple s;   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s.i =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s.c = c;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s.f =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return s;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</a:t>
            </a:r>
            <a:endParaRPr lang="en-US" b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nimBg="1"/>
      <p:bldP spid="450565" grpId="0" animBg="1"/>
      <p:bldP spid="450566" grpId="0" animBg="1"/>
      <p:bldP spid="450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4888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Complex Structure Declarations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904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You can declare complex structures by nesting one structure inside another</a:t>
            </a:r>
          </a:p>
        </p:txBody>
      </p:sp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6715A-A9F8-4439-8EF1-FD4B012D08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598488" y="2014538"/>
            <a:ext cx="3513137" cy="42211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typedef struct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Simple;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typedef struct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a;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Simple s;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struct{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int a;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float b;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}x;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Complex;</a:t>
            </a:r>
            <a:endParaRPr lang="en-US" b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4552950" y="2051050"/>
            <a:ext cx="4081463" cy="36718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Complex c;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Access members of c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c.a = 5;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c.s.i = 3;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c.s.c = 'B';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c.s.f = 4.44;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c.x.a = 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c.x.b = 4.52;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c.f = 3.45;</a:t>
            </a:r>
            <a:endParaRPr lang="en-US" b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 animBg="1"/>
      <p:bldP spid="4515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4888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Layout of Structures in Memory(1)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904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Cambria" pitchFamily="18" charset="0"/>
              </a:rPr>
              <a:t>Structure members are stored consecutively in memory</a:t>
            </a:r>
          </a:p>
        </p:txBody>
      </p:sp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D8A4A-54ED-41C4-8694-EF44C78B6A5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2282825" y="2016125"/>
            <a:ext cx="2352675" cy="2024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typedef struct{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Simple;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Simple s;</a:t>
            </a:r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393700" y="4603750"/>
            <a:ext cx="4987925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3 bytes (105, 106, 107) are unused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ambria" pitchFamily="18" charset="0"/>
              </a:rPr>
              <a:t>s.f starts at a 4-byte boundary due to alignment constraints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68925" y="1590675"/>
            <a:ext cx="3316288" cy="4976813"/>
            <a:chOff x="3508" y="1011"/>
            <a:chExt cx="2089" cy="3135"/>
          </a:xfrm>
        </p:grpSpPr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4417" y="1290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251" y="1011"/>
              <a:ext cx="7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u="sng">
                  <a:latin typeface="Comic Sans MS" pitchFamily="66" charset="0"/>
                </a:rPr>
                <a:t>Address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3929" y="1311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929" y="1548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929" y="1780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3929" y="2019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3929" y="2251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3929" y="2489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unused</a:t>
              </a:r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3929" y="2720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unused</a:t>
              </a:r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3929" y="295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unused</a:t>
              </a:r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3929" y="3193"/>
              <a:ext cx="476" cy="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3929" y="3430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80" name="Text Box 19"/>
            <p:cNvSpPr txBox="1">
              <a:spLocks noChangeArrowheads="1"/>
            </p:cNvSpPr>
            <p:nvPr/>
          </p:nvSpPr>
          <p:spPr bwMode="auto">
            <a:xfrm>
              <a:off x="4417" y="1540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15381" name="Text Box 20"/>
            <p:cNvSpPr txBox="1">
              <a:spLocks noChangeArrowheads="1"/>
            </p:cNvSpPr>
            <p:nvPr/>
          </p:nvSpPr>
          <p:spPr bwMode="auto">
            <a:xfrm>
              <a:off x="4417" y="1789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102</a:t>
              </a:r>
            </a:p>
          </p:txBody>
        </p:sp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4417" y="201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4417" y="2227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4407" y="246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105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4417" y="2699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106</a:t>
              </a:r>
            </a:p>
          </p:txBody>
        </p:sp>
        <p:sp>
          <p:nvSpPr>
            <p:cNvPr id="15386" name="Text Box 25"/>
            <p:cNvSpPr txBox="1">
              <a:spLocks noChangeArrowheads="1"/>
            </p:cNvSpPr>
            <p:nvPr/>
          </p:nvSpPr>
          <p:spPr bwMode="auto">
            <a:xfrm>
              <a:off x="4417" y="294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107</a:t>
              </a:r>
            </a:p>
          </p:txBody>
        </p:sp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4417" y="317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108</a:t>
              </a:r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4398" y="3421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109</a:t>
              </a:r>
            </a:p>
          </p:txBody>
        </p:sp>
        <p:sp>
          <p:nvSpPr>
            <p:cNvPr id="15389" name="Text Box 28"/>
            <p:cNvSpPr txBox="1">
              <a:spLocks noChangeArrowheads="1"/>
            </p:cNvSpPr>
            <p:nvPr/>
          </p:nvSpPr>
          <p:spPr bwMode="auto">
            <a:xfrm>
              <a:off x="3531" y="1652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s.i</a:t>
              </a:r>
            </a:p>
          </p:txBody>
        </p:sp>
        <p:sp>
          <p:nvSpPr>
            <p:cNvPr id="15390" name="Rectangle 29"/>
            <p:cNvSpPr>
              <a:spLocks noChangeArrowheads="1"/>
            </p:cNvSpPr>
            <p:nvPr/>
          </p:nvSpPr>
          <p:spPr bwMode="auto">
            <a:xfrm>
              <a:off x="3929" y="3668"/>
              <a:ext cx="476" cy="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91" name="Rectangle 30"/>
            <p:cNvSpPr>
              <a:spLocks noChangeArrowheads="1"/>
            </p:cNvSpPr>
            <p:nvPr/>
          </p:nvSpPr>
          <p:spPr bwMode="auto">
            <a:xfrm>
              <a:off x="3929" y="3905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5392" name="Text Box 31"/>
            <p:cNvSpPr txBox="1">
              <a:spLocks noChangeArrowheads="1"/>
            </p:cNvSpPr>
            <p:nvPr/>
          </p:nvSpPr>
          <p:spPr bwMode="auto">
            <a:xfrm>
              <a:off x="4417" y="3647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110</a:t>
              </a:r>
            </a:p>
          </p:txBody>
        </p:sp>
        <p:sp>
          <p:nvSpPr>
            <p:cNvPr id="15393" name="Text Box 32"/>
            <p:cNvSpPr txBox="1">
              <a:spLocks noChangeArrowheads="1"/>
            </p:cNvSpPr>
            <p:nvPr/>
          </p:nvSpPr>
          <p:spPr bwMode="auto">
            <a:xfrm>
              <a:off x="4414" y="3896"/>
              <a:ext cx="3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111</a:t>
              </a:r>
            </a:p>
          </p:txBody>
        </p:sp>
        <p:sp>
          <p:nvSpPr>
            <p:cNvPr id="15394" name="AutoShape 33"/>
            <p:cNvSpPr>
              <a:spLocks/>
            </p:cNvSpPr>
            <p:nvPr/>
          </p:nvSpPr>
          <p:spPr bwMode="auto">
            <a:xfrm>
              <a:off x="3775" y="1316"/>
              <a:ext cx="140" cy="926"/>
            </a:xfrm>
            <a:prstGeom prst="leftBrace">
              <a:avLst>
                <a:gd name="adj1" fmla="val 551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5" name="AutoShape 34"/>
            <p:cNvSpPr>
              <a:spLocks/>
            </p:cNvSpPr>
            <p:nvPr/>
          </p:nvSpPr>
          <p:spPr bwMode="auto">
            <a:xfrm>
              <a:off x="3791" y="3192"/>
              <a:ext cx="140" cy="926"/>
            </a:xfrm>
            <a:prstGeom prst="leftBrace">
              <a:avLst>
                <a:gd name="adj1" fmla="val 551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6" name="AutoShape 35"/>
            <p:cNvSpPr>
              <a:spLocks/>
            </p:cNvSpPr>
            <p:nvPr/>
          </p:nvSpPr>
          <p:spPr bwMode="auto">
            <a:xfrm>
              <a:off x="3784" y="2266"/>
              <a:ext cx="132" cy="219"/>
            </a:xfrm>
            <a:prstGeom prst="leftBrace">
              <a:avLst>
                <a:gd name="adj1" fmla="val 13826"/>
                <a:gd name="adj2" fmla="val 5022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7" name="Text Box 36"/>
            <p:cNvSpPr txBox="1">
              <a:spLocks noChangeArrowheads="1"/>
            </p:cNvSpPr>
            <p:nvPr/>
          </p:nvSpPr>
          <p:spPr bwMode="auto">
            <a:xfrm>
              <a:off x="3515" y="2251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s.c</a:t>
              </a:r>
            </a:p>
          </p:txBody>
        </p:sp>
        <p:sp>
          <p:nvSpPr>
            <p:cNvPr id="15398" name="Text Box 37"/>
            <p:cNvSpPr txBox="1">
              <a:spLocks noChangeArrowheads="1"/>
            </p:cNvSpPr>
            <p:nvPr/>
          </p:nvSpPr>
          <p:spPr bwMode="auto">
            <a:xfrm>
              <a:off x="3508" y="3544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s.f</a:t>
              </a:r>
            </a:p>
          </p:txBody>
        </p:sp>
        <p:sp>
          <p:nvSpPr>
            <p:cNvPr id="15399" name="Text Box 38"/>
            <p:cNvSpPr txBox="1">
              <a:spLocks noChangeArrowheads="1"/>
            </p:cNvSpPr>
            <p:nvPr/>
          </p:nvSpPr>
          <p:spPr bwMode="auto">
            <a:xfrm>
              <a:off x="5227" y="1260"/>
              <a:ext cx="28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&amp;s</a:t>
              </a:r>
            </a:p>
          </p:txBody>
        </p:sp>
        <p:sp>
          <p:nvSpPr>
            <p:cNvPr id="15400" name="Text Box 39"/>
            <p:cNvSpPr txBox="1">
              <a:spLocks noChangeArrowheads="1"/>
            </p:cNvSpPr>
            <p:nvPr/>
          </p:nvSpPr>
          <p:spPr bwMode="auto">
            <a:xfrm>
              <a:off x="5196" y="1525"/>
              <a:ext cx="36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&amp;s.i</a:t>
              </a:r>
            </a:p>
          </p:txBody>
        </p:sp>
        <p:sp>
          <p:nvSpPr>
            <p:cNvPr id="15401" name="Text Box 40"/>
            <p:cNvSpPr txBox="1">
              <a:spLocks noChangeArrowheads="1"/>
            </p:cNvSpPr>
            <p:nvPr/>
          </p:nvSpPr>
          <p:spPr bwMode="auto">
            <a:xfrm>
              <a:off x="5187" y="2233"/>
              <a:ext cx="39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&amp;s.c</a:t>
              </a:r>
            </a:p>
          </p:txBody>
        </p:sp>
        <p:sp>
          <p:nvSpPr>
            <p:cNvPr id="15402" name="Text Box 41"/>
            <p:cNvSpPr txBox="1">
              <a:spLocks noChangeArrowheads="1"/>
            </p:cNvSpPr>
            <p:nvPr/>
          </p:nvSpPr>
          <p:spPr bwMode="auto">
            <a:xfrm>
              <a:off x="5202" y="3152"/>
              <a:ext cx="3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&amp;s.f</a:t>
              </a:r>
            </a:p>
          </p:txBody>
        </p:sp>
        <p:sp>
          <p:nvSpPr>
            <p:cNvPr id="15403" name="Line 42"/>
            <p:cNvSpPr>
              <a:spLocks noChangeShapeType="1"/>
            </p:cNvSpPr>
            <p:nvPr/>
          </p:nvSpPr>
          <p:spPr bwMode="auto">
            <a:xfrm flipH="1">
              <a:off x="4771" y="1378"/>
              <a:ext cx="436" cy="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43"/>
            <p:cNvSpPr>
              <a:spLocks noChangeShapeType="1"/>
            </p:cNvSpPr>
            <p:nvPr/>
          </p:nvSpPr>
          <p:spPr bwMode="auto">
            <a:xfrm flipH="1" flipV="1">
              <a:off x="4763" y="1470"/>
              <a:ext cx="420" cy="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Line 44"/>
            <p:cNvSpPr>
              <a:spLocks noChangeShapeType="1"/>
            </p:cNvSpPr>
            <p:nvPr/>
          </p:nvSpPr>
          <p:spPr bwMode="auto">
            <a:xfrm flipH="1" flipV="1">
              <a:off x="4732" y="2334"/>
              <a:ext cx="4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45"/>
            <p:cNvSpPr>
              <a:spLocks noChangeShapeType="1"/>
            </p:cNvSpPr>
            <p:nvPr/>
          </p:nvSpPr>
          <p:spPr bwMode="auto">
            <a:xfrm flipH="1" flipV="1">
              <a:off x="4740" y="3260"/>
              <a:ext cx="4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  <p:bldP spid="4536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217488"/>
            <a:ext cx="8624888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Layout of Structures in Memory(2)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83600" cy="1449388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Member alignment plays a cru</a:t>
            </a:r>
            <a:r>
              <a:rPr lang="tr-TR" smtClean="0">
                <a:latin typeface="Cambria" pitchFamily="18" charset="0"/>
              </a:rPr>
              <a:t>c</a:t>
            </a:r>
            <a:r>
              <a:rPr lang="en-US" smtClean="0">
                <a:latin typeface="Cambria" pitchFamily="18" charset="0"/>
              </a:rPr>
              <a:t>ial role to determine the amount of space a structure will occupy in memory</a:t>
            </a:r>
          </a:p>
        </p:txBody>
      </p:sp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B10164-6F41-42D7-A3FC-9DF85EED8A8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641696" y="2603500"/>
            <a:ext cx="1897062" cy="1474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X 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char c1;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char c2;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2953372" y="2590800"/>
            <a:ext cx="1897062" cy="1474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struct Y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c1;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452669" name="Rectangle 61"/>
          <p:cNvSpPr>
            <a:spLocks noChangeArrowheads="1"/>
          </p:cNvSpPr>
          <p:nvPr/>
        </p:nvSpPr>
        <p:spPr bwMode="auto">
          <a:xfrm>
            <a:off x="406400" y="4391025"/>
            <a:ext cx="8453438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latin typeface="Cambria" pitchFamily="18" charset="0"/>
              </a:rPr>
              <a:t>sizeof</a:t>
            </a:r>
            <a:r>
              <a:rPr lang="en-US" sz="2000" dirty="0">
                <a:latin typeface="Cambria" pitchFamily="18" charset="0"/>
              </a:rPr>
              <a:t>(</a:t>
            </a:r>
            <a:r>
              <a:rPr lang="en-US" sz="2000" dirty="0" err="1">
                <a:latin typeface="Cambria" pitchFamily="18" charset="0"/>
              </a:rPr>
              <a:t>struct</a:t>
            </a:r>
            <a:r>
              <a:rPr lang="en-US" sz="2000" dirty="0">
                <a:latin typeface="Cambria" pitchFamily="18" charset="0"/>
              </a:rPr>
              <a:t> X) = 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latin typeface="Cambria" pitchFamily="18" charset="0"/>
              </a:rPr>
              <a:t>sizeof</a:t>
            </a:r>
            <a:r>
              <a:rPr lang="en-US" sz="2000" dirty="0">
                <a:latin typeface="Cambria" pitchFamily="18" charset="0"/>
              </a:rPr>
              <a:t>(</a:t>
            </a:r>
            <a:r>
              <a:rPr lang="en-US" sz="2000" dirty="0" err="1">
                <a:latin typeface="Cambria" pitchFamily="18" charset="0"/>
              </a:rPr>
              <a:t>struct</a:t>
            </a:r>
            <a:r>
              <a:rPr lang="en-US" sz="2000" dirty="0">
                <a:latin typeface="Cambria" pitchFamily="18" charset="0"/>
              </a:rPr>
              <a:t> Y) = </a:t>
            </a:r>
            <a:r>
              <a:rPr lang="en-US" sz="2000" dirty="0" smtClean="0">
                <a:latin typeface="Cambria" pitchFamily="18" charset="0"/>
              </a:rPr>
              <a:t>8</a:t>
            </a:r>
            <a:endParaRPr lang="tr-TR" sz="2000" dirty="0" smtClean="0">
              <a:latin typeface="Cambria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 smtClean="0">
                <a:latin typeface="Cambria" pitchFamily="18" charset="0"/>
              </a:rPr>
              <a:t>sizeof</a:t>
            </a:r>
            <a:r>
              <a:rPr lang="en-US" sz="2000" dirty="0" smtClean="0">
                <a:latin typeface="Cambria" pitchFamily="18" charset="0"/>
              </a:rPr>
              <a:t>(</a:t>
            </a:r>
            <a:r>
              <a:rPr lang="en-US" sz="2000" dirty="0" err="1" smtClean="0">
                <a:latin typeface="Cambria" pitchFamily="18" charset="0"/>
              </a:rPr>
              <a:t>struct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tr-TR" sz="2000" dirty="0" smtClean="0">
                <a:latin typeface="Cambria" pitchFamily="18" charset="0"/>
              </a:rPr>
              <a:t>Z</a:t>
            </a:r>
            <a:r>
              <a:rPr lang="en-US" sz="2000" dirty="0" smtClean="0">
                <a:latin typeface="Cambria" pitchFamily="18" charset="0"/>
              </a:rPr>
              <a:t>) = </a:t>
            </a:r>
            <a:r>
              <a:rPr lang="tr-TR" sz="2000" dirty="0" smtClean="0">
                <a:latin typeface="Cambria" pitchFamily="18" charset="0"/>
              </a:rPr>
              <a:t>24</a:t>
            </a:r>
            <a:endParaRPr lang="en-US" sz="2000" dirty="0">
              <a:latin typeface="Cambria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ambria" pitchFamily="18" charset="0"/>
              </a:rPr>
              <a:t>Not 6 because if we declare an array of structures, the next structure must start at a 4-byte boundary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5279127" y="2623930"/>
            <a:ext cx="1897062" cy="175432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tr-TR" b="1" dirty="0" smtClean="0">
                <a:latin typeface="Courier New" pitchFamily="49" charset="0"/>
              </a:rPr>
              <a:t>Z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/>
            <a:r>
              <a:rPr lang="tr-TR" b="1" dirty="0" smtClean="0">
                <a:latin typeface="Courier New" pitchFamily="49" charset="0"/>
              </a:rPr>
              <a:t>  </a:t>
            </a:r>
            <a:r>
              <a:rPr lang="tr-TR" b="1" dirty="0" err="1" smtClean="0">
                <a:latin typeface="Courier New" pitchFamily="49" charset="0"/>
              </a:rPr>
              <a:t>double</a:t>
            </a:r>
            <a:r>
              <a:rPr lang="tr-TR" b="1" dirty="0" smtClean="0">
                <a:latin typeface="Courier New" pitchFamily="49" charset="0"/>
              </a:rPr>
              <a:t> m;</a:t>
            </a:r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char c1;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char c2;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4" grpId="0" animBg="1"/>
      <p:bldP spid="452668" grpId="0" animBg="1"/>
      <p:bldP spid="452669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Definition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58212" cy="532765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 </a:t>
            </a:r>
            <a:r>
              <a:rPr lang="en-US" dirty="0" smtClean="0">
                <a:solidFill>
                  <a:srgbClr val="CC3300"/>
                </a:solidFill>
                <a:latin typeface="Cambria" pitchFamily="18" charset="0"/>
              </a:rPr>
              <a:t>union</a:t>
            </a:r>
            <a:r>
              <a:rPr lang="en-US" dirty="0" smtClean="0">
                <a:latin typeface="Cambria" pitchFamily="18" charset="0"/>
              </a:rPr>
              <a:t> is a structure that consists of one or more members which may be of different types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However, the compiler allocates only enough space for the largest of the members in a union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Thus the members of a union </a:t>
            </a:r>
            <a:r>
              <a:rPr lang="en-US" dirty="0" smtClean="0">
                <a:solidFill>
                  <a:schemeClr val="accent2"/>
                </a:solidFill>
                <a:latin typeface="Cambria" pitchFamily="18" charset="0"/>
              </a:rPr>
              <a:t>overlay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tr-TR" dirty="0" smtClean="0">
                <a:latin typeface="Cambria" pitchFamily="18" charset="0"/>
              </a:rPr>
              <a:t>(üstünü kaplamak) </a:t>
            </a:r>
            <a:r>
              <a:rPr lang="en-US" dirty="0" smtClean="0">
                <a:latin typeface="Cambria" pitchFamily="18" charset="0"/>
              </a:rPr>
              <a:t>each other within this space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Assigning a new value to one member alters the values of all the other members as well</a:t>
            </a:r>
          </a:p>
        </p:txBody>
      </p:sp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CC349-9773-4720-8980-013CF00B077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742660" y="5050665"/>
            <a:ext cx="5440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programda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fonksiyonda</a:t>
            </a:r>
            <a:r>
              <a:rPr lang="en-US" dirty="0" smtClean="0"/>
              <a:t> </a:t>
            </a:r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alanını</a:t>
            </a:r>
            <a:r>
              <a:rPr lang="en-US" dirty="0" smtClean="0"/>
              <a:t> </a:t>
            </a:r>
            <a:r>
              <a:rPr lang="en-US" dirty="0" err="1" smtClean="0"/>
              <a:t>paylaşması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ortaklık</a:t>
            </a:r>
            <a:r>
              <a:rPr lang="en-US" dirty="0" smtClean="0"/>
              <a:t> </a:t>
            </a:r>
            <a:r>
              <a:rPr lang="en-US" dirty="0" err="1" smtClean="0"/>
              <a:t>bildirimi</a:t>
            </a:r>
            <a:r>
              <a:rPr lang="en-US" dirty="0" smtClean="0"/>
              <a:t> </a:t>
            </a:r>
            <a:r>
              <a:rPr lang="en-US" b="1" i="1" dirty="0" smtClean="0"/>
              <a:t>union</a:t>
            </a:r>
            <a:r>
              <a:rPr lang="en-US" dirty="0" smtClean="0"/>
              <a:t> </a:t>
            </a:r>
            <a:r>
              <a:rPr lang="en-US" dirty="0" err="1" smtClean="0"/>
              <a:t>deyimi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yapılır</a:t>
            </a:r>
            <a:r>
              <a:rPr lang="en-US" dirty="0" smtClean="0"/>
              <a:t>. Bu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belleğin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verimli</a:t>
            </a:r>
            <a:r>
              <a:rPr lang="en-US" dirty="0" smtClean="0"/>
              <a:t> </a:t>
            </a:r>
            <a:r>
              <a:rPr lang="en-US" dirty="0" err="1" smtClean="0"/>
              <a:t>kullanılmasına</a:t>
            </a:r>
            <a:r>
              <a:rPr lang="en-US" dirty="0" smtClean="0"/>
              <a:t> </a:t>
            </a:r>
            <a:r>
              <a:rPr lang="en-US" dirty="0" err="1" smtClean="0"/>
              <a:t>imkan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Bu </a:t>
            </a:r>
            <a:r>
              <a:rPr lang="en-US" dirty="0" err="1" smtClean="0"/>
              <a:t>tipte</a:t>
            </a:r>
            <a:r>
              <a:rPr lang="en-US" dirty="0" smtClean="0"/>
              <a:t> </a:t>
            </a:r>
            <a:r>
              <a:rPr lang="en-US" dirty="0" err="1" smtClean="0"/>
              <a:t>bildirim</a:t>
            </a:r>
            <a:r>
              <a:rPr lang="en-US" dirty="0" smtClean="0"/>
              <a:t> </a:t>
            </a:r>
            <a:r>
              <a:rPr lang="en-US" dirty="0" err="1" smtClean="0"/>
              <a:t>yapılırken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union </a:t>
            </a:r>
            <a:r>
              <a:rPr lang="en-US" dirty="0" err="1" smtClean="0"/>
              <a:t>yazılır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98220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Definition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864084" y="3776179"/>
            <a:ext cx="4940369" cy="2651125"/>
          </a:xfrm>
        </p:spPr>
        <p:txBody>
          <a:bodyPr>
            <a:noAutofit/>
          </a:bodyPr>
          <a:lstStyle/>
          <a:p>
            <a:r>
              <a:rPr lang="tr-TR" sz="2800" dirty="0" err="1" smtClean="0"/>
              <a:t>variables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b="1" dirty="0" smtClean="0"/>
              <a:t>union</a:t>
            </a:r>
            <a:r>
              <a:rPr lang="en-US" sz="2800" dirty="0" smtClean="0"/>
              <a:t> </a:t>
            </a:r>
            <a:r>
              <a:rPr lang="tr-TR" sz="2800" dirty="0" err="1" smtClean="0"/>
              <a:t>member</a:t>
            </a:r>
            <a:r>
              <a:rPr lang="tr-TR" sz="2800" dirty="0" smtClean="0"/>
              <a:t>  x</a:t>
            </a:r>
            <a:r>
              <a:rPr lang="en-US" sz="2800" dirty="0" smtClean="0"/>
              <a:t>,</a:t>
            </a:r>
            <a:r>
              <a:rPr lang="tr-TR" sz="2800" dirty="0" smtClean="0"/>
              <a:t> y; </a:t>
            </a:r>
          </a:p>
          <a:p>
            <a:pPr>
              <a:buNone/>
            </a:pPr>
            <a:r>
              <a:rPr lang="tr-TR" sz="2800" dirty="0" smtClean="0"/>
              <a:t>x</a:t>
            </a:r>
            <a:r>
              <a:rPr lang="en-US" sz="2800" dirty="0" smtClean="0"/>
              <a:t>.</a:t>
            </a:r>
            <a:r>
              <a:rPr lang="en-US" sz="2800" dirty="0" err="1" smtClean="0"/>
              <a:t>kr</a:t>
            </a:r>
            <a:r>
              <a:rPr lang="en-US" sz="2800" dirty="0" smtClean="0"/>
              <a:t>= 'A'; 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y</a:t>
            </a:r>
            <a:r>
              <a:rPr lang="en-US" sz="2800" dirty="0" smtClean="0"/>
              <a:t>.f = 3.14;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x</a:t>
            </a:r>
            <a:r>
              <a:rPr lang="en-US" sz="2800" dirty="0" smtClean="0"/>
              <a:t>.</a:t>
            </a:r>
            <a:r>
              <a:rPr lang="en-US" sz="2800" dirty="0" err="1" smtClean="0"/>
              <a:t>i</a:t>
            </a:r>
            <a:r>
              <a:rPr lang="en-US" sz="2800" dirty="0" smtClean="0"/>
              <a:t> =1: </a:t>
            </a:r>
            <a:endParaRPr lang="tr-TR" sz="2800" dirty="0" smtClean="0"/>
          </a:p>
          <a:p>
            <a:pPr>
              <a:buNone/>
            </a:pPr>
            <a:endParaRPr lang="tr-TR" sz="2800" dirty="0" smtClean="0"/>
          </a:p>
        </p:txBody>
      </p:sp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CC349-9773-4720-8980-013CF00B077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2034207" y="927803"/>
            <a:ext cx="33594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union</a:t>
            </a:r>
            <a:r>
              <a:rPr lang="en-US" sz="3200" dirty="0" smtClean="0"/>
              <a:t> </a:t>
            </a:r>
            <a:r>
              <a:rPr lang="tr-TR" sz="3200" dirty="0" err="1" smtClean="0"/>
              <a:t>member</a:t>
            </a:r>
            <a:r>
              <a:rPr lang="en-US" sz="3200" dirty="0" smtClean="0"/>
              <a:t>{ </a:t>
            </a:r>
            <a:endParaRPr lang="tr-TR" sz="3200" dirty="0" smtClean="0"/>
          </a:p>
          <a:p>
            <a:pPr>
              <a:buNone/>
            </a:pPr>
            <a:r>
              <a:rPr lang="en-US" sz="3200" b="1" dirty="0" smtClean="0"/>
              <a:t>float</a:t>
            </a:r>
            <a:r>
              <a:rPr lang="en-US" sz="3200" dirty="0" smtClean="0"/>
              <a:t> f; </a:t>
            </a:r>
            <a:endParaRPr lang="tr-TR" sz="3200" dirty="0" smtClean="0"/>
          </a:p>
          <a:p>
            <a:pPr>
              <a:buNone/>
            </a:pPr>
            <a:r>
              <a:rPr lang="en-US" sz="3200" b="1" dirty="0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; </a:t>
            </a:r>
            <a:endParaRPr lang="tr-TR" sz="3200" dirty="0" smtClean="0"/>
          </a:p>
          <a:p>
            <a:pPr>
              <a:buNone/>
            </a:pPr>
            <a:r>
              <a:rPr lang="en-US" sz="3200" b="1" dirty="0" smtClean="0"/>
              <a:t>char</a:t>
            </a:r>
            <a:r>
              <a:rPr lang="en-US" sz="3200" dirty="0" smtClean="0"/>
              <a:t> </a:t>
            </a:r>
            <a:r>
              <a:rPr lang="en-US" sz="3200" dirty="0" err="1" smtClean="0"/>
              <a:t>kr</a:t>
            </a:r>
            <a:r>
              <a:rPr lang="en-US" sz="3200" dirty="0" smtClean="0"/>
              <a:t>; </a:t>
            </a:r>
            <a:endParaRPr lang="tr-TR" sz="3200" dirty="0" smtClean="0"/>
          </a:p>
          <a:p>
            <a:pPr>
              <a:buNone/>
            </a:pPr>
            <a:r>
              <a:rPr lang="en-US" sz="3200" dirty="0" smtClean="0"/>
              <a:t>}; </a:t>
            </a:r>
            <a:endParaRPr lang="tr-T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Declaration &amp; Layout</a:t>
            </a:r>
          </a:p>
        </p:txBody>
      </p:sp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6ABBB-6F32-4443-B5A6-928C3739CF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14375" y="1250950"/>
            <a:ext cx="1833563" cy="1200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struct 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char c[4];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}s;</a:t>
            </a:r>
          </a:p>
        </p:txBody>
      </p:sp>
      <p:sp>
        <p:nvSpPr>
          <p:cNvPr id="454664" name="Text Box 8"/>
          <p:cNvSpPr txBox="1">
            <a:spLocks noChangeArrowheads="1"/>
          </p:cNvSpPr>
          <p:nvPr/>
        </p:nvSpPr>
        <p:spPr bwMode="auto">
          <a:xfrm>
            <a:off x="3644900" y="1225550"/>
            <a:ext cx="1870075" cy="1200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union 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char c[4];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u1;</a:t>
            </a:r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6667500" y="1200150"/>
            <a:ext cx="1709738" cy="1474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union 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double d;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u2;</a:t>
            </a:r>
          </a:p>
        </p:txBody>
      </p:sp>
      <p:grpSp>
        <p:nvGrpSpPr>
          <p:cNvPr id="18439" name="Group 106"/>
          <p:cNvGrpSpPr>
            <a:grpSpLocks/>
          </p:cNvGrpSpPr>
          <p:nvPr/>
        </p:nvGrpSpPr>
        <p:grpSpPr bwMode="auto">
          <a:xfrm>
            <a:off x="233363" y="2905125"/>
            <a:ext cx="2333625" cy="3511550"/>
            <a:chOff x="251" y="1830"/>
            <a:chExt cx="1470" cy="2212"/>
          </a:xfrm>
        </p:grpSpPr>
        <p:sp>
          <p:nvSpPr>
            <p:cNvPr id="18480" name="Text Box 11"/>
            <p:cNvSpPr txBox="1">
              <a:spLocks noChangeArrowheads="1"/>
            </p:cNvSpPr>
            <p:nvPr/>
          </p:nvSpPr>
          <p:spPr bwMode="auto">
            <a:xfrm>
              <a:off x="1364" y="1830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8481" name="Rectangle 13"/>
            <p:cNvSpPr>
              <a:spLocks noChangeArrowheads="1"/>
            </p:cNvSpPr>
            <p:nvPr/>
          </p:nvSpPr>
          <p:spPr bwMode="auto">
            <a:xfrm>
              <a:off x="876" y="1851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82" name="Rectangle 14"/>
            <p:cNvSpPr>
              <a:spLocks noChangeArrowheads="1"/>
            </p:cNvSpPr>
            <p:nvPr/>
          </p:nvSpPr>
          <p:spPr bwMode="auto">
            <a:xfrm>
              <a:off x="876" y="2088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83" name="Rectangle 15"/>
            <p:cNvSpPr>
              <a:spLocks noChangeArrowheads="1"/>
            </p:cNvSpPr>
            <p:nvPr/>
          </p:nvSpPr>
          <p:spPr bwMode="auto">
            <a:xfrm>
              <a:off x="876" y="2320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84" name="Rectangle 16"/>
            <p:cNvSpPr>
              <a:spLocks noChangeArrowheads="1"/>
            </p:cNvSpPr>
            <p:nvPr/>
          </p:nvSpPr>
          <p:spPr bwMode="auto">
            <a:xfrm>
              <a:off x="876" y="2559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85" name="Rectangle 17"/>
            <p:cNvSpPr>
              <a:spLocks noChangeArrowheads="1"/>
            </p:cNvSpPr>
            <p:nvPr/>
          </p:nvSpPr>
          <p:spPr bwMode="auto">
            <a:xfrm>
              <a:off x="876" y="2791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86" name="Rectangle 18"/>
            <p:cNvSpPr>
              <a:spLocks noChangeArrowheads="1"/>
            </p:cNvSpPr>
            <p:nvPr/>
          </p:nvSpPr>
          <p:spPr bwMode="auto">
            <a:xfrm>
              <a:off x="876" y="3029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87" name="Rectangle 19"/>
            <p:cNvSpPr>
              <a:spLocks noChangeArrowheads="1"/>
            </p:cNvSpPr>
            <p:nvPr/>
          </p:nvSpPr>
          <p:spPr bwMode="auto">
            <a:xfrm>
              <a:off x="876" y="3260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88" name="Rectangle 20"/>
            <p:cNvSpPr>
              <a:spLocks noChangeArrowheads="1"/>
            </p:cNvSpPr>
            <p:nvPr/>
          </p:nvSpPr>
          <p:spPr bwMode="auto">
            <a:xfrm>
              <a:off x="876" y="3498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89" name="Text Box 23"/>
            <p:cNvSpPr txBox="1">
              <a:spLocks noChangeArrowheads="1"/>
            </p:cNvSpPr>
            <p:nvPr/>
          </p:nvSpPr>
          <p:spPr bwMode="auto">
            <a:xfrm>
              <a:off x="1364" y="2080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18490" name="Text Box 24"/>
            <p:cNvSpPr txBox="1">
              <a:spLocks noChangeArrowheads="1"/>
            </p:cNvSpPr>
            <p:nvPr/>
          </p:nvSpPr>
          <p:spPr bwMode="auto">
            <a:xfrm>
              <a:off x="1364" y="2329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102</a:t>
              </a:r>
            </a:p>
          </p:txBody>
        </p:sp>
        <p:sp>
          <p:nvSpPr>
            <p:cNvPr id="18491" name="Text Box 25"/>
            <p:cNvSpPr txBox="1">
              <a:spLocks noChangeArrowheads="1"/>
            </p:cNvSpPr>
            <p:nvPr/>
          </p:nvSpPr>
          <p:spPr bwMode="auto">
            <a:xfrm>
              <a:off x="1364" y="255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18492" name="Text Box 26"/>
            <p:cNvSpPr txBox="1">
              <a:spLocks noChangeArrowheads="1"/>
            </p:cNvSpPr>
            <p:nvPr/>
          </p:nvSpPr>
          <p:spPr bwMode="auto">
            <a:xfrm>
              <a:off x="1364" y="2767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18493" name="Text Box 27"/>
            <p:cNvSpPr txBox="1">
              <a:spLocks noChangeArrowheads="1"/>
            </p:cNvSpPr>
            <p:nvPr/>
          </p:nvSpPr>
          <p:spPr bwMode="auto">
            <a:xfrm>
              <a:off x="1354" y="300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105</a:t>
              </a:r>
            </a:p>
          </p:txBody>
        </p:sp>
        <p:sp>
          <p:nvSpPr>
            <p:cNvPr id="18494" name="Text Box 28"/>
            <p:cNvSpPr txBox="1">
              <a:spLocks noChangeArrowheads="1"/>
            </p:cNvSpPr>
            <p:nvPr/>
          </p:nvSpPr>
          <p:spPr bwMode="auto">
            <a:xfrm>
              <a:off x="1364" y="3239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106</a:t>
              </a:r>
            </a:p>
          </p:txBody>
        </p:sp>
        <p:sp>
          <p:nvSpPr>
            <p:cNvPr id="18495" name="Text Box 29"/>
            <p:cNvSpPr txBox="1">
              <a:spLocks noChangeArrowheads="1"/>
            </p:cNvSpPr>
            <p:nvPr/>
          </p:nvSpPr>
          <p:spPr bwMode="auto">
            <a:xfrm>
              <a:off x="1364" y="348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107</a:t>
              </a:r>
            </a:p>
          </p:txBody>
        </p:sp>
        <p:sp>
          <p:nvSpPr>
            <p:cNvPr id="18496" name="Text Box 32"/>
            <p:cNvSpPr txBox="1">
              <a:spLocks noChangeArrowheads="1"/>
            </p:cNvSpPr>
            <p:nvPr/>
          </p:nvSpPr>
          <p:spPr bwMode="auto">
            <a:xfrm>
              <a:off x="478" y="2192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s.i</a:t>
              </a:r>
            </a:p>
          </p:txBody>
        </p:sp>
        <p:sp>
          <p:nvSpPr>
            <p:cNvPr id="18497" name="AutoShape 37"/>
            <p:cNvSpPr>
              <a:spLocks/>
            </p:cNvSpPr>
            <p:nvPr/>
          </p:nvSpPr>
          <p:spPr bwMode="auto">
            <a:xfrm>
              <a:off x="722" y="1856"/>
              <a:ext cx="140" cy="926"/>
            </a:xfrm>
            <a:prstGeom prst="leftBrace">
              <a:avLst>
                <a:gd name="adj1" fmla="val 551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98" name="AutoShape 39"/>
            <p:cNvSpPr>
              <a:spLocks/>
            </p:cNvSpPr>
            <p:nvPr/>
          </p:nvSpPr>
          <p:spPr bwMode="auto">
            <a:xfrm>
              <a:off x="731" y="2806"/>
              <a:ext cx="132" cy="920"/>
            </a:xfrm>
            <a:prstGeom prst="leftBrace">
              <a:avLst>
                <a:gd name="adj1" fmla="val 58081"/>
                <a:gd name="adj2" fmla="val 5022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99" name="Text Box 40"/>
            <p:cNvSpPr txBox="1">
              <a:spLocks noChangeArrowheads="1"/>
            </p:cNvSpPr>
            <p:nvPr/>
          </p:nvSpPr>
          <p:spPr bwMode="auto">
            <a:xfrm>
              <a:off x="266" y="2775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s.c[0]</a:t>
              </a:r>
            </a:p>
          </p:txBody>
        </p:sp>
        <p:sp>
          <p:nvSpPr>
            <p:cNvPr id="18500" name="Text Box 50"/>
            <p:cNvSpPr txBox="1">
              <a:spLocks noChangeArrowheads="1"/>
            </p:cNvSpPr>
            <p:nvPr/>
          </p:nvSpPr>
          <p:spPr bwMode="auto">
            <a:xfrm>
              <a:off x="259" y="3007"/>
              <a:ext cx="4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s.c[1]</a:t>
              </a:r>
            </a:p>
          </p:txBody>
        </p:sp>
        <p:sp>
          <p:nvSpPr>
            <p:cNvPr id="18501" name="Text Box 51"/>
            <p:cNvSpPr txBox="1">
              <a:spLocks noChangeArrowheads="1"/>
            </p:cNvSpPr>
            <p:nvPr/>
          </p:nvSpPr>
          <p:spPr bwMode="auto">
            <a:xfrm>
              <a:off x="259" y="3256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s.c[2]</a:t>
              </a:r>
            </a:p>
          </p:txBody>
        </p:sp>
        <p:sp>
          <p:nvSpPr>
            <p:cNvPr id="18502" name="Text Box 52"/>
            <p:cNvSpPr txBox="1">
              <a:spLocks noChangeArrowheads="1"/>
            </p:cNvSpPr>
            <p:nvPr/>
          </p:nvSpPr>
          <p:spPr bwMode="auto">
            <a:xfrm>
              <a:off x="251" y="3490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s.c[3]</a:t>
              </a:r>
            </a:p>
          </p:txBody>
        </p:sp>
        <p:sp>
          <p:nvSpPr>
            <p:cNvPr id="18503" name="Text Box 53"/>
            <p:cNvSpPr txBox="1">
              <a:spLocks noChangeArrowheads="1"/>
            </p:cNvSpPr>
            <p:nvPr/>
          </p:nvSpPr>
          <p:spPr bwMode="auto">
            <a:xfrm>
              <a:off x="614" y="3805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sizeof(s) = 8</a:t>
              </a:r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235700" y="2914650"/>
            <a:ext cx="2908300" cy="3511550"/>
            <a:chOff x="3838" y="1836"/>
            <a:chExt cx="1832" cy="2212"/>
          </a:xfrm>
        </p:grpSpPr>
        <p:sp>
          <p:nvSpPr>
            <p:cNvPr id="18458" name="Text Box 78"/>
            <p:cNvSpPr txBox="1">
              <a:spLocks noChangeArrowheads="1"/>
            </p:cNvSpPr>
            <p:nvPr/>
          </p:nvSpPr>
          <p:spPr bwMode="auto">
            <a:xfrm>
              <a:off x="4803" y="1836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8459" name="Rectangle 79"/>
            <p:cNvSpPr>
              <a:spLocks noChangeArrowheads="1"/>
            </p:cNvSpPr>
            <p:nvPr/>
          </p:nvSpPr>
          <p:spPr bwMode="auto">
            <a:xfrm>
              <a:off x="4323" y="1857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60" name="Rectangle 80"/>
            <p:cNvSpPr>
              <a:spLocks noChangeArrowheads="1"/>
            </p:cNvSpPr>
            <p:nvPr/>
          </p:nvSpPr>
          <p:spPr bwMode="auto">
            <a:xfrm>
              <a:off x="4323" y="2094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61" name="Rectangle 81"/>
            <p:cNvSpPr>
              <a:spLocks noChangeArrowheads="1"/>
            </p:cNvSpPr>
            <p:nvPr/>
          </p:nvSpPr>
          <p:spPr bwMode="auto">
            <a:xfrm>
              <a:off x="4323" y="2326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62" name="Rectangle 82"/>
            <p:cNvSpPr>
              <a:spLocks noChangeArrowheads="1"/>
            </p:cNvSpPr>
            <p:nvPr/>
          </p:nvSpPr>
          <p:spPr bwMode="auto">
            <a:xfrm>
              <a:off x="4323" y="2565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63" name="Rectangle 83"/>
            <p:cNvSpPr>
              <a:spLocks noChangeArrowheads="1"/>
            </p:cNvSpPr>
            <p:nvPr/>
          </p:nvSpPr>
          <p:spPr bwMode="auto">
            <a:xfrm>
              <a:off x="4323" y="2797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64" name="Rectangle 84"/>
            <p:cNvSpPr>
              <a:spLocks noChangeArrowheads="1"/>
            </p:cNvSpPr>
            <p:nvPr/>
          </p:nvSpPr>
          <p:spPr bwMode="auto">
            <a:xfrm>
              <a:off x="4323" y="3035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65" name="Rectangle 85"/>
            <p:cNvSpPr>
              <a:spLocks noChangeArrowheads="1"/>
            </p:cNvSpPr>
            <p:nvPr/>
          </p:nvSpPr>
          <p:spPr bwMode="auto">
            <a:xfrm>
              <a:off x="4323" y="3266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66" name="Rectangle 86"/>
            <p:cNvSpPr>
              <a:spLocks noChangeArrowheads="1"/>
            </p:cNvSpPr>
            <p:nvPr/>
          </p:nvSpPr>
          <p:spPr bwMode="auto">
            <a:xfrm>
              <a:off x="4323" y="3504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18467" name="Text Box 87"/>
            <p:cNvSpPr txBox="1">
              <a:spLocks noChangeArrowheads="1"/>
            </p:cNvSpPr>
            <p:nvPr/>
          </p:nvSpPr>
          <p:spPr bwMode="auto">
            <a:xfrm>
              <a:off x="4803" y="2086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18468" name="Text Box 88"/>
            <p:cNvSpPr txBox="1">
              <a:spLocks noChangeArrowheads="1"/>
            </p:cNvSpPr>
            <p:nvPr/>
          </p:nvSpPr>
          <p:spPr bwMode="auto">
            <a:xfrm>
              <a:off x="4803" y="2335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102</a:t>
              </a:r>
            </a:p>
          </p:txBody>
        </p:sp>
        <p:sp>
          <p:nvSpPr>
            <p:cNvPr id="18469" name="Text Box 89"/>
            <p:cNvSpPr txBox="1">
              <a:spLocks noChangeArrowheads="1"/>
            </p:cNvSpPr>
            <p:nvPr/>
          </p:nvSpPr>
          <p:spPr bwMode="auto">
            <a:xfrm>
              <a:off x="4803" y="255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18470" name="Text Box 90"/>
            <p:cNvSpPr txBox="1">
              <a:spLocks noChangeArrowheads="1"/>
            </p:cNvSpPr>
            <p:nvPr/>
          </p:nvSpPr>
          <p:spPr bwMode="auto">
            <a:xfrm>
              <a:off x="4803" y="2773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104</a:t>
              </a:r>
            </a:p>
          </p:txBody>
        </p:sp>
        <p:sp>
          <p:nvSpPr>
            <p:cNvPr id="18471" name="Text Box 91"/>
            <p:cNvSpPr txBox="1">
              <a:spLocks noChangeArrowheads="1"/>
            </p:cNvSpPr>
            <p:nvPr/>
          </p:nvSpPr>
          <p:spPr bwMode="auto">
            <a:xfrm>
              <a:off x="4793" y="301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105</a:t>
              </a:r>
            </a:p>
          </p:txBody>
        </p:sp>
        <p:sp>
          <p:nvSpPr>
            <p:cNvPr id="18472" name="Text Box 92"/>
            <p:cNvSpPr txBox="1">
              <a:spLocks noChangeArrowheads="1"/>
            </p:cNvSpPr>
            <p:nvPr/>
          </p:nvSpPr>
          <p:spPr bwMode="auto">
            <a:xfrm>
              <a:off x="4803" y="3245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106</a:t>
              </a:r>
            </a:p>
          </p:txBody>
        </p:sp>
        <p:sp>
          <p:nvSpPr>
            <p:cNvPr id="18473" name="Text Box 93"/>
            <p:cNvSpPr txBox="1">
              <a:spLocks noChangeArrowheads="1"/>
            </p:cNvSpPr>
            <p:nvPr/>
          </p:nvSpPr>
          <p:spPr bwMode="auto">
            <a:xfrm>
              <a:off x="4803" y="349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107</a:t>
              </a:r>
            </a:p>
          </p:txBody>
        </p:sp>
        <p:sp>
          <p:nvSpPr>
            <p:cNvPr id="18474" name="Text Box 94"/>
            <p:cNvSpPr txBox="1">
              <a:spLocks noChangeArrowheads="1"/>
            </p:cNvSpPr>
            <p:nvPr/>
          </p:nvSpPr>
          <p:spPr bwMode="auto">
            <a:xfrm>
              <a:off x="3865" y="2113"/>
              <a:ext cx="3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u2.i</a:t>
              </a:r>
            </a:p>
          </p:txBody>
        </p:sp>
        <p:sp>
          <p:nvSpPr>
            <p:cNvPr id="18475" name="AutoShape 95"/>
            <p:cNvSpPr>
              <a:spLocks/>
            </p:cNvSpPr>
            <p:nvPr/>
          </p:nvSpPr>
          <p:spPr bwMode="auto">
            <a:xfrm>
              <a:off x="4169" y="1862"/>
              <a:ext cx="140" cy="926"/>
            </a:xfrm>
            <a:prstGeom prst="leftBrace">
              <a:avLst>
                <a:gd name="adj1" fmla="val 551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76" name="Text Box 101"/>
            <p:cNvSpPr txBox="1">
              <a:spLocks noChangeArrowheads="1"/>
            </p:cNvSpPr>
            <p:nvPr/>
          </p:nvSpPr>
          <p:spPr bwMode="auto">
            <a:xfrm>
              <a:off x="4117" y="3811"/>
              <a:ext cx="10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sizeof(u2) = 8</a:t>
              </a:r>
            </a:p>
          </p:txBody>
        </p:sp>
        <p:sp>
          <p:nvSpPr>
            <p:cNvPr id="18477" name="Text Box 102"/>
            <p:cNvSpPr txBox="1">
              <a:spLocks noChangeArrowheads="1"/>
            </p:cNvSpPr>
            <p:nvPr/>
          </p:nvSpPr>
          <p:spPr bwMode="auto">
            <a:xfrm>
              <a:off x="5270" y="2657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u2.d</a:t>
              </a:r>
            </a:p>
          </p:txBody>
        </p:sp>
        <p:sp>
          <p:nvSpPr>
            <p:cNvPr id="18478" name="AutoShape 103"/>
            <p:cNvSpPr>
              <a:spLocks/>
            </p:cNvSpPr>
            <p:nvPr/>
          </p:nvSpPr>
          <p:spPr bwMode="auto">
            <a:xfrm flipH="1" flipV="1">
              <a:off x="5074" y="1839"/>
              <a:ext cx="218" cy="1889"/>
            </a:xfrm>
            <a:prstGeom prst="leftBrace">
              <a:avLst>
                <a:gd name="adj1" fmla="val 72209"/>
                <a:gd name="adj2" fmla="val 5022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79" name="Text Box 105"/>
            <p:cNvSpPr txBox="1">
              <a:spLocks noChangeArrowheads="1"/>
            </p:cNvSpPr>
            <p:nvPr/>
          </p:nvSpPr>
          <p:spPr bwMode="auto">
            <a:xfrm>
              <a:off x="3838" y="237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u2.f</a:t>
              </a: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2854325" y="2892425"/>
            <a:ext cx="3011488" cy="2038350"/>
            <a:chOff x="1798" y="1822"/>
            <a:chExt cx="1897" cy="1284"/>
          </a:xfrm>
        </p:grpSpPr>
        <p:sp>
          <p:nvSpPr>
            <p:cNvPr id="18442" name="Text Box 54"/>
            <p:cNvSpPr txBox="1">
              <a:spLocks noChangeArrowheads="1"/>
            </p:cNvSpPr>
            <p:nvPr/>
          </p:nvSpPr>
          <p:spPr bwMode="auto">
            <a:xfrm>
              <a:off x="2740" y="1822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18443" name="Rectangle 55"/>
            <p:cNvSpPr>
              <a:spLocks noChangeArrowheads="1"/>
            </p:cNvSpPr>
            <p:nvPr/>
          </p:nvSpPr>
          <p:spPr bwMode="auto">
            <a:xfrm>
              <a:off x="2252" y="1843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44" name="Rectangle 56"/>
            <p:cNvSpPr>
              <a:spLocks noChangeArrowheads="1"/>
            </p:cNvSpPr>
            <p:nvPr/>
          </p:nvSpPr>
          <p:spPr bwMode="auto">
            <a:xfrm>
              <a:off x="2252" y="2080"/>
              <a:ext cx="476" cy="24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45" name="Rectangle 57"/>
            <p:cNvSpPr>
              <a:spLocks noChangeArrowheads="1"/>
            </p:cNvSpPr>
            <p:nvPr/>
          </p:nvSpPr>
          <p:spPr bwMode="auto">
            <a:xfrm>
              <a:off x="2252" y="2312"/>
              <a:ext cx="47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46" name="Rectangle 58"/>
            <p:cNvSpPr>
              <a:spLocks noChangeArrowheads="1"/>
            </p:cNvSpPr>
            <p:nvPr/>
          </p:nvSpPr>
          <p:spPr bwMode="auto">
            <a:xfrm>
              <a:off x="2252" y="2551"/>
              <a:ext cx="476" cy="2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>
                <a:latin typeface="Comic Sans MS" pitchFamily="66" charset="0"/>
              </a:endParaRPr>
            </a:p>
          </p:txBody>
        </p:sp>
        <p:sp>
          <p:nvSpPr>
            <p:cNvPr id="18447" name="Text Box 63"/>
            <p:cNvSpPr txBox="1">
              <a:spLocks noChangeArrowheads="1"/>
            </p:cNvSpPr>
            <p:nvPr/>
          </p:nvSpPr>
          <p:spPr bwMode="auto">
            <a:xfrm>
              <a:off x="2740" y="2072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101</a:t>
              </a:r>
            </a:p>
          </p:txBody>
        </p:sp>
        <p:sp>
          <p:nvSpPr>
            <p:cNvPr id="18448" name="Text Box 64"/>
            <p:cNvSpPr txBox="1">
              <a:spLocks noChangeArrowheads="1"/>
            </p:cNvSpPr>
            <p:nvPr/>
          </p:nvSpPr>
          <p:spPr bwMode="auto">
            <a:xfrm>
              <a:off x="2740" y="2321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102</a:t>
              </a:r>
            </a:p>
          </p:txBody>
        </p:sp>
        <p:sp>
          <p:nvSpPr>
            <p:cNvPr id="18449" name="Text Box 65"/>
            <p:cNvSpPr txBox="1">
              <a:spLocks noChangeArrowheads="1"/>
            </p:cNvSpPr>
            <p:nvPr/>
          </p:nvSpPr>
          <p:spPr bwMode="auto">
            <a:xfrm>
              <a:off x="2740" y="254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18450" name="Text Box 70"/>
            <p:cNvSpPr txBox="1">
              <a:spLocks noChangeArrowheads="1"/>
            </p:cNvSpPr>
            <p:nvPr/>
          </p:nvSpPr>
          <p:spPr bwMode="auto">
            <a:xfrm>
              <a:off x="1798" y="218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u1.i</a:t>
              </a:r>
            </a:p>
          </p:txBody>
        </p:sp>
        <p:sp>
          <p:nvSpPr>
            <p:cNvPr id="18451" name="AutoShape 71"/>
            <p:cNvSpPr>
              <a:spLocks/>
            </p:cNvSpPr>
            <p:nvPr/>
          </p:nvSpPr>
          <p:spPr bwMode="auto">
            <a:xfrm>
              <a:off x="2098" y="1848"/>
              <a:ext cx="140" cy="926"/>
            </a:xfrm>
            <a:prstGeom prst="leftBrace">
              <a:avLst>
                <a:gd name="adj1" fmla="val 551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52" name="Text Box 77"/>
            <p:cNvSpPr txBox="1">
              <a:spLocks noChangeArrowheads="1"/>
            </p:cNvSpPr>
            <p:nvPr/>
          </p:nvSpPr>
          <p:spPr bwMode="auto">
            <a:xfrm>
              <a:off x="2008" y="2869"/>
              <a:ext cx="103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sizeof(u1) = 4</a:t>
              </a:r>
            </a:p>
          </p:txBody>
        </p:sp>
        <p:sp>
          <p:nvSpPr>
            <p:cNvPr id="18453" name="AutoShape 109"/>
            <p:cNvSpPr>
              <a:spLocks/>
            </p:cNvSpPr>
            <p:nvPr/>
          </p:nvSpPr>
          <p:spPr bwMode="auto">
            <a:xfrm flipH="1" flipV="1">
              <a:off x="3039" y="1845"/>
              <a:ext cx="166" cy="922"/>
            </a:xfrm>
            <a:prstGeom prst="leftBrace">
              <a:avLst>
                <a:gd name="adj1" fmla="val 46285"/>
                <a:gd name="adj2" fmla="val 50972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54" name="Text Box 110"/>
            <p:cNvSpPr txBox="1">
              <a:spLocks noChangeArrowheads="1"/>
            </p:cNvSpPr>
            <p:nvPr/>
          </p:nvSpPr>
          <p:spPr bwMode="auto">
            <a:xfrm>
              <a:off x="3126" y="2092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u1.c[1]</a:t>
              </a:r>
            </a:p>
          </p:txBody>
        </p:sp>
        <p:sp>
          <p:nvSpPr>
            <p:cNvPr id="18455" name="Text Box 111"/>
            <p:cNvSpPr txBox="1">
              <a:spLocks noChangeArrowheads="1"/>
            </p:cNvSpPr>
            <p:nvPr/>
          </p:nvSpPr>
          <p:spPr bwMode="auto">
            <a:xfrm>
              <a:off x="3133" y="1866"/>
              <a:ext cx="5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u1.c[0]</a:t>
              </a:r>
            </a:p>
          </p:txBody>
        </p:sp>
        <p:sp>
          <p:nvSpPr>
            <p:cNvPr id="18456" name="Text Box 112"/>
            <p:cNvSpPr txBox="1">
              <a:spLocks noChangeArrowheads="1"/>
            </p:cNvSpPr>
            <p:nvPr/>
          </p:nvSpPr>
          <p:spPr bwMode="auto">
            <a:xfrm>
              <a:off x="3126" y="2334"/>
              <a:ext cx="5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u1.c[2]</a:t>
              </a:r>
            </a:p>
          </p:txBody>
        </p:sp>
        <p:sp>
          <p:nvSpPr>
            <p:cNvPr id="18457" name="Text Box 113"/>
            <p:cNvSpPr txBox="1">
              <a:spLocks noChangeArrowheads="1"/>
            </p:cNvSpPr>
            <p:nvPr/>
          </p:nvSpPr>
          <p:spPr bwMode="auto">
            <a:xfrm>
              <a:off x="3126" y="2558"/>
              <a:ext cx="5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u1.c[3]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4" grpId="0" animBg="1"/>
      <p:bldP spid="4546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Today’s Material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94418" y="1770563"/>
            <a:ext cx="8507412" cy="4705393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Aggregate</a:t>
            </a:r>
            <a:r>
              <a:rPr lang="tr-TR" dirty="0" smtClean="0">
                <a:latin typeface="Cambria" pitchFamily="18" charset="0"/>
              </a:rPr>
              <a:t>(küme)</a:t>
            </a:r>
            <a:r>
              <a:rPr lang="en-US" dirty="0" smtClean="0">
                <a:latin typeface="Cambria" pitchFamily="18" charset="0"/>
              </a:rPr>
              <a:t> Data Types: Structures and Unions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Motivation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Definition and Declaration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Representation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Initialization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Access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Array of Structures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Structures as function parameters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Layout in Memory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Unions </a:t>
            </a:r>
          </a:p>
          <a:p>
            <a:pPr lvl="1"/>
            <a:endParaRPr lang="en-US" dirty="0" smtClean="0">
              <a:latin typeface="Cambria" pitchFamily="18" charset="0"/>
            </a:endParaRPr>
          </a:p>
        </p:txBody>
      </p:sp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6E844-6B55-4DF7-B3F2-1214A2A7906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Manipulation</a:t>
            </a:r>
          </a:p>
        </p:txBody>
      </p:sp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E61B5F-30BD-4889-BDE7-D3BDA395C80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930275" y="1250950"/>
            <a:ext cx="1833563" cy="1200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c[4];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}s;</a:t>
            </a:r>
          </a:p>
        </p:txBody>
      </p:sp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3771900" y="1225550"/>
            <a:ext cx="1870075" cy="12001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union 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char c[4];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u1;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502400" y="1200150"/>
            <a:ext cx="1709738" cy="1474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union 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float f;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double d;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u2;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animBg="1"/>
      <p:bldP spid="456708" grpId="0" animBg="1"/>
      <p:bldP spid="4567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Usage (1)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58212" cy="1436688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If you can store a number of values in a union, a typical method is to specify a tag that tell you what  is really stored in the union</a:t>
            </a:r>
          </a:p>
        </p:txBody>
      </p:sp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4F191A-914C-4876-8905-9D4BE878AEF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1647825" y="2557463"/>
            <a:ext cx="2332038" cy="36718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struct Number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/* 0: int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 1: float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 2: double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*/</a:t>
            </a:r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int type; 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union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int i;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float f;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double d;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} u;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number;</a:t>
            </a:r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4625975" y="2482850"/>
            <a:ext cx="3281363" cy="3970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/* due to alignment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sizeof(number) is 1</a:t>
            </a:r>
            <a:r>
              <a:rPr lang="tr-TR" b="1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/* Store an int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number.type = 0;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number.u.i = 8;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Store a float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number.type = 1;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number.u.f = 8.2;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/* Store a double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number.type = 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number.u.d = 10.5;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 animBg="1"/>
      <p:bldP spid="4587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Union: Usage (2)</a:t>
            </a:r>
          </a:p>
        </p:txBody>
      </p:sp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9A88C-EB4B-4F52-9C4C-53B38735309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485775" y="1123950"/>
            <a:ext cx="2332038" cy="36718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struct Number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/* 0: int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 1: float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 2: double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*/</a:t>
            </a:r>
            <a:endParaRPr lang="en-US" sz="1600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int type; 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  union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int i;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float f;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  double d;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} u;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number;</a:t>
            </a: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316288" y="1149350"/>
            <a:ext cx="5295900" cy="53197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/* Thus we can store different type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of numbers in an array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*/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struct Number A[5];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A[0].type = 0;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A[0].u.i = 2;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A[1].type = 1;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A[1].u.f = 2.3;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A[2].type = 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A[2].u.d = 3.4;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A[3].type = 2;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A[3].u.d = 5.8;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A[4].type = 0;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A[4].u.i = 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/>
      <p:bldP spid="4577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Motivation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356840" y="1745511"/>
            <a:ext cx="8421687" cy="4705393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Data frequently occurs in groups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For example a school has to keep track of some information for each of its students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This information can be things such as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Name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Department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G</a:t>
            </a:r>
            <a:r>
              <a:rPr lang="tr-TR" dirty="0" smtClean="0">
                <a:latin typeface="Cambria" pitchFamily="18" charset="0"/>
              </a:rPr>
              <a:t>PA</a:t>
            </a:r>
            <a:endParaRPr lang="en-US" dirty="0" smtClean="0">
              <a:latin typeface="Cambria" pitchFamily="18" charset="0"/>
            </a:endParaRPr>
          </a:p>
          <a:p>
            <a:pPr lvl="2"/>
            <a:r>
              <a:rPr lang="en-US" dirty="0" smtClean="0">
                <a:latin typeface="Cambria" pitchFamily="18" charset="0"/>
              </a:rPr>
              <a:t>Email address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Courses take</a:t>
            </a:r>
            <a:r>
              <a:rPr lang="tr-TR" dirty="0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> &amp; grades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Address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…</a:t>
            </a:r>
          </a:p>
        </p:txBody>
      </p:sp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D7E8B-0476-4FFD-A27D-FCBD00E6EB0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Motivation (cont)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394418" y="1826930"/>
            <a:ext cx="8421687" cy="503107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Accessing these values are simplified if they are stored together</a:t>
            </a:r>
          </a:p>
          <a:p>
            <a:r>
              <a:rPr lang="en-US" dirty="0" smtClean="0">
                <a:latin typeface="Cambria" pitchFamily="18" charset="0"/>
              </a:rPr>
              <a:t>We cannot use an array to store these values together. Why?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Because they are of different type</a:t>
            </a:r>
          </a:p>
          <a:p>
            <a:r>
              <a:rPr lang="en-US" dirty="0" smtClean="0">
                <a:latin typeface="Cambria" pitchFamily="18" charset="0"/>
              </a:rPr>
              <a:t>C provides what is called a “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structure</a:t>
            </a:r>
            <a:r>
              <a:rPr lang="en-US" dirty="0" smtClean="0">
                <a:latin typeface="Cambria" pitchFamily="18" charset="0"/>
              </a:rPr>
              <a:t>” to store values with dissimilar types together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Also known as a “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record</a:t>
            </a:r>
            <a:r>
              <a:rPr lang="en-US" dirty="0" smtClean="0">
                <a:latin typeface="Cambria" pitchFamily="18" charset="0"/>
              </a:rPr>
              <a:t>”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structure</a:t>
            </a:r>
            <a:r>
              <a:rPr lang="en-US" dirty="0" smtClean="0">
                <a:latin typeface="Cambria" pitchFamily="18" charset="0"/>
              </a:rPr>
              <a:t> is a collection of values called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members</a:t>
            </a:r>
            <a:r>
              <a:rPr lang="en-US" dirty="0" smtClean="0">
                <a:latin typeface="Cambria" pitchFamily="18" charset="0"/>
              </a:rPr>
              <a:t> that can be of  different types</a:t>
            </a:r>
          </a:p>
        </p:txBody>
      </p:sp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094DD-B3BD-43DB-AD59-BA4A8C63B92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217488"/>
            <a:ext cx="8661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Structure: Definition &amp; Declaration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1041400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A </a:t>
            </a:r>
            <a:r>
              <a:rPr lang="en-US" smtClean="0">
                <a:solidFill>
                  <a:srgbClr val="CC3300"/>
                </a:solidFill>
                <a:latin typeface="Cambria" pitchFamily="18" charset="0"/>
              </a:rPr>
              <a:t>structure</a:t>
            </a:r>
            <a:r>
              <a:rPr lang="en-US" smtClean="0">
                <a:latin typeface="Cambria" pitchFamily="18" charset="0"/>
              </a:rPr>
              <a:t> is a collection of values called </a:t>
            </a:r>
            <a:r>
              <a:rPr lang="en-US" smtClean="0">
                <a:solidFill>
                  <a:schemeClr val="accent2"/>
                </a:solidFill>
                <a:latin typeface="Cambria" pitchFamily="18" charset="0"/>
              </a:rPr>
              <a:t>members</a:t>
            </a:r>
            <a:r>
              <a:rPr lang="en-US" smtClean="0">
                <a:latin typeface="Cambria" pitchFamily="18" charset="0"/>
              </a:rPr>
              <a:t> that can be of </a:t>
            </a:r>
            <a:r>
              <a:rPr lang="en-US" smtClean="0">
                <a:solidFill>
                  <a:schemeClr val="accent2"/>
                </a:solidFill>
                <a:latin typeface="Cambria" pitchFamily="18" charset="0"/>
              </a:rPr>
              <a:t>different types</a:t>
            </a:r>
          </a:p>
        </p:txBody>
      </p:sp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71A5B-EA80-49A4-841D-9356D3DF881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371475" y="2198688"/>
            <a:ext cx="8394700" cy="9858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TAG</a:t>
            </a:r>
            <a:r>
              <a:rPr lang="en-US" sz="2000" b="1">
                <a:latin typeface="Courier New" pitchFamily="49" charset="0"/>
              </a:rPr>
              <a:t> {member list}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variableList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endParaRPr lang="en-US" b="1"/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TAG</a:t>
            </a:r>
            <a:r>
              <a:rPr lang="en-US" sz="2000" b="1">
                <a:latin typeface="Courier New" pitchFamily="49" charset="0"/>
              </a:rPr>
              <a:t> and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variableList</a:t>
            </a:r>
            <a:r>
              <a:rPr lang="en-US" sz="2000" b="1">
                <a:latin typeface="Courier New" pitchFamily="49" charset="0"/>
              </a:rPr>
              <a:t> are optional */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53988" y="3686175"/>
            <a:ext cx="3784600" cy="2235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No tag. Just declare 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* one variable */</a:t>
            </a:r>
          </a:p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struct </a:t>
            </a:r>
            <a:r>
              <a:rPr lang="en-US" sz="2000" b="1">
                <a:latin typeface="Courier New" pitchFamily="49" charset="0"/>
              </a:rPr>
              <a:t>{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char c;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float f;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}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4068763" y="3698875"/>
            <a:ext cx="4900612" cy="28622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/* Give a name (tag) */</a:t>
            </a:r>
          </a:p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sz="2000" b="1">
                <a:latin typeface="Courier New" pitchFamily="49" charset="0"/>
              </a:rPr>
              <a:t> {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int i;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char c;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float f;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}; </a:t>
            </a:r>
            <a:r>
              <a:rPr lang="en-US" b="1">
                <a:latin typeface="Courier New" pitchFamily="49" charset="0"/>
              </a:rPr>
              <a:t>/* No variables declared */</a:t>
            </a:r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declare a variable later: */</a:t>
            </a:r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sz="2000" b="1">
                <a:latin typeface="Courier New" pitchFamily="49" charset="0"/>
              </a:rPr>
              <a:t> y;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nimBg="1"/>
      <p:bldP spid="442373" grpId="0" animBg="1"/>
      <p:bldP spid="4423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661988" y="217488"/>
            <a:ext cx="7772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ambria" pitchFamily="18" charset="0"/>
              </a:rPr>
              <a:t>typedef</a:t>
            </a:r>
            <a:r>
              <a:rPr lang="en-US" dirty="0" smtClean="0">
                <a:latin typeface="Cambria" pitchFamily="18" charset="0"/>
              </a:rPr>
              <a:t> + Structures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1041400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It is usually a good idea to define a new type using </a:t>
            </a:r>
            <a:r>
              <a:rPr lang="en-US" smtClean="0">
                <a:solidFill>
                  <a:srgbClr val="FF0000"/>
                </a:solidFill>
                <a:latin typeface="Cambria" pitchFamily="18" charset="0"/>
              </a:rPr>
              <a:t>typedef</a:t>
            </a:r>
            <a:r>
              <a:rPr lang="en-US" smtClean="0">
                <a:latin typeface="Cambria" pitchFamily="18" charset="0"/>
              </a:rPr>
              <a:t> instead of using “struct TAG”</a:t>
            </a:r>
            <a:endParaRPr lang="en-US" smtClean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02A50-2500-42EC-A6D8-9F085F88382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2238375" y="2382838"/>
            <a:ext cx="3551238" cy="39703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typedef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struct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Student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{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char name[40];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int dept;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float gpa;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  char email[30];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}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Student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Declare variables: */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struct Student </a:t>
            </a:r>
            <a:r>
              <a:rPr lang="en-US" b="1">
                <a:latin typeface="Courier New" pitchFamily="49" charset="0"/>
              </a:rPr>
              <a:t>s1;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/* or: */</a:t>
            </a:r>
          </a:p>
          <a:p>
            <a:pPr marL="342900" indent="-342900" eaLnBrk="1" hangingPunct="1"/>
            <a:endParaRPr lang="en-US" b="1">
              <a:latin typeface="Courier New" pitchFamily="49" charset="0"/>
            </a:endParaRPr>
          </a:p>
          <a:p>
            <a:pPr marL="342900" indent="-342900" eaLnBrk="1" hangingPunct="1"/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Student</a:t>
            </a:r>
            <a:r>
              <a:rPr lang="en-US" b="1">
                <a:latin typeface="Courier New" pitchFamily="49" charset="0"/>
              </a:rPr>
              <a:t> s2;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61988" y="217488"/>
            <a:ext cx="777240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Structure Initialization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1079500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Just like any other variable, you can initialize structure members during declaration:</a:t>
            </a:r>
            <a:endParaRPr lang="en-US" smtClean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99D7-20C3-4C74-A247-D48DB26865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11138" y="2297113"/>
            <a:ext cx="8755062" cy="650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Student s1={"Ali </a:t>
            </a:r>
            <a:r>
              <a:rPr lang="en-US" b="1" dirty="0" err="1">
                <a:latin typeface="Courier New" pitchFamily="49" charset="0"/>
              </a:rPr>
              <a:t>Veli</a:t>
            </a:r>
            <a:r>
              <a:rPr lang="en-US" b="1" dirty="0">
                <a:latin typeface="Courier New" pitchFamily="49" charset="0"/>
              </a:rPr>
              <a:t>", 101, 3.10, "</a:t>
            </a:r>
            <a:r>
              <a:rPr lang="en-US" b="1" dirty="0" err="1" smtClean="0">
                <a:latin typeface="Courier New" pitchFamily="49" charset="0"/>
              </a:rPr>
              <a:t>aliveli</a:t>
            </a:r>
            <a:r>
              <a:rPr lang="en-US" b="1" dirty="0" smtClean="0">
                <a:latin typeface="Courier New" pitchFamily="49" charset="0"/>
              </a:rPr>
              <a:t>@</a:t>
            </a:r>
            <a:r>
              <a:rPr lang="tr-TR" b="1" dirty="0" err="1" smtClean="0">
                <a:latin typeface="Courier New" pitchFamily="49" charset="0"/>
              </a:rPr>
              <a:t>ogu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</a:rPr>
              <a:t>edu.tr</a:t>
            </a:r>
            <a:r>
              <a:rPr lang="en-US" b="1" dirty="0">
                <a:latin typeface="Courier New" pitchFamily="49" charset="0"/>
              </a:rPr>
              <a:t>"};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Student s2={"</a:t>
            </a:r>
            <a:r>
              <a:rPr lang="en-US" b="1" dirty="0" err="1">
                <a:latin typeface="Courier New" pitchFamily="49" charset="0"/>
              </a:rPr>
              <a:t>Veli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Kasap</a:t>
            </a:r>
            <a:r>
              <a:rPr lang="en-US" b="1" dirty="0">
                <a:latin typeface="Courier New" pitchFamily="49" charset="0"/>
              </a:rPr>
              <a:t>", 102, 2.10, "</a:t>
            </a:r>
            <a:r>
              <a:rPr lang="en-US" b="1" dirty="0" err="1" smtClean="0">
                <a:latin typeface="Courier New" pitchFamily="49" charset="0"/>
              </a:rPr>
              <a:t>vkasap</a:t>
            </a:r>
            <a:r>
              <a:rPr lang="en-US" b="1" dirty="0" smtClean="0">
                <a:latin typeface="Courier New" pitchFamily="49" charset="0"/>
              </a:rPr>
              <a:t>@</a:t>
            </a:r>
            <a:r>
              <a:rPr lang="tr-TR" b="1" dirty="0" err="1" smtClean="0">
                <a:latin typeface="Courier New" pitchFamily="49" charset="0"/>
              </a:rPr>
              <a:t>ogu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</a:rPr>
              <a:t>edu.tr</a:t>
            </a:r>
            <a:r>
              <a:rPr lang="en-US" b="1" dirty="0">
                <a:latin typeface="Courier New" pitchFamily="49" charset="0"/>
              </a:rPr>
              <a:t>"};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355600" y="3194050"/>
            <a:ext cx="8483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ambria" pitchFamily="18" charset="0"/>
              </a:rPr>
              <a:t>As with array initializers, an initializer can be shorter than the structure it is initializing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ambria" pitchFamily="18" charset="0"/>
              </a:rPr>
              <a:t>Any leftover members are set to 0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1531938" y="4794250"/>
            <a:ext cx="6035675" cy="1749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typedef 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b="1">
                <a:latin typeface="Courier New" pitchFamily="49" charset="0"/>
              </a:rPr>
              <a:t>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Simple;</a:t>
            </a:r>
          </a:p>
          <a:p>
            <a:pPr marL="342900" indent="-342900" eaLnBrk="1" hangingPunct="1"/>
            <a:r>
              <a:rPr lang="en-US" b="1">
                <a:latin typeface="Courier New" pitchFamily="49" charset="0"/>
              </a:rPr>
              <a:t>Simple z = {2}; /* c and f are set to 0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  <p:bldP spid="444421" grpId="0"/>
      <p:bldP spid="4444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17488"/>
            <a:ext cx="846455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Accessing Structure Members (1)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96837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 access the members of a structure, we use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the member access operator </a:t>
            </a:r>
            <a:r>
              <a:rPr lang="en-US" dirty="0" smtClean="0">
                <a:latin typeface="Cambria" pitchFamily="18" charset="0"/>
              </a:rPr>
              <a:t>“</a:t>
            </a:r>
            <a:r>
              <a:rPr lang="tr-TR" dirty="0" smtClean="0"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.</a:t>
            </a:r>
            <a:r>
              <a:rPr lang="tr-TR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”</a:t>
            </a:r>
            <a:endParaRPr lang="en-US" dirty="0" smtClean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08527-AD5B-400A-8212-6DF3F65C7BE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77863" y="2336800"/>
            <a:ext cx="3414712" cy="3140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typedef 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b="1">
                <a:latin typeface="Courier New" pitchFamily="49" charset="0"/>
              </a:rPr>
              <a:t> {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int i;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char c;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} Simple;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Simple x;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x.i = 4;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x.c = 'A';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x.f = 3.33;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17488"/>
            <a:ext cx="8464550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Accessing Structure Members (2)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421687" cy="968375"/>
          </a:xfrm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How to access structure members through a pointer?</a:t>
            </a:r>
            <a:endParaRPr lang="en-US" smtClean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253C7-8CE2-4F7F-ABA4-4610E8666C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77863" y="2336800"/>
            <a:ext cx="3414712" cy="36718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typedef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Simple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  float f;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} Simple;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>
                <a:latin typeface="Courier New" pitchFamily="49" charset="0"/>
              </a:rPr>
              <a:t>Simple x;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Simple *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 = &amp;x;</a:t>
            </a:r>
          </a:p>
          <a:p>
            <a:pPr marL="342900" indent="-342900"/>
            <a:endParaRPr lang="en-US" b="1" dirty="0">
              <a:latin typeface="Courier New" pitchFamily="49" charset="0"/>
            </a:endParaRPr>
          </a:p>
          <a:p>
            <a:pPr marL="342900" indent="-342900"/>
            <a:r>
              <a:rPr lang="en-US" b="1" dirty="0" err="1">
                <a:latin typeface="Courier New" pitchFamily="49" charset="0"/>
              </a:rPr>
              <a:t>x.i</a:t>
            </a:r>
            <a:r>
              <a:rPr lang="en-US" b="1" dirty="0">
                <a:latin typeface="Courier New" pitchFamily="49" charset="0"/>
              </a:rPr>
              <a:t> = 4;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(*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).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4;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(*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).c = 'A';</a:t>
            </a:r>
          </a:p>
          <a:p>
            <a:pPr marL="342900" indent="-342900"/>
            <a:r>
              <a:rPr lang="en-US" b="1" dirty="0">
                <a:latin typeface="Courier New" pitchFamily="49" charset="0"/>
              </a:rPr>
              <a:t>(*</a:t>
            </a:r>
            <a:r>
              <a:rPr lang="en-US" b="1" dirty="0" err="1">
                <a:latin typeface="Courier New" pitchFamily="49" charset="0"/>
              </a:rPr>
              <a:t>ps</a:t>
            </a:r>
            <a:r>
              <a:rPr lang="en-US" b="1" dirty="0">
                <a:latin typeface="Courier New" pitchFamily="49" charset="0"/>
              </a:rPr>
              <a:t>).f = 3.33;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4471988" y="2401888"/>
            <a:ext cx="4343400" cy="31400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Courier New" pitchFamily="49" charset="0"/>
              </a:rPr>
              <a:t>/* C provides an alternative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way to access the members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of a structure through a 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 pointer using "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" operator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 */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Simple *ps = &amp;x;</a:t>
            </a:r>
          </a:p>
          <a:p>
            <a:pPr marL="342900" indent="-342900"/>
            <a:endParaRPr lang="en-US" b="1">
              <a:latin typeface="Courier New" pitchFamily="49" charset="0"/>
            </a:endParaRPr>
          </a:p>
          <a:p>
            <a:pPr marL="342900" indent="-342900"/>
            <a:r>
              <a:rPr lang="en-US" b="1">
                <a:latin typeface="Courier New" pitchFamily="49" charset="0"/>
              </a:rPr>
              <a:t>ps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i = 4;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ps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c = 'A';</a:t>
            </a:r>
          </a:p>
          <a:p>
            <a:pPr marL="342900" indent="-342900"/>
            <a:r>
              <a:rPr lang="en-US" b="1">
                <a:latin typeface="Courier New" pitchFamily="49" charset="0"/>
              </a:rPr>
              <a:t>ps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f = 3.33;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6244</TotalTime>
  <Words>1900</Words>
  <Application>Microsoft Office PowerPoint</Application>
  <PresentationFormat>On-screen Show (4:3)</PresentationFormat>
  <Paragraphs>445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C/C++ Programming</vt:lpstr>
      <vt:lpstr>Today’s Material</vt:lpstr>
      <vt:lpstr>Motivation</vt:lpstr>
      <vt:lpstr>Motivation (cont)</vt:lpstr>
      <vt:lpstr>Structure: Definition &amp; Declaration</vt:lpstr>
      <vt:lpstr>typedef + Structures</vt:lpstr>
      <vt:lpstr>Structure Initialization</vt:lpstr>
      <vt:lpstr>Accessing Structure Members (1)</vt:lpstr>
      <vt:lpstr>Accessing Structure Members (2)</vt:lpstr>
      <vt:lpstr>Array of Structures</vt:lpstr>
      <vt:lpstr>Structures as Function Parameters</vt:lpstr>
      <vt:lpstr>Structures as Function Parameters</vt:lpstr>
      <vt:lpstr>Returning Structures from Functions</vt:lpstr>
      <vt:lpstr>Complex Structure Declarations</vt:lpstr>
      <vt:lpstr>Layout of Structures in Memory(1)</vt:lpstr>
      <vt:lpstr>Layout of Structures in Memory(2)</vt:lpstr>
      <vt:lpstr>Union: Definition</vt:lpstr>
      <vt:lpstr>Union: Definition</vt:lpstr>
      <vt:lpstr>Union: Declaration &amp; Layout</vt:lpstr>
      <vt:lpstr>Union: Manipulation</vt:lpstr>
      <vt:lpstr>Union: Usage (1)</vt:lpstr>
      <vt:lpstr>Union: Usage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yanagun</dc:creator>
  <cp:lastModifiedBy>Yıldıray ANAGÜN</cp:lastModifiedBy>
  <cp:revision>913</cp:revision>
  <dcterms:created xsi:type="dcterms:W3CDTF">1999-11-19T17:16:32Z</dcterms:created>
  <dcterms:modified xsi:type="dcterms:W3CDTF">2016-02-17T13:55:00Z</dcterms:modified>
</cp:coreProperties>
</file>