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00"/>
  </p:notesMasterIdLst>
  <p:handoutMasterIdLst>
    <p:handoutMasterId r:id="rId101"/>
  </p:handoutMasterIdLst>
  <p:sldIdLst>
    <p:sldId id="468" r:id="rId2"/>
    <p:sldId id="417" r:id="rId3"/>
    <p:sldId id="576" r:id="rId4"/>
    <p:sldId id="577" r:id="rId5"/>
    <p:sldId id="418" r:id="rId6"/>
    <p:sldId id="420" r:id="rId7"/>
    <p:sldId id="421" r:id="rId8"/>
    <p:sldId id="425" r:id="rId9"/>
    <p:sldId id="424" r:id="rId10"/>
    <p:sldId id="427" r:id="rId11"/>
    <p:sldId id="426" r:id="rId12"/>
    <p:sldId id="428" r:id="rId13"/>
    <p:sldId id="578" r:id="rId14"/>
    <p:sldId id="579" r:id="rId15"/>
    <p:sldId id="687" r:id="rId16"/>
    <p:sldId id="583" r:id="rId17"/>
    <p:sldId id="584" r:id="rId18"/>
    <p:sldId id="599" r:id="rId19"/>
    <p:sldId id="598" r:id="rId20"/>
    <p:sldId id="585" r:id="rId21"/>
    <p:sldId id="586" r:id="rId22"/>
    <p:sldId id="590" r:id="rId23"/>
    <p:sldId id="591" r:id="rId24"/>
    <p:sldId id="592" r:id="rId25"/>
    <p:sldId id="593" r:id="rId26"/>
    <p:sldId id="595" r:id="rId27"/>
    <p:sldId id="596" r:id="rId28"/>
    <p:sldId id="597" r:id="rId29"/>
    <p:sldId id="600" r:id="rId30"/>
    <p:sldId id="601" r:id="rId31"/>
    <p:sldId id="684" r:id="rId32"/>
    <p:sldId id="604" r:id="rId33"/>
    <p:sldId id="605" r:id="rId34"/>
    <p:sldId id="685" r:id="rId35"/>
    <p:sldId id="607" r:id="rId36"/>
    <p:sldId id="608" r:id="rId37"/>
    <p:sldId id="610" r:id="rId38"/>
    <p:sldId id="611" r:id="rId39"/>
    <p:sldId id="612" r:id="rId40"/>
    <p:sldId id="613" r:id="rId41"/>
    <p:sldId id="614" r:id="rId42"/>
    <p:sldId id="615" r:id="rId43"/>
    <p:sldId id="617" r:id="rId44"/>
    <p:sldId id="618" r:id="rId45"/>
    <p:sldId id="619" r:id="rId46"/>
    <p:sldId id="621" r:id="rId47"/>
    <p:sldId id="622" r:id="rId48"/>
    <p:sldId id="623" r:id="rId49"/>
    <p:sldId id="624" r:id="rId50"/>
    <p:sldId id="625" r:id="rId51"/>
    <p:sldId id="689" r:id="rId52"/>
    <p:sldId id="626" r:id="rId53"/>
    <p:sldId id="627" r:id="rId54"/>
    <p:sldId id="690" r:id="rId55"/>
    <p:sldId id="632" r:id="rId56"/>
    <p:sldId id="633" r:id="rId57"/>
    <p:sldId id="634" r:id="rId58"/>
    <p:sldId id="636" r:id="rId59"/>
    <p:sldId id="637" r:id="rId60"/>
    <p:sldId id="638" r:id="rId61"/>
    <p:sldId id="640" r:id="rId62"/>
    <p:sldId id="641" r:id="rId63"/>
    <p:sldId id="642" r:id="rId64"/>
    <p:sldId id="643" r:id="rId65"/>
    <p:sldId id="644" r:id="rId66"/>
    <p:sldId id="646" r:id="rId67"/>
    <p:sldId id="647" r:id="rId68"/>
    <p:sldId id="648" r:id="rId69"/>
    <p:sldId id="649" r:id="rId70"/>
    <p:sldId id="650" r:id="rId71"/>
    <p:sldId id="652" r:id="rId72"/>
    <p:sldId id="653" r:id="rId73"/>
    <p:sldId id="654" r:id="rId74"/>
    <p:sldId id="655" r:id="rId75"/>
    <p:sldId id="656" r:id="rId76"/>
    <p:sldId id="657" r:id="rId77"/>
    <p:sldId id="658" r:id="rId78"/>
    <p:sldId id="659" r:id="rId79"/>
    <p:sldId id="691" r:id="rId80"/>
    <p:sldId id="662" r:id="rId81"/>
    <p:sldId id="692" r:id="rId82"/>
    <p:sldId id="663" r:id="rId83"/>
    <p:sldId id="664" r:id="rId84"/>
    <p:sldId id="665" r:id="rId85"/>
    <p:sldId id="666" r:id="rId86"/>
    <p:sldId id="668" r:id="rId87"/>
    <p:sldId id="669" r:id="rId88"/>
    <p:sldId id="670" r:id="rId89"/>
    <p:sldId id="671" r:id="rId90"/>
    <p:sldId id="672" r:id="rId91"/>
    <p:sldId id="673" r:id="rId92"/>
    <p:sldId id="674" r:id="rId93"/>
    <p:sldId id="676" r:id="rId94"/>
    <p:sldId id="677" r:id="rId95"/>
    <p:sldId id="679" r:id="rId96"/>
    <p:sldId id="680" r:id="rId97"/>
    <p:sldId id="693" r:id="rId98"/>
    <p:sldId id="683" r:id="rId9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FF99"/>
    <a:srgbClr val="FFCC00"/>
    <a:srgbClr val="FFFFCC"/>
    <a:srgbClr val="DDDDDD"/>
    <a:srgbClr val="00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9831" autoAdjust="0"/>
  </p:normalViewPr>
  <p:slideViewPr>
    <p:cSldViewPr snapToGrid="0">
      <p:cViewPr varScale="1">
        <p:scale>
          <a:sx n="80" d="100"/>
          <a:sy n="80" d="100"/>
        </p:scale>
        <p:origin x="-8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25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25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25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5C3F751-7852-441F-BA72-7590A1234095}" type="slidenum">
              <a:rPr lang="en-US"/>
              <a:pPr>
                <a:defRPr/>
              </a:pPr>
              <a:t>‹#›</a:t>
            </a:fld>
            <a:endParaRPr lang="en-US"/>
          </a:p>
        </p:txBody>
      </p:sp>
    </p:spTree>
    <p:extLst>
      <p:ext uri="{BB962C8B-B14F-4D97-AF65-F5344CB8AC3E}">
        <p14:creationId xmlns:p14="http://schemas.microsoft.com/office/powerpoint/2010/main" val="2558006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36CA8AE-9CBB-4947-800F-3105FC4A6F8A}" type="slidenum">
              <a:rPr lang="en-US"/>
              <a:pPr>
                <a:defRPr/>
              </a:pPr>
              <a:t>‹#›</a:t>
            </a:fld>
            <a:endParaRPr lang="en-US"/>
          </a:p>
        </p:txBody>
      </p:sp>
    </p:spTree>
    <p:extLst>
      <p:ext uri="{BB962C8B-B14F-4D97-AF65-F5344CB8AC3E}">
        <p14:creationId xmlns:p14="http://schemas.microsoft.com/office/powerpoint/2010/main" val="160022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tr-TR"/>
          </a:p>
        </p:txBody>
      </p:sp>
      <p:sp>
        <p:nvSpPr>
          <p:cNvPr id="27" name="Slide Number Placeholder 26"/>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B57B0ACE-00DF-4E59-AF6B-1BABF139A424}"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57B0ACE-00DF-4E59-AF6B-1BABF139A424}"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57B0ACE-00DF-4E59-AF6B-1BABF139A424}"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Başlık 4"/>
          <p:cNvSpPr>
            <a:spLocks noGrp="1"/>
          </p:cNvSpPr>
          <p:nvPr>
            <p:ph type="ctrTitle"/>
          </p:nvPr>
        </p:nvSpPr>
        <p:spPr/>
        <p:txBody>
          <a:bodyPr/>
          <a:lstStyle/>
          <a:p>
            <a:r>
              <a:rPr lang="en-US" dirty="0" smtClean="0"/>
              <a:t>C</a:t>
            </a:r>
            <a:r>
              <a:rPr lang="tr-TR" dirty="0" smtClean="0"/>
              <a:t>++</a:t>
            </a:r>
            <a:r>
              <a:rPr lang="en-US" dirty="0" smtClean="0"/>
              <a:t> Programming</a:t>
            </a:r>
          </a:p>
        </p:txBody>
      </p:sp>
      <p:sp>
        <p:nvSpPr>
          <p:cNvPr id="2051" name="Alt Başlık 5"/>
          <p:cNvSpPr>
            <a:spLocks noGrp="1"/>
          </p:cNvSpPr>
          <p:nvPr>
            <p:ph type="subTitle" idx="1"/>
          </p:nvPr>
        </p:nvSpPr>
        <p:spPr/>
        <p:txBody>
          <a:bodyPr/>
          <a:lstStyle/>
          <a:p>
            <a:r>
              <a:rPr lang="tr-TR" dirty="0" smtClean="0"/>
              <a:t>File I/O</a:t>
            </a:r>
          </a:p>
        </p:txBody>
      </p:sp>
      <p:sp>
        <p:nvSpPr>
          <p:cNvPr id="2052" name="Slayt Numarası Yer Tutucusu 3"/>
          <p:cNvSpPr>
            <a:spLocks noGrp="1"/>
          </p:cNvSpPr>
          <p:nvPr>
            <p:ph type="sldNum" sz="quarter" idx="12"/>
          </p:nvPr>
        </p:nvSpPr>
        <p:spPr>
          <a:noFill/>
        </p:spPr>
        <p:txBody>
          <a:bodyPr/>
          <a:lstStyle/>
          <a:p>
            <a:fld id="{F81D73E6-6CDC-4AC6-9149-E605FAE951C9}"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532357" y="0"/>
            <a:ext cx="8229600" cy="1143000"/>
          </a:xfrm>
          <a:noFill/>
        </p:spPr>
        <p:txBody>
          <a:bodyPr/>
          <a:lstStyle/>
          <a:p>
            <a:r>
              <a:rPr lang="en-US" dirty="0" smtClean="0">
                <a:latin typeface="Cambria" pitchFamily="18" charset="0"/>
              </a:rPr>
              <a:t>Text Files in Windows</a:t>
            </a:r>
          </a:p>
        </p:txBody>
      </p:sp>
      <p:sp>
        <p:nvSpPr>
          <p:cNvPr id="9219" name="Rectangle 2"/>
          <p:cNvSpPr>
            <a:spLocks noGrp="1" noChangeArrowheads="1"/>
          </p:cNvSpPr>
          <p:nvPr>
            <p:ph idx="1"/>
          </p:nvPr>
        </p:nvSpPr>
        <p:spPr>
          <a:xfrm>
            <a:off x="381892" y="1156787"/>
            <a:ext cx="8421687" cy="5408613"/>
          </a:xfrm>
        </p:spPr>
        <p:txBody>
          <a:bodyPr/>
          <a:lstStyle/>
          <a:p>
            <a:r>
              <a:rPr lang="en-US" dirty="0" smtClean="0">
                <a:latin typeface="Cambria" pitchFamily="18" charset="0"/>
              </a:rPr>
              <a:t>Windows uses 2 chars to mark the end of a line: \r(13)\n(10)</a:t>
            </a:r>
          </a:p>
          <a:p>
            <a:pPr lvl="1"/>
            <a:r>
              <a:rPr lang="en-US" dirty="0" smtClean="0">
                <a:latin typeface="Cambria" pitchFamily="18" charset="0"/>
              </a:rPr>
              <a:t>When a new-line char ‘\n’ is written to a text file, it is expanded into 2 chars: \r(13)\n(10)</a:t>
            </a:r>
          </a:p>
          <a:p>
            <a:pPr lvl="1"/>
            <a:r>
              <a:rPr lang="en-US" dirty="0" smtClean="0">
                <a:latin typeface="Cambria" pitchFamily="18" charset="0"/>
              </a:rPr>
              <a:t>When you read from the file, the reverse translation occurs </a:t>
            </a:r>
          </a:p>
          <a:p>
            <a:pPr lvl="1"/>
            <a:r>
              <a:rPr lang="en-US" dirty="0" smtClean="0">
                <a:latin typeface="Cambria" pitchFamily="18" charset="0"/>
              </a:rPr>
              <a:t>The new-line char ‘\n’ written to a binary file, however, is a single char: \n(10)</a:t>
            </a:r>
          </a:p>
        </p:txBody>
      </p:sp>
      <p:sp>
        <p:nvSpPr>
          <p:cNvPr id="9218" name="Slayt Numarası Yer Tutucusu 5"/>
          <p:cNvSpPr>
            <a:spLocks noGrp="1"/>
          </p:cNvSpPr>
          <p:nvPr>
            <p:ph type="sldNum" sz="quarter" idx="12"/>
          </p:nvPr>
        </p:nvSpPr>
        <p:spPr>
          <a:noFill/>
        </p:spPr>
        <p:txBody>
          <a:bodyPr/>
          <a:lstStyle/>
          <a:p>
            <a:fld id="{F774220C-9A49-4FD0-B23A-D9D51D382E68}"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title"/>
          </p:nvPr>
        </p:nvSpPr>
        <p:spPr>
          <a:xfrm>
            <a:off x="914400" y="0"/>
            <a:ext cx="8229600" cy="1143000"/>
          </a:xfrm>
          <a:noFill/>
        </p:spPr>
        <p:txBody>
          <a:bodyPr/>
          <a:lstStyle/>
          <a:p>
            <a:r>
              <a:rPr lang="en-US" dirty="0" smtClean="0">
                <a:latin typeface="Cambria" pitchFamily="18" charset="0"/>
              </a:rPr>
              <a:t>Text Files in Unix-based OSs</a:t>
            </a:r>
          </a:p>
        </p:txBody>
      </p:sp>
      <p:sp>
        <p:nvSpPr>
          <p:cNvPr id="10243" name="Rectangle 2"/>
          <p:cNvSpPr>
            <a:spLocks noGrp="1" noChangeArrowheads="1"/>
          </p:cNvSpPr>
          <p:nvPr>
            <p:ph idx="1"/>
          </p:nvPr>
        </p:nvSpPr>
        <p:spPr>
          <a:xfrm>
            <a:off x="331788" y="1449387"/>
            <a:ext cx="8421687" cy="5408613"/>
          </a:xfrm>
        </p:spPr>
        <p:txBody>
          <a:bodyPr/>
          <a:lstStyle/>
          <a:p>
            <a:r>
              <a:rPr lang="en-US" dirty="0" smtClean="0">
                <a:latin typeface="Cambria" pitchFamily="18" charset="0"/>
              </a:rPr>
              <a:t>Unix-based OSs do not differentiate between text &amp; binary files, both types of files are stored the same way</a:t>
            </a:r>
          </a:p>
          <a:p>
            <a:pPr lvl="1"/>
            <a:r>
              <a:rPr lang="en-US" dirty="0" smtClean="0">
                <a:latin typeface="Cambria" pitchFamily="18" charset="0"/>
              </a:rPr>
              <a:t>This means that the end of a line in a text file is marked with a single ‘\n’(10) char </a:t>
            </a:r>
          </a:p>
          <a:p>
            <a:pPr lvl="1"/>
            <a:r>
              <a:rPr lang="en-US" dirty="0" smtClean="0">
                <a:latin typeface="Cambria" pitchFamily="18" charset="0"/>
              </a:rPr>
              <a:t>In other words, the end of line char ‘\n’ does not require special treatment</a:t>
            </a:r>
          </a:p>
        </p:txBody>
      </p:sp>
      <p:sp>
        <p:nvSpPr>
          <p:cNvPr id="10242" name="Slayt Numarası Yer Tutucusu 5"/>
          <p:cNvSpPr>
            <a:spLocks noGrp="1"/>
          </p:cNvSpPr>
          <p:nvPr>
            <p:ph type="sldNum" sz="quarter" idx="12"/>
          </p:nvPr>
        </p:nvSpPr>
        <p:spPr>
          <a:noFill/>
        </p:spPr>
        <p:txBody>
          <a:bodyPr/>
          <a:lstStyle/>
          <a:p>
            <a:fld id="{EBEEB460-6222-42C0-962D-11E1AE22F7A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title"/>
          </p:nvPr>
        </p:nvSpPr>
        <p:spPr>
          <a:xfrm>
            <a:off x="557408" y="0"/>
            <a:ext cx="8229600" cy="1143000"/>
          </a:xfrm>
          <a:noFill/>
        </p:spPr>
        <p:txBody>
          <a:bodyPr/>
          <a:lstStyle/>
          <a:p>
            <a:r>
              <a:rPr lang="en-US" dirty="0" smtClean="0">
                <a:latin typeface="Cambria" pitchFamily="18" charset="0"/>
              </a:rPr>
              <a:t>Accessing Files</a:t>
            </a:r>
          </a:p>
        </p:txBody>
      </p:sp>
      <p:sp>
        <p:nvSpPr>
          <p:cNvPr id="11267" name="Rectangle 2"/>
          <p:cNvSpPr>
            <a:spLocks noGrp="1" noChangeArrowheads="1"/>
          </p:cNvSpPr>
          <p:nvPr>
            <p:ph idx="1"/>
          </p:nvPr>
        </p:nvSpPr>
        <p:spPr>
          <a:xfrm>
            <a:off x="250521" y="1127342"/>
            <a:ext cx="8421687" cy="1004888"/>
          </a:xfrm>
        </p:spPr>
        <p:txBody>
          <a:bodyPr/>
          <a:lstStyle/>
          <a:p>
            <a:r>
              <a:rPr lang="en-US" dirty="0" smtClean="0">
                <a:latin typeface="Cambria" pitchFamily="18" charset="0"/>
              </a:rPr>
              <a:t>The general algorithm to access files can be outlined as follows:</a:t>
            </a:r>
          </a:p>
        </p:txBody>
      </p:sp>
      <p:sp>
        <p:nvSpPr>
          <p:cNvPr id="11266" name="Slayt Numarası Yer Tutucusu 5"/>
          <p:cNvSpPr>
            <a:spLocks noGrp="1"/>
          </p:cNvSpPr>
          <p:nvPr>
            <p:ph type="sldNum" sz="quarter" idx="12"/>
          </p:nvPr>
        </p:nvSpPr>
        <p:spPr>
          <a:noFill/>
        </p:spPr>
        <p:txBody>
          <a:bodyPr/>
          <a:lstStyle/>
          <a:p>
            <a:fld id="{0C03E34E-3314-4E31-AAC1-F59BA0BDCC00}" type="slidenum">
              <a:rPr lang="en-US" smtClean="0"/>
              <a:pPr/>
              <a:t>12</a:t>
            </a:fld>
            <a:endParaRPr lang="en-US" smtClean="0"/>
          </a:p>
        </p:txBody>
      </p:sp>
      <p:sp>
        <p:nvSpPr>
          <p:cNvPr id="11269" name="Rectangle 4"/>
          <p:cNvSpPr>
            <a:spLocks noChangeArrowheads="1"/>
          </p:cNvSpPr>
          <p:nvPr/>
        </p:nvSpPr>
        <p:spPr bwMode="auto">
          <a:xfrm>
            <a:off x="1265238" y="2217738"/>
            <a:ext cx="6694487" cy="1044575"/>
          </a:xfrm>
          <a:prstGeom prst="rect">
            <a:avLst/>
          </a:prstGeom>
          <a:solidFill>
            <a:srgbClr val="DDDDDD"/>
          </a:solidFill>
          <a:ln w="9525">
            <a:solidFill>
              <a:schemeClr val="tx1"/>
            </a:solidFill>
            <a:miter lim="800000"/>
            <a:headEnd/>
            <a:tailEnd/>
          </a:ln>
        </p:spPr>
        <p:txBody>
          <a:bodyPr wrap="none" anchor="ctr"/>
          <a:lstStyle/>
          <a:p>
            <a:pPr marL="457200" indent="-457200" eaLnBrk="1" hangingPunct="1">
              <a:buFontTx/>
              <a:buAutoNum type="arabicParenBoth"/>
            </a:pPr>
            <a:r>
              <a:rPr lang="en-US" b="1" dirty="0">
                <a:latin typeface="Courier New" pitchFamily="49" charset="0"/>
              </a:rPr>
              <a:t>Open the </a:t>
            </a:r>
            <a:r>
              <a:rPr lang="en-US" b="1" dirty="0" smtClean="0">
                <a:latin typeface="Courier New" pitchFamily="49" charset="0"/>
              </a:rPr>
              <a:t>file</a:t>
            </a:r>
            <a:r>
              <a:rPr lang="tr-TR" b="1" dirty="0" smtClean="0">
                <a:latin typeface="Courier New" pitchFamily="49" charset="0"/>
              </a:rPr>
              <a:t> (create)</a:t>
            </a:r>
            <a:endParaRPr lang="en-US" b="1" dirty="0">
              <a:latin typeface="Courier New" pitchFamily="49" charset="0"/>
            </a:endParaRPr>
          </a:p>
          <a:p>
            <a:pPr marL="457200" indent="-457200" eaLnBrk="1" hangingPunct="1">
              <a:buFontTx/>
              <a:buAutoNum type="arabicParenBoth"/>
            </a:pPr>
            <a:r>
              <a:rPr lang="en-US" b="1" dirty="0">
                <a:latin typeface="Courier New" pitchFamily="49" charset="0"/>
              </a:rPr>
              <a:t>Read/Write from the file (seek if necessary)</a:t>
            </a:r>
          </a:p>
          <a:p>
            <a:pPr marL="457200" indent="-457200" eaLnBrk="1" hangingPunct="1">
              <a:buFontTx/>
              <a:buAutoNum type="arabicParenBoth"/>
            </a:pPr>
            <a:r>
              <a:rPr lang="en-US" b="1" dirty="0">
                <a:latin typeface="Courier New" pitchFamily="49" charset="0"/>
              </a:rPr>
              <a:t>Close the file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B734C0-B1FC-43B6-A5DC-E1267ADDF0A7}" type="slidenum">
              <a:rPr lang="en-US" altLang="tr-TR"/>
              <a:pPr/>
              <a:t>13</a:t>
            </a:fld>
            <a:endParaRPr lang="en-US" altLang="tr-TR"/>
          </a:p>
        </p:txBody>
      </p:sp>
      <p:sp>
        <p:nvSpPr>
          <p:cNvPr id="10242" name="Rectangle 2"/>
          <p:cNvSpPr>
            <a:spLocks noGrp="1" noChangeArrowheads="1"/>
          </p:cNvSpPr>
          <p:nvPr>
            <p:ph type="title"/>
          </p:nvPr>
        </p:nvSpPr>
        <p:spPr/>
        <p:txBody>
          <a:bodyPr/>
          <a:lstStyle/>
          <a:p>
            <a:r>
              <a:rPr lang="en-US" altLang="tr-TR" dirty="0"/>
              <a:t>Figure </a:t>
            </a:r>
            <a:r>
              <a:rPr lang="en-US" altLang="tr-TR" dirty="0" smtClean="0"/>
              <a:t>1</a:t>
            </a:r>
            <a:endParaRPr lang="en-US" altLang="tr-TR" dirty="0"/>
          </a:p>
        </p:txBody>
      </p:sp>
      <p:pic>
        <p:nvPicPr>
          <p:cNvPr id="10245" name="Picture 5" descr="G:\BMP files\1201.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2133600"/>
            <a:ext cx="4894263" cy="366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3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5EF37B7-2AA8-44D8-9952-8B474C9D7B7F}" type="slidenum">
              <a:rPr lang="en-US" altLang="tr-TR"/>
              <a:pPr/>
              <a:t>14</a:t>
            </a:fld>
            <a:endParaRPr lang="en-US" altLang="tr-TR"/>
          </a:p>
        </p:txBody>
      </p:sp>
      <p:sp>
        <p:nvSpPr>
          <p:cNvPr id="12290" name="Rectangle 2"/>
          <p:cNvSpPr>
            <a:spLocks noGrp="1" noChangeArrowheads="1"/>
          </p:cNvSpPr>
          <p:nvPr>
            <p:ph type="title"/>
          </p:nvPr>
        </p:nvSpPr>
        <p:spPr/>
        <p:txBody>
          <a:bodyPr/>
          <a:lstStyle/>
          <a:p>
            <a:r>
              <a:rPr lang="en-US" altLang="tr-TR" dirty="0"/>
              <a:t>Figure </a:t>
            </a:r>
            <a:r>
              <a:rPr lang="en-US" altLang="tr-TR" dirty="0" smtClean="0"/>
              <a:t>2</a:t>
            </a:r>
            <a:endParaRPr lang="en-US" altLang="tr-TR" dirty="0"/>
          </a:p>
        </p:txBody>
      </p:sp>
      <p:pic>
        <p:nvPicPr>
          <p:cNvPr id="12293" name="Picture 5" descr="G:\BMP files\1202.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2286000"/>
            <a:ext cx="4892675" cy="34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9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1262" y="0"/>
            <a:ext cx="6614556" cy="1143000"/>
          </a:xfrm>
        </p:spPr>
        <p:txBody>
          <a:bodyPr/>
          <a:lstStyle/>
          <a:p>
            <a:r>
              <a:rPr lang="en-GB" altLang="tr-TR" dirty="0"/>
              <a:t>Stream Class Hierarchy</a:t>
            </a:r>
          </a:p>
        </p:txBody>
      </p:sp>
      <p:sp>
        <p:nvSpPr>
          <p:cNvPr id="75779" name="Rectangle 3"/>
          <p:cNvSpPr>
            <a:spLocks noGrp="1" noChangeArrowheads="1"/>
          </p:cNvSpPr>
          <p:nvPr>
            <p:ph type="body" idx="1"/>
          </p:nvPr>
        </p:nvSpPr>
        <p:spPr>
          <a:xfrm>
            <a:off x="609600" y="1676400"/>
            <a:ext cx="8153400" cy="4632920"/>
          </a:xfrm>
        </p:spPr>
        <p:txBody>
          <a:bodyPr>
            <a:normAutofit lnSpcReduction="10000"/>
          </a:bodyPr>
          <a:lstStyle/>
          <a:p>
            <a:r>
              <a:rPr lang="en-GB" altLang="tr-TR" dirty="0" err="1"/>
              <a:t>ios</a:t>
            </a:r>
            <a:r>
              <a:rPr lang="en-GB" altLang="tr-TR" dirty="0"/>
              <a:t> : is the base class that contains constants and member functions common to input and output operations. It also contains a pointer to </a:t>
            </a:r>
            <a:r>
              <a:rPr lang="en-GB" altLang="tr-TR" dirty="0" err="1"/>
              <a:t>streambuf</a:t>
            </a:r>
            <a:r>
              <a:rPr lang="en-GB" altLang="tr-TR" dirty="0"/>
              <a:t> which contains the actual memory buffer into which data is read or written.</a:t>
            </a:r>
          </a:p>
          <a:p>
            <a:r>
              <a:rPr lang="en-GB" altLang="tr-TR" dirty="0" err="1"/>
              <a:t>istream</a:t>
            </a:r>
            <a:r>
              <a:rPr lang="en-GB" altLang="tr-TR" dirty="0"/>
              <a:t>, </a:t>
            </a:r>
            <a:r>
              <a:rPr lang="en-GB" altLang="tr-TR" dirty="0" err="1"/>
              <a:t>ostream</a:t>
            </a:r>
            <a:r>
              <a:rPr lang="en-GB" altLang="tr-TR" dirty="0"/>
              <a:t>, </a:t>
            </a:r>
            <a:r>
              <a:rPr lang="en-GB" altLang="tr-TR" dirty="0" err="1"/>
              <a:t>iostream</a:t>
            </a:r>
            <a:r>
              <a:rPr lang="en-GB" altLang="tr-TR" dirty="0"/>
              <a:t> : are derived from </a:t>
            </a:r>
            <a:r>
              <a:rPr lang="en-GB" altLang="tr-TR" dirty="0" err="1"/>
              <a:t>ios</a:t>
            </a:r>
            <a:r>
              <a:rPr lang="en-GB" altLang="tr-TR" dirty="0"/>
              <a:t>, are dedicated to input and output  and contain functions such as </a:t>
            </a:r>
          </a:p>
          <a:p>
            <a:pPr lvl="1"/>
            <a:r>
              <a:rPr lang="en-GB" altLang="tr-TR" dirty="0" err="1"/>
              <a:t>istream</a:t>
            </a:r>
            <a:r>
              <a:rPr lang="en-GB" altLang="tr-TR" dirty="0"/>
              <a:t>: get(), </a:t>
            </a:r>
            <a:r>
              <a:rPr lang="en-GB" altLang="tr-TR" dirty="0" err="1"/>
              <a:t>getline</a:t>
            </a:r>
            <a:r>
              <a:rPr lang="en-GB" altLang="tr-TR" dirty="0"/>
              <a:t>(), read() and the &gt;&gt; operator</a:t>
            </a:r>
          </a:p>
          <a:p>
            <a:pPr lvl="1"/>
            <a:r>
              <a:rPr lang="en-GB" altLang="tr-TR" dirty="0" err="1"/>
              <a:t>ostream</a:t>
            </a:r>
            <a:r>
              <a:rPr lang="en-GB" altLang="tr-TR" dirty="0"/>
              <a:t>: put(), write() and the &lt;&lt; operator</a:t>
            </a:r>
          </a:p>
          <a:p>
            <a:pPr lvl="1"/>
            <a:r>
              <a:rPr lang="en-GB" altLang="tr-TR" dirty="0" err="1"/>
              <a:t>iostream</a:t>
            </a:r>
            <a:r>
              <a:rPr lang="en-GB" altLang="tr-TR" dirty="0"/>
              <a:t> inherits from both </a:t>
            </a:r>
            <a:r>
              <a:rPr lang="en-GB" altLang="tr-TR" dirty="0" err="1"/>
              <a:t>istream</a:t>
            </a:r>
            <a:r>
              <a:rPr lang="en-GB" altLang="tr-TR" dirty="0"/>
              <a:t> and </a:t>
            </a:r>
            <a:r>
              <a:rPr lang="en-GB" altLang="tr-TR" dirty="0" err="1"/>
              <a:t>ostream</a:t>
            </a:r>
            <a:endParaRPr lang="en-GB" altLang="tr-TR" dirty="0"/>
          </a:p>
        </p:txBody>
      </p:sp>
    </p:spTree>
    <p:extLst>
      <p:ext uri="{BB962C8B-B14F-4D97-AF65-F5344CB8AC3E}">
        <p14:creationId xmlns:p14="http://schemas.microsoft.com/office/powerpoint/2010/main" val="3711722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CF4B4EC-2822-460C-A801-2221F57364FA}" type="slidenum">
              <a:rPr lang="en-US" altLang="tr-TR"/>
              <a:pPr/>
              <a:t>16</a:t>
            </a:fld>
            <a:endParaRPr lang="en-US" altLang="tr-TR"/>
          </a:p>
        </p:txBody>
      </p:sp>
      <p:sp>
        <p:nvSpPr>
          <p:cNvPr id="14338" name="Rectangle 2"/>
          <p:cNvSpPr>
            <a:spLocks noGrp="1" noChangeArrowheads="1"/>
          </p:cNvSpPr>
          <p:nvPr>
            <p:ph type="title"/>
          </p:nvPr>
        </p:nvSpPr>
        <p:spPr/>
        <p:txBody>
          <a:bodyPr>
            <a:normAutofit fontScale="90000"/>
          </a:bodyPr>
          <a:lstStyle/>
          <a:p>
            <a:r>
              <a:rPr lang="en-US" altLang="tr-TR" dirty="0" smtClean="0"/>
              <a:t>Setting </a:t>
            </a:r>
            <a:r>
              <a:rPr lang="en-US" altLang="tr-TR" dirty="0"/>
              <a:t>Up a Program for File </a:t>
            </a:r>
            <a:r>
              <a:rPr lang="en-US" altLang="tr-TR" dirty="0" err="1"/>
              <a:t>Input/Output</a:t>
            </a:r>
            <a:endParaRPr lang="en-US" altLang="tr-TR" dirty="0"/>
          </a:p>
        </p:txBody>
      </p:sp>
      <p:sp>
        <p:nvSpPr>
          <p:cNvPr id="14339" name="Rectangle 3"/>
          <p:cNvSpPr>
            <a:spLocks noGrp="1" noChangeArrowheads="1"/>
          </p:cNvSpPr>
          <p:nvPr>
            <p:ph type="body" idx="1"/>
          </p:nvPr>
        </p:nvSpPr>
        <p:spPr/>
        <p:txBody>
          <a:bodyPr/>
          <a:lstStyle/>
          <a:p>
            <a:r>
              <a:rPr lang="en-US" altLang="tr-TR" dirty="0"/>
              <a:t>Before file I/O can be performed, a C++ program must be set up properly.</a:t>
            </a:r>
          </a:p>
          <a:p>
            <a:r>
              <a:rPr lang="en-US" altLang="tr-TR" dirty="0"/>
              <a:t>File access requires the inclusion of </a:t>
            </a:r>
            <a:r>
              <a:rPr lang="en-US" altLang="tr-TR" b="1" i="1" dirty="0" err="1">
                <a:solidFill>
                  <a:srgbClr val="FF0000"/>
                </a:solidFill>
              </a:rPr>
              <a:t>fstream.h</a:t>
            </a:r>
            <a:endParaRPr lang="en-US" altLang="tr-TR" b="1" i="1" dirty="0">
              <a:solidFill>
                <a:srgbClr val="FF0000"/>
              </a:solidFill>
            </a:endParaRPr>
          </a:p>
        </p:txBody>
      </p:sp>
    </p:spTree>
    <p:extLst>
      <p:ext uri="{BB962C8B-B14F-4D97-AF65-F5344CB8AC3E}">
        <p14:creationId xmlns:p14="http://schemas.microsoft.com/office/powerpoint/2010/main" val="2500419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28ED16-4365-4FBC-9A35-0EAD5D6697D5}" type="slidenum">
              <a:rPr lang="en-US" altLang="tr-TR"/>
              <a:pPr/>
              <a:t>17</a:t>
            </a:fld>
            <a:endParaRPr lang="en-US" altLang="tr-TR"/>
          </a:p>
        </p:txBody>
      </p:sp>
      <p:sp>
        <p:nvSpPr>
          <p:cNvPr id="18434" name="Rectangle 2"/>
          <p:cNvSpPr>
            <a:spLocks noGrp="1" noChangeArrowheads="1"/>
          </p:cNvSpPr>
          <p:nvPr>
            <p:ph type="title"/>
          </p:nvPr>
        </p:nvSpPr>
        <p:spPr/>
        <p:txBody>
          <a:bodyPr/>
          <a:lstStyle/>
          <a:p>
            <a:r>
              <a:rPr lang="en-US" altLang="tr-TR" dirty="0" smtClean="0"/>
              <a:t>Opening </a:t>
            </a:r>
            <a:r>
              <a:rPr lang="en-US" altLang="tr-TR" dirty="0"/>
              <a:t>a File</a:t>
            </a:r>
          </a:p>
        </p:txBody>
      </p:sp>
      <p:sp>
        <p:nvSpPr>
          <p:cNvPr id="18435" name="Rectangle 3"/>
          <p:cNvSpPr>
            <a:spLocks noGrp="1" noChangeArrowheads="1"/>
          </p:cNvSpPr>
          <p:nvPr>
            <p:ph type="body" idx="1"/>
          </p:nvPr>
        </p:nvSpPr>
        <p:spPr/>
        <p:txBody>
          <a:bodyPr/>
          <a:lstStyle/>
          <a:p>
            <a:r>
              <a:rPr lang="en-US" altLang="tr-TR" dirty="0"/>
              <a:t>Before data can be written to or read from a file, the file must be opened</a:t>
            </a:r>
            <a:r>
              <a:rPr lang="en-US" altLang="tr-TR" dirty="0" smtClean="0"/>
              <a:t>.</a:t>
            </a:r>
            <a:endParaRPr lang="tr-TR" altLang="tr-TR" dirty="0" smtClean="0"/>
          </a:p>
          <a:p>
            <a:pPr marL="0" indent="0">
              <a:buNone/>
            </a:pPr>
            <a:endParaRPr lang="en-US" altLang="tr-TR" dirty="0"/>
          </a:p>
          <a:p>
            <a:pPr>
              <a:buFontTx/>
              <a:buNone/>
            </a:pPr>
            <a:r>
              <a:rPr lang="en-US" altLang="tr-TR" dirty="0" err="1"/>
              <a:t>ifstream</a:t>
            </a:r>
            <a:r>
              <a:rPr lang="en-US" altLang="tr-TR" dirty="0"/>
              <a:t> </a:t>
            </a:r>
            <a:r>
              <a:rPr lang="en-US" altLang="tr-TR" dirty="0" err="1"/>
              <a:t>inputFile</a:t>
            </a:r>
            <a:r>
              <a:rPr lang="en-US" altLang="tr-TR" dirty="0"/>
              <a:t>;</a:t>
            </a:r>
          </a:p>
          <a:p>
            <a:pPr>
              <a:buFontTx/>
              <a:buNone/>
            </a:pPr>
            <a:r>
              <a:rPr lang="en-US" altLang="tr-TR" dirty="0" err="1"/>
              <a:t>inputFile.open</a:t>
            </a:r>
            <a:r>
              <a:rPr lang="en-US" altLang="tr-TR" dirty="0"/>
              <a:t>(“customer.dat”);</a:t>
            </a:r>
          </a:p>
        </p:txBody>
      </p:sp>
    </p:spTree>
    <p:extLst>
      <p:ext uri="{BB962C8B-B14F-4D97-AF65-F5344CB8AC3E}">
        <p14:creationId xmlns:p14="http://schemas.microsoft.com/office/powerpoint/2010/main" val="3321648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title"/>
          </p:nvPr>
        </p:nvSpPr>
        <p:spPr>
          <a:xfrm>
            <a:off x="187971" y="653143"/>
            <a:ext cx="8229600" cy="641268"/>
          </a:xfrm>
          <a:noFill/>
        </p:spPr>
        <p:txBody>
          <a:bodyPr>
            <a:normAutofit fontScale="90000"/>
          </a:bodyPr>
          <a:lstStyle/>
          <a:p>
            <a:r>
              <a:rPr lang="tr-TR" dirty="0" smtClean="0">
                <a:latin typeface="Cambria" pitchFamily="18" charset="0"/>
              </a:rPr>
              <a:t>Table 2</a:t>
            </a:r>
            <a:endParaRPr lang="en-US" dirty="0" smtClean="0">
              <a:latin typeface="Cambria" pitchFamily="18" charset="0"/>
            </a:endParaRPr>
          </a:p>
        </p:txBody>
      </p:sp>
      <p:sp>
        <p:nvSpPr>
          <p:cNvPr id="14338" name="Slayt Numarası Yer Tutucusu 5"/>
          <p:cNvSpPr>
            <a:spLocks noGrp="1"/>
          </p:cNvSpPr>
          <p:nvPr>
            <p:ph type="sldNum" sz="quarter" idx="12"/>
          </p:nvPr>
        </p:nvSpPr>
        <p:spPr>
          <a:noFill/>
        </p:spPr>
        <p:txBody>
          <a:bodyPr/>
          <a:lstStyle/>
          <a:p>
            <a:fld id="{4AB5F610-834F-40A1-90BF-F5F4B575D166}" type="slidenum">
              <a:rPr lang="en-US" smtClean="0"/>
              <a:pPr/>
              <a:t>18</a:t>
            </a:fld>
            <a:endParaRPr lang="en-US" smtClean="0"/>
          </a:p>
        </p:txBody>
      </p:sp>
      <p:graphicFrame>
        <p:nvGraphicFramePr>
          <p:cNvPr id="5" name="Table 4"/>
          <p:cNvGraphicFramePr>
            <a:graphicFrameLocks noGrp="1"/>
          </p:cNvGraphicFramePr>
          <p:nvPr>
            <p:extLst>
              <p:ext uri="{D42A27DB-BD31-4B8C-83A1-F6EECF244321}">
                <p14:modId xmlns:p14="http://schemas.microsoft.com/office/powerpoint/2010/main" val="2181962797"/>
              </p:ext>
            </p:extLst>
          </p:nvPr>
        </p:nvGraphicFramePr>
        <p:xfrm>
          <a:off x="144259" y="2303814"/>
          <a:ext cx="8714734" cy="4211320"/>
        </p:xfrm>
        <a:graphic>
          <a:graphicData uri="http://schemas.openxmlformats.org/drawingml/2006/table">
            <a:tbl>
              <a:tblPr firstRow="1" bandRow="1">
                <a:tableStyleId>{21E4AEA4-8DFA-4A89-87EB-49C32662AFE0}</a:tableStyleId>
              </a:tblPr>
              <a:tblGrid>
                <a:gridCol w="1577664"/>
                <a:gridCol w="7137070"/>
              </a:tblGrid>
              <a:tr h="370840">
                <a:tc>
                  <a:txBody>
                    <a:bodyPr/>
                    <a:lstStyle/>
                    <a:p>
                      <a:r>
                        <a:rPr lang="tr-TR" sz="1600" dirty="0" smtClean="0"/>
                        <a:t>File Tyepe</a:t>
                      </a:r>
                      <a:endParaRPr lang="tr-TR" sz="1600" dirty="0"/>
                    </a:p>
                  </a:txBody>
                  <a:tcPr/>
                </a:tc>
                <a:tc>
                  <a:txBody>
                    <a:bodyPr/>
                    <a:lstStyle/>
                    <a:p>
                      <a:r>
                        <a:rPr lang="tr-TR" sz="1600" dirty="0" smtClean="0"/>
                        <a:t>Default Open Mode</a:t>
                      </a:r>
                      <a:endParaRPr lang="tr-TR"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b="1" dirty="0" smtClean="0"/>
                        <a:t>ofstream</a:t>
                      </a:r>
                    </a:p>
                    <a:p>
                      <a:pPr marL="0" marR="0" indent="0" algn="l" defTabSz="914400" rtl="0" eaLnBrk="1" fontAlgn="auto" latinLnBrk="0" hangingPunct="1">
                        <a:lnSpc>
                          <a:spcPct val="100000"/>
                        </a:lnSpc>
                        <a:spcBef>
                          <a:spcPts val="0"/>
                        </a:spcBef>
                        <a:spcAft>
                          <a:spcPts val="0"/>
                        </a:spcAft>
                        <a:buClrTx/>
                        <a:buSzTx/>
                        <a:buFontTx/>
                        <a:buNone/>
                        <a:tabLst/>
                        <a:defRPr/>
                      </a:pPr>
                      <a:r>
                        <a:rPr lang="tr-TR" sz="1600" b="1" dirty="0" smtClean="0"/>
                        <a:t>(write only)</a:t>
                      </a:r>
                      <a:endParaRPr lang="tr-TR" sz="1600" b="1" dirty="0"/>
                    </a:p>
                  </a:txBody>
                  <a:tcPr/>
                </a:tc>
                <a:tc>
                  <a:txBody>
                    <a:bodyPr/>
                    <a:lstStyle/>
                    <a:p>
                      <a:r>
                        <a:rPr kumimoji="0" lang="en-US" b="0" i="0" kern="1200" dirty="0" smtClean="0">
                          <a:solidFill>
                            <a:schemeClr val="dk1"/>
                          </a:solidFill>
                          <a:effectLst/>
                          <a:latin typeface="+mn-lt"/>
                          <a:ea typeface="+mn-ea"/>
                          <a:cs typeface="+mn-cs"/>
                        </a:rPr>
                        <a:t>This data type represents the output file stream</a:t>
                      </a:r>
                      <a:r>
                        <a:rPr kumimoji="0" lang="tr-TR" b="0" i="0" kern="1200" dirty="0" smtClean="0">
                          <a:solidFill>
                            <a:schemeClr val="dk1"/>
                          </a:solidFill>
                          <a:effectLst/>
                          <a:latin typeface="+mn-lt"/>
                          <a:ea typeface="+mn-ea"/>
                          <a:cs typeface="+mn-cs"/>
                        </a:rPr>
                        <a:t>. </a:t>
                      </a:r>
                    </a:p>
                    <a:p>
                      <a:r>
                        <a:rPr kumimoji="0" lang="en-US" sz="1800" b="1" kern="1200" dirty="0" smtClean="0">
                          <a:solidFill>
                            <a:srgbClr val="FF0000"/>
                          </a:solidFill>
                          <a:effectLst/>
                          <a:latin typeface="+mn-lt"/>
                          <a:ea typeface="+mn-ea"/>
                          <a:cs typeface="+mn-cs"/>
                        </a:rPr>
                        <a:t>(Information may be written to the file, but not read from the file.)</a:t>
                      </a:r>
                      <a:r>
                        <a:rPr kumimoji="0" lang="en-US" sz="1800" kern="1200" dirty="0" smtClean="0">
                          <a:solidFill>
                            <a:schemeClr val="dk1"/>
                          </a:solidFill>
                          <a:effectLst/>
                          <a:latin typeface="+mn-lt"/>
                          <a:ea typeface="+mn-ea"/>
                          <a:cs typeface="+mn-cs"/>
                        </a:rPr>
                        <a:t> If the file does not exist, it is created. If the file already exists, its contents are deleted (the file is truncated).</a:t>
                      </a:r>
                      <a:endParaRPr kumimoji="0" lang="tr-TR" sz="1600" kern="1200" dirty="0">
                        <a:solidFill>
                          <a:schemeClr val="dk1"/>
                        </a:solidFill>
                        <a:effectLst/>
                        <a:latin typeface="+mn-lt"/>
                        <a:ea typeface="+mn-ea"/>
                        <a:cs typeface="+mn-cs"/>
                      </a:endParaRPr>
                    </a:p>
                  </a:txBody>
                  <a:tcPr/>
                </a:tc>
              </a:tr>
              <a:tr h="370840">
                <a:tc>
                  <a:txBody>
                    <a:bodyPr/>
                    <a:lstStyle/>
                    <a:p>
                      <a:r>
                        <a:rPr lang="tr-TR" sz="1600" b="1" dirty="0" smtClean="0"/>
                        <a:t>ifstream</a:t>
                      </a:r>
                    </a:p>
                    <a:p>
                      <a:r>
                        <a:rPr lang="tr-TR" sz="1600" b="1" dirty="0" smtClean="0"/>
                        <a:t>(read only)</a:t>
                      </a:r>
                      <a:endParaRPr lang="tr-TR" sz="1600" b="1" dirty="0"/>
                    </a:p>
                  </a:txBody>
                  <a:tcPr/>
                </a:tc>
                <a:tc>
                  <a:txBody>
                    <a:bodyPr/>
                    <a:lstStyle/>
                    <a:p>
                      <a:r>
                        <a:rPr kumimoji="0" lang="en-US" b="0" i="0" kern="1200" dirty="0" smtClean="0">
                          <a:solidFill>
                            <a:schemeClr val="dk1"/>
                          </a:solidFill>
                          <a:effectLst/>
                          <a:latin typeface="+mn-lt"/>
                          <a:ea typeface="+mn-ea"/>
                          <a:cs typeface="+mn-cs"/>
                        </a:rPr>
                        <a:t>This data type represents the input file stream and is used to read information from files</a:t>
                      </a:r>
                      <a:r>
                        <a:rPr kumimoji="0" lang="en-US" sz="1800" kern="1200" dirty="0" smtClean="0">
                          <a:solidFill>
                            <a:schemeClr val="dk1"/>
                          </a:solidFill>
                          <a:effectLst/>
                          <a:latin typeface="+mn-lt"/>
                          <a:ea typeface="+mn-ea"/>
                          <a:cs typeface="+mn-cs"/>
                        </a:rPr>
                        <a:t>. </a:t>
                      </a:r>
                      <a:endParaRPr kumimoji="0" lang="tr-TR" sz="1800" kern="1200" dirty="0" smtClean="0">
                        <a:solidFill>
                          <a:schemeClr val="dk1"/>
                        </a:solidFill>
                        <a:effectLst/>
                        <a:latin typeface="+mn-lt"/>
                        <a:ea typeface="+mn-ea"/>
                        <a:cs typeface="+mn-cs"/>
                      </a:endParaRPr>
                    </a:p>
                    <a:p>
                      <a:r>
                        <a:rPr kumimoji="0" lang="en-US" sz="1800" b="1" kern="1200" dirty="0" smtClean="0">
                          <a:solidFill>
                            <a:srgbClr val="FF0000"/>
                          </a:solidFill>
                          <a:effectLst/>
                          <a:latin typeface="+mn-lt"/>
                          <a:ea typeface="+mn-ea"/>
                          <a:cs typeface="+mn-cs"/>
                        </a:rPr>
                        <a:t>(Information may be read from the file, but not written to it.)</a:t>
                      </a:r>
                      <a:r>
                        <a:rPr kumimoji="0" lang="en-US" sz="1800" kern="1200" dirty="0" smtClean="0">
                          <a:solidFill>
                            <a:srgbClr val="FF0000"/>
                          </a:solidFill>
                          <a:effectLst/>
                          <a:latin typeface="+mn-lt"/>
                          <a:ea typeface="+mn-ea"/>
                          <a:cs typeface="+mn-cs"/>
                        </a:rPr>
                        <a:t> </a:t>
                      </a:r>
                      <a:r>
                        <a:rPr kumimoji="0" lang="en-US" sz="1800" kern="1200" dirty="0" smtClean="0">
                          <a:solidFill>
                            <a:schemeClr val="dk1"/>
                          </a:solidFill>
                          <a:effectLst/>
                          <a:latin typeface="+mn-lt"/>
                          <a:ea typeface="+mn-ea"/>
                          <a:cs typeface="+mn-cs"/>
                        </a:rPr>
                        <a:t>The file’s contents will be read from its beginning. If the file does not exist, the open function fails.</a:t>
                      </a:r>
                      <a:endParaRPr lang="tr-TR"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b="1" dirty="0" smtClean="0"/>
                        <a:t>fstream</a:t>
                      </a:r>
                    </a:p>
                    <a:p>
                      <a:pPr marL="0" marR="0" indent="0" algn="l" defTabSz="914400" rtl="0" eaLnBrk="1" fontAlgn="auto" latinLnBrk="0" hangingPunct="1">
                        <a:lnSpc>
                          <a:spcPct val="100000"/>
                        </a:lnSpc>
                        <a:spcBef>
                          <a:spcPts val="0"/>
                        </a:spcBef>
                        <a:spcAft>
                          <a:spcPts val="0"/>
                        </a:spcAft>
                        <a:buClrTx/>
                        <a:buSzTx/>
                        <a:buFontTx/>
                        <a:buNone/>
                        <a:tabLst/>
                        <a:defRPr/>
                      </a:pPr>
                      <a:r>
                        <a:rPr lang="tr-TR" sz="1600" b="1" dirty="0" smtClean="0"/>
                        <a:t>(both)</a:t>
                      </a:r>
                    </a:p>
                  </a:txBody>
                  <a:tcPr/>
                </a:tc>
                <a:tc>
                  <a:txBody>
                    <a:bodyPr/>
                    <a:lstStyle/>
                    <a:p>
                      <a:r>
                        <a:rPr kumimoji="0" lang="tr-TR" sz="1800" kern="1200" dirty="0" smtClean="0">
                          <a:solidFill>
                            <a:schemeClr val="dk1"/>
                          </a:solidFill>
                          <a:effectLst/>
                          <a:latin typeface="+mn-lt"/>
                          <a:ea typeface="+mn-ea"/>
                          <a:cs typeface="+mn-cs"/>
                        </a:rPr>
                        <a:t>This data type represents the file stream  generally, </a:t>
                      </a:r>
                      <a:r>
                        <a:rPr kumimoji="0" lang="tr-TR" sz="1800" b="1" kern="1200" dirty="0" smtClean="0">
                          <a:solidFill>
                            <a:srgbClr val="FF0000"/>
                          </a:solidFill>
                          <a:effectLst/>
                          <a:latin typeface="+mn-lt"/>
                          <a:ea typeface="+mn-ea"/>
                          <a:cs typeface="+mn-cs"/>
                        </a:rPr>
                        <a:t>and has the capabilities of both ofstream and ifstream which means it can create files, write information to files, and read information from files.</a:t>
                      </a:r>
                      <a:r>
                        <a:rPr kumimoji="0" lang="tr-TR" sz="1800" kern="1200" dirty="0" smtClean="0">
                          <a:solidFill>
                            <a:srgbClr val="FF0000"/>
                          </a:solidFill>
                          <a:effectLst/>
                          <a:latin typeface="+mn-lt"/>
                          <a:ea typeface="+mn-ea"/>
                          <a:cs typeface="+mn-cs"/>
                        </a:rPr>
                        <a:t> </a:t>
                      </a:r>
                      <a:endParaRPr lang="tr-TR" sz="1600" dirty="0">
                        <a:solidFill>
                          <a:srgbClr val="FF0000"/>
                        </a:solidFill>
                      </a:endParaRPr>
                    </a:p>
                  </a:txBody>
                  <a:tcPr/>
                </a:tc>
              </a:tr>
            </a:tbl>
          </a:graphicData>
        </a:graphic>
      </p:graphicFrame>
      <p:sp>
        <p:nvSpPr>
          <p:cNvPr id="7" name="Rectangle 2"/>
          <p:cNvSpPr>
            <a:spLocks noGrp="1" noChangeArrowheads="1"/>
          </p:cNvSpPr>
          <p:nvPr>
            <p:ph idx="1"/>
          </p:nvPr>
        </p:nvSpPr>
        <p:spPr>
          <a:xfrm>
            <a:off x="170739" y="1308564"/>
            <a:ext cx="8421687" cy="710242"/>
          </a:xfrm>
        </p:spPr>
        <p:txBody>
          <a:bodyPr/>
          <a:lstStyle/>
          <a:p>
            <a:r>
              <a:rPr lang="en-US" dirty="0"/>
              <a:t>void open(</a:t>
            </a:r>
            <a:r>
              <a:rPr lang="en-US" dirty="0" err="1"/>
              <a:t>const</a:t>
            </a:r>
            <a:r>
              <a:rPr lang="en-US" dirty="0"/>
              <a:t> char *filename, </a:t>
            </a:r>
            <a:r>
              <a:rPr lang="en-US" dirty="0" err="1"/>
              <a:t>ios</a:t>
            </a:r>
            <a:r>
              <a:rPr lang="en-US" dirty="0"/>
              <a:t>::</a:t>
            </a:r>
            <a:r>
              <a:rPr lang="en-US" dirty="0" err="1"/>
              <a:t>openmode</a:t>
            </a:r>
            <a:r>
              <a:rPr lang="en-US" dirty="0"/>
              <a:t> mode);</a:t>
            </a:r>
            <a:endParaRPr lang="en-US" dirty="0" smtClean="0">
              <a:latin typeface="Cambria" pitchFamily="18" charset="0"/>
            </a:endParaRPr>
          </a:p>
        </p:txBody>
      </p:sp>
    </p:spTree>
    <p:extLst>
      <p:ext uri="{BB962C8B-B14F-4D97-AF65-F5344CB8AC3E}">
        <p14:creationId xmlns:p14="http://schemas.microsoft.com/office/powerpoint/2010/main" val="869732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title"/>
          </p:nvPr>
        </p:nvSpPr>
        <p:spPr>
          <a:xfrm>
            <a:off x="449228" y="0"/>
            <a:ext cx="8229600" cy="641268"/>
          </a:xfrm>
          <a:noFill/>
        </p:spPr>
        <p:txBody>
          <a:bodyPr>
            <a:normAutofit fontScale="90000"/>
          </a:bodyPr>
          <a:lstStyle/>
          <a:p>
            <a:r>
              <a:rPr lang="tr-TR" dirty="0" smtClean="0">
                <a:latin typeface="Cambria" pitchFamily="18" charset="0"/>
              </a:rPr>
              <a:t>File </a:t>
            </a:r>
            <a:r>
              <a:rPr lang="en-US" dirty="0" smtClean="0">
                <a:latin typeface="Cambria" pitchFamily="18" charset="0"/>
              </a:rPr>
              <a:t>Mode</a:t>
            </a:r>
            <a:r>
              <a:rPr lang="tr-TR" dirty="0" smtClean="0">
                <a:latin typeface="Cambria" pitchFamily="18" charset="0"/>
              </a:rPr>
              <a:t>s</a:t>
            </a:r>
            <a:endParaRPr lang="en-US" dirty="0" smtClean="0">
              <a:latin typeface="Cambria" pitchFamily="18" charset="0"/>
            </a:endParaRPr>
          </a:p>
        </p:txBody>
      </p:sp>
      <p:sp>
        <p:nvSpPr>
          <p:cNvPr id="14339" name="Rectangle 2"/>
          <p:cNvSpPr>
            <a:spLocks noGrp="1" noChangeArrowheads="1"/>
          </p:cNvSpPr>
          <p:nvPr>
            <p:ph idx="1"/>
          </p:nvPr>
        </p:nvSpPr>
        <p:spPr>
          <a:xfrm>
            <a:off x="206365" y="619795"/>
            <a:ext cx="8421687" cy="710242"/>
          </a:xfrm>
        </p:spPr>
        <p:txBody>
          <a:bodyPr/>
          <a:lstStyle/>
          <a:p>
            <a:r>
              <a:rPr lang="en-US" dirty="0"/>
              <a:t>void open(</a:t>
            </a:r>
            <a:r>
              <a:rPr lang="en-US" dirty="0" err="1"/>
              <a:t>const</a:t>
            </a:r>
            <a:r>
              <a:rPr lang="en-US" dirty="0"/>
              <a:t> char *filename, </a:t>
            </a:r>
            <a:r>
              <a:rPr lang="en-US" dirty="0" err="1"/>
              <a:t>ios</a:t>
            </a:r>
            <a:r>
              <a:rPr lang="en-US" dirty="0"/>
              <a:t>::</a:t>
            </a:r>
            <a:r>
              <a:rPr lang="en-US" dirty="0" err="1"/>
              <a:t>openmode</a:t>
            </a:r>
            <a:r>
              <a:rPr lang="en-US" dirty="0"/>
              <a:t> mode);</a:t>
            </a:r>
            <a:endParaRPr lang="en-US" dirty="0" smtClean="0">
              <a:latin typeface="Cambria" pitchFamily="18" charset="0"/>
            </a:endParaRPr>
          </a:p>
        </p:txBody>
      </p:sp>
      <p:sp>
        <p:nvSpPr>
          <p:cNvPr id="14338" name="Slayt Numarası Yer Tutucusu 5"/>
          <p:cNvSpPr>
            <a:spLocks noGrp="1"/>
          </p:cNvSpPr>
          <p:nvPr>
            <p:ph type="sldNum" sz="quarter" idx="12"/>
          </p:nvPr>
        </p:nvSpPr>
        <p:spPr>
          <a:noFill/>
        </p:spPr>
        <p:txBody>
          <a:bodyPr/>
          <a:lstStyle/>
          <a:p>
            <a:fld id="{4AB5F610-834F-40A1-90BF-F5F4B575D166}" type="slidenum">
              <a:rPr lang="en-US" smtClean="0"/>
              <a:pPr/>
              <a:t>19</a:t>
            </a:fld>
            <a:endParaRPr lang="en-US" smtClean="0"/>
          </a:p>
        </p:txBody>
      </p:sp>
      <p:graphicFrame>
        <p:nvGraphicFramePr>
          <p:cNvPr id="5" name="Table 4"/>
          <p:cNvGraphicFramePr>
            <a:graphicFrameLocks noGrp="1"/>
          </p:cNvGraphicFramePr>
          <p:nvPr>
            <p:extLst>
              <p:ext uri="{D42A27DB-BD31-4B8C-83A1-F6EECF244321}">
                <p14:modId xmlns:p14="http://schemas.microsoft.com/office/powerpoint/2010/main" val="1868197904"/>
              </p:ext>
            </p:extLst>
          </p:nvPr>
        </p:nvGraphicFramePr>
        <p:xfrm>
          <a:off x="215510" y="1187533"/>
          <a:ext cx="8714734" cy="5247640"/>
        </p:xfrm>
        <a:graphic>
          <a:graphicData uri="http://schemas.openxmlformats.org/drawingml/2006/table">
            <a:tbl>
              <a:tblPr firstRow="1" bandRow="1">
                <a:tableStyleId>{7DF18680-E054-41AD-8BC1-D1AEF772440D}</a:tableStyleId>
              </a:tblPr>
              <a:tblGrid>
                <a:gridCol w="1577664"/>
                <a:gridCol w="7137070"/>
              </a:tblGrid>
              <a:tr h="370840">
                <a:tc>
                  <a:txBody>
                    <a:bodyPr/>
                    <a:lstStyle/>
                    <a:p>
                      <a:r>
                        <a:rPr lang="tr-TR" sz="1600" dirty="0" smtClean="0"/>
                        <a:t>Mode Flag</a:t>
                      </a:r>
                      <a:endParaRPr lang="tr-TR" sz="1600" dirty="0"/>
                    </a:p>
                  </a:txBody>
                  <a:tcPr/>
                </a:tc>
                <a:tc>
                  <a:txBody>
                    <a:bodyPr/>
                    <a:lstStyle/>
                    <a:p>
                      <a:r>
                        <a:rPr lang="tr-TR" sz="1600" dirty="0" smtClean="0"/>
                        <a:t>Meaning</a:t>
                      </a:r>
                      <a:endParaRPr lang="tr-TR"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b="1" dirty="0" smtClean="0"/>
                        <a:t>ios::app</a:t>
                      </a:r>
                      <a:endParaRPr lang="tr-TR" sz="1600" b="1" dirty="0"/>
                    </a:p>
                  </a:txBody>
                  <a:tcPr/>
                </a:tc>
                <a:tc>
                  <a:txBody>
                    <a:bodyPr/>
                    <a:lstStyle/>
                    <a:p>
                      <a:r>
                        <a:rPr kumimoji="0" lang="en-US" sz="1600" kern="1200" dirty="0" smtClean="0">
                          <a:solidFill>
                            <a:schemeClr val="dk1"/>
                          </a:solidFill>
                          <a:effectLst/>
                          <a:latin typeface="+mn-lt"/>
                          <a:ea typeface="+mn-ea"/>
                          <a:cs typeface="+mn-cs"/>
                        </a:rPr>
                        <a:t>Append mode</a:t>
                      </a:r>
                      <a:r>
                        <a:rPr kumimoji="0" lang="en-US" sz="1600" kern="1200" dirty="0" smtClean="0">
                          <a:solidFill>
                            <a:srgbClr val="FF0000"/>
                          </a:solidFill>
                          <a:effectLst/>
                          <a:latin typeface="+mn-lt"/>
                          <a:ea typeface="+mn-ea"/>
                          <a:cs typeface="+mn-cs"/>
                        </a:rPr>
                        <a:t>. If the file already exists, its contents are preserved and all output is written to the end of the file. </a:t>
                      </a:r>
                      <a:r>
                        <a:rPr kumimoji="0" lang="en-US" sz="1600" kern="1200" dirty="0" smtClean="0">
                          <a:solidFill>
                            <a:schemeClr val="dk1"/>
                          </a:solidFill>
                          <a:effectLst/>
                          <a:latin typeface="+mn-lt"/>
                          <a:ea typeface="+mn-ea"/>
                          <a:cs typeface="+mn-cs"/>
                        </a:rPr>
                        <a:t>By default, this flag causes the file to be created if it does not exist.</a:t>
                      </a:r>
                      <a:endParaRPr kumimoji="0" lang="tr-TR" sz="1600" kern="1200" dirty="0">
                        <a:solidFill>
                          <a:schemeClr val="dk1"/>
                        </a:solidFill>
                        <a:effectLst/>
                        <a:latin typeface="+mn-lt"/>
                        <a:ea typeface="+mn-ea"/>
                        <a:cs typeface="+mn-cs"/>
                      </a:endParaRPr>
                    </a:p>
                  </a:txBody>
                  <a:tcPr/>
                </a:tc>
              </a:tr>
              <a:tr h="370840">
                <a:tc>
                  <a:txBody>
                    <a:bodyPr/>
                    <a:lstStyle/>
                    <a:p>
                      <a:r>
                        <a:rPr lang="tr-TR" sz="1600" b="1" dirty="0" smtClean="0"/>
                        <a:t>ios::ate</a:t>
                      </a:r>
                      <a:endParaRPr lang="tr-TR" sz="1600" b="1" dirty="0"/>
                    </a:p>
                  </a:txBody>
                  <a:tcPr/>
                </a:tc>
                <a:tc>
                  <a:txBody>
                    <a:bodyPr/>
                    <a:lstStyle/>
                    <a:p>
                      <a:r>
                        <a:rPr kumimoji="0" lang="en-US" sz="1600" kern="1200" dirty="0" smtClean="0">
                          <a:solidFill>
                            <a:srgbClr val="FF0000"/>
                          </a:solidFill>
                          <a:effectLst/>
                          <a:latin typeface="+mn-lt"/>
                          <a:ea typeface="+mn-ea"/>
                          <a:cs typeface="+mn-cs"/>
                        </a:rPr>
                        <a:t>If the file already exists, the program goes directly to the end of it.</a:t>
                      </a:r>
                      <a:r>
                        <a:rPr kumimoji="0" lang="en-US" sz="1600" kern="1200" dirty="0" smtClean="0">
                          <a:solidFill>
                            <a:schemeClr val="dk1"/>
                          </a:solidFill>
                          <a:effectLst/>
                          <a:latin typeface="+mn-lt"/>
                          <a:ea typeface="+mn-ea"/>
                          <a:cs typeface="+mn-cs"/>
                        </a:rPr>
                        <a:t> Output may be written anywhere in the file.</a:t>
                      </a:r>
                      <a:endParaRPr lang="tr-TR"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b="1" dirty="0" smtClean="0"/>
                        <a:t>ios::binary</a:t>
                      </a:r>
                    </a:p>
                  </a:txBody>
                  <a:tcPr/>
                </a:tc>
                <a:tc>
                  <a:txBody>
                    <a:bodyPr/>
                    <a:lstStyle/>
                    <a:p>
                      <a:r>
                        <a:rPr kumimoji="0" lang="en-US" sz="1600" kern="1200" dirty="0" smtClean="0">
                          <a:solidFill>
                            <a:schemeClr val="dk1"/>
                          </a:solidFill>
                          <a:effectLst/>
                          <a:latin typeface="+mn-lt"/>
                          <a:ea typeface="+mn-ea"/>
                          <a:cs typeface="+mn-cs"/>
                        </a:rPr>
                        <a:t>Binary mode. When a file is opened in binary mode, information is written to or read from it in pure binary format. (The default mode is text.)</a:t>
                      </a:r>
                      <a:endParaRPr lang="tr-TR" sz="1600" dirty="0"/>
                    </a:p>
                  </a:txBody>
                  <a:tcPr/>
                </a:tc>
              </a:tr>
              <a:tr h="370840">
                <a:tc>
                  <a:txBody>
                    <a:bodyPr/>
                    <a:lstStyle/>
                    <a:p>
                      <a:r>
                        <a:rPr lang="tr-TR" sz="1600" b="1" dirty="0" smtClean="0"/>
                        <a:t>ios::in</a:t>
                      </a:r>
                      <a:endParaRPr lang="tr-TR" sz="1600" b="1" dirty="0"/>
                    </a:p>
                  </a:txBody>
                  <a:tcPr/>
                </a:tc>
                <a:tc>
                  <a:txBody>
                    <a:bodyPr/>
                    <a:lstStyle/>
                    <a:p>
                      <a:r>
                        <a:rPr kumimoji="0" lang="en-US" sz="1600" kern="1200" dirty="0" smtClean="0">
                          <a:solidFill>
                            <a:schemeClr val="dk1"/>
                          </a:solidFill>
                          <a:effectLst/>
                          <a:latin typeface="+mn-lt"/>
                          <a:ea typeface="+mn-ea"/>
                          <a:cs typeface="+mn-cs"/>
                        </a:rPr>
                        <a:t>Input mode. </a:t>
                      </a:r>
                      <a:r>
                        <a:rPr kumimoji="0" lang="en-US" sz="1600" kern="1200" dirty="0" smtClean="0">
                          <a:solidFill>
                            <a:srgbClr val="FF0000"/>
                          </a:solidFill>
                          <a:effectLst/>
                          <a:latin typeface="+mn-lt"/>
                          <a:ea typeface="+mn-ea"/>
                          <a:cs typeface="+mn-cs"/>
                        </a:rPr>
                        <a:t>Information will be read from the file</a:t>
                      </a:r>
                      <a:r>
                        <a:rPr kumimoji="0" lang="en-US" sz="1600" kern="1200" dirty="0" smtClean="0">
                          <a:solidFill>
                            <a:schemeClr val="dk1"/>
                          </a:solidFill>
                          <a:effectLst/>
                          <a:latin typeface="+mn-lt"/>
                          <a:ea typeface="+mn-ea"/>
                          <a:cs typeface="+mn-cs"/>
                        </a:rPr>
                        <a:t>. If the file does not exist, it will not be created and the open function will fail.</a:t>
                      </a:r>
                      <a:endParaRPr lang="tr-TR" sz="1600" dirty="0"/>
                    </a:p>
                  </a:txBody>
                  <a:tcPr/>
                </a:tc>
              </a:tr>
              <a:tr h="370840">
                <a:tc>
                  <a:txBody>
                    <a:bodyPr/>
                    <a:lstStyle/>
                    <a:p>
                      <a:r>
                        <a:rPr lang="tr-TR" sz="1600" b="1" dirty="0" smtClean="0"/>
                        <a:t>ios::nocreate</a:t>
                      </a:r>
                      <a:endParaRPr lang="tr-TR" sz="1600" b="1" dirty="0"/>
                    </a:p>
                  </a:txBody>
                  <a:tcPr/>
                </a:tc>
                <a:tc>
                  <a:txBody>
                    <a:bodyPr/>
                    <a:lstStyle/>
                    <a:p>
                      <a:r>
                        <a:rPr kumimoji="0" lang="en-US" sz="1600" kern="1200" dirty="0" smtClean="0">
                          <a:solidFill>
                            <a:srgbClr val="FF0000"/>
                          </a:solidFill>
                          <a:effectLst/>
                          <a:latin typeface="+mn-lt"/>
                          <a:ea typeface="+mn-ea"/>
                          <a:cs typeface="+mn-cs"/>
                        </a:rPr>
                        <a:t>If the file does not already exist</a:t>
                      </a:r>
                      <a:r>
                        <a:rPr kumimoji="0" lang="en-US" sz="1600" kern="1200" dirty="0" smtClean="0">
                          <a:solidFill>
                            <a:schemeClr val="dk1"/>
                          </a:solidFill>
                          <a:effectLst/>
                          <a:latin typeface="+mn-lt"/>
                          <a:ea typeface="+mn-ea"/>
                          <a:cs typeface="+mn-cs"/>
                        </a:rPr>
                        <a:t>, this flag will cause the open function to fail. (The file will not be created.)</a:t>
                      </a:r>
                      <a:endParaRPr lang="tr-TR" sz="1600" dirty="0"/>
                    </a:p>
                  </a:txBody>
                  <a:tcPr/>
                </a:tc>
              </a:tr>
              <a:tr h="370840">
                <a:tc>
                  <a:txBody>
                    <a:bodyPr/>
                    <a:lstStyle/>
                    <a:p>
                      <a:r>
                        <a:rPr lang="tr-TR" sz="1600" b="1" dirty="0" smtClean="0"/>
                        <a:t>ios::noreplace</a:t>
                      </a:r>
                      <a:endParaRPr lang="tr-TR" sz="1600" b="1" dirty="0"/>
                    </a:p>
                  </a:txBody>
                  <a:tcPr/>
                </a:tc>
                <a:tc>
                  <a:txBody>
                    <a:bodyPr/>
                    <a:lstStyle/>
                    <a:p>
                      <a:r>
                        <a:rPr kumimoji="0" lang="en-US" sz="1600" kern="1200" dirty="0" smtClean="0">
                          <a:solidFill>
                            <a:srgbClr val="FF0000"/>
                          </a:solidFill>
                          <a:effectLst/>
                          <a:latin typeface="+mn-lt"/>
                          <a:ea typeface="+mn-ea"/>
                          <a:cs typeface="+mn-cs"/>
                        </a:rPr>
                        <a:t>If the file already exists</a:t>
                      </a:r>
                      <a:r>
                        <a:rPr kumimoji="0" lang="en-US" sz="1600" kern="1200" dirty="0" smtClean="0">
                          <a:solidFill>
                            <a:schemeClr val="dk1"/>
                          </a:solidFill>
                          <a:effectLst/>
                          <a:latin typeface="+mn-lt"/>
                          <a:ea typeface="+mn-ea"/>
                          <a:cs typeface="+mn-cs"/>
                        </a:rPr>
                        <a:t>, this flag will cause the open function to fail. (The existing file will not be opened.)</a:t>
                      </a:r>
                      <a:endParaRPr lang="tr-TR" sz="1600" dirty="0"/>
                    </a:p>
                  </a:txBody>
                  <a:tcPr/>
                </a:tc>
              </a:tr>
              <a:tr h="370840">
                <a:tc>
                  <a:txBody>
                    <a:bodyPr/>
                    <a:lstStyle/>
                    <a:p>
                      <a:r>
                        <a:rPr lang="tr-TR" sz="1600" b="1" dirty="0" smtClean="0"/>
                        <a:t>ios::out</a:t>
                      </a:r>
                      <a:endParaRPr lang="tr-TR" sz="1600" b="1" dirty="0"/>
                    </a:p>
                  </a:txBody>
                  <a:tcPr/>
                </a:tc>
                <a:tc>
                  <a:txBody>
                    <a:bodyPr/>
                    <a:lstStyle/>
                    <a:p>
                      <a:r>
                        <a:rPr kumimoji="0" lang="en-US" sz="1600" kern="1200" dirty="0" smtClean="0">
                          <a:solidFill>
                            <a:schemeClr val="dk1"/>
                          </a:solidFill>
                          <a:effectLst/>
                          <a:latin typeface="+mn-lt"/>
                          <a:ea typeface="+mn-ea"/>
                          <a:cs typeface="+mn-cs"/>
                        </a:rPr>
                        <a:t>Output mode. </a:t>
                      </a:r>
                      <a:r>
                        <a:rPr kumimoji="0" lang="en-US" sz="1600" kern="1200" dirty="0" smtClean="0">
                          <a:solidFill>
                            <a:srgbClr val="FF0000"/>
                          </a:solidFill>
                          <a:effectLst/>
                          <a:latin typeface="+mn-lt"/>
                          <a:ea typeface="+mn-ea"/>
                          <a:cs typeface="+mn-cs"/>
                        </a:rPr>
                        <a:t>Information will be written to the file. </a:t>
                      </a:r>
                      <a:r>
                        <a:rPr kumimoji="0" lang="en-US" sz="1600" kern="1200" dirty="0" smtClean="0">
                          <a:solidFill>
                            <a:schemeClr val="dk1"/>
                          </a:solidFill>
                          <a:effectLst/>
                          <a:latin typeface="+mn-lt"/>
                          <a:ea typeface="+mn-ea"/>
                          <a:cs typeface="+mn-cs"/>
                        </a:rPr>
                        <a:t>By default, the file’s contents will be deleted if it already exists.</a:t>
                      </a:r>
                      <a:endParaRPr lang="tr-TR" sz="1600" dirty="0"/>
                    </a:p>
                  </a:txBody>
                  <a:tcPr/>
                </a:tc>
              </a:tr>
              <a:tr h="370840">
                <a:tc>
                  <a:txBody>
                    <a:bodyPr/>
                    <a:lstStyle/>
                    <a:p>
                      <a:r>
                        <a:rPr lang="tr-TR" sz="1600" b="1" dirty="0" smtClean="0"/>
                        <a:t>ios::trunc</a:t>
                      </a:r>
                      <a:endParaRPr lang="tr-TR" sz="1600" b="1" dirty="0"/>
                    </a:p>
                  </a:txBody>
                  <a:tcPr/>
                </a:tc>
                <a:tc>
                  <a:txBody>
                    <a:bodyPr/>
                    <a:lstStyle/>
                    <a:p>
                      <a:r>
                        <a:rPr kumimoji="0" lang="en-US" sz="1600" kern="1200" dirty="0" smtClean="0">
                          <a:solidFill>
                            <a:srgbClr val="FF0000"/>
                          </a:solidFill>
                          <a:effectLst/>
                          <a:latin typeface="+mn-lt"/>
                          <a:ea typeface="+mn-ea"/>
                          <a:cs typeface="+mn-cs"/>
                        </a:rPr>
                        <a:t>If the file already exists, its contents will be deleted </a:t>
                      </a:r>
                      <a:r>
                        <a:rPr kumimoji="0" lang="en-US" sz="1600" kern="1200" dirty="0" smtClean="0">
                          <a:solidFill>
                            <a:schemeClr val="dk1"/>
                          </a:solidFill>
                          <a:effectLst/>
                          <a:latin typeface="+mn-lt"/>
                          <a:ea typeface="+mn-ea"/>
                          <a:cs typeface="+mn-cs"/>
                        </a:rPr>
                        <a:t>(truncated). This is the default mode used by </a:t>
                      </a:r>
                      <a:r>
                        <a:rPr kumimoji="0" lang="en-US" sz="1600" b="1" kern="1200" dirty="0" err="1" smtClean="0">
                          <a:solidFill>
                            <a:schemeClr val="dk1"/>
                          </a:solidFill>
                          <a:effectLst/>
                          <a:latin typeface="+mn-lt"/>
                          <a:ea typeface="+mn-ea"/>
                          <a:cs typeface="+mn-cs"/>
                        </a:rPr>
                        <a:t>ios</a:t>
                      </a:r>
                      <a:r>
                        <a:rPr kumimoji="0" lang="en-US" sz="1600" b="1" kern="1200" dirty="0" smtClean="0">
                          <a:solidFill>
                            <a:schemeClr val="dk1"/>
                          </a:solidFill>
                          <a:effectLst/>
                          <a:latin typeface="+mn-lt"/>
                          <a:ea typeface="+mn-ea"/>
                          <a:cs typeface="+mn-cs"/>
                        </a:rPr>
                        <a:t>::out.</a:t>
                      </a:r>
                      <a:endParaRPr kumimoji="0" lang="tr-TR" sz="1600" b="1"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216286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Grp="1" noChangeArrowheads="1"/>
          </p:cNvSpPr>
          <p:nvPr>
            <p:ph type="title"/>
          </p:nvPr>
        </p:nvSpPr>
        <p:spPr>
          <a:xfrm>
            <a:off x="494778" y="190521"/>
            <a:ext cx="8229600" cy="1143000"/>
          </a:xfrm>
          <a:noFill/>
        </p:spPr>
        <p:txBody>
          <a:bodyPr/>
          <a:lstStyle/>
          <a:p>
            <a:r>
              <a:rPr lang="en-US" dirty="0" smtClean="0">
                <a:latin typeface="Cambria" pitchFamily="18" charset="0"/>
              </a:rPr>
              <a:t>Today’s Material</a:t>
            </a:r>
          </a:p>
        </p:txBody>
      </p:sp>
      <p:sp>
        <p:nvSpPr>
          <p:cNvPr id="2051" name="Rectangle 3"/>
          <p:cNvSpPr>
            <a:spLocks noGrp="1" noChangeArrowheads="1"/>
          </p:cNvSpPr>
          <p:nvPr>
            <p:ph idx="1"/>
          </p:nvPr>
        </p:nvSpPr>
        <p:spPr>
          <a:xfrm>
            <a:off x="381892" y="1274762"/>
            <a:ext cx="8507412" cy="5583238"/>
          </a:xfrm>
        </p:spPr>
        <p:txBody>
          <a:bodyPr/>
          <a:lstStyle/>
          <a:p>
            <a:pPr>
              <a:lnSpc>
                <a:spcPct val="90000"/>
              </a:lnSpc>
            </a:pPr>
            <a:r>
              <a:rPr lang="en-US" dirty="0" err="1" smtClean="0">
                <a:latin typeface="Cambria" pitchFamily="18" charset="0"/>
              </a:rPr>
              <a:t>Input/Output</a:t>
            </a:r>
            <a:r>
              <a:rPr lang="en-US" dirty="0" smtClean="0">
                <a:latin typeface="Cambria" pitchFamily="18" charset="0"/>
              </a:rPr>
              <a:t> to/from Files</a:t>
            </a:r>
          </a:p>
          <a:p>
            <a:pPr lvl="1">
              <a:lnSpc>
                <a:spcPct val="90000"/>
              </a:lnSpc>
            </a:pPr>
            <a:r>
              <a:rPr lang="en-US" dirty="0" smtClean="0">
                <a:latin typeface="Cambria" pitchFamily="18" charset="0"/>
              </a:rPr>
              <a:t>What’s a file</a:t>
            </a:r>
          </a:p>
          <a:p>
            <a:pPr lvl="1">
              <a:lnSpc>
                <a:spcPct val="90000"/>
              </a:lnSpc>
            </a:pPr>
            <a:r>
              <a:rPr lang="en-US" dirty="0" smtClean="0">
                <a:latin typeface="Cambria" pitchFamily="18" charset="0"/>
              </a:rPr>
              <a:t>Logical View of a File</a:t>
            </a:r>
          </a:p>
          <a:p>
            <a:pPr lvl="1">
              <a:lnSpc>
                <a:spcPct val="90000"/>
              </a:lnSpc>
            </a:pPr>
            <a:r>
              <a:rPr lang="en-US" dirty="0" smtClean="0">
                <a:latin typeface="Cambria" pitchFamily="18" charset="0"/>
              </a:rPr>
              <a:t>File Types (text-</a:t>
            </a:r>
            <a:r>
              <a:rPr lang="en-US" dirty="0" err="1" smtClean="0">
                <a:latin typeface="Cambria" pitchFamily="18" charset="0"/>
              </a:rPr>
              <a:t>vs</a:t>
            </a:r>
            <a:r>
              <a:rPr lang="en-US" dirty="0" smtClean="0">
                <a:latin typeface="Cambria" pitchFamily="18" charset="0"/>
              </a:rPr>
              <a:t>-binary files)</a:t>
            </a:r>
          </a:p>
          <a:p>
            <a:pPr lvl="1">
              <a:lnSpc>
                <a:spcPct val="90000"/>
              </a:lnSpc>
            </a:pPr>
            <a:r>
              <a:rPr lang="en-US" dirty="0" smtClean="0">
                <a:latin typeface="Cambria" pitchFamily="18" charset="0"/>
              </a:rPr>
              <a:t>Accessing Files </a:t>
            </a:r>
          </a:p>
          <a:p>
            <a:pPr lvl="1">
              <a:lnSpc>
                <a:spcPct val="90000"/>
              </a:lnSpc>
            </a:pPr>
            <a:r>
              <a:rPr lang="en-US" dirty="0" smtClean="0">
                <a:latin typeface="Cambria" pitchFamily="18" charset="0"/>
              </a:rPr>
              <a:t>Low-level File Operations</a:t>
            </a:r>
          </a:p>
          <a:p>
            <a:pPr lvl="2">
              <a:lnSpc>
                <a:spcPct val="90000"/>
              </a:lnSpc>
            </a:pPr>
            <a:r>
              <a:rPr lang="en-US" dirty="0" smtClean="0">
                <a:latin typeface="Cambria" pitchFamily="18" charset="0"/>
              </a:rPr>
              <a:t>open, read/write, seek, close</a:t>
            </a:r>
          </a:p>
        </p:txBody>
      </p:sp>
      <p:sp>
        <p:nvSpPr>
          <p:cNvPr id="2050" name="Slayt Numarası Yer Tutucusu 5"/>
          <p:cNvSpPr>
            <a:spLocks noGrp="1"/>
          </p:cNvSpPr>
          <p:nvPr>
            <p:ph type="sldNum" sz="quarter" idx="12"/>
          </p:nvPr>
        </p:nvSpPr>
        <p:spPr>
          <a:noFill/>
        </p:spPr>
        <p:txBody>
          <a:bodyPr/>
          <a:lstStyle/>
          <a:p>
            <a:fld id="{E5D6C5BE-C1D7-49A7-AD86-A883621FD19C}"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0C2375-36E5-40FD-9452-2237F9DBAA93}" type="slidenum">
              <a:rPr lang="en-US" altLang="tr-TR"/>
              <a:pPr/>
              <a:t>20</a:t>
            </a:fld>
            <a:endParaRPr lang="en-US" altLang="tr-TR"/>
          </a:p>
        </p:txBody>
      </p:sp>
      <p:sp>
        <p:nvSpPr>
          <p:cNvPr id="20482" name="Rectangle 2"/>
          <p:cNvSpPr>
            <a:spLocks noGrp="1" noChangeArrowheads="1"/>
          </p:cNvSpPr>
          <p:nvPr>
            <p:ph type="title"/>
          </p:nvPr>
        </p:nvSpPr>
        <p:spPr>
          <a:xfrm>
            <a:off x="231569" y="217200"/>
            <a:ext cx="8229600" cy="1143000"/>
          </a:xfrm>
        </p:spPr>
        <p:txBody>
          <a:bodyPr/>
          <a:lstStyle/>
          <a:p>
            <a:r>
              <a:rPr lang="en-US" altLang="tr-TR" dirty="0"/>
              <a:t>Program </a:t>
            </a:r>
            <a:r>
              <a:rPr lang="en-US" altLang="tr-TR" dirty="0" smtClean="0"/>
              <a:t>1</a:t>
            </a:r>
            <a:endParaRPr lang="en-US" altLang="tr-TR" dirty="0"/>
          </a:p>
        </p:txBody>
      </p:sp>
      <p:sp>
        <p:nvSpPr>
          <p:cNvPr id="20485" name="Rectangle 5"/>
          <p:cNvSpPr>
            <a:spLocks noGrp="1" noChangeArrowheads="1"/>
          </p:cNvSpPr>
          <p:nvPr>
            <p:ph type="body" idx="1"/>
          </p:nvPr>
        </p:nvSpPr>
        <p:spPr>
          <a:xfrm>
            <a:off x="685800" y="1752600"/>
            <a:ext cx="7772400" cy="4343400"/>
          </a:xfrm>
        </p:spPr>
        <p:txBody>
          <a:bodyPr>
            <a:normAutofit fontScale="70000" lnSpcReduction="20000"/>
          </a:bodyPr>
          <a:lstStyle/>
          <a:p>
            <a:pPr marL="0" indent="0">
              <a:buNone/>
            </a:pPr>
            <a:r>
              <a:rPr lang="en-US" sz="2000" dirty="0">
                <a:solidFill>
                  <a:srgbClr val="008000"/>
                </a:solidFill>
                <a:highlight>
                  <a:srgbClr val="FFFFFF"/>
                </a:highlight>
                <a:latin typeface="Consolas"/>
              </a:rPr>
              <a:t>// This program demonstrates the declaration of an </a:t>
            </a:r>
            <a:r>
              <a:rPr lang="en-US" sz="2000" dirty="0" err="1">
                <a:solidFill>
                  <a:srgbClr val="008000"/>
                </a:solidFill>
                <a:highlight>
                  <a:srgbClr val="FFFFFF"/>
                </a:highlight>
                <a:latin typeface="Consolas"/>
              </a:rPr>
              <a:t>fstream</a:t>
            </a:r>
            <a:endParaRPr lang="en-US" sz="2000" dirty="0">
              <a:solidFill>
                <a:srgbClr val="000000"/>
              </a:solidFill>
              <a:highlight>
                <a:srgbClr val="FFFFFF"/>
              </a:highlight>
              <a:latin typeface="Consolas"/>
            </a:endParaRPr>
          </a:p>
          <a:p>
            <a:pPr marL="0" indent="0">
              <a:buNone/>
            </a:pPr>
            <a:r>
              <a:rPr lang="en-US" sz="2000" dirty="0">
                <a:solidFill>
                  <a:srgbClr val="008000"/>
                </a:solidFill>
                <a:highlight>
                  <a:srgbClr val="FFFFFF"/>
                </a:highlight>
                <a:latin typeface="Consolas"/>
              </a:rPr>
              <a:t>// object and the opening of a file.</a:t>
            </a:r>
            <a:endParaRPr lang="en-US"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&lt;iostream&gt;</a:t>
            </a:r>
            <a:r>
              <a:rPr lang="tr-TR" sz="2000" dirty="0">
                <a:solidFill>
                  <a:srgbClr val="000000"/>
                </a:solidFill>
                <a:highlight>
                  <a:srgbClr val="FFFFFF"/>
                </a:highlight>
                <a:latin typeface="Consolas"/>
              </a:rPr>
              <a:t> </a:t>
            </a: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&lt;fstream&gt;</a:t>
            </a: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using</a:t>
            </a:r>
            <a:r>
              <a:rPr lang="tr-TR" sz="2000" dirty="0">
                <a:solidFill>
                  <a:srgbClr val="000000"/>
                </a:solidFill>
                <a:highlight>
                  <a:srgbClr val="FFFFFF"/>
                </a:highlight>
                <a:latin typeface="Consolas"/>
              </a:rPr>
              <a:t> </a:t>
            </a:r>
            <a:r>
              <a:rPr lang="tr-TR" sz="2000" dirty="0">
                <a:solidFill>
                  <a:srgbClr val="0000FF"/>
                </a:solidFill>
                <a:highlight>
                  <a:srgbClr val="FFFFFF"/>
                </a:highlight>
                <a:latin typeface="Consolas"/>
              </a:rPr>
              <a:t>namespace</a:t>
            </a:r>
            <a:r>
              <a:rPr lang="tr-TR" sz="2000" dirty="0">
                <a:solidFill>
                  <a:srgbClr val="000000"/>
                </a:solidFill>
                <a:highlight>
                  <a:srgbClr val="FFFFFF"/>
                </a:highlight>
                <a:latin typeface="Consolas"/>
              </a:rPr>
              <a:t> std;</a:t>
            </a:r>
          </a:p>
          <a:p>
            <a:pPr marL="0" indent="0">
              <a:buNone/>
            </a:pP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 main(</a:t>
            </a: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a:p>
            <a:pPr marL="0" indent="0">
              <a:buNone/>
            </a:pPr>
            <a:r>
              <a:rPr lang="en-US" sz="2000" dirty="0" err="1">
                <a:solidFill>
                  <a:srgbClr val="2B91AF"/>
                </a:solidFill>
                <a:highlight>
                  <a:srgbClr val="FFFFFF"/>
                </a:highlight>
                <a:latin typeface="Consolas"/>
              </a:rPr>
              <a:t>fstream</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dataFile</a:t>
            </a:r>
            <a:r>
              <a:rPr lang="en-US" sz="2000" dirty="0">
                <a:solidFill>
                  <a:srgbClr val="000000"/>
                </a:solidFill>
                <a:highlight>
                  <a:srgbClr val="FFFFFF"/>
                </a:highlight>
                <a:latin typeface="Consolas"/>
              </a:rPr>
              <a:t>; </a:t>
            </a:r>
            <a:r>
              <a:rPr lang="en-US" sz="2000" dirty="0">
                <a:solidFill>
                  <a:srgbClr val="008000"/>
                </a:solidFill>
                <a:highlight>
                  <a:srgbClr val="FFFFFF"/>
                </a:highlight>
                <a:latin typeface="Consolas"/>
              </a:rPr>
              <a:t>// Declare file stream object</a:t>
            </a:r>
            <a:endParaRPr lang="en-US"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char</a:t>
            </a:r>
            <a:r>
              <a:rPr lang="tr-TR" sz="2000" dirty="0">
                <a:solidFill>
                  <a:srgbClr val="000000"/>
                </a:solidFill>
                <a:highlight>
                  <a:srgbClr val="FFFFFF"/>
                </a:highlight>
                <a:latin typeface="Consolas"/>
              </a:rPr>
              <a:t> fileName[81];</a:t>
            </a:r>
          </a:p>
          <a:p>
            <a:pPr marL="0" indent="0">
              <a:buNone/>
            </a:pPr>
            <a:r>
              <a:rPr lang="en-US" sz="2000" dirty="0" err="1">
                <a:solidFill>
                  <a:srgbClr val="000000"/>
                </a:solidFill>
                <a:highlight>
                  <a:srgbClr val="FFFFFF"/>
                </a:highlight>
                <a:latin typeface="Consolas"/>
              </a:rPr>
              <a:t>cout</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"Enter the name of a file you wish to open\n"</a:t>
            </a:r>
            <a:r>
              <a:rPr lang="en-US"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cout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"or create: "</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cin.getline(fileName, 81);</a:t>
            </a:r>
          </a:p>
          <a:p>
            <a:pPr marL="0" indent="0">
              <a:buNone/>
            </a:pPr>
            <a:endParaRPr lang="tr-TR" sz="2000" dirty="0">
              <a:solidFill>
                <a:srgbClr val="000000"/>
              </a:solidFill>
              <a:highlight>
                <a:srgbClr val="FFFFFF"/>
              </a:highlight>
              <a:latin typeface="Consolas"/>
            </a:endParaRPr>
          </a:p>
          <a:p>
            <a:pPr marL="0" indent="0">
              <a:buNone/>
            </a:pPr>
            <a:r>
              <a:rPr lang="en-US" sz="2000" dirty="0">
                <a:solidFill>
                  <a:srgbClr val="008000"/>
                </a:solidFill>
                <a:highlight>
                  <a:srgbClr val="FFFFFF"/>
                </a:highlight>
                <a:latin typeface="Consolas"/>
              </a:rPr>
              <a:t>//Output mode. Information will be written to the file. </a:t>
            </a:r>
            <a:endParaRPr lang="en-US" sz="2000" dirty="0">
              <a:solidFill>
                <a:srgbClr val="000000"/>
              </a:solidFill>
              <a:highlight>
                <a:srgbClr val="FFFFFF"/>
              </a:highlight>
              <a:latin typeface="Consolas"/>
            </a:endParaRPr>
          </a:p>
          <a:p>
            <a:pPr marL="0" indent="0">
              <a:buNone/>
            </a:pPr>
            <a:r>
              <a:rPr lang="en-US" sz="2000" dirty="0">
                <a:solidFill>
                  <a:srgbClr val="008000"/>
                </a:solidFill>
                <a:highlight>
                  <a:srgbClr val="FFFFFF"/>
                </a:highlight>
                <a:latin typeface="Consolas"/>
              </a:rPr>
              <a:t>//By default, the file’s contents will be deleted if it already exists.</a:t>
            </a:r>
            <a:endParaRPr lang="en-US"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dataFile.open(fileName, </a:t>
            </a:r>
            <a:r>
              <a:rPr lang="tr-TR" sz="2000" dirty="0">
                <a:solidFill>
                  <a:srgbClr val="2B91AF"/>
                </a:solidFill>
                <a:highlight>
                  <a:srgbClr val="FFFFFF"/>
                </a:highlight>
                <a:latin typeface="Consolas"/>
              </a:rPr>
              <a:t>ios</a:t>
            </a:r>
            <a:r>
              <a:rPr lang="tr-TR" sz="2000" dirty="0">
                <a:solidFill>
                  <a:srgbClr val="000000"/>
                </a:solidFill>
                <a:highlight>
                  <a:srgbClr val="FFFFFF"/>
                </a:highlight>
                <a:latin typeface="Consolas"/>
              </a:rPr>
              <a:t>::out);</a:t>
            </a:r>
          </a:p>
          <a:p>
            <a:pPr marL="0" indent="0">
              <a:buNone/>
            </a:pPr>
            <a:r>
              <a:rPr lang="en-US" sz="2000" dirty="0" err="1">
                <a:solidFill>
                  <a:srgbClr val="000000"/>
                </a:solidFill>
                <a:highlight>
                  <a:srgbClr val="FFFFFF"/>
                </a:highlight>
                <a:latin typeface="Consolas"/>
              </a:rPr>
              <a:t>cout</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"The file "</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fileName</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 was opened.\n"</a:t>
            </a:r>
            <a:r>
              <a:rPr lang="en-US" sz="2000" dirty="0">
                <a:solidFill>
                  <a:srgbClr val="000000"/>
                </a:solidFill>
                <a:highlight>
                  <a:srgbClr val="FFFFFF"/>
                </a:highlight>
                <a:latin typeface="Consolas"/>
              </a:rPr>
              <a:t>;</a:t>
            </a:r>
          </a:p>
          <a:p>
            <a:pPr marL="0" indent="0">
              <a:buNone/>
            </a:pPr>
            <a:endParaRPr lang="tr-TR"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system(</a:t>
            </a:r>
            <a:r>
              <a:rPr lang="tr-TR" sz="2000" dirty="0">
                <a:solidFill>
                  <a:srgbClr val="A31515"/>
                </a:solidFill>
                <a:highlight>
                  <a:srgbClr val="FFFFFF"/>
                </a:highlight>
                <a:latin typeface="Consolas"/>
              </a:rPr>
              <a:t>"pause"</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endParaRPr lang="en-US" altLang="tr-TR" sz="2000" noProof="1">
              <a:solidFill>
                <a:srgbClr val="000000"/>
              </a:solidFill>
              <a:latin typeface="Prestige Elite"/>
            </a:endParaRPr>
          </a:p>
        </p:txBody>
      </p:sp>
    </p:spTree>
    <p:extLst>
      <p:ext uri="{BB962C8B-B14F-4D97-AF65-F5344CB8AC3E}">
        <p14:creationId xmlns:p14="http://schemas.microsoft.com/office/powerpoint/2010/main" val="1155289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0CA58F8-F819-4A4C-9E61-D32EE4469C74}" type="slidenum">
              <a:rPr lang="en-US" altLang="tr-TR"/>
              <a:pPr/>
              <a:t>21</a:t>
            </a:fld>
            <a:endParaRPr lang="en-US" altLang="tr-TR"/>
          </a:p>
        </p:txBody>
      </p:sp>
      <p:sp>
        <p:nvSpPr>
          <p:cNvPr id="138242"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Output with Example Input</a:t>
            </a:r>
          </a:p>
        </p:txBody>
      </p:sp>
      <p:sp>
        <p:nvSpPr>
          <p:cNvPr id="138243" name="Rectangle 3"/>
          <p:cNvSpPr>
            <a:spLocks noGrp="1" noChangeArrowheads="1"/>
          </p:cNvSpPr>
          <p:nvPr>
            <p:ph type="body" idx="1"/>
          </p:nvPr>
        </p:nvSpPr>
        <p:spPr>
          <a:xfrm>
            <a:off x="374073" y="1993867"/>
            <a:ext cx="7986156" cy="2578133"/>
          </a:xfrm>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Enter the name of a file you wish to open</a:t>
            </a:r>
          </a:p>
          <a:p>
            <a:pPr>
              <a:lnSpc>
                <a:spcPct val="80000"/>
              </a:lnSpc>
              <a:buFontTx/>
              <a:buNone/>
            </a:pPr>
            <a:r>
              <a:rPr lang="tr-TR" altLang="tr-TR" sz="2000" noProof="1">
                <a:solidFill>
                  <a:srgbClr val="000000"/>
                </a:solidFill>
                <a:latin typeface="Prestige Elite"/>
              </a:rPr>
              <a:t>or create: </a:t>
            </a:r>
            <a:r>
              <a:rPr lang="tr-TR" altLang="tr-TR" sz="2000" b="1" noProof="1" smtClean="0">
                <a:solidFill>
                  <a:srgbClr val="000000"/>
                </a:solidFill>
                <a:latin typeface="Officina Sans" charset="-128"/>
                <a:ea typeface="Officina Sans" charset="-128"/>
              </a:rPr>
              <a:t>dosya.txt </a:t>
            </a:r>
            <a:r>
              <a:rPr lang="tr-TR" altLang="tr-TR" sz="2000" b="1" noProof="1">
                <a:solidFill>
                  <a:srgbClr val="000000"/>
                </a:solidFill>
                <a:latin typeface="Officina Sans" charset="-128"/>
                <a:ea typeface="Officina Sans" charset="-128"/>
              </a:rPr>
              <a:t>[Enter]</a:t>
            </a:r>
          </a:p>
          <a:p>
            <a:pPr>
              <a:buFontTx/>
              <a:buNone/>
            </a:pPr>
            <a:r>
              <a:rPr lang="tr-TR" altLang="tr-TR" sz="2000" noProof="1">
                <a:solidFill>
                  <a:srgbClr val="000000"/>
                </a:solidFill>
                <a:latin typeface="Prestige Elite"/>
              </a:rPr>
              <a:t>The file </a:t>
            </a:r>
            <a:r>
              <a:rPr lang="tr-TR" altLang="tr-TR" sz="2000" b="1" noProof="1">
                <a:solidFill>
                  <a:srgbClr val="000000"/>
                </a:solidFill>
                <a:latin typeface="Officina Sans" charset="-128"/>
                <a:ea typeface="Officina Sans" charset="-128"/>
              </a:rPr>
              <a:t>dosya.txt</a:t>
            </a:r>
            <a:r>
              <a:rPr lang="tr-TR" altLang="tr-TR" sz="2000" noProof="1" smtClean="0">
                <a:solidFill>
                  <a:srgbClr val="000000"/>
                </a:solidFill>
                <a:latin typeface="Prestige Elite"/>
              </a:rPr>
              <a:t> </a:t>
            </a:r>
            <a:r>
              <a:rPr lang="tr-TR" altLang="tr-TR" sz="2000" noProof="1">
                <a:solidFill>
                  <a:srgbClr val="000000"/>
                </a:solidFill>
                <a:latin typeface="Prestige Elite"/>
              </a:rPr>
              <a:t>was opened.	</a:t>
            </a:r>
          </a:p>
          <a:p>
            <a:pPr>
              <a:buFontTx/>
              <a:buNone/>
            </a:pPr>
            <a:endParaRPr lang="en-US" altLang="tr-TR" sz="2000" dirty="0"/>
          </a:p>
        </p:txBody>
      </p:sp>
    </p:spTree>
    <p:extLst>
      <p:ext uri="{BB962C8B-B14F-4D97-AF65-F5344CB8AC3E}">
        <p14:creationId xmlns:p14="http://schemas.microsoft.com/office/powerpoint/2010/main" val="2360258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363C199-6AC4-4D34-A390-1CB671F75E7E}" type="slidenum">
              <a:rPr lang="en-US" altLang="tr-TR"/>
              <a:pPr/>
              <a:t>22</a:t>
            </a:fld>
            <a:endParaRPr lang="en-US" altLang="tr-TR"/>
          </a:p>
        </p:txBody>
      </p:sp>
      <p:sp>
        <p:nvSpPr>
          <p:cNvPr id="26626" name="Rectangle 2"/>
          <p:cNvSpPr>
            <a:spLocks noGrp="1" noChangeArrowheads="1"/>
          </p:cNvSpPr>
          <p:nvPr>
            <p:ph type="title"/>
          </p:nvPr>
        </p:nvSpPr>
        <p:spPr>
          <a:xfrm>
            <a:off x="255320" y="407205"/>
            <a:ext cx="8473044" cy="1143000"/>
          </a:xfrm>
        </p:spPr>
        <p:txBody>
          <a:bodyPr>
            <a:normAutofit fontScale="90000"/>
          </a:bodyPr>
          <a:lstStyle/>
          <a:p>
            <a:r>
              <a:rPr lang="en-US" altLang="tr-TR" sz="4000" dirty="0"/>
              <a:t>Opening a File at </a:t>
            </a:r>
            <a:r>
              <a:rPr lang="en-US" altLang="tr-TR" sz="4000" dirty="0" smtClean="0"/>
              <a:t>Declaration</a:t>
            </a:r>
            <a:r>
              <a:rPr lang="tr-TR" altLang="tr-TR" sz="4000" dirty="0" smtClean="0"/>
              <a:t> And Testing</a:t>
            </a:r>
            <a:br>
              <a:rPr lang="tr-TR" altLang="tr-TR" sz="4000" dirty="0" smtClean="0"/>
            </a:br>
            <a:r>
              <a:rPr lang="tr-TR" altLang="tr-TR" sz="4000" dirty="0" smtClean="0"/>
              <a:t>For Open Errors</a:t>
            </a:r>
            <a:endParaRPr lang="en-US" altLang="tr-TR" sz="4000" dirty="0"/>
          </a:p>
        </p:txBody>
      </p:sp>
      <p:sp>
        <p:nvSpPr>
          <p:cNvPr id="26627" name="Rectangle 3"/>
          <p:cNvSpPr>
            <a:spLocks noGrp="1" noChangeArrowheads="1"/>
          </p:cNvSpPr>
          <p:nvPr>
            <p:ph type="body" idx="1"/>
          </p:nvPr>
        </p:nvSpPr>
        <p:spPr/>
        <p:txBody>
          <a:bodyPr/>
          <a:lstStyle/>
          <a:p>
            <a:pPr>
              <a:buFont typeface="Wingdings" panose="05000000000000000000" pitchFamily="2" charset="2"/>
              <a:buChar char="Ø"/>
            </a:pPr>
            <a:r>
              <a:rPr lang="tr-TR" dirty="0" smtClean="0"/>
              <a:t>Y</a:t>
            </a:r>
            <a:r>
              <a:rPr lang="en-US" dirty="0" err="1" smtClean="0"/>
              <a:t>ou</a:t>
            </a:r>
            <a:r>
              <a:rPr lang="en-US" dirty="0" smtClean="0"/>
              <a:t> </a:t>
            </a:r>
            <a:r>
              <a:rPr lang="en-US" dirty="0"/>
              <a:t>can open a file for reading and writing purpose </a:t>
            </a:r>
            <a:r>
              <a:rPr lang="en-US" dirty="0" smtClean="0"/>
              <a:t>as</a:t>
            </a:r>
            <a:r>
              <a:rPr lang="tr-TR" dirty="0" smtClean="0"/>
              <a:t> </a:t>
            </a:r>
            <a:r>
              <a:rPr lang="en-US" dirty="0" smtClean="0"/>
              <a:t>follows</a:t>
            </a:r>
            <a:r>
              <a:rPr lang="tr-TR" dirty="0" smtClean="0"/>
              <a:t>:</a:t>
            </a:r>
            <a:endParaRPr lang="tr-TR" altLang="tr-TR" dirty="0" smtClean="0"/>
          </a:p>
          <a:p>
            <a:pPr>
              <a:buFontTx/>
              <a:buNone/>
            </a:pPr>
            <a:endParaRPr lang="tr-TR" altLang="tr-TR" dirty="0"/>
          </a:p>
          <a:p>
            <a:pPr>
              <a:buFontTx/>
              <a:buNone/>
            </a:pPr>
            <a:r>
              <a:rPr lang="en-US" altLang="tr-TR" dirty="0" err="1" smtClean="0"/>
              <a:t>fstream</a:t>
            </a:r>
            <a:r>
              <a:rPr lang="en-US" altLang="tr-TR" dirty="0" smtClean="0"/>
              <a:t> </a:t>
            </a:r>
            <a:r>
              <a:rPr lang="en-US" altLang="tr-TR" dirty="0" err="1"/>
              <a:t>dataFile</a:t>
            </a:r>
            <a:r>
              <a:rPr lang="en-US" altLang="tr-TR" dirty="0" smtClean="0"/>
              <a:t>(“</a:t>
            </a:r>
            <a:r>
              <a:rPr lang="tr-TR" altLang="tr-TR" dirty="0" smtClean="0"/>
              <a:t>file.dat</a:t>
            </a:r>
            <a:r>
              <a:rPr lang="en-US" altLang="tr-TR" dirty="0" smtClean="0"/>
              <a:t>”, </a:t>
            </a:r>
            <a:r>
              <a:rPr lang="en-US" altLang="tr-TR" dirty="0" err="1"/>
              <a:t>ios</a:t>
            </a:r>
            <a:r>
              <a:rPr lang="en-US" altLang="tr-TR" dirty="0"/>
              <a:t>::in | </a:t>
            </a:r>
            <a:r>
              <a:rPr lang="en-US" altLang="tr-TR" dirty="0" err="1"/>
              <a:t>ios</a:t>
            </a:r>
            <a:r>
              <a:rPr lang="en-US" altLang="tr-TR" dirty="0"/>
              <a:t>::out);</a:t>
            </a:r>
          </a:p>
        </p:txBody>
      </p:sp>
    </p:spTree>
    <p:extLst>
      <p:ext uri="{BB962C8B-B14F-4D97-AF65-F5344CB8AC3E}">
        <p14:creationId xmlns:p14="http://schemas.microsoft.com/office/powerpoint/2010/main" val="4074940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A58E934-1E67-4352-B5DB-C8F75601A698}" type="slidenum">
              <a:rPr lang="en-US" altLang="tr-TR"/>
              <a:pPr/>
              <a:t>23</a:t>
            </a:fld>
            <a:endParaRPr lang="en-US" altLang="tr-TR"/>
          </a:p>
        </p:txBody>
      </p:sp>
      <p:sp>
        <p:nvSpPr>
          <p:cNvPr id="28674" name="Rectangle 2"/>
          <p:cNvSpPr>
            <a:spLocks noGrp="1" noChangeArrowheads="1"/>
          </p:cNvSpPr>
          <p:nvPr>
            <p:ph type="title"/>
          </p:nvPr>
        </p:nvSpPr>
        <p:spPr/>
        <p:txBody>
          <a:bodyPr/>
          <a:lstStyle/>
          <a:p>
            <a:r>
              <a:rPr lang="en-US" altLang="tr-TR" dirty="0"/>
              <a:t>Program </a:t>
            </a:r>
            <a:r>
              <a:rPr lang="en-US" altLang="tr-TR" dirty="0" smtClean="0"/>
              <a:t>2</a:t>
            </a:r>
            <a:endParaRPr lang="en-US" altLang="tr-TR" dirty="0"/>
          </a:p>
        </p:txBody>
      </p:sp>
      <p:sp>
        <p:nvSpPr>
          <p:cNvPr id="28675" name="Rectangle 3"/>
          <p:cNvSpPr>
            <a:spLocks noGrp="1" noChangeArrowheads="1"/>
          </p:cNvSpPr>
          <p:nvPr>
            <p:ph type="body" idx="1"/>
          </p:nvPr>
        </p:nvSpPr>
        <p:spPr/>
        <p:txBody>
          <a:bodyPr>
            <a:normAutofit fontScale="70000" lnSpcReduction="20000"/>
          </a:bodyPr>
          <a:lstStyle/>
          <a:p>
            <a:pPr marL="0" indent="0">
              <a:buNone/>
            </a:pPr>
            <a:r>
              <a:rPr lang="en-US" sz="2000" dirty="0">
                <a:solidFill>
                  <a:srgbClr val="008000"/>
                </a:solidFill>
                <a:highlight>
                  <a:srgbClr val="FFFFFF"/>
                </a:highlight>
                <a:latin typeface="Consolas"/>
              </a:rPr>
              <a:t>// This program demonstrates the declaration of an </a:t>
            </a:r>
            <a:r>
              <a:rPr lang="en-US" sz="2000" dirty="0" err="1">
                <a:solidFill>
                  <a:srgbClr val="008000"/>
                </a:solidFill>
                <a:highlight>
                  <a:srgbClr val="FFFFFF"/>
                </a:highlight>
                <a:latin typeface="Consolas"/>
              </a:rPr>
              <a:t>fstream</a:t>
            </a:r>
            <a:endParaRPr lang="en-US" sz="2000" dirty="0">
              <a:solidFill>
                <a:srgbClr val="000000"/>
              </a:solidFill>
              <a:highlight>
                <a:srgbClr val="FFFFFF"/>
              </a:highlight>
              <a:latin typeface="Consolas"/>
            </a:endParaRPr>
          </a:p>
          <a:p>
            <a:pPr marL="0" indent="0">
              <a:buNone/>
            </a:pPr>
            <a:r>
              <a:rPr lang="en-US" sz="2000" dirty="0">
                <a:solidFill>
                  <a:srgbClr val="008000"/>
                </a:solidFill>
                <a:highlight>
                  <a:srgbClr val="FFFFFF"/>
                </a:highlight>
                <a:latin typeface="Consolas"/>
              </a:rPr>
              <a:t>// object and the opening of a file.</a:t>
            </a:r>
            <a:endParaRPr lang="en-US"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&lt;iostream&gt;</a:t>
            </a:r>
            <a:r>
              <a:rPr lang="tr-TR" sz="2000" dirty="0">
                <a:solidFill>
                  <a:srgbClr val="000000"/>
                </a:solidFill>
                <a:highlight>
                  <a:srgbClr val="FFFFFF"/>
                </a:highlight>
                <a:latin typeface="Consolas"/>
              </a:rPr>
              <a:t> </a:t>
            </a: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&lt;fstream&gt;</a:t>
            </a: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using</a:t>
            </a:r>
            <a:r>
              <a:rPr lang="tr-TR" sz="2000" dirty="0">
                <a:solidFill>
                  <a:srgbClr val="000000"/>
                </a:solidFill>
                <a:highlight>
                  <a:srgbClr val="FFFFFF"/>
                </a:highlight>
                <a:latin typeface="Consolas"/>
              </a:rPr>
              <a:t> </a:t>
            </a:r>
            <a:r>
              <a:rPr lang="tr-TR" sz="2000" dirty="0">
                <a:solidFill>
                  <a:srgbClr val="0000FF"/>
                </a:solidFill>
                <a:highlight>
                  <a:srgbClr val="FFFFFF"/>
                </a:highlight>
                <a:latin typeface="Consolas"/>
              </a:rPr>
              <a:t>namespace</a:t>
            </a:r>
            <a:r>
              <a:rPr lang="tr-TR" sz="2000" dirty="0">
                <a:solidFill>
                  <a:srgbClr val="000000"/>
                </a:solidFill>
                <a:highlight>
                  <a:srgbClr val="FFFFFF"/>
                </a:highlight>
                <a:latin typeface="Consolas"/>
              </a:rPr>
              <a:t> std;</a:t>
            </a:r>
          </a:p>
          <a:p>
            <a:pPr marL="0" indent="0">
              <a:buNone/>
            </a:pP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 main(</a:t>
            </a: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a:p>
            <a:pPr marL="0" indent="0">
              <a:buNone/>
            </a:pPr>
            <a:r>
              <a:rPr lang="tr-TR" sz="2000" dirty="0">
                <a:solidFill>
                  <a:srgbClr val="008000"/>
                </a:solidFill>
                <a:highlight>
                  <a:srgbClr val="FFFFFF"/>
                </a:highlight>
                <a:latin typeface="Consolas"/>
              </a:rPr>
              <a:t>// Declare file stream object</a:t>
            </a:r>
            <a:endParaRPr lang="tr-TR" sz="2000" dirty="0">
              <a:solidFill>
                <a:srgbClr val="000000"/>
              </a:solidFill>
              <a:highlight>
                <a:srgbClr val="FFFFFF"/>
              </a:highlight>
              <a:latin typeface="Consolas"/>
            </a:endParaRPr>
          </a:p>
          <a:p>
            <a:pPr marL="0" indent="0">
              <a:buNone/>
            </a:pPr>
            <a:r>
              <a:rPr lang="tr-TR" sz="2000" dirty="0">
                <a:solidFill>
                  <a:srgbClr val="2B91AF"/>
                </a:solidFill>
                <a:highlight>
                  <a:srgbClr val="FFFFFF"/>
                </a:highlight>
                <a:latin typeface="Consolas"/>
              </a:rPr>
              <a:t>fstream</a:t>
            </a:r>
            <a:r>
              <a:rPr lang="tr-TR" sz="2000" dirty="0">
                <a:solidFill>
                  <a:srgbClr val="000000"/>
                </a:solidFill>
                <a:highlight>
                  <a:srgbClr val="FFFFFF"/>
                </a:highlight>
                <a:latin typeface="Consolas"/>
              </a:rPr>
              <a:t> dataFile(</a:t>
            </a:r>
            <a:r>
              <a:rPr lang="tr-TR" sz="2000" dirty="0">
                <a:solidFill>
                  <a:srgbClr val="A31515"/>
                </a:solidFill>
                <a:highlight>
                  <a:srgbClr val="FFFFFF"/>
                </a:highlight>
                <a:latin typeface="Consolas"/>
              </a:rPr>
              <a:t>"file.dat"</a:t>
            </a:r>
            <a:r>
              <a:rPr lang="tr-TR" sz="2000" dirty="0">
                <a:solidFill>
                  <a:srgbClr val="000000"/>
                </a:solidFill>
                <a:highlight>
                  <a:srgbClr val="FFFFFF"/>
                </a:highlight>
                <a:latin typeface="Consolas"/>
              </a:rPr>
              <a:t>, </a:t>
            </a:r>
            <a:r>
              <a:rPr lang="tr-TR" sz="2000" dirty="0">
                <a:solidFill>
                  <a:srgbClr val="2B91AF"/>
                </a:solidFill>
                <a:highlight>
                  <a:srgbClr val="FFFFFF"/>
                </a:highlight>
                <a:latin typeface="Consolas"/>
              </a:rPr>
              <a:t>ios</a:t>
            </a:r>
            <a:r>
              <a:rPr lang="tr-TR" sz="2000" dirty="0">
                <a:solidFill>
                  <a:srgbClr val="000000"/>
                </a:solidFill>
                <a:highlight>
                  <a:srgbClr val="FFFFFF"/>
                </a:highlight>
                <a:latin typeface="Consolas"/>
              </a:rPr>
              <a:t>::in | </a:t>
            </a:r>
            <a:r>
              <a:rPr lang="tr-TR" sz="2000" dirty="0">
                <a:solidFill>
                  <a:srgbClr val="2B91AF"/>
                </a:solidFill>
                <a:highlight>
                  <a:srgbClr val="FFFFFF"/>
                </a:highlight>
                <a:latin typeface="Consolas"/>
              </a:rPr>
              <a:t>ios</a:t>
            </a:r>
            <a:r>
              <a:rPr lang="tr-TR" sz="2000" dirty="0">
                <a:solidFill>
                  <a:srgbClr val="000000"/>
                </a:solidFill>
                <a:highlight>
                  <a:srgbClr val="FFFFFF"/>
                </a:highlight>
                <a:latin typeface="Consolas"/>
              </a:rPr>
              <a:t>::out);</a:t>
            </a:r>
          </a:p>
          <a:p>
            <a:pPr marL="0" indent="0">
              <a:buNone/>
            </a:pPr>
            <a:r>
              <a:rPr lang="tr-TR" sz="2000" dirty="0">
                <a:solidFill>
                  <a:srgbClr val="008000"/>
                </a:solidFill>
                <a:highlight>
                  <a:srgbClr val="FFFFFF"/>
                </a:highlight>
                <a:latin typeface="Consolas"/>
              </a:rPr>
              <a:t>// </a:t>
            </a:r>
            <a:r>
              <a:rPr lang="tr-TR" sz="2000" dirty="0" smtClean="0">
                <a:solidFill>
                  <a:srgbClr val="008000"/>
                </a:solidFill>
                <a:highlight>
                  <a:srgbClr val="FFFFFF"/>
                </a:highlight>
                <a:latin typeface="Consolas"/>
              </a:rPr>
              <a:t>Testing for open errors</a:t>
            </a: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if</a:t>
            </a:r>
            <a:r>
              <a:rPr lang="tr-TR" sz="2000" dirty="0">
                <a:solidFill>
                  <a:srgbClr val="000000"/>
                </a:solidFill>
                <a:highlight>
                  <a:srgbClr val="FFFFFF"/>
                </a:highlight>
                <a:latin typeface="Consolas"/>
              </a:rPr>
              <a:t>(dataFile.is_open())</a:t>
            </a:r>
          </a:p>
          <a:p>
            <a:pPr marL="0" indent="0">
              <a:buNone/>
            </a:pPr>
            <a:r>
              <a:rPr lang="en-US" sz="2000" dirty="0" err="1">
                <a:solidFill>
                  <a:srgbClr val="000000"/>
                </a:solidFill>
                <a:highlight>
                  <a:srgbClr val="FFFFFF"/>
                </a:highlight>
                <a:latin typeface="Consolas"/>
              </a:rPr>
              <a:t>cout</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"The file was opened.\n"</a:t>
            </a:r>
            <a:r>
              <a:rPr lang="en-US" sz="2000" dirty="0">
                <a:solidFill>
                  <a:srgbClr val="000000"/>
                </a:solidFill>
                <a:highlight>
                  <a:srgbClr val="FFFFFF"/>
                </a:highlight>
                <a:latin typeface="Consolas"/>
              </a:rPr>
              <a:t>;</a:t>
            </a:r>
          </a:p>
          <a:p>
            <a:pPr marL="0" indent="0">
              <a:buNone/>
            </a:pPr>
            <a:r>
              <a:rPr lang="tr-TR" sz="2000" dirty="0">
                <a:solidFill>
                  <a:srgbClr val="0000FF"/>
                </a:solidFill>
                <a:highlight>
                  <a:srgbClr val="FFFFFF"/>
                </a:highlight>
                <a:latin typeface="Consolas"/>
              </a:rPr>
              <a:t>else</a:t>
            </a:r>
            <a:endParaRPr lang="tr-TR" sz="2000" dirty="0">
              <a:solidFill>
                <a:srgbClr val="000000"/>
              </a:solidFill>
              <a:highlight>
                <a:srgbClr val="FFFFFF"/>
              </a:highlight>
              <a:latin typeface="Consolas"/>
            </a:endParaRPr>
          </a:p>
          <a:p>
            <a:pPr marL="0" indent="0">
              <a:buNone/>
            </a:pPr>
            <a:r>
              <a:rPr lang="en-US" sz="2000" dirty="0" err="1">
                <a:solidFill>
                  <a:srgbClr val="000000"/>
                </a:solidFill>
                <a:highlight>
                  <a:srgbClr val="FFFFFF"/>
                </a:highlight>
                <a:latin typeface="Consolas"/>
              </a:rPr>
              <a:t>cout</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"Error opening file.\n"</a:t>
            </a:r>
            <a:r>
              <a:rPr lang="en-US" sz="2000" dirty="0">
                <a:solidFill>
                  <a:srgbClr val="000000"/>
                </a:solidFill>
                <a:highlight>
                  <a:srgbClr val="FFFFFF"/>
                </a:highlight>
                <a:latin typeface="Consolas"/>
              </a:rPr>
              <a:t>;</a:t>
            </a:r>
          </a:p>
          <a:p>
            <a:pPr marL="0" indent="0">
              <a:buNone/>
            </a:pPr>
            <a:endParaRPr lang="tr-TR" sz="2000" dirty="0">
              <a:solidFill>
                <a:srgbClr val="000000"/>
              </a:solidFill>
              <a:highlight>
                <a:srgbClr val="FFFFFF"/>
              </a:highlight>
              <a:latin typeface="Consolas"/>
            </a:endParaRPr>
          </a:p>
          <a:p>
            <a:pPr marL="0" indent="0">
              <a:buNone/>
            </a:pPr>
            <a:endParaRPr lang="tr-TR"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system(</a:t>
            </a:r>
            <a:r>
              <a:rPr lang="tr-TR" sz="2000" dirty="0">
                <a:solidFill>
                  <a:srgbClr val="A31515"/>
                </a:solidFill>
                <a:highlight>
                  <a:srgbClr val="FFFFFF"/>
                </a:highlight>
                <a:latin typeface="Consolas"/>
              </a:rPr>
              <a:t>"pause"</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endParaRPr lang="en-US" altLang="tr-TR" sz="2000" noProof="1">
              <a:solidFill>
                <a:srgbClr val="000000"/>
              </a:solidFill>
              <a:latin typeface="Prestige Elite"/>
            </a:endParaRPr>
          </a:p>
        </p:txBody>
      </p:sp>
    </p:spTree>
    <p:extLst>
      <p:ext uri="{BB962C8B-B14F-4D97-AF65-F5344CB8AC3E}">
        <p14:creationId xmlns:p14="http://schemas.microsoft.com/office/powerpoint/2010/main" val="2591357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828C0C5-55D5-45CA-827B-0F2268F40423}" type="slidenum">
              <a:rPr lang="en-US" altLang="tr-TR"/>
              <a:pPr/>
              <a:t>24</a:t>
            </a:fld>
            <a:endParaRPr lang="en-US" altLang="tr-TR"/>
          </a:p>
        </p:txBody>
      </p:sp>
      <p:sp>
        <p:nvSpPr>
          <p:cNvPr id="139266"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Output with Example Input</a:t>
            </a:r>
          </a:p>
        </p:txBody>
      </p:sp>
      <p:sp>
        <p:nvSpPr>
          <p:cNvPr id="139267" name="Rectangle 3"/>
          <p:cNvSpPr>
            <a:spLocks noGrp="1" noChangeArrowheads="1"/>
          </p:cNvSpPr>
          <p:nvPr>
            <p:ph type="body" idx="1"/>
          </p:nvPr>
        </p:nvSpPr>
        <p:spPr>
          <a:xfrm>
            <a:off x="457200" y="1935480"/>
            <a:ext cx="8229600" cy="2066504"/>
          </a:xfrm>
          <a:solidFill>
            <a:schemeClr val="bg1">
              <a:lumMod val="95000"/>
            </a:schemeClr>
          </a:solidFill>
          <a:effectLst>
            <a:outerShdw blurRad="50800" dist="38100" dir="2700000" algn="tl" rotWithShape="0">
              <a:prstClr val="black">
                <a:alpha val="40000"/>
              </a:prstClr>
            </a:outerShdw>
          </a:effectLst>
        </p:spPr>
        <p:txBody>
          <a:bodyPr/>
          <a:lstStyle/>
          <a:p>
            <a:pPr>
              <a:buFontTx/>
              <a:buNone/>
            </a:pPr>
            <a:r>
              <a:rPr lang="tr-TR" altLang="tr-TR" sz="2000" noProof="1">
                <a:solidFill>
                  <a:srgbClr val="000000"/>
                </a:solidFill>
                <a:latin typeface="Prestige Elite"/>
              </a:rPr>
              <a:t>The file </a:t>
            </a:r>
            <a:r>
              <a:rPr lang="tr-TR" altLang="tr-TR" sz="2000" noProof="1" smtClean="0">
                <a:solidFill>
                  <a:srgbClr val="000000"/>
                </a:solidFill>
                <a:latin typeface="Prestige Elite"/>
              </a:rPr>
              <a:t>file.dat </a:t>
            </a:r>
            <a:r>
              <a:rPr lang="tr-TR" altLang="tr-TR" sz="2000" noProof="1">
                <a:solidFill>
                  <a:srgbClr val="000000"/>
                </a:solidFill>
                <a:latin typeface="Prestige Elite"/>
              </a:rPr>
              <a:t>was opened.	</a:t>
            </a:r>
          </a:p>
          <a:p>
            <a:pPr>
              <a:buFontTx/>
              <a:buNone/>
            </a:pPr>
            <a:endParaRPr lang="en-US" altLang="tr-TR" sz="2000" dirty="0"/>
          </a:p>
        </p:txBody>
      </p:sp>
    </p:spTree>
    <p:extLst>
      <p:ext uri="{BB962C8B-B14F-4D97-AF65-F5344CB8AC3E}">
        <p14:creationId xmlns:p14="http://schemas.microsoft.com/office/powerpoint/2010/main" val="2969755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D29096-4F3F-4717-9AE1-78556E5C540A}" type="slidenum">
              <a:rPr lang="en-US" altLang="tr-TR"/>
              <a:pPr/>
              <a:t>25</a:t>
            </a:fld>
            <a:endParaRPr lang="en-US" altLang="tr-TR"/>
          </a:p>
        </p:txBody>
      </p:sp>
      <p:sp>
        <p:nvSpPr>
          <p:cNvPr id="30722" name="Rectangle 2"/>
          <p:cNvSpPr>
            <a:spLocks noGrp="1" noChangeArrowheads="1"/>
          </p:cNvSpPr>
          <p:nvPr>
            <p:ph type="title"/>
          </p:nvPr>
        </p:nvSpPr>
        <p:spPr/>
        <p:txBody>
          <a:bodyPr>
            <a:normAutofit fontScale="90000"/>
          </a:bodyPr>
          <a:lstStyle/>
          <a:p>
            <a:r>
              <a:rPr lang="en-US" altLang="tr-TR" dirty="0"/>
              <a:t>Testing for Open </a:t>
            </a:r>
            <a:r>
              <a:rPr lang="en-US" altLang="tr-TR" dirty="0" smtClean="0"/>
              <a:t>Errors</a:t>
            </a:r>
            <a:r>
              <a:rPr lang="tr-TR" altLang="tr-TR" dirty="0" smtClean="0"/>
              <a:t/>
            </a:r>
            <a:br>
              <a:rPr lang="tr-TR" altLang="tr-TR" dirty="0" smtClean="0"/>
            </a:br>
            <a:r>
              <a:rPr lang="tr-TR" altLang="tr-TR" dirty="0" smtClean="0"/>
              <a:t>(Another Way)</a:t>
            </a:r>
            <a:endParaRPr lang="en-US" altLang="tr-TR" dirty="0"/>
          </a:p>
        </p:txBody>
      </p:sp>
      <p:sp>
        <p:nvSpPr>
          <p:cNvPr id="30723" name="Rectangle 3"/>
          <p:cNvSpPr>
            <a:spLocks noGrp="1" noChangeArrowheads="1"/>
          </p:cNvSpPr>
          <p:nvPr>
            <p:ph type="body" idx="1"/>
          </p:nvPr>
        </p:nvSpPr>
        <p:spPr/>
        <p:txBody>
          <a:bodyPr>
            <a:normAutofit fontScale="55000" lnSpcReduction="20000"/>
          </a:bodyPr>
          <a:lstStyle/>
          <a:p>
            <a:pPr marL="0" indent="0">
              <a:buNone/>
            </a:pPr>
            <a:r>
              <a:rPr lang="en-US" sz="2800" dirty="0">
                <a:solidFill>
                  <a:srgbClr val="008000"/>
                </a:solidFill>
                <a:highlight>
                  <a:srgbClr val="FFFFFF"/>
                </a:highlight>
                <a:latin typeface="Consolas"/>
              </a:rPr>
              <a:t>// </a:t>
            </a:r>
            <a:r>
              <a:rPr lang="tr-TR" sz="2800" dirty="0" smtClean="0">
                <a:solidFill>
                  <a:srgbClr val="008000"/>
                </a:solidFill>
                <a:highlight>
                  <a:srgbClr val="FFFFFF"/>
                </a:highlight>
                <a:latin typeface="Consolas"/>
              </a:rPr>
              <a:t>If file.dat is not exist this code will give error.</a:t>
            </a:r>
            <a:endParaRPr lang="en-US" sz="2800" dirty="0">
              <a:solidFill>
                <a:srgbClr val="000000"/>
              </a:solidFill>
              <a:highlight>
                <a:srgbClr val="FFFFFF"/>
              </a:highlight>
              <a:latin typeface="Consolas"/>
            </a:endParaRPr>
          </a:p>
          <a:p>
            <a:pPr marL="0" indent="0">
              <a:buNone/>
            </a:pPr>
            <a:r>
              <a:rPr lang="tr-TR" sz="2800" dirty="0" smtClean="0">
                <a:solidFill>
                  <a:srgbClr val="0000FF"/>
                </a:solidFill>
                <a:highlight>
                  <a:srgbClr val="FFFFFF"/>
                </a:highlight>
                <a:latin typeface="Consolas"/>
              </a:rPr>
              <a:t>#</a:t>
            </a:r>
            <a:r>
              <a:rPr lang="tr-TR" sz="2800" dirty="0">
                <a:solidFill>
                  <a:srgbClr val="0000FF"/>
                </a:solidFill>
                <a:highlight>
                  <a:srgbClr val="FFFFFF"/>
                </a:highlight>
                <a:latin typeface="Consolas"/>
              </a:rPr>
              <a:t>include</a:t>
            </a:r>
            <a:r>
              <a:rPr lang="tr-TR" sz="2800" dirty="0">
                <a:solidFill>
                  <a:srgbClr val="000000"/>
                </a:solidFill>
                <a:highlight>
                  <a:srgbClr val="FFFFFF"/>
                </a:highlight>
                <a:latin typeface="Consolas"/>
              </a:rPr>
              <a:t> </a:t>
            </a:r>
            <a:r>
              <a:rPr lang="tr-TR" sz="2800" dirty="0">
                <a:solidFill>
                  <a:srgbClr val="A31515"/>
                </a:solidFill>
                <a:highlight>
                  <a:srgbClr val="FFFFFF"/>
                </a:highlight>
                <a:latin typeface="Consolas"/>
              </a:rPr>
              <a:t>&lt;iostream&gt;</a:t>
            </a:r>
            <a:r>
              <a:rPr lang="tr-TR" sz="2800" dirty="0">
                <a:solidFill>
                  <a:srgbClr val="000000"/>
                </a:solidFill>
                <a:highlight>
                  <a:srgbClr val="FFFFFF"/>
                </a:highlight>
                <a:latin typeface="Consolas"/>
              </a:rPr>
              <a:t> </a:t>
            </a:r>
          </a:p>
          <a:p>
            <a:pPr marL="0" indent="0">
              <a:buNone/>
            </a:pPr>
            <a:r>
              <a:rPr lang="tr-TR" sz="2800" dirty="0">
                <a:solidFill>
                  <a:srgbClr val="0000FF"/>
                </a:solidFill>
                <a:highlight>
                  <a:srgbClr val="FFFFFF"/>
                </a:highlight>
                <a:latin typeface="Consolas"/>
              </a:rPr>
              <a:t>#include</a:t>
            </a:r>
            <a:r>
              <a:rPr lang="tr-TR" sz="2800" dirty="0">
                <a:solidFill>
                  <a:srgbClr val="000000"/>
                </a:solidFill>
                <a:highlight>
                  <a:srgbClr val="FFFFFF"/>
                </a:highlight>
                <a:latin typeface="Consolas"/>
              </a:rPr>
              <a:t> </a:t>
            </a:r>
            <a:r>
              <a:rPr lang="tr-TR" sz="2800" dirty="0">
                <a:solidFill>
                  <a:srgbClr val="A31515"/>
                </a:solidFill>
                <a:highlight>
                  <a:srgbClr val="FFFFFF"/>
                </a:highlight>
                <a:latin typeface="Consolas"/>
              </a:rPr>
              <a:t>&lt;fstream&gt;</a:t>
            </a:r>
            <a:endParaRPr lang="tr-TR" sz="2800" dirty="0">
              <a:solidFill>
                <a:srgbClr val="000000"/>
              </a:solidFill>
              <a:highlight>
                <a:srgbClr val="FFFFFF"/>
              </a:highlight>
              <a:latin typeface="Consolas"/>
            </a:endParaRPr>
          </a:p>
          <a:p>
            <a:pPr marL="0" indent="0">
              <a:buNone/>
            </a:pPr>
            <a:r>
              <a:rPr lang="tr-TR" sz="2800" dirty="0">
                <a:solidFill>
                  <a:srgbClr val="0000FF"/>
                </a:solidFill>
                <a:highlight>
                  <a:srgbClr val="FFFFFF"/>
                </a:highlight>
                <a:latin typeface="Consolas"/>
              </a:rPr>
              <a:t>using</a:t>
            </a:r>
            <a:r>
              <a:rPr lang="tr-TR" sz="2800" dirty="0">
                <a:solidFill>
                  <a:srgbClr val="000000"/>
                </a:solidFill>
                <a:highlight>
                  <a:srgbClr val="FFFFFF"/>
                </a:highlight>
                <a:latin typeface="Consolas"/>
              </a:rPr>
              <a:t> </a:t>
            </a:r>
            <a:r>
              <a:rPr lang="tr-TR" sz="2800" dirty="0">
                <a:solidFill>
                  <a:srgbClr val="0000FF"/>
                </a:solidFill>
                <a:highlight>
                  <a:srgbClr val="FFFFFF"/>
                </a:highlight>
                <a:latin typeface="Consolas"/>
              </a:rPr>
              <a:t>namespace</a:t>
            </a:r>
            <a:r>
              <a:rPr lang="tr-TR" sz="2800" dirty="0">
                <a:solidFill>
                  <a:srgbClr val="000000"/>
                </a:solidFill>
                <a:highlight>
                  <a:srgbClr val="FFFFFF"/>
                </a:highlight>
                <a:latin typeface="Consolas"/>
              </a:rPr>
              <a:t> std;</a:t>
            </a:r>
          </a:p>
          <a:p>
            <a:pPr marL="0" indent="0">
              <a:buNone/>
            </a:pPr>
            <a:r>
              <a:rPr lang="tr-TR" sz="2800" dirty="0">
                <a:solidFill>
                  <a:srgbClr val="0000FF"/>
                </a:solidFill>
                <a:highlight>
                  <a:srgbClr val="FFFFFF"/>
                </a:highlight>
                <a:latin typeface="Consolas"/>
              </a:rPr>
              <a:t>void</a:t>
            </a:r>
            <a:r>
              <a:rPr lang="tr-TR" sz="2800" dirty="0">
                <a:solidFill>
                  <a:srgbClr val="000000"/>
                </a:solidFill>
                <a:highlight>
                  <a:srgbClr val="FFFFFF"/>
                </a:highlight>
                <a:latin typeface="Consolas"/>
              </a:rPr>
              <a:t> main(</a:t>
            </a:r>
            <a:r>
              <a:rPr lang="tr-TR" sz="2800" dirty="0">
                <a:solidFill>
                  <a:srgbClr val="0000FF"/>
                </a:solidFill>
                <a:highlight>
                  <a:srgbClr val="FFFFFF"/>
                </a:highlight>
                <a:latin typeface="Consolas"/>
              </a:rPr>
              <a:t>void</a:t>
            </a:r>
            <a:r>
              <a:rPr lang="tr-TR" sz="2800" dirty="0">
                <a:solidFill>
                  <a:srgbClr val="000000"/>
                </a:solidFill>
                <a:highlight>
                  <a:srgbClr val="FFFFFF"/>
                </a:highlight>
                <a:latin typeface="Consolas"/>
              </a:rPr>
              <a:t>)</a:t>
            </a:r>
          </a:p>
          <a:p>
            <a:pPr marL="0" indent="0">
              <a:buNone/>
            </a:pPr>
            <a:r>
              <a:rPr lang="tr-TR" sz="2800" dirty="0">
                <a:solidFill>
                  <a:srgbClr val="000000"/>
                </a:solidFill>
                <a:highlight>
                  <a:srgbClr val="FFFFFF"/>
                </a:highlight>
                <a:latin typeface="Consolas"/>
              </a:rPr>
              <a:t>{</a:t>
            </a:r>
          </a:p>
          <a:p>
            <a:pPr marL="0" indent="0">
              <a:buNone/>
            </a:pPr>
            <a:r>
              <a:rPr lang="tr-TR" sz="2800" dirty="0">
                <a:solidFill>
                  <a:srgbClr val="008000"/>
                </a:solidFill>
                <a:highlight>
                  <a:srgbClr val="FFFFFF"/>
                </a:highlight>
                <a:latin typeface="Consolas"/>
              </a:rPr>
              <a:t>// Declare file stream object</a:t>
            </a:r>
            <a:endParaRPr lang="tr-TR" sz="2800" dirty="0">
              <a:solidFill>
                <a:srgbClr val="000000"/>
              </a:solidFill>
              <a:highlight>
                <a:srgbClr val="FFFFFF"/>
              </a:highlight>
              <a:latin typeface="Consolas"/>
            </a:endParaRPr>
          </a:p>
          <a:p>
            <a:pPr marL="0" indent="0">
              <a:buNone/>
            </a:pPr>
            <a:r>
              <a:rPr lang="tr-TR" sz="2800" dirty="0">
                <a:solidFill>
                  <a:srgbClr val="2B91AF"/>
                </a:solidFill>
                <a:highlight>
                  <a:srgbClr val="FFFFFF"/>
                </a:highlight>
                <a:latin typeface="Consolas"/>
              </a:rPr>
              <a:t>fstream</a:t>
            </a:r>
            <a:r>
              <a:rPr lang="tr-TR" sz="2800" dirty="0">
                <a:solidFill>
                  <a:srgbClr val="000000"/>
                </a:solidFill>
                <a:highlight>
                  <a:srgbClr val="FFFFFF"/>
                </a:highlight>
                <a:latin typeface="Consolas"/>
              </a:rPr>
              <a:t> dataFile(</a:t>
            </a:r>
            <a:r>
              <a:rPr lang="tr-TR" sz="2800" dirty="0">
                <a:solidFill>
                  <a:srgbClr val="A31515"/>
                </a:solidFill>
                <a:highlight>
                  <a:srgbClr val="FFFFFF"/>
                </a:highlight>
                <a:latin typeface="Consolas"/>
              </a:rPr>
              <a:t>"file.dat"</a:t>
            </a:r>
            <a:r>
              <a:rPr lang="tr-TR" sz="2800" dirty="0">
                <a:solidFill>
                  <a:srgbClr val="000000"/>
                </a:solidFill>
                <a:highlight>
                  <a:srgbClr val="FFFFFF"/>
                </a:highlight>
                <a:latin typeface="Consolas"/>
              </a:rPr>
              <a:t>, </a:t>
            </a:r>
            <a:r>
              <a:rPr lang="tr-TR" sz="2800" dirty="0">
                <a:solidFill>
                  <a:srgbClr val="2B91AF"/>
                </a:solidFill>
                <a:highlight>
                  <a:srgbClr val="FFFFFF"/>
                </a:highlight>
                <a:latin typeface="Consolas"/>
              </a:rPr>
              <a:t>ios</a:t>
            </a:r>
            <a:r>
              <a:rPr lang="tr-TR" sz="2800" dirty="0">
                <a:solidFill>
                  <a:srgbClr val="000000"/>
                </a:solidFill>
                <a:highlight>
                  <a:srgbClr val="FFFFFF"/>
                </a:highlight>
                <a:latin typeface="Consolas"/>
              </a:rPr>
              <a:t>::in | </a:t>
            </a:r>
            <a:r>
              <a:rPr lang="tr-TR" sz="2800" dirty="0">
                <a:solidFill>
                  <a:srgbClr val="2B91AF"/>
                </a:solidFill>
                <a:highlight>
                  <a:srgbClr val="FFFFFF"/>
                </a:highlight>
                <a:latin typeface="Consolas"/>
              </a:rPr>
              <a:t>ios</a:t>
            </a:r>
            <a:r>
              <a:rPr lang="tr-TR" sz="2800" dirty="0">
                <a:solidFill>
                  <a:srgbClr val="000000"/>
                </a:solidFill>
                <a:highlight>
                  <a:srgbClr val="FFFFFF"/>
                </a:highlight>
                <a:latin typeface="Consolas"/>
              </a:rPr>
              <a:t>::out);</a:t>
            </a:r>
          </a:p>
          <a:p>
            <a:pPr marL="0" indent="0">
              <a:buNone/>
            </a:pPr>
            <a:endParaRPr lang="tr-TR" sz="2800" dirty="0">
              <a:solidFill>
                <a:srgbClr val="000000"/>
              </a:solidFill>
              <a:highlight>
                <a:srgbClr val="FFFFFF"/>
              </a:highlight>
              <a:latin typeface="Consolas"/>
            </a:endParaRPr>
          </a:p>
          <a:p>
            <a:pPr marL="0" indent="0">
              <a:buNone/>
            </a:pPr>
            <a:r>
              <a:rPr lang="tr-TR" sz="2800" dirty="0">
                <a:solidFill>
                  <a:srgbClr val="0000FF"/>
                </a:solidFill>
                <a:highlight>
                  <a:srgbClr val="FFFFFF"/>
                </a:highlight>
                <a:latin typeface="Consolas"/>
              </a:rPr>
              <a:t>if</a:t>
            </a:r>
            <a:r>
              <a:rPr lang="tr-TR" sz="2800" dirty="0">
                <a:solidFill>
                  <a:srgbClr val="000000"/>
                </a:solidFill>
                <a:highlight>
                  <a:srgbClr val="FFFFFF"/>
                </a:highlight>
                <a:latin typeface="Consolas"/>
              </a:rPr>
              <a:t>(</a:t>
            </a:r>
            <a:r>
              <a:rPr lang="tr-TR" sz="2800" dirty="0">
                <a:solidFill>
                  <a:srgbClr val="008080"/>
                </a:solidFill>
                <a:highlight>
                  <a:srgbClr val="FFFFFF"/>
                </a:highlight>
                <a:latin typeface="Consolas"/>
              </a:rPr>
              <a:t>!</a:t>
            </a:r>
            <a:r>
              <a:rPr lang="tr-TR" sz="2800" dirty="0">
                <a:solidFill>
                  <a:srgbClr val="000000"/>
                </a:solidFill>
                <a:highlight>
                  <a:srgbClr val="FFFFFF"/>
                </a:highlight>
                <a:latin typeface="Consolas"/>
              </a:rPr>
              <a:t>dataFile) </a:t>
            </a:r>
            <a:r>
              <a:rPr lang="tr-TR" sz="2700" dirty="0">
                <a:solidFill>
                  <a:srgbClr val="008000"/>
                </a:solidFill>
                <a:highlight>
                  <a:srgbClr val="FFFFFF"/>
                </a:highlight>
                <a:latin typeface="Consolas"/>
              </a:rPr>
              <a:t>//</a:t>
            </a:r>
            <a:r>
              <a:rPr lang="tr-TR" sz="2700" dirty="0" smtClean="0">
                <a:solidFill>
                  <a:srgbClr val="008000"/>
                </a:solidFill>
                <a:highlight>
                  <a:srgbClr val="FFFFFF"/>
                </a:highlight>
                <a:latin typeface="Consolas"/>
              </a:rPr>
              <a:t>dataFile.fail</a:t>
            </a:r>
            <a:r>
              <a:rPr lang="tr-TR" sz="2700" dirty="0">
                <a:solidFill>
                  <a:srgbClr val="008000"/>
                </a:solidFill>
                <a:highlight>
                  <a:srgbClr val="FFFFFF"/>
                </a:highlight>
                <a:latin typeface="Consolas"/>
              </a:rPr>
              <a:t>()</a:t>
            </a:r>
          </a:p>
          <a:p>
            <a:pPr marL="0" indent="0">
              <a:buNone/>
            </a:pPr>
            <a:r>
              <a:rPr lang="en-US" sz="2800" dirty="0" err="1">
                <a:solidFill>
                  <a:srgbClr val="000000"/>
                </a:solidFill>
                <a:highlight>
                  <a:srgbClr val="FFFFFF"/>
                </a:highlight>
                <a:latin typeface="Consolas"/>
              </a:rPr>
              <a:t>cout</a:t>
            </a:r>
            <a:r>
              <a:rPr lang="en-US" sz="2800" dirty="0">
                <a:solidFill>
                  <a:srgbClr val="000000"/>
                </a:solidFill>
                <a:highlight>
                  <a:srgbClr val="FFFFFF"/>
                </a:highlight>
                <a:latin typeface="Consolas"/>
              </a:rPr>
              <a:t> </a:t>
            </a:r>
            <a:r>
              <a:rPr lang="en-US" sz="2800" dirty="0">
                <a:solidFill>
                  <a:srgbClr val="008080"/>
                </a:solidFill>
                <a:highlight>
                  <a:srgbClr val="FFFFFF"/>
                </a:highlight>
                <a:latin typeface="Consolas"/>
              </a:rPr>
              <a:t>&lt;&lt;</a:t>
            </a:r>
            <a:r>
              <a:rPr lang="en-US" sz="2800" dirty="0">
                <a:solidFill>
                  <a:srgbClr val="000000"/>
                </a:solidFill>
                <a:highlight>
                  <a:srgbClr val="FFFFFF"/>
                </a:highlight>
                <a:latin typeface="Consolas"/>
              </a:rPr>
              <a:t> </a:t>
            </a:r>
            <a:r>
              <a:rPr lang="en-US" sz="2800" dirty="0">
                <a:solidFill>
                  <a:srgbClr val="A31515"/>
                </a:solidFill>
                <a:highlight>
                  <a:srgbClr val="FFFFFF"/>
                </a:highlight>
                <a:latin typeface="Consolas"/>
              </a:rPr>
              <a:t>"Error opening file.\n"</a:t>
            </a:r>
            <a:r>
              <a:rPr lang="en-US" sz="2800" dirty="0">
                <a:solidFill>
                  <a:srgbClr val="000000"/>
                </a:solidFill>
                <a:highlight>
                  <a:srgbClr val="FFFFFF"/>
                </a:highlight>
                <a:latin typeface="Consolas"/>
              </a:rPr>
              <a:t>;</a:t>
            </a:r>
          </a:p>
          <a:p>
            <a:pPr marL="0" indent="0">
              <a:buNone/>
            </a:pPr>
            <a:r>
              <a:rPr lang="tr-TR" sz="2800" dirty="0">
                <a:solidFill>
                  <a:srgbClr val="0000FF"/>
                </a:solidFill>
                <a:highlight>
                  <a:srgbClr val="FFFFFF"/>
                </a:highlight>
                <a:latin typeface="Consolas"/>
              </a:rPr>
              <a:t>else</a:t>
            </a:r>
            <a:endParaRPr lang="tr-TR" sz="2800" dirty="0">
              <a:solidFill>
                <a:srgbClr val="000000"/>
              </a:solidFill>
              <a:highlight>
                <a:srgbClr val="FFFFFF"/>
              </a:highlight>
              <a:latin typeface="Consolas"/>
            </a:endParaRPr>
          </a:p>
          <a:p>
            <a:pPr marL="0" indent="0">
              <a:buNone/>
            </a:pPr>
            <a:r>
              <a:rPr lang="en-US" sz="2800" dirty="0" err="1">
                <a:solidFill>
                  <a:srgbClr val="000000"/>
                </a:solidFill>
                <a:highlight>
                  <a:srgbClr val="FFFFFF"/>
                </a:highlight>
                <a:latin typeface="Consolas"/>
              </a:rPr>
              <a:t>cout</a:t>
            </a:r>
            <a:r>
              <a:rPr lang="en-US" sz="2800" dirty="0">
                <a:solidFill>
                  <a:srgbClr val="000000"/>
                </a:solidFill>
                <a:highlight>
                  <a:srgbClr val="FFFFFF"/>
                </a:highlight>
                <a:latin typeface="Consolas"/>
              </a:rPr>
              <a:t> </a:t>
            </a:r>
            <a:r>
              <a:rPr lang="en-US" sz="2800" dirty="0">
                <a:solidFill>
                  <a:srgbClr val="008080"/>
                </a:solidFill>
                <a:highlight>
                  <a:srgbClr val="FFFFFF"/>
                </a:highlight>
                <a:latin typeface="Consolas"/>
              </a:rPr>
              <a:t>&lt;&lt;</a:t>
            </a:r>
            <a:r>
              <a:rPr lang="en-US" sz="2800" dirty="0">
                <a:solidFill>
                  <a:srgbClr val="000000"/>
                </a:solidFill>
                <a:highlight>
                  <a:srgbClr val="FFFFFF"/>
                </a:highlight>
                <a:latin typeface="Consolas"/>
              </a:rPr>
              <a:t> </a:t>
            </a:r>
            <a:r>
              <a:rPr lang="en-US" sz="2800" dirty="0">
                <a:solidFill>
                  <a:srgbClr val="A31515"/>
                </a:solidFill>
                <a:highlight>
                  <a:srgbClr val="FFFFFF"/>
                </a:highlight>
                <a:latin typeface="Consolas"/>
              </a:rPr>
              <a:t>"The file was opened.\n"</a:t>
            </a:r>
            <a:r>
              <a:rPr lang="en-US" sz="2800" dirty="0">
                <a:solidFill>
                  <a:srgbClr val="000000"/>
                </a:solidFill>
                <a:highlight>
                  <a:srgbClr val="FFFFFF"/>
                </a:highlight>
                <a:latin typeface="Consolas"/>
              </a:rPr>
              <a:t>;</a:t>
            </a:r>
          </a:p>
          <a:p>
            <a:pPr marL="0" indent="0">
              <a:buNone/>
            </a:pPr>
            <a:endParaRPr lang="tr-TR" sz="2800" dirty="0">
              <a:solidFill>
                <a:srgbClr val="000000"/>
              </a:solidFill>
              <a:highlight>
                <a:srgbClr val="FFFFFF"/>
              </a:highlight>
              <a:latin typeface="Consolas"/>
            </a:endParaRPr>
          </a:p>
          <a:p>
            <a:pPr marL="0" indent="0">
              <a:buNone/>
            </a:pPr>
            <a:endParaRPr lang="tr-TR" sz="2800" dirty="0">
              <a:solidFill>
                <a:srgbClr val="000000"/>
              </a:solidFill>
              <a:highlight>
                <a:srgbClr val="FFFFFF"/>
              </a:highlight>
              <a:latin typeface="Consolas"/>
            </a:endParaRPr>
          </a:p>
          <a:p>
            <a:pPr marL="0" indent="0">
              <a:buNone/>
            </a:pPr>
            <a:r>
              <a:rPr lang="tr-TR" sz="2800" dirty="0">
                <a:solidFill>
                  <a:srgbClr val="000000"/>
                </a:solidFill>
                <a:highlight>
                  <a:srgbClr val="FFFFFF"/>
                </a:highlight>
                <a:latin typeface="Consolas"/>
              </a:rPr>
              <a:t>system(</a:t>
            </a:r>
            <a:r>
              <a:rPr lang="tr-TR" sz="2800" dirty="0">
                <a:solidFill>
                  <a:srgbClr val="A31515"/>
                </a:solidFill>
                <a:highlight>
                  <a:srgbClr val="FFFFFF"/>
                </a:highlight>
                <a:latin typeface="Consolas"/>
              </a:rPr>
              <a:t>"pause"</a:t>
            </a:r>
            <a:r>
              <a:rPr lang="tr-TR" sz="2800" dirty="0">
                <a:solidFill>
                  <a:srgbClr val="000000"/>
                </a:solidFill>
                <a:highlight>
                  <a:srgbClr val="FFFFFF"/>
                </a:highlight>
                <a:latin typeface="Consolas"/>
              </a:rPr>
              <a:t>);</a:t>
            </a:r>
          </a:p>
          <a:p>
            <a:pPr marL="0" indent="0">
              <a:buNone/>
            </a:pPr>
            <a:r>
              <a:rPr lang="tr-TR" sz="2800" dirty="0">
                <a:solidFill>
                  <a:srgbClr val="000000"/>
                </a:solidFill>
                <a:highlight>
                  <a:srgbClr val="FFFFFF"/>
                </a:highlight>
                <a:latin typeface="Consolas"/>
              </a:rPr>
              <a:t>}</a:t>
            </a:r>
            <a:endParaRPr lang="en-US" altLang="tr-TR" dirty="0"/>
          </a:p>
        </p:txBody>
      </p:sp>
    </p:spTree>
    <p:extLst>
      <p:ext uri="{BB962C8B-B14F-4D97-AF65-F5344CB8AC3E}">
        <p14:creationId xmlns:p14="http://schemas.microsoft.com/office/powerpoint/2010/main" val="466265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ECEF532-D171-4D3D-937B-B56AEF3B0BF3}" type="slidenum">
              <a:rPr lang="en-US" altLang="tr-TR"/>
              <a:pPr/>
              <a:t>26</a:t>
            </a:fld>
            <a:endParaRPr lang="en-US" altLang="tr-TR"/>
          </a:p>
        </p:txBody>
      </p:sp>
      <p:sp>
        <p:nvSpPr>
          <p:cNvPr id="34818" name="Rectangle 2"/>
          <p:cNvSpPr>
            <a:spLocks noGrp="1" noChangeArrowheads="1"/>
          </p:cNvSpPr>
          <p:nvPr>
            <p:ph type="title"/>
          </p:nvPr>
        </p:nvSpPr>
        <p:spPr/>
        <p:txBody>
          <a:bodyPr/>
          <a:lstStyle/>
          <a:p>
            <a:r>
              <a:rPr lang="en-US" altLang="tr-TR" dirty="0" smtClean="0"/>
              <a:t>Closing </a:t>
            </a:r>
            <a:r>
              <a:rPr lang="en-US" altLang="tr-TR" dirty="0"/>
              <a:t>a File</a:t>
            </a:r>
          </a:p>
        </p:txBody>
      </p:sp>
      <p:sp>
        <p:nvSpPr>
          <p:cNvPr id="34819" name="Rectangle 3"/>
          <p:cNvSpPr>
            <a:spLocks noGrp="1" noChangeArrowheads="1"/>
          </p:cNvSpPr>
          <p:nvPr>
            <p:ph type="body" idx="1"/>
          </p:nvPr>
        </p:nvSpPr>
        <p:spPr/>
        <p:txBody>
          <a:bodyPr/>
          <a:lstStyle/>
          <a:p>
            <a:r>
              <a:rPr lang="en-US" altLang="tr-TR"/>
              <a:t>A file should be closed when a program is finished using it.</a:t>
            </a:r>
          </a:p>
        </p:txBody>
      </p:sp>
      <p:sp>
        <p:nvSpPr>
          <p:cNvPr id="2" name="Rectangle 1"/>
          <p:cNvSpPr>
            <a:spLocks noChangeArrowheads="1"/>
          </p:cNvSpPr>
          <p:nvPr/>
        </p:nvSpPr>
        <p:spPr bwMode="auto">
          <a:xfrm>
            <a:off x="676894" y="3119939"/>
            <a:ext cx="1840676" cy="45586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2400" b="0" i="0" u="none" strike="noStrike" cap="none" normalizeH="0" baseline="0" dirty="0" smtClean="0">
                <a:ln>
                  <a:noFill/>
                </a:ln>
                <a:solidFill>
                  <a:srgbClr val="000088"/>
                </a:solidFill>
                <a:effectLst/>
                <a:latin typeface="Menlo"/>
                <a:cs typeface="Arial" pitchFamily="34" charset="0"/>
              </a:rPr>
              <a:t>void</a:t>
            </a:r>
            <a:r>
              <a:rPr kumimoji="0" lang="tr-TR" altLang="tr-TR" sz="2400" b="0" i="0" u="none" strike="noStrike" cap="none" normalizeH="0" baseline="0" dirty="0" smtClean="0">
                <a:ln>
                  <a:noFill/>
                </a:ln>
                <a:solidFill>
                  <a:srgbClr val="313131"/>
                </a:solidFill>
                <a:effectLst/>
                <a:latin typeface="Menlo"/>
                <a:cs typeface="Arial" pitchFamily="34" charset="0"/>
              </a:rPr>
              <a:t> close</a:t>
            </a:r>
            <a:r>
              <a:rPr kumimoji="0" lang="tr-TR" altLang="tr-TR" sz="2400" b="0" i="0" u="none" strike="noStrike" cap="none" normalizeH="0" baseline="0" dirty="0" smtClean="0">
                <a:ln>
                  <a:noFill/>
                </a:ln>
                <a:solidFill>
                  <a:srgbClr val="666600"/>
                </a:solidFill>
                <a:effectLst/>
                <a:latin typeface="Menlo"/>
                <a:cs typeface="Arial" pitchFamily="34" charset="0"/>
              </a:rPr>
              <a:t>();</a:t>
            </a:r>
            <a:r>
              <a:rPr kumimoji="0" lang="tr-TR" altLang="tr-TR" sz="2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868498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E213F20-35FC-4FF8-9725-4600FBC30679}" type="slidenum">
              <a:rPr lang="en-US" altLang="tr-TR"/>
              <a:pPr/>
              <a:t>27</a:t>
            </a:fld>
            <a:endParaRPr lang="en-US" altLang="tr-TR"/>
          </a:p>
        </p:txBody>
      </p:sp>
      <p:sp>
        <p:nvSpPr>
          <p:cNvPr id="36866" name="Rectangle 2"/>
          <p:cNvSpPr>
            <a:spLocks noGrp="1" noChangeArrowheads="1"/>
          </p:cNvSpPr>
          <p:nvPr>
            <p:ph type="title"/>
          </p:nvPr>
        </p:nvSpPr>
        <p:spPr>
          <a:xfrm>
            <a:off x="685800" y="609600"/>
            <a:ext cx="7772400" cy="762000"/>
          </a:xfrm>
        </p:spPr>
        <p:txBody>
          <a:bodyPr>
            <a:normAutofit fontScale="90000"/>
          </a:bodyPr>
          <a:lstStyle/>
          <a:p>
            <a:r>
              <a:rPr lang="en-US" altLang="tr-TR" dirty="0"/>
              <a:t>Program </a:t>
            </a:r>
            <a:r>
              <a:rPr lang="en-US" altLang="tr-TR" dirty="0" smtClean="0"/>
              <a:t>3</a:t>
            </a:r>
            <a:endParaRPr lang="en-US" altLang="tr-TR" dirty="0"/>
          </a:p>
        </p:txBody>
      </p:sp>
      <p:sp>
        <p:nvSpPr>
          <p:cNvPr id="36867" name="Rectangle 3"/>
          <p:cNvSpPr>
            <a:spLocks noGrp="1" noChangeArrowheads="1"/>
          </p:cNvSpPr>
          <p:nvPr>
            <p:ph type="body" idx="1"/>
          </p:nvPr>
        </p:nvSpPr>
        <p:spPr>
          <a:xfrm>
            <a:off x="685800" y="1524000"/>
            <a:ext cx="7772400" cy="4648200"/>
          </a:xfrm>
        </p:spPr>
        <p:txBody>
          <a:bodyPr>
            <a:normAutofit fontScale="70000" lnSpcReduction="20000"/>
          </a:bodyPr>
          <a:lstStyle/>
          <a:p>
            <a:pPr marL="0" indent="0">
              <a:buNone/>
            </a:pPr>
            <a:r>
              <a:rPr lang="en-US" sz="2000" dirty="0">
                <a:solidFill>
                  <a:srgbClr val="008000"/>
                </a:solidFill>
                <a:highlight>
                  <a:srgbClr val="FFFFFF"/>
                </a:highlight>
                <a:latin typeface="Consolas"/>
              </a:rPr>
              <a:t>// This program demonstrates the close function.</a:t>
            </a:r>
            <a:endParaRPr lang="en-US"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&lt;iostream&gt;</a:t>
            </a:r>
            <a:r>
              <a:rPr lang="tr-TR" sz="2000" dirty="0">
                <a:solidFill>
                  <a:srgbClr val="000000"/>
                </a:solidFill>
                <a:highlight>
                  <a:srgbClr val="FFFFFF"/>
                </a:highlight>
                <a:latin typeface="Consolas"/>
              </a:rPr>
              <a:t> </a:t>
            </a: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&lt;fstream&gt;</a:t>
            </a: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using</a:t>
            </a:r>
            <a:r>
              <a:rPr lang="tr-TR" sz="2000" dirty="0">
                <a:solidFill>
                  <a:srgbClr val="000000"/>
                </a:solidFill>
                <a:highlight>
                  <a:srgbClr val="FFFFFF"/>
                </a:highlight>
                <a:latin typeface="Consolas"/>
              </a:rPr>
              <a:t> </a:t>
            </a:r>
            <a:r>
              <a:rPr lang="tr-TR" sz="2000" dirty="0">
                <a:solidFill>
                  <a:srgbClr val="0000FF"/>
                </a:solidFill>
                <a:highlight>
                  <a:srgbClr val="FFFFFF"/>
                </a:highlight>
                <a:latin typeface="Consolas"/>
              </a:rPr>
              <a:t>namespace</a:t>
            </a:r>
            <a:r>
              <a:rPr lang="tr-TR" sz="2000" dirty="0">
                <a:solidFill>
                  <a:srgbClr val="000000"/>
                </a:solidFill>
                <a:highlight>
                  <a:srgbClr val="FFFFFF"/>
                </a:highlight>
                <a:latin typeface="Consolas"/>
              </a:rPr>
              <a:t> std;</a:t>
            </a:r>
          </a:p>
          <a:p>
            <a:pPr marL="0" indent="0">
              <a:buNone/>
            </a:pP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 main(</a:t>
            </a: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a:p>
            <a:pPr marL="0" indent="0">
              <a:buNone/>
            </a:pPr>
            <a:r>
              <a:rPr lang="tr-TR" sz="2000" dirty="0">
                <a:solidFill>
                  <a:srgbClr val="2B91AF"/>
                </a:solidFill>
                <a:highlight>
                  <a:srgbClr val="FFFFFF"/>
                </a:highlight>
                <a:latin typeface="Consolas"/>
              </a:rPr>
              <a:t>fstream</a:t>
            </a:r>
            <a:r>
              <a:rPr lang="tr-TR" sz="2000" dirty="0">
                <a:solidFill>
                  <a:srgbClr val="000000"/>
                </a:solidFill>
                <a:highlight>
                  <a:srgbClr val="FFFFFF"/>
                </a:highlight>
                <a:latin typeface="Consolas"/>
              </a:rPr>
              <a:t> dataFile;</a:t>
            </a:r>
          </a:p>
          <a:p>
            <a:pPr marL="0" indent="0">
              <a:buNone/>
            </a:pPr>
            <a:r>
              <a:rPr lang="tr-TR" sz="2000" dirty="0">
                <a:solidFill>
                  <a:srgbClr val="000000"/>
                </a:solidFill>
                <a:highlight>
                  <a:srgbClr val="FFFFFF"/>
                </a:highlight>
                <a:latin typeface="Consolas"/>
              </a:rPr>
              <a:t>dataFile.open(</a:t>
            </a:r>
            <a:r>
              <a:rPr lang="tr-TR" sz="2000" dirty="0">
                <a:solidFill>
                  <a:srgbClr val="A31515"/>
                </a:solidFill>
                <a:highlight>
                  <a:srgbClr val="FFFFFF"/>
                </a:highlight>
                <a:latin typeface="Consolas"/>
              </a:rPr>
              <a:t>"testfile.txt"</a:t>
            </a:r>
            <a:r>
              <a:rPr lang="tr-TR" sz="2000" dirty="0">
                <a:solidFill>
                  <a:srgbClr val="000000"/>
                </a:solidFill>
                <a:highlight>
                  <a:srgbClr val="FFFFFF"/>
                </a:highlight>
                <a:latin typeface="Consolas"/>
              </a:rPr>
              <a:t>, </a:t>
            </a:r>
            <a:r>
              <a:rPr lang="tr-TR" sz="2000" dirty="0">
                <a:solidFill>
                  <a:srgbClr val="2B91AF"/>
                </a:solidFill>
                <a:highlight>
                  <a:srgbClr val="FFFFFF"/>
                </a:highlight>
                <a:latin typeface="Consolas"/>
              </a:rPr>
              <a:t>ios</a:t>
            </a:r>
            <a:r>
              <a:rPr lang="tr-TR" sz="2000" dirty="0">
                <a:solidFill>
                  <a:srgbClr val="000000"/>
                </a:solidFill>
                <a:highlight>
                  <a:srgbClr val="FFFFFF"/>
                </a:highlight>
                <a:latin typeface="Consolas"/>
              </a:rPr>
              <a:t>::out);</a:t>
            </a:r>
          </a:p>
          <a:p>
            <a:pPr marL="0" indent="0">
              <a:buNone/>
            </a:pPr>
            <a:r>
              <a:rPr lang="tr-TR" sz="2000" dirty="0">
                <a:solidFill>
                  <a:srgbClr val="0000FF"/>
                </a:solidFill>
                <a:highlight>
                  <a:srgbClr val="FFFFFF"/>
                </a:highlight>
                <a:latin typeface="Consolas"/>
              </a:rPr>
              <a:t>if</a:t>
            </a:r>
            <a:r>
              <a:rPr lang="tr-TR" sz="2000" dirty="0">
                <a:solidFill>
                  <a:srgbClr val="000000"/>
                </a:solidFill>
                <a:highlight>
                  <a:srgbClr val="FFFFFF"/>
                </a:highlight>
                <a:latin typeface="Consolas"/>
              </a:rPr>
              <a:t> (</a:t>
            </a:r>
            <a:r>
              <a:rPr lang="tr-TR" sz="2000" dirty="0">
                <a:solidFill>
                  <a:srgbClr val="008080"/>
                </a:solidFill>
                <a:highlight>
                  <a:srgbClr val="FFFFFF"/>
                </a:highlight>
                <a:latin typeface="Consolas"/>
              </a:rPr>
              <a:t>!</a:t>
            </a:r>
            <a:r>
              <a:rPr lang="tr-TR" sz="2000" dirty="0">
                <a:solidFill>
                  <a:srgbClr val="000000"/>
                </a:solidFill>
                <a:highlight>
                  <a:srgbClr val="FFFFFF"/>
                </a:highlight>
                <a:latin typeface="Consolas"/>
              </a:rPr>
              <a:t>dataFile)</a:t>
            </a:r>
          </a:p>
          <a:p>
            <a:pPr marL="0" indent="0">
              <a:buNone/>
            </a:pPr>
            <a:r>
              <a:rPr lang="tr-TR" sz="2000" dirty="0">
                <a:solidFill>
                  <a:srgbClr val="000000"/>
                </a:solidFill>
                <a:highlight>
                  <a:srgbClr val="FFFFFF"/>
                </a:highlight>
                <a:latin typeface="Consolas"/>
              </a:rPr>
              <a:t>{</a:t>
            </a:r>
          </a:p>
          <a:p>
            <a:pPr marL="0" indent="0">
              <a:buNone/>
            </a:pPr>
            <a:r>
              <a:rPr lang="nn-NO" sz="2000" dirty="0">
                <a:solidFill>
                  <a:srgbClr val="000000"/>
                </a:solidFill>
                <a:highlight>
                  <a:srgbClr val="FFFFFF"/>
                </a:highlight>
                <a:latin typeface="Consolas"/>
              </a:rPr>
              <a:t>cout </a:t>
            </a:r>
            <a:r>
              <a:rPr lang="nn-NO" sz="2000" dirty="0">
                <a:solidFill>
                  <a:srgbClr val="008080"/>
                </a:solidFill>
                <a:highlight>
                  <a:srgbClr val="FFFFFF"/>
                </a:highlight>
                <a:latin typeface="Consolas"/>
              </a:rPr>
              <a:t>&lt;&lt;</a:t>
            </a:r>
            <a:r>
              <a:rPr lang="nn-NO" sz="2000" dirty="0">
                <a:solidFill>
                  <a:srgbClr val="000000"/>
                </a:solidFill>
                <a:highlight>
                  <a:srgbClr val="FFFFFF"/>
                </a:highlight>
                <a:latin typeface="Consolas"/>
              </a:rPr>
              <a:t> </a:t>
            </a:r>
            <a:r>
              <a:rPr lang="nn-NO" sz="2000" dirty="0">
                <a:solidFill>
                  <a:srgbClr val="A31515"/>
                </a:solidFill>
                <a:highlight>
                  <a:srgbClr val="FFFFFF"/>
                </a:highlight>
                <a:latin typeface="Consolas"/>
              </a:rPr>
              <a:t>"File open error!"</a:t>
            </a:r>
            <a:r>
              <a:rPr lang="nn-NO" sz="2000" dirty="0">
                <a:solidFill>
                  <a:srgbClr val="000000"/>
                </a:solidFill>
                <a:highlight>
                  <a:srgbClr val="FFFFFF"/>
                </a:highlight>
                <a:latin typeface="Consolas"/>
              </a:rPr>
              <a:t> </a:t>
            </a:r>
            <a:r>
              <a:rPr lang="nn-NO" sz="2000" dirty="0">
                <a:solidFill>
                  <a:srgbClr val="008080"/>
                </a:solidFill>
                <a:highlight>
                  <a:srgbClr val="FFFFFF"/>
                </a:highlight>
                <a:latin typeface="Consolas"/>
              </a:rPr>
              <a:t>&lt;&lt;</a:t>
            </a:r>
            <a:r>
              <a:rPr lang="nn-NO" sz="2000" dirty="0">
                <a:solidFill>
                  <a:srgbClr val="000000"/>
                </a:solidFill>
                <a:highlight>
                  <a:srgbClr val="FFFFFF"/>
                </a:highlight>
                <a:latin typeface="Consolas"/>
              </a:rPr>
              <a:t> endl;</a:t>
            </a:r>
          </a:p>
          <a:p>
            <a:pPr marL="0" indent="0">
              <a:buNone/>
            </a:pPr>
            <a:r>
              <a:rPr lang="tr-TR" sz="2000" dirty="0">
                <a:solidFill>
                  <a:srgbClr val="0000FF"/>
                </a:solidFill>
                <a:highlight>
                  <a:srgbClr val="FFFFFF"/>
                </a:highlight>
                <a:latin typeface="Consolas"/>
              </a:rPr>
              <a:t>return</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cout</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"File was created successfully.\n"</a:t>
            </a:r>
            <a:r>
              <a:rPr lang="en-US"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cout</a:t>
            </a:r>
            <a:r>
              <a:rPr lang="en-US" sz="2000" dirty="0">
                <a:solidFill>
                  <a:srgbClr val="000000"/>
                </a:solidFill>
                <a:highlight>
                  <a:srgbClr val="FFFFFF"/>
                </a:highlight>
                <a:latin typeface="Consolas"/>
              </a:rPr>
              <a:t> </a:t>
            </a:r>
            <a:r>
              <a:rPr lang="en-US" sz="2000" dirty="0">
                <a:solidFill>
                  <a:srgbClr val="008080"/>
                </a:solidFill>
                <a:highlight>
                  <a:srgbClr val="FFFFFF"/>
                </a:highlight>
                <a:latin typeface="Consolas"/>
              </a:rPr>
              <a:t>&lt;&lt;</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"Now closing the file.\n"</a:t>
            </a:r>
            <a:r>
              <a:rPr lang="en-US"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dataFile.close();</a:t>
            </a:r>
          </a:p>
          <a:p>
            <a:pPr marL="0" indent="0">
              <a:buNone/>
            </a:pPr>
            <a:endParaRPr lang="tr-TR" sz="2000" dirty="0">
              <a:solidFill>
                <a:srgbClr val="000000"/>
              </a:solidFill>
              <a:highlight>
                <a:srgbClr val="FFFFFF"/>
              </a:highlight>
              <a:latin typeface="Consolas"/>
            </a:endParaRPr>
          </a:p>
          <a:p>
            <a:pPr marL="0" indent="0">
              <a:buNone/>
            </a:pPr>
            <a:endParaRPr lang="tr-TR"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system(</a:t>
            </a:r>
            <a:r>
              <a:rPr lang="tr-TR" sz="2000" dirty="0">
                <a:solidFill>
                  <a:srgbClr val="A31515"/>
                </a:solidFill>
                <a:highlight>
                  <a:srgbClr val="FFFFFF"/>
                </a:highlight>
                <a:latin typeface="Consolas"/>
              </a:rPr>
              <a:t>"pause"</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endParaRPr lang="en-US" altLang="tr-TR" sz="2000" noProof="1">
              <a:solidFill>
                <a:srgbClr val="000000"/>
              </a:solidFill>
              <a:latin typeface="Prestige Elite"/>
            </a:endParaRPr>
          </a:p>
        </p:txBody>
      </p:sp>
    </p:spTree>
    <p:extLst>
      <p:ext uri="{BB962C8B-B14F-4D97-AF65-F5344CB8AC3E}">
        <p14:creationId xmlns:p14="http://schemas.microsoft.com/office/powerpoint/2010/main" val="2516778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7A07D71-2472-4CB9-8C7A-6AB33A9F4A46}" type="slidenum">
              <a:rPr lang="en-US" altLang="tr-TR"/>
              <a:pPr/>
              <a:t>28</a:t>
            </a:fld>
            <a:endParaRPr lang="en-US" altLang="tr-TR"/>
          </a:p>
        </p:txBody>
      </p:sp>
      <p:sp>
        <p:nvSpPr>
          <p:cNvPr id="140290"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Output</a:t>
            </a:r>
          </a:p>
        </p:txBody>
      </p:sp>
      <p:sp>
        <p:nvSpPr>
          <p:cNvPr id="140291"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File was created successfully.</a:t>
            </a:r>
          </a:p>
          <a:p>
            <a:pPr>
              <a:buFontTx/>
              <a:buNone/>
            </a:pPr>
            <a:r>
              <a:rPr lang="tr-TR" altLang="tr-TR" sz="2000" noProof="1">
                <a:solidFill>
                  <a:srgbClr val="000000"/>
                </a:solidFill>
                <a:latin typeface="Prestige Elite"/>
              </a:rPr>
              <a:t>Now closing the file.	</a:t>
            </a:r>
          </a:p>
        </p:txBody>
      </p:sp>
    </p:spTree>
    <p:extLst>
      <p:ext uri="{BB962C8B-B14F-4D97-AF65-F5344CB8AC3E}">
        <p14:creationId xmlns:p14="http://schemas.microsoft.com/office/powerpoint/2010/main" val="2056742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BFE8922-CC78-40C4-A3A8-702688E82DB1}" type="slidenum">
              <a:rPr lang="en-US" altLang="tr-TR"/>
              <a:pPr/>
              <a:t>29</a:t>
            </a:fld>
            <a:endParaRPr lang="en-US" altLang="tr-TR"/>
          </a:p>
        </p:txBody>
      </p:sp>
      <p:sp>
        <p:nvSpPr>
          <p:cNvPr id="38914" name="Rectangle 2"/>
          <p:cNvSpPr>
            <a:spLocks noGrp="1" noChangeArrowheads="1"/>
          </p:cNvSpPr>
          <p:nvPr>
            <p:ph type="title"/>
          </p:nvPr>
        </p:nvSpPr>
        <p:spPr/>
        <p:txBody>
          <a:bodyPr>
            <a:normAutofit/>
          </a:bodyPr>
          <a:lstStyle/>
          <a:p>
            <a:r>
              <a:rPr lang="en-US" altLang="tr-TR" sz="4000" dirty="0" smtClean="0"/>
              <a:t>Using </a:t>
            </a:r>
            <a:r>
              <a:rPr lang="en-US" altLang="tr-TR" sz="4000" dirty="0"/>
              <a:t>&lt;&lt; to Write Information to a File</a:t>
            </a:r>
          </a:p>
        </p:txBody>
      </p:sp>
      <p:sp>
        <p:nvSpPr>
          <p:cNvPr id="38915" name="Rectangle 3"/>
          <p:cNvSpPr>
            <a:spLocks noGrp="1" noChangeArrowheads="1"/>
          </p:cNvSpPr>
          <p:nvPr>
            <p:ph type="body" idx="1"/>
          </p:nvPr>
        </p:nvSpPr>
        <p:spPr/>
        <p:txBody>
          <a:bodyPr/>
          <a:lstStyle/>
          <a:p>
            <a:r>
              <a:rPr lang="en-US" altLang="tr-TR" dirty="0"/>
              <a:t>The stream insertion operator (&lt;&lt;) may be used to write information to a file.</a:t>
            </a:r>
          </a:p>
          <a:p>
            <a:pPr lvl="2">
              <a:buFontTx/>
              <a:buNone/>
            </a:pPr>
            <a:r>
              <a:rPr lang="en-US" altLang="tr-TR" dirty="0" err="1"/>
              <a:t>outputFile</a:t>
            </a:r>
            <a:r>
              <a:rPr lang="en-US" altLang="tr-TR" dirty="0"/>
              <a:t> &lt;&lt; “I love C++ programming !”</a:t>
            </a:r>
          </a:p>
        </p:txBody>
      </p:sp>
    </p:spTree>
    <p:extLst>
      <p:ext uri="{BB962C8B-B14F-4D97-AF65-F5344CB8AC3E}">
        <p14:creationId xmlns:p14="http://schemas.microsoft.com/office/powerpoint/2010/main" val="2723723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DC22030-F739-407E-B623-659B737801FB}" type="slidenum">
              <a:rPr lang="en-US" altLang="tr-TR"/>
              <a:pPr/>
              <a:t>3</a:t>
            </a:fld>
            <a:endParaRPr lang="en-US" altLang="tr-TR"/>
          </a:p>
        </p:txBody>
      </p:sp>
      <p:sp>
        <p:nvSpPr>
          <p:cNvPr id="4098" name="Rectangle 2"/>
          <p:cNvSpPr>
            <a:spLocks noGrp="1" noChangeArrowheads="1"/>
          </p:cNvSpPr>
          <p:nvPr>
            <p:ph type="title"/>
          </p:nvPr>
        </p:nvSpPr>
        <p:spPr/>
        <p:txBody>
          <a:bodyPr/>
          <a:lstStyle/>
          <a:p>
            <a:r>
              <a:rPr lang="en-US" altLang="tr-TR" dirty="0" smtClean="0"/>
              <a:t>What </a:t>
            </a:r>
            <a:r>
              <a:rPr lang="en-US" altLang="tr-TR" dirty="0"/>
              <a:t>is a File?</a:t>
            </a:r>
          </a:p>
        </p:txBody>
      </p:sp>
      <p:sp>
        <p:nvSpPr>
          <p:cNvPr id="4099" name="Rectangle 3"/>
          <p:cNvSpPr>
            <a:spLocks noGrp="1" noChangeArrowheads="1"/>
          </p:cNvSpPr>
          <p:nvPr>
            <p:ph type="body" idx="1"/>
          </p:nvPr>
        </p:nvSpPr>
        <p:spPr/>
        <p:txBody>
          <a:bodyPr/>
          <a:lstStyle/>
          <a:p>
            <a:r>
              <a:rPr lang="en-US" altLang="tr-TR"/>
              <a:t>A file is a collection on information, usually stored on a computer’s disk.  Information can be saved to files and then later reused.</a:t>
            </a:r>
          </a:p>
        </p:txBody>
      </p:sp>
    </p:spTree>
    <p:extLst>
      <p:ext uri="{BB962C8B-B14F-4D97-AF65-F5344CB8AC3E}">
        <p14:creationId xmlns:p14="http://schemas.microsoft.com/office/powerpoint/2010/main" val="4054591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669979B-E121-4FBE-B41D-FAFCA2244442}" type="slidenum">
              <a:rPr lang="en-US" altLang="tr-TR"/>
              <a:pPr/>
              <a:t>30</a:t>
            </a:fld>
            <a:endParaRPr lang="en-US" altLang="tr-TR"/>
          </a:p>
        </p:txBody>
      </p:sp>
      <p:sp>
        <p:nvSpPr>
          <p:cNvPr id="137218" name="Rectangle 1026"/>
          <p:cNvSpPr>
            <a:spLocks noGrp="1" noChangeArrowheads="1"/>
          </p:cNvSpPr>
          <p:nvPr>
            <p:ph type="title"/>
          </p:nvPr>
        </p:nvSpPr>
        <p:spPr>
          <a:xfrm>
            <a:off x="412667" y="217715"/>
            <a:ext cx="7772400" cy="685800"/>
          </a:xfrm>
        </p:spPr>
        <p:txBody>
          <a:bodyPr>
            <a:normAutofit fontScale="90000"/>
          </a:bodyPr>
          <a:lstStyle/>
          <a:p>
            <a:r>
              <a:rPr lang="en-US" altLang="tr-TR" dirty="0"/>
              <a:t>Program </a:t>
            </a:r>
            <a:r>
              <a:rPr lang="en-US" altLang="tr-TR" dirty="0" smtClean="0"/>
              <a:t>4</a:t>
            </a:r>
            <a:endParaRPr lang="en-US" altLang="tr-TR" dirty="0"/>
          </a:p>
        </p:txBody>
      </p:sp>
      <p:sp>
        <p:nvSpPr>
          <p:cNvPr id="137219" name="Rectangle 1027"/>
          <p:cNvSpPr>
            <a:spLocks noGrp="1" noChangeArrowheads="1"/>
          </p:cNvSpPr>
          <p:nvPr>
            <p:ph type="body" idx="1"/>
          </p:nvPr>
        </p:nvSpPr>
        <p:spPr>
          <a:xfrm>
            <a:off x="365166" y="932213"/>
            <a:ext cx="7772400" cy="5456712"/>
          </a:xfrm>
        </p:spPr>
        <p:txBody>
          <a:bodyPr>
            <a:noAutofit/>
          </a:bodyPr>
          <a:lstStyle/>
          <a:p>
            <a:pPr marL="0" indent="0">
              <a:buNone/>
            </a:pPr>
            <a:r>
              <a:rPr lang="en-US" sz="1200" dirty="0">
                <a:solidFill>
                  <a:srgbClr val="008000"/>
                </a:solidFill>
                <a:highlight>
                  <a:srgbClr val="FFFFFF"/>
                </a:highlight>
                <a:latin typeface="Consolas"/>
              </a:rPr>
              <a:t>// This program uses the "&lt;&lt;" operator to write information to a file.</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dataFile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dataFile.open(</a:t>
            </a:r>
            <a:r>
              <a:rPr lang="tr-TR" sz="1200" dirty="0">
                <a:solidFill>
                  <a:srgbClr val="A31515"/>
                </a:solidFill>
                <a:highlight>
                  <a:srgbClr val="FFFFFF"/>
                </a:highlight>
                <a:latin typeface="Consolas"/>
              </a:rPr>
              <a:t>"demofile.txt"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::out);</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(dataFile.fail())</a:t>
            </a:r>
          </a:p>
          <a:p>
            <a:pPr marL="0" indent="0">
              <a:buNone/>
            </a:pPr>
            <a:r>
              <a:rPr lang="tr-TR" sz="1200" dirty="0">
                <a:solidFill>
                  <a:srgbClr val="000000"/>
                </a:solidFill>
                <a:highlight>
                  <a:srgbClr val="FFFFFF"/>
                </a:highlight>
                <a:latin typeface="Consolas"/>
              </a:rPr>
              <a:t>{</a:t>
            </a:r>
          </a:p>
          <a:p>
            <a:pPr marL="0" indent="0">
              <a:buNone/>
            </a:pPr>
            <a:r>
              <a:rPr lang="nn-NO" sz="1200" dirty="0">
                <a:solidFill>
                  <a:srgbClr val="000000"/>
                </a:solidFill>
                <a:highlight>
                  <a:srgbClr val="FFFFFF"/>
                </a:highlight>
                <a:latin typeface="Consolas"/>
              </a:rPr>
              <a:t>cout </a:t>
            </a:r>
            <a:r>
              <a:rPr lang="nn-NO" sz="1200" dirty="0">
                <a:solidFill>
                  <a:srgbClr val="008080"/>
                </a:solidFill>
                <a:highlight>
                  <a:srgbClr val="FFFFFF"/>
                </a:highlight>
                <a:latin typeface="Consolas"/>
              </a:rPr>
              <a:t>&lt;&lt;</a:t>
            </a:r>
            <a:r>
              <a:rPr lang="nn-NO" sz="1200" dirty="0">
                <a:solidFill>
                  <a:srgbClr val="000000"/>
                </a:solidFill>
                <a:highlight>
                  <a:srgbClr val="FFFFFF"/>
                </a:highlight>
                <a:latin typeface="Consolas"/>
              </a:rPr>
              <a:t> </a:t>
            </a:r>
            <a:r>
              <a:rPr lang="nn-NO" sz="1200" dirty="0">
                <a:solidFill>
                  <a:srgbClr val="A31515"/>
                </a:solidFill>
                <a:highlight>
                  <a:srgbClr val="FFFFFF"/>
                </a:highlight>
                <a:latin typeface="Consolas"/>
              </a:rPr>
              <a:t>"File open error!"</a:t>
            </a:r>
            <a:r>
              <a:rPr lang="nn-NO" sz="1200" dirty="0">
                <a:solidFill>
                  <a:srgbClr val="000000"/>
                </a:solidFill>
                <a:highlight>
                  <a:srgbClr val="FFFFFF"/>
                </a:highlight>
                <a:latin typeface="Consolas"/>
              </a:rPr>
              <a:t> </a:t>
            </a:r>
            <a:r>
              <a:rPr lang="nn-NO" sz="1200" dirty="0">
                <a:solidFill>
                  <a:srgbClr val="008080"/>
                </a:solidFill>
                <a:highlight>
                  <a:srgbClr val="FFFFFF"/>
                </a:highlight>
                <a:latin typeface="Consolas"/>
              </a:rPr>
              <a:t>&lt;&lt;</a:t>
            </a:r>
            <a:r>
              <a:rPr lang="nn-NO" sz="1200" dirty="0">
                <a:solidFill>
                  <a:srgbClr val="000000"/>
                </a:solidFill>
                <a:highlight>
                  <a:srgbClr val="FFFFFF"/>
                </a:highlight>
                <a:latin typeface="Consolas"/>
              </a:rPr>
              <a:t> endl;</a:t>
            </a:r>
          </a:p>
          <a:p>
            <a:pPr marL="0" indent="0">
              <a:buNone/>
            </a:pPr>
            <a:r>
              <a:rPr lang="tr-TR" sz="1200" dirty="0">
                <a:solidFill>
                  <a:srgbClr val="0000FF"/>
                </a:solidFill>
                <a:highlight>
                  <a:srgbClr val="FFFFFF"/>
                </a:highlight>
                <a:latin typeface="Consolas"/>
              </a:rPr>
              <a:t>return</a:t>
            </a:r>
            <a:r>
              <a:rPr lang="tr-TR" sz="1200" dirty="0">
                <a:solidFill>
                  <a:srgbClr val="000000"/>
                </a:solidFill>
                <a:highlight>
                  <a:srgbClr val="FFFFFF"/>
                </a:highlight>
                <a:latin typeface="Consolas"/>
              </a:rPr>
              <a:t>;</a:t>
            </a:r>
          </a:p>
          <a:p>
            <a:pPr marL="0" indent="0">
              <a:buNone/>
            </a:pP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opened successfully.\n"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"Now writing information to the file.\n"</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"Jones\n"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"Smith\n"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"Willis\n"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"Davis\n"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dataFile.close();</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"Done.\n"</a:t>
            </a: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p:txBody>
      </p:sp>
    </p:spTree>
    <p:extLst>
      <p:ext uri="{BB962C8B-B14F-4D97-AF65-F5344CB8AC3E}">
        <p14:creationId xmlns:p14="http://schemas.microsoft.com/office/powerpoint/2010/main" val="3867977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7A07D71-2472-4CB9-8C7A-6AB33A9F4A46}" type="slidenum">
              <a:rPr lang="en-US" altLang="tr-TR"/>
              <a:pPr/>
              <a:t>31</a:t>
            </a:fld>
            <a:endParaRPr lang="en-US" altLang="tr-TR"/>
          </a:p>
        </p:txBody>
      </p:sp>
      <p:sp>
        <p:nvSpPr>
          <p:cNvPr id="140290"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Output</a:t>
            </a:r>
          </a:p>
        </p:txBody>
      </p:sp>
      <p:sp>
        <p:nvSpPr>
          <p:cNvPr id="140291"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File opened successfully.</a:t>
            </a:r>
          </a:p>
          <a:p>
            <a:pPr>
              <a:lnSpc>
                <a:spcPct val="80000"/>
              </a:lnSpc>
              <a:buFontTx/>
              <a:buNone/>
            </a:pPr>
            <a:r>
              <a:rPr lang="tr-TR" altLang="tr-TR" sz="2000" noProof="1">
                <a:solidFill>
                  <a:srgbClr val="000000"/>
                </a:solidFill>
                <a:latin typeface="Prestige Elite"/>
              </a:rPr>
              <a:t>Now writing information to the file.</a:t>
            </a:r>
          </a:p>
          <a:p>
            <a:pPr>
              <a:buFontTx/>
              <a:buNone/>
            </a:pPr>
            <a:r>
              <a:rPr lang="tr-TR" altLang="tr-TR" sz="2000" noProof="1">
                <a:solidFill>
                  <a:srgbClr val="000000"/>
                </a:solidFill>
                <a:latin typeface="Prestige Elite"/>
              </a:rPr>
              <a:t>Done</a:t>
            </a:r>
            <a:r>
              <a:rPr lang="tr-TR" altLang="tr-TR" sz="2000" noProof="1" smtClean="0">
                <a:solidFill>
                  <a:srgbClr val="000000"/>
                </a:solidFill>
                <a:latin typeface="Prestige Elite"/>
              </a:rPr>
              <a:t>.</a:t>
            </a:r>
          </a:p>
          <a:p>
            <a:pPr>
              <a:buFontTx/>
              <a:buNone/>
            </a:pPr>
            <a:endParaRPr lang="tr-TR" altLang="tr-TR" sz="2000" noProof="1">
              <a:solidFill>
                <a:srgbClr val="000000"/>
              </a:solidFill>
              <a:latin typeface="Prestige Elite"/>
            </a:endParaRPr>
          </a:p>
          <a:p>
            <a:pPr marL="0" indent="0">
              <a:lnSpc>
                <a:spcPct val="96000"/>
              </a:lnSpc>
              <a:spcBef>
                <a:spcPts val="1275"/>
              </a:spcBef>
              <a:buNone/>
            </a:pPr>
            <a:r>
              <a:rPr lang="tr-TR" altLang="tr-TR" sz="2000" b="1" i="1" noProof="1">
                <a:solidFill>
                  <a:srgbClr val="000000"/>
                </a:solidFill>
                <a:latin typeface="Officina Sans" charset="-128"/>
                <a:ea typeface="Officina Sans" charset="-128"/>
              </a:rPr>
              <a:t>Output</a:t>
            </a:r>
            <a:r>
              <a:rPr lang="en-US" altLang="tr-TR" sz="2000" b="1" i="1" dirty="0">
                <a:solidFill>
                  <a:srgbClr val="000000"/>
                </a:solidFill>
                <a:latin typeface="Officina Sans" charset="-128"/>
                <a:ea typeface="Officina Sans" charset="-128"/>
              </a:rPr>
              <a:t> to File </a:t>
            </a:r>
            <a:r>
              <a:rPr lang="tr-TR" altLang="tr-TR" sz="2000" b="1" i="1" dirty="0" smtClean="0">
                <a:solidFill>
                  <a:srgbClr val="000000"/>
                </a:solidFill>
                <a:latin typeface="Officina Sans" charset="-128"/>
                <a:ea typeface="Officina Sans" charset="-128"/>
              </a:rPr>
              <a:t> </a:t>
            </a:r>
            <a:r>
              <a:rPr lang="en-US" altLang="tr-TR" sz="2000" b="1" dirty="0" smtClean="0">
                <a:solidFill>
                  <a:srgbClr val="000000"/>
                </a:solidFill>
                <a:latin typeface="Officina Sans" charset="-128"/>
                <a:ea typeface="Officina Sans" charset="-128"/>
              </a:rPr>
              <a:t>demofile.txt</a:t>
            </a:r>
            <a:endParaRPr lang="en-US" altLang="tr-TR" sz="2000" b="1" dirty="0">
              <a:solidFill>
                <a:srgbClr val="000000"/>
              </a:solidFill>
              <a:latin typeface="Officina Sans" charset="-128"/>
              <a:ea typeface="Officina Sans" charset="-128"/>
            </a:endParaRPr>
          </a:p>
          <a:p>
            <a:pPr marL="0" indent="0">
              <a:lnSpc>
                <a:spcPct val="96000"/>
              </a:lnSpc>
              <a:buNone/>
            </a:pPr>
            <a:r>
              <a:rPr lang="en-US" altLang="tr-TR" sz="2000" b="1" dirty="0">
                <a:solidFill>
                  <a:srgbClr val="000000"/>
                </a:solidFill>
                <a:latin typeface="Officina Sans" charset="-128"/>
                <a:ea typeface="Officina Sans" charset="-128"/>
              </a:rPr>
              <a:t>Jones</a:t>
            </a:r>
          </a:p>
          <a:p>
            <a:pPr marL="0" indent="0">
              <a:lnSpc>
                <a:spcPct val="96000"/>
              </a:lnSpc>
              <a:buNone/>
            </a:pPr>
            <a:r>
              <a:rPr lang="en-US" altLang="tr-TR" sz="2000" b="1" dirty="0">
                <a:solidFill>
                  <a:srgbClr val="000000"/>
                </a:solidFill>
                <a:latin typeface="Officina Sans" charset="-128"/>
                <a:ea typeface="Officina Sans" charset="-128"/>
              </a:rPr>
              <a:t>Smith</a:t>
            </a:r>
          </a:p>
          <a:p>
            <a:pPr marL="0" indent="0">
              <a:lnSpc>
                <a:spcPct val="96000"/>
              </a:lnSpc>
              <a:buNone/>
            </a:pPr>
            <a:r>
              <a:rPr lang="en-US" altLang="tr-TR" sz="2000" b="1" dirty="0">
                <a:solidFill>
                  <a:srgbClr val="000000"/>
                </a:solidFill>
                <a:latin typeface="Officina Sans" charset="-128"/>
                <a:ea typeface="Officina Sans" charset="-128"/>
              </a:rPr>
              <a:t>Willis</a:t>
            </a:r>
          </a:p>
          <a:p>
            <a:pPr marL="0" indent="0">
              <a:lnSpc>
                <a:spcPct val="96000"/>
              </a:lnSpc>
              <a:buNone/>
            </a:pPr>
            <a:r>
              <a:rPr lang="en-US" altLang="tr-TR" sz="2000" b="1" dirty="0">
                <a:solidFill>
                  <a:srgbClr val="000000"/>
                </a:solidFill>
                <a:latin typeface="Officina Sans" charset="-128"/>
                <a:ea typeface="Officina Sans" charset="-128"/>
              </a:rPr>
              <a:t>Davis</a:t>
            </a:r>
          </a:p>
          <a:p>
            <a:pPr>
              <a:buFontTx/>
              <a:buNone/>
            </a:pPr>
            <a:endParaRPr lang="tr-TR" altLang="tr-TR" sz="2000" noProof="1" smtClean="0">
              <a:solidFill>
                <a:srgbClr val="000000"/>
              </a:solidFill>
              <a:latin typeface="Prestige Elite"/>
            </a:endParaRPr>
          </a:p>
          <a:p>
            <a:pPr>
              <a:buFontTx/>
              <a:buNone/>
            </a:pPr>
            <a:endParaRPr lang="tr-TR" altLang="tr-TR" sz="2000" noProof="1">
              <a:solidFill>
                <a:srgbClr val="000000"/>
              </a:solidFill>
              <a:latin typeface="Prestige Elite"/>
            </a:endParaRPr>
          </a:p>
        </p:txBody>
      </p:sp>
    </p:spTree>
    <p:extLst>
      <p:ext uri="{BB962C8B-B14F-4D97-AF65-F5344CB8AC3E}">
        <p14:creationId xmlns:p14="http://schemas.microsoft.com/office/powerpoint/2010/main" val="1861520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3CA4348-730A-4757-9CF3-5B9FDAC3AA0B}" type="slidenum">
              <a:rPr lang="en-US" altLang="tr-TR"/>
              <a:pPr/>
              <a:t>32</a:t>
            </a:fld>
            <a:endParaRPr lang="en-US" altLang="tr-TR"/>
          </a:p>
        </p:txBody>
      </p:sp>
      <p:sp>
        <p:nvSpPr>
          <p:cNvPr id="41986" name="Rectangle 2"/>
          <p:cNvSpPr>
            <a:spLocks noGrp="1" noChangeArrowheads="1"/>
          </p:cNvSpPr>
          <p:nvPr>
            <p:ph type="title"/>
          </p:nvPr>
        </p:nvSpPr>
        <p:spPr/>
        <p:txBody>
          <a:bodyPr/>
          <a:lstStyle/>
          <a:p>
            <a:r>
              <a:rPr lang="en-US" altLang="tr-TR" dirty="0"/>
              <a:t>Figure </a:t>
            </a:r>
            <a:r>
              <a:rPr lang="en-US" altLang="tr-TR" dirty="0" smtClean="0"/>
              <a:t>3</a:t>
            </a:r>
            <a:endParaRPr lang="en-US" altLang="tr-TR" dirty="0"/>
          </a:p>
        </p:txBody>
      </p:sp>
      <p:pic>
        <p:nvPicPr>
          <p:cNvPr id="41989" name="Picture 5" descr="G:\BMP files\1203.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2895600"/>
            <a:ext cx="83058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03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363201-CAFE-4CFA-860C-F0CEDDF73B39}" type="slidenum">
              <a:rPr lang="en-US" altLang="tr-TR"/>
              <a:pPr/>
              <a:t>33</a:t>
            </a:fld>
            <a:endParaRPr lang="en-US" altLang="tr-TR"/>
          </a:p>
        </p:txBody>
      </p:sp>
      <p:sp>
        <p:nvSpPr>
          <p:cNvPr id="44034" name="Rectangle 2"/>
          <p:cNvSpPr>
            <a:spLocks noGrp="1" noChangeArrowheads="1"/>
          </p:cNvSpPr>
          <p:nvPr>
            <p:ph type="title"/>
          </p:nvPr>
        </p:nvSpPr>
        <p:spPr>
          <a:xfrm>
            <a:off x="685800" y="609600"/>
            <a:ext cx="7772400" cy="685800"/>
          </a:xfrm>
        </p:spPr>
        <p:txBody>
          <a:bodyPr>
            <a:normAutofit fontScale="90000"/>
          </a:bodyPr>
          <a:lstStyle/>
          <a:p>
            <a:r>
              <a:rPr lang="en-US" altLang="tr-TR" dirty="0"/>
              <a:t>Program </a:t>
            </a:r>
            <a:r>
              <a:rPr lang="en-US" altLang="tr-TR" dirty="0" smtClean="0"/>
              <a:t>5</a:t>
            </a:r>
            <a:endParaRPr lang="en-US" altLang="tr-TR" dirty="0"/>
          </a:p>
        </p:txBody>
      </p:sp>
      <p:sp>
        <p:nvSpPr>
          <p:cNvPr id="44035" name="Rectangle 3"/>
          <p:cNvSpPr>
            <a:spLocks noGrp="1" noChangeArrowheads="1"/>
          </p:cNvSpPr>
          <p:nvPr>
            <p:ph type="body" idx="1"/>
          </p:nvPr>
        </p:nvSpPr>
        <p:spPr>
          <a:xfrm>
            <a:off x="685800" y="1371600"/>
            <a:ext cx="7772400" cy="4724400"/>
          </a:xfrm>
        </p:spPr>
        <p:txBody>
          <a:bodyPr>
            <a:normAutofit fontScale="70000" lnSpcReduction="20000"/>
          </a:bodyPr>
          <a:lstStyle/>
          <a:p>
            <a:pPr marL="0" indent="0">
              <a:buNone/>
            </a:pPr>
            <a:r>
              <a:rPr lang="en-US" sz="2000" dirty="0">
                <a:solidFill>
                  <a:srgbClr val="008000"/>
                </a:solidFill>
                <a:highlight>
                  <a:srgbClr val="FFFFFF"/>
                </a:highlight>
                <a:latin typeface="Consolas"/>
              </a:rPr>
              <a:t>// This program writes information to a file, closes the file,</a:t>
            </a:r>
            <a:endParaRPr lang="en-US" sz="2000" dirty="0">
              <a:solidFill>
                <a:srgbClr val="000000"/>
              </a:solidFill>
              <a:highlight>
                <a:srgbClr val="FFFFFF"/>
              </a:highlight>
              <a:latin typeface="Consolas"/>
            </a:endParaRPr>
          </a:p>
          <a:p>
            <a:pPr marL="0" indent="0">
              <a:buNone/>
            </a:pPr>
            <a:r>
              <a:rPr lang="en-US" sz="2000" dirty="0">
                <a:solidFill>
                  <a:srgbClr val="008000"/>
                </a:solidFill>
                <a:highlight>
                  <a:srgbClr val="FFFFFF"/>
                </a:highlight>
                <a:latin typeface="Consolas"/>
              </a:rPr>
              <a:t>// then reopens it and appends more information.</a:t>
            </a:r>
            <a:endParaRPr lang="en-US" sz="2000" dirty="0">
              <a:solidFill>
                <a:srgbClr val="000000"/>
              </a:solidFill>
              <a:highlight>
                <a:srgbClr val="FFFFFF"/>
              </a:highlight>
              <a:latin typeface="Consolas"/>
            </a:endParaRPr>
          </a:p>
          <a:p>
            <a:pPr marL="0" indent="0">
              <a:buNone/>
            </a:pP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&lt;iostream&gt;</a:t>
            </a:r>
            <a:r>
              <a:rPr lang="tr-TR" sz="2000" dirty="0">
                <a:solidFill>
                  <a:srgbClr val="000000"/>
                </a:solidFill>
                <a:highlight>
                  <a:srgbClr val="FFFFFF"/>
                </a:highlight>
                <a:latin typeface="Consolas"/>
              </a:rPr>
              <a:t> </a:t>
            </a: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&lt;fstream&gt;</a:t>
            </a: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using</a:t>
            </a:r>
            <a:r>
              <a:rPr lang="tr-TR" sz="2000" dirty="0">
                <a:solidFill>
                  <a:srgbClr val="000000"/>
                </a:solidFill>
                <a:highlight>
                  <a:srgbClr val="FFFFFF"/>
                </a:highlight>
                <a:latin typeface="Consolas"/>
              </a:rPr>
              <a:t> </a:t>
            </a:r>
            <a:r>
              <a:rPr lang="tr-TR" sz="2000" dirty="0">
                <a:solidFill>
                  <a:srgbClr val="0000FF"/>
                </a:solidFill>
                <a:highlight>
                  <a:srgbClr val="FFFFFF"/>
                </a:highlight>
                <a:latin typeface="Consolas"/>
              </a:rPr>
              <a:t>namespace</a:t>
            </a:r>
            <a:r>
              <a:rPr lang="tr-TR" sz="2000" dirty="0">
                <a:solidFill>
                  <a:srgbClr val="000000"/>
                </a:solidFill>
                <a:highlight>
                  <a:srgbClr val="FFFFFF"/>
                </a:highlight>
                <a:latin typeface="Consolas"/>
              </a:rPr>
              <a:t> std;</a:t>
            </a:r>
          </a:p>
          <a:p>
            <a:pPr marL="0" indent="0">
              <a:buNone/>
            </a:pP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 main(</a:t>
            </a: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a:p>
            <a:pPr marL="0" indent="0">
              <a:buNone/>
            </a:pPr>
            <a:r>
              <a:rPr lang="tr-TR" sz="2000" dirty="0">
                <a:solidFill>
                  <a:srgbClr val="2B91AF"/>
                </a:solidFill>
                <a:highlight>
                  <a:srgbClr val="FFFFFF"/>
                </a:highlight>
                <a:latin typeface="Consolas"/>
              </a:rPr>
              <a:t>fstream</a:t>
            </a:r>
            <a:r>
              <a:rPr lang="tr-TR" sz="2000" dirty="0">
                <a:solidFill>
                  <a:srgbClr val="000000"/>
                </a:solidFill>
                <a:highlight>
                  <a:srgbClr val="FFFFFF"/>
                </a:highlight>
                <a:latin typeface="Consolas"/>
              </a:rPr>
              <a:t> dataFile;</a:t>
            </a:r>
          </a:p>
          <a:p>
            <a:pPr marL="0" indent="0">
              <a:buNone/>
            </a:pPr>
            <a:endParaRPr lang="tr-TR"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dataFile.open(</a:t>
            </a:r>
            <a:r>
              <a:rPr lang="tr-TR" sz="2000" dirty="0">
                <a:solidFill>
                  <a:srgbClr val="A31515"/>
                </a:solidFill>
                <a:highlight>
                  <a:srgbClr val="FFFFFF"/>
                </a:highlight>
                <a:latin typeface="Consolas"/>
              </a:rPr>
              <a:t>"demofile.txt"</a:t>
            </a:r>
            <a:r>
              <a:rPr lang="tr-TR" sz="2000" dirty="0">
                <a:solidFill>
                  <a:srgbClr val="000000"/>
                </a:solidFill>
                <a:highlight>
                  <a:srgbClr val="FFFFFF"/>
                </a:highlight>
                <a:latin typeface="Consolas"/>
              </a:rPr>
              <a:t>, </a:t>
            </a:r>
            <a:r>
              <a:rPr lang="tr-TR" sz="2000" dirty="0">
                <a:solidFill>
                  <a:srgbClr val="2B91AF"/>
                </a:solidFill>
                <a:highlight>
                  <a:srgbClr val="FFFFFF"/>
                </a:highlight>
                <a:latin typeface="Consolas"/>
              </a:rPr>
              <a:t>ios</a:t>
            </a:r>
            <a:r>
              <a:rPr lang="tr-TR" sz="2000" dirty="0">
                <a:solidFill>
                  <a:srgbClr val="000000"/>
                </a:solidFill>
                <a:highlight>
                  <a:srgbClr val="FFFFFF"/>
                </a:highlight>
                <a:latin typeface="Consolas"/>
              </a:rPr>
              <a:t>::out);</a:t>
            </a:r>
          </a:p>
          <a:p>
            <a:pPr marL="0" indent="0">
              <a:buNone/>
            </a:pPr>
            <a:r>
              <a:rPr lang="tr-TR" sz="2000" dirty="0">
                <a:solidFill>
                  <a:srgbClr val="000000"/>
                </a:solidFill>
                <a:highlight>
                  <a:srgbClr val="FFFFFF"/>
                </a:highlight>
                <a:latin typeface="Consolas"/>
              </a:rPr>
              <a:t>dataFile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"Jones\n"</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dataFile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"Smith\n"</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dataFile.close();</a:t>
            </a:r>
          </a:p>
          <a:p>
            <a:pPr marL="0" indent="0">
              <a:buNone/>
            </a:pPr>
            <a:endParaRPr lang="tr-TR"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dataFile.open(</a:t>
            </a:r>
            <a:r>
              <a:rPr lang="tr-TR" sz="2000" dirty="0">
                <a:solidFill>
                  <a:srgbClr val="A31515"/>
                </a:solidFill>
                <a:highlight>
                  <a:srgbClr val="FFFFFF"/>
                </a:highlight>
                <a:latin typeface="Consolas"/>
              </a:rPr>
              <a:t>"demofile.txt"</a:t>
            </a:r>
            <a:r>
              <a:rPr lang="tr-TR" sz="2000" dirty="0">
                <a:solidFill>
                  <a:srgbClr val="000000"/>
                </a:solidFill>
                <a:highlight>
                  <a:srgbClr val="FFFFFF"/>
                </a:highlight>
                <a:latin typeface="Consolas"/>
              </a:rPr>
              <a:t>, </a:t>
            </a:r>
            <a:r>
              <a:rPr lang="tr-TR" sz="2000" dirty="0">
                <a:solidFill>
                  <a:srgbClr val="2B91AF"/>
                </a:solidFill>
                <a:highlight>
                  <a:srgbClr val="FFFFFF"/>
                </a:highlight>
                <a:latin typeface="Consolas"/>
              </a:rPr>
              <a:t>ios</a:t>
            </a:r>
            <a:r>
              <a:rPr lang="tr-TR" sz="2000" dirty="0">
                <a:solidFill>
                  <a:srgbClr val="000000"/>
                </a:solidFill>
                <a:highlight>
                  <a:srgbClr val="FFFFFF"/>
                </a:highlight>
                <a:latin typeface="Consolas"/>
              </a:rPr>
              <a:t>::app);</a:t>
            </a:r>
            <a:r>
              <a:rPr lang="tr-TR" sz="2000" dirty="0">
                <a:solidFill>
                  <a:srgbClr val="008000"/>
                </a:solidFill>
                <a:highlight>
                  <a:srgbClr val="FFFFFF"/>
                </a:highlight>
                <a:latin typeface="Consolas"/>
              </a:rPr>
              <a:t>//append mode</a:t>
            </a:r>
            <a:endParaRPr lang="tr-TR"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dataFile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"Willis\n"</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dataFile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"Davis\n"</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dataFile.close();</a:t>
            </a:r>
          </a:p>
          <a:p>
            <a:pPr marL="0" indent="0">
              <a:buNone/>
            </a:pPr>
            <a:r>
              <a:rPr lang="tr-TR" sz="2000" dirty="0">
                <a:solidFill>
                  <a:srgbClr val="000000"/>
                </a:solidFill>
                <a:highlight>
                  <a:srgbClr val="FFFFFF"/>
                </a:highlight>
                <a:latin typeface="Consolas"/>
              </a:rPr>
              <a:t>system(</a:t>
            </a:r>
            <a:r>
              <a:rPr lang="tr-TR" sz="2000" dirty="0">
                <a:solidFill>
                  <a:srgbClr val="A31515"/>
                </a:solidFill>
                <a:highlight>
                  <a:srgbClr val="FFFFFF"/>
                </a:highlight>
                <a:latin typeface="Consolas"/>
              </a:rPr>
              <a:t>"pause"</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p:txBody>
      </p:sp>
    </p:spTree>
    <p:extLst>
      <p:ext uri="{BB962C8B-B14F-4D97-AF65-F5344CB8AC3E}">
        <p14:creationId xmlns:p14="http://schemas.microsoft.com/office/powerpoint/2010/main" val="674159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7A07D71-2472-4CB9-8C7A-6AB33A9F4A46}" type="slidenum">
              <a:rPr lang="en-US" altLang="tr-TR"/>
              <a:pPr/>
              <a:t>34</a:t>
            </a:fld>
            <a:endParaRPr lang="en-US" altLang="tr-TR"/>
          </a:p>
        </p:txBody>
      </p:sp>
      <p:sp>
        <p:nvSpPr>
          <p:cNvPr id="140290"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Output</a:t>
            </a:r>
          </a:p>
        </p:txBody>
      </p:sp>
      <p:sp>
        <p:nvSpPr>
          <p:cNvPr id="140291"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marL="0" indent="0">
              <a:lnSpc>
                <a:spcPct val="96000"/>
              </a:lnSpc>
              <a:spcBef>
                <a:spcPts val="1275"/>
              </a:spcBef>
              <a:buNone/>
            </a:pPr>
            <a:r>
              <a:rPr lang="tr-TR" altLang="tr-TR" sz="2000" b="1" i="1" noProof="1" smtClean="0">
                <a:solidFill>
                  <a:srgbClr val="000000"/>
                </a:solidFill>
                <a:latin typeface="Officina Sans" charset="-128"/>
                <a:ea typeface="Officina Sans" charset="-128"/>
              </a:rPr>
              <a:t>Output</a:t>
            </a:r>
            <a:r>
              <a:rPr lang="en-US" altLang="tr-TR" sz="2000" b="1" i="1" dirty="0" smtClean="0">
                <a:solidFill>
                  <a:srgbClr val="000000"/>
                </a:solidFill>
                <a:latin typeface="Officina Sans" charset="-128"/>
                <a:ea typeface="Officina Sans" charset="-128"/>
              </a:rPr>
              <a:t> </a:t>
            </a:r>
            <a:r>
              <a:rPr lang="en-US" altLang="tr-TR" sz="2000" b="1" i="1" dirty="0">
                <a:solidFill>
                  <a:srgbClr val="000000"/>
                </a:solidFill>
                <a:latin typeface="Officina Sans" charset="-128"/>
                <a:ea typeface="Officina Sans" charset="-128"/>
              </a:rPr>
              <a:t>to File </a:t>
            </a:r>
            <a:r>
              <a:rPr lang="tr-TR" altLang="tr-TR" sz="2000" b="1" i="1" dirty="0" smtClean="0">
                <a:solidFill>
                  <a:srgbClr val="000000"/>
                </a:solidFill>
                <a:latin typeface="Officina Sans" charset="-128"/>
                <a:ea typeface="Officina Sans" charset="-128"/>
              </a:rPr>
              <a:t> </a:t>
            </a:r>
            <a:r>
              <a:rPr lang="en-US" altLang="tr-TR" sz="2000" b="1" dirty="0" smtClean="0">
                <a:solidFill>
                  <a:srgbClr val="000000"/>
                </a:solidFill>
                <a:latin typeface="Officina Sans" charset="-128"/>
                <a:ea typeface="Officina Sans" charset="-128"/>
              </a:rPr>
              <a:t>demofile.txt</a:t>
            </a:r>
            <a:endParaRPr lang="en-US" altLang="tr-TR" sz="2000" b="1" dirty="0">
              <a:solidFill>
                <a:srgbClr val="000000"/>
              </a:solidFill>
              <a:latin typeface="Officina Sans" charset="-128"/>
              <a:ea typeface="Officina Sans" charset="-128"/>
            </a:endParaRPr>
          </a:p>
          <a:p>
            <a:pPr marL="0" indent="0">
              <a:lnSpc>
                <a:spcPct val="96000"/>
              </a:lnSpc>
              <a:buNone/>
            </a:pPr>
            <a:r>
              <a:rPr lang="en-US" altLang="tr-TR" sz="2000" b="1" dirty="0">
                <a:solidFill>
                  <a:srgbClr val="000000"/>
                </a:solidFill>
                <a:latin typeface="Officina Sans" charset="-128"/>
                <a:ea typeface="Officina Sans" charset="-128"/>
              </a:rPr>
              <a:t>Jones</a:t>
            </a:r>
          </a:p>
          <a:p>
            <a:pPr marL="0" indent="0">
              <a:lnSpc>
                <a:spcPct val="96000"/>
              </a:lnSpc>
              <a:buNone/>
            </a:pPr>
            <a:r>
              <a:rPr lang="en-US" altLang="tr-TR" sz="2000" b="1" dirty="0">
                <a:solidFill>
                  <a:srgbClr val="000000"/>
                </a:solidFill>
                <a:latin typeface="Officina Sans" charset="-128"/>
                <a:ea typeface="Officina Sans" charset="-128"/>
              </a:rPr>
              <a:t>Smith</a:t>
            </a:r>
          </a:p>
          <a:p>
            <a:pPr marL="0" indent="0">
              <a:lnSpc>
                <a:spcPct val="96000"/>
              </a:lnSpc>
              <a:buNone/>
            </a:pPr>
            <a:r>
              <a:rPr lang="en-US" altLang="tr-TR" sz="2000" b="1" dirty="0">
                <a:solidFill>
                  <a:srgbClr val="000000"/>
                </a:solidFill>
                <a:latin typeface="Officina Sans" charset="-128"/>
                <a:ea typeface="Officina Sans" charset="-128"/>
              </a:rPr>
              <a:t>Willis</a:t>
            </a:r>
          </a:p>
          <a:p>
            <a:pPr marL="0" indent="0">
              <a:lnSpc>
                <a:spcPct val="96000"/>
              </a:lnSpc>
              <a:buNone/>
            </a:pPr>
            <a:r>
              <a:rPr lang="en-US" altLang="tr-TR" sz="2000" b="1" dirty="0">
                <a:solidFill>
                  <a:srgbClr val="000000"/>
                </a:solidFill>
                <a:latin typeface="Officina Sans" charset="-128"/>
                <a:ea typeface="Officina Sans" charset="-128"/>
              </a:rPr>
              <a:t>Davis</a:t>
            </a:r>
          </a:p>
          <a:p>
            <a:pPr>
              <a:buFontTx/>
              <a:buNone/>
            </a:pPr>
            <a:endParaRPr lang="tr-TR" altLang="tr-TR" sz="2000" noProof="1" smtClean="0">
              <a:solidFill>
                <a:srgbClr val="000000"/>
              </a:solidFill>
              <a:latin typeface="Prestige Elite"/>
            </a:endParaRPr>
          </a:p>
          <a:p>
            <a:pPr>
              <a:buFontTx/>
              <a:buNone/>
            </a:pPr>
            <a:endParaRPr lang="tr-TR" altLang="tr-TR" sz="2000" noProof="1">
              <a:solidFill>
                <a:srgbClr val="000000"/>
              </a:solidFill>
              <a:latin typeface="Prestige Elite"/>
            </a:endParaRPr>
          </a:p>
        </p:txBody>
      </p:sp>
    </p:spTree>
    <p:extLst>
      <p:ext uri="{BB962C8B-B14F-4D97-AF65-F5344CB8AC3E}">
        <p14:creationId xmlns:p14="http://schemas.microsoft.com/office/powerpoint/2010/main" val="2274997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EA9DF8B-6CD7-4E2C-A2BF-5383EEE4CAD1}" type="slidenum">
              <a:rPr lang="en-US" altLang="tr-TR"/>
              <a:pPr/>
              <a:t>35</a:t>
            </a:fld>
            <a:endParaRPr lang="en-US" altLang="tr-TR"/>
          </a:p>
        </p:txBody>
      </p:sp>
      <p:sp>
        <p:nvSpPr>
          <p:cNvPr id="46082" name="Rectangle 2"/>
          <p:cNvSpPr>
            <a:spLocks noGrp="1" noChangeArrowheads="1"/>
          </p:cNvSpPr>
          <p:nvPr>
            <p:ph type="title"/>
          </p:nvPr>
        </p:nvSpPr>
        <p:spPr/>
        <p:txBody>
          <a:bodyPr/>
          <a:lstStyle/>
          <a:p>
            <a:r>
              <a:rPr lang="en-US" altLang="tr-TR" dirty="0" smtClean="0"/>
              <a:t>File </a:t>
            </a:r>
            <a:r>
              <a:rPr lang="en-US" altLang="tr-TR" dirty="0"/>
              <a:t>Output Formatting</a:t>
            </a:r>
          </a:p>
        </p:txBody>
      </p:sp>
      <p:sp>
        <p:nvSpPr>
          <p:cNvPr id="46083" name="Rectangle 3"/>
          <p:cNvSpPr>
            <a:spLocks noGrp="1" noChangeArrowheads="1"/>
          </p:cNvSpPr>
          <p:nvPr>
            <p:ph type="body" idx="1"/>
          </p:nvPr>
        </p:nvSpPr>
        <p:spPr/>
        <p:txBody>
          <a:bodyPr/>
          <a:lstStyle/>
          <a:p>
            <a:r>
              <a:rPr lang="en-US" altLang="tr-TR" dirty="0"/>
              <a:t>File output may be formatted the same way as screen output.</a:t>
            </a:r>
          </a:p>
        </p:txBody>
      </p:sp>
    </p:spTree>
    <p:extLst>
      <p:ext uri="{BB962C8B-B14F-4D97-AF65-F5344CB8AC3E}">
        <p14:creationId xmlns:p14="http://schemas.microsoft.com/office/powerpoint/2010/main" val="21095595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F48A42D-83FE-4FDC-8EB7-A9C6A4145A21}" type="slidenum">
              <a:rPr lang="en-US" altLang="tr-TR"/>
              <a:pPr/>
              <a:t>36</a:t>
            </a:fld>
            <a:endParaRPr lang="en-US" altLang="tr-TR"/>
          </a:p>
        </p:txBody>
      </p:sp>
      <p:sp>
        <p:nvSpPr>
          <p:cNvPr id="48130" name="Rectangle 2"/>
          <p:cNvSpPr>
            <a:spLocks noGrp="1" noChangeArrowheads="1"/>
          </p:cNvSpPr>
          <p:nvPr>
            <p:ph type="title"/>
          </p:nvPr>
        </p:nvSpPr>
        <p:spPr>
          <a:xfrm>
            <a:off x="0" y="-1"/>
            <a:ext cx="7772400" cy="483925"/>
          </a:xfrm>
        </p:spPr>
        <p:txBody>
          <a:bodyPr>
            <a:normAutofit fontScale="90000"/>
          </a:bodyPr>
          <a:lstStyle/>
          <a:p>
            <a:r>
              <a:rPr lang="en-US" altLang="tr-TR" sz="3200" dirty="0"/>
              <a:t>Program </a:t>
            </a:r>
            <a:r>
              <a:rPr lang="en-US" altLang="tr-TR" sz="3200" dirty="0" smtClean="0"/>
              <a:t>6</a:t>
            </a:r>
            <a:endParaRPr lang="en-US" altLang="tr-TR" sz="3200" dirty="0"/>
          </a:p>
        </p:txBody>
      </p:sp>
      <p:sp>
        <p:nvSpPr>
          <p:cNvPr id="48131" name="Rectangle 3"/>
          <p:cNvSpPr>
            <a:spLocks noGrp="1" noChangeArrowheads="1"/>
          </p:cNvSpPr>
          <p:nvPr>
            <p:ph type="body" idx="1"/>
          </p:nvPr>
        </p:nvSpPr>
        <p:spPr>
          <a:xfrm>
            <a:off x="166254" y="474022"/>
            <a:ext cx="8312727" cy="6128659"/>
          </a:xfrm>
        </p:spPr>
        <p:txBody>
          <a:bodyPr>
            <a:noAutofit/>
          </a:bodyPr>
          <a:lstStyle/>
          <a:p>
            <a:pPr marL="0" indent="0">
              <a:buNone/>
            </a:pPr>
            <a:r>
              <a:rPr lang="en-US" sz="1300" dirty="0">
                <a:solidFill>
                  <a:srgbClr val="008000"/>
                </a:solidFill>
                <a:highlight>
                  <a:srgbClr val="FFFFFF"/>
                </a:highlight>
                <a:latin typeface="Consolas"/>
              </a:rPr>
              <a:t>// This program uses the precision member function of a</a:t>
            </a:r>
            <a:endParaRPr lang="en-US" sz="1300" dirty="0">
              <a:solidFill>
                <a:srgbClr val="000000"/>
              </a:solidFill>
              <a:highlight>
                <a:srgbClr val="FFFFFF"/>
              </a:highlight>
              <a:latin typeface="Consolas"/>
            </a:endParaRPr>
          </a:p>
          <a:p>
            <a:pPr marL="0" indent="0">
              <a:buNone/>
            </a:pPr>
            <a:r>
              <a:rPr lang="en-US" sz="1300" dirty="0">
                <a:solidFill>
                  <a:srgbClr val="008000"/>
                </a:solidFill>
                <a:highlight>
                  <a:srgbClr val="FFFFFF"/>
                </a:highlight>
                <a:latin typeface="Consolas"/>
              </a:rPr>
              <a:t>// file stream object to format file output</a:t>
            </a:r>
            <a:r>
              <a:rPr lang="en-US" sz="1300" dirty="0" smtClean="0">
                <a:solidFill>
                  <a:srgbClr val="008000"/>
                </a:solidFill>
                <a:highlight>
                  <a:srgbClr val="FFFFFF"/>
                </a:highlight>
                <a:latin typeface="Consolas"/>
              </a:rPr>
              <a:t>.</a:t>
            </a:r>
            <a:endParaRPr lang="tr-TR" sz="1300" dirty="0">
              <a:solidFill>
                <a:srgbClr val="000000"/>
              </a:solidFill>
              <a:highlight>
                <a:srgbClr val="FFFFFF"/>
              </a:highlight>
              <a:latin typeface="Consolas"/>
            </a:endParaRPr>
          </a:p>
          <a:p>
            <a:pPr marL="0" indent="0">
              <a:buNone/>
            </a:pPr>
            <a:r>
              <a:rPr lang="tr-TR" sz="1300" dirty="0">
                <a:solidFill>
                  <a:srgbClr val="0000FF"/>
                </a:solidFill>
                <a:highlight>
                  <a:srgbClr val="FFFFFF"/>
                </a:highlight>
                <a:latin typeface="Consolas"/>
              </a:rPr>
              <a:t>#include</a:t>
            </a:r>
            <a:r>
              <a:rPr lang="tr-TR" sz="1300" dirty="0">
                <a:solidFill>
                  <a:srgbClr val="000000"/>
                </a:solidFill>
                <a:highlight>
                  <a:srgbClr val="FFFFFF"/>
                </a:highlight>
                <a:latin typeface="Consolas"/>
              </a:rPr>
              <a:t> </a:t>
            </a:r>
            <a:r>
              <a:rPr lang="tr-TR" sz="1300" dirty="0">
                <a:solidFill>
                  <a:srgbClr val="A31515"/>
                </a:solidFill>
                <a:highlight>
                  <a:srgbClr val="FFFFFF"/>
                </a:highlight>
                <a:latin typeface="Consolas"/>
              </a:rPr>
              <a:t>&lt;iostream&gt;</a:t>
            </a:r>
            <a:r>
              <a:rPr lang="tr-TR" sz="1300" dirty="0">
                <a:solidFill>
                  <a:srgbClr val="000000"/>
                </a:solidFill>
                <a:highlight>
                  <a:srgbClr val="FFFFFF"/>
                </a:highlight>
                <a:latin typeface="Consolas"/>
              </a:rPr>
              <a:t> </a:t>
            </a:r>
          </a:p>
          <a:p>
            <a:pPr marL="0" indent="0">
              <a:buNone/>
            </a:pPr>
            <a:r>
              <a:rPr lang="tr-TR" sz="1300" dirty="0">
                <a:solidFill>
                  <a:srgbClr val="0000FF"/>
                </a:solidFill>
                <a:highlight>
                  <a:srgbClr val="FFFFFF"/>
                </a:highlight>
                <a:latin typeface="Consolas"/>
              </a:rPr>
              <a:t>#include</a:t>
            </a:r>
            <a:r>
              <a:rPr lang="tr-TR" sz="1300" dirty="0">
                <a:solidFill>
                  <a:srgbClr val="000000"/>
                </a:solidFill>
                <a:highlight>
                  <a:srgbClr val="FFFFFF"/>
                </a:highlight>
                <a:latin typeface="Consolas"/>
              </a:rPr>
              <a:t> </a:t>
            </a:r>
            <a:r>
              <a:rPr lang="tr-TR" sz="1300" dirty="0">
                <a:solidFill>
                  <a:srgbClr val="A31515"/>
                </a:solidFill>
                <a:highlight>
                  <a:srgbClr val="FFFFFF"/>
                </a:highlight>
                <a:latin typeface="Consolas"/>
              </a:rPr>
              <a:t>&lt;fstream&gt;</a:t>
            </a:r>
            <a:endParaRPr lang="tr-TR" sz="1300" dirty="0">
              <a:solidFill>
                <a:srgbClr val="000000"/>
              </a:solidFill>
              <a:highlight>
                <a:srgbClr val="FFFFFF"/>
              </a:highlight>
              <a:latin typeface="Consolas"/>
            </a:endParaRPr>
          </a:p>
          <a:p>
            <a:pPr marL="0" indent="0">
              <a:buNone/>
            </a:pPr>
            <a:r>
              <a:rPr lang="tr-TR" sz="1300" dirty="0">
                <a:solidFill>
                  <a:srgbClr val="0000FF"/>
                </a:solidFill>
                <a:highlight>
                  <a:srgbClr val="FFFFFF"/>
                </a:highlight>
                <a:latin typeface="Consolas"/>
              </a:rPr>
              <a:t>#include</a:t>
            </a:r>
            <a:r>
              <a:rPr lang="tr-TR" sz="1300" dirty="0">
                <a:solidFill>
                  <a:srgbClr val="000000"/>
                </a:solidFill>
                <a:highlight>
                  <a:srgbClr val="FFFFFF"/>
                </a:highlight>
                <a:latin typeface="Consolas"/>
              </a:rPr>
              <a:t> </a:t>
            </a:r>
            <a:r>
              <a:rPr lang="tr-TR" sz="1300" dirty="0">
                <a:solidFill>
                  <a:srgbClr val="A31515"/>
                </a:solidFill>
                <a:highlight>
                  <a:srgbClr val="FFFFFF"/>
                </a:highlight>
                <a:latin typeface="Consolas"/>
              </a:rPr>
              <a:t>&lt;iomanip&gt;</a:t>
            </a:r>
            <a:r>
              <a:rPr lang="tr-TR" sz="1300" dirty="0">
                <a:solidFill>
                  <a:srgbClr val="000000"/>
                </a:solidFill>
                <a:highlight>
                  <a:srgbClr val="FFFFFF"/>
                </a:highlight>
                <a:latin typeface="Consolas"/>
              </a:rPr>
              <a:t> </a:t>
            </a:r>
            <a:r>
              <a:rPr lang="tr-TR" sz="1300" dirty="0">
                <a:solidFill>
                  <a:srgbClr val="008000"/>
                </a:solidFill>
                <a:highlight>
                  <a:srgbClr val="FFFFFF"/>
                </a:highlight>
                <a:latin typeface="Consolas"/>
              </a:rPr>
              <a:t>//setprecision</a:t>
            </a:r>
            <a:endParaRPr lang="tr-TR" sz="1300" dirty="0">
              <a:solidFill>
                <a:srgbClr val="000000"/>
              </a:solidFill>
              <a:highlight>
                <a:srgbClr val="FFFFFF"/>
              </a:highlight>
              <a:latin typeface="Consolas"/>
            </a:endParaRPr>
          </a:p>
          <a:p>
            <a:pPr marL="0" indent="0">
              <a:buNone/>
            </a:pPr>
            <a:r>
              <a:rPr lang="tr-TR" sz="1300" dirty="0">
                <a:solidFill>
                  <a:srgbClr val="0000FF"/>
                </a:solidFill>
                <a:highlight>
                  <a:srgbClr val="FFFFFF"/>
                </a:highlight>
                <a:latin typeface="Consolas"/>
              </a:rPr>
              <a:t>using</a:t>
            </a:r>
            <a:r>
              <a:rPr lang="tr-TR" sz="1300" dirty="0">
                <a:solidFill>
                  <a:srgbClr val="000000"/>
                </a:solidFill>
                <a:highlight>
                  <a:srgbClr val="FFFFFF"/>
                </a:highlight>
                <a:latin typeface="Consolas"/>
              </a:rPr>
              <a:t> </a:t>
            </a:r>
            <a:r>
              <a:rPr lang="tr-TR" sz="1300" dirty="0">
                <a:solidFill>
                  <a:srgbClr val="0000FF"/>
                </a:solidFill>
                <a:highlight>
                  <a:srgbClr val="FFFFFF"/>
                </a:highlight>
                <a:latin typeface="Consolas"/>
              </a:rPr>
              <a:t>namespace</a:t>
            </a:r>
            <a:r>
              <a:rPr lang="tr-TR" sz="1300" dirty="0">
                <a:solidFill>
                  <a:srgbClr val="000000"/>
                </a:solidFill>
                <a:highlight>
                  <a:srgbClr val="FFFFFF"/>
                </a:highlight>
                <a:latin typeface="Consolas"/>
              </a:rPr>
              <a:t> std;</a:t>
            </a:r>
          </a:p>
          <a:p>
            <a:pPr marL="0" indent="0">
              <a:buNone/>
            </a:pPr>
            <a:r>
              <a:rPr lang="tr-TR" sz="1300" dirty="0">
                <a:solidFill>
                  <a:srgbClr val="0000FF"/>
                </a:solidFill>
                <a:highlight>
                  <a:srgbClr val="FFFFFF"/>
                </a:highlight>
                <a:latin typeface="Consolas"/>
              </a:rPr>
              <a:t>void</a:t>
            </a:r>
            <a:r>
              <a:rPr lang="tr-TR" sz="1300" dirty="0">
                <a:solidFill>
                  <a:srgbClr val="000000"/>
                </a:solidFill>
                <a:highlight>
                  <a:srgbClr val="FFFFFF"/>
                </a:highlight>
                <a:latin typeface="Consolas"/>
              </a:rPr>
              <a:t> main(</a:t>
            </a:r>
            <a:r>
              <a:rPr lang="tr-TR" sz="1300" dirty="0">
                <a:solidFill>
                  <a:srgbClr val="0000FF"/>
                </a:solidFill>
                <a:highlight>
                  <a:srgbClr val="FFFFFF"/>
                </a:highlight>
                <a:latin typeface="Consolas"/>
              </a:rPr>
              <a:t>void</a:t>
            </a:r>
            <a:r>
              <a:rPr lang="tr-TR" sz="1300" dirty="0" smtClean="0">
                <a:solidFill>
                  <a:srgbClr val="000000"/>
                </a:solidFill>
                <a:highlight>
                  <a:srgbClr val="FFFFFF"/>
                </a:highlight>
                <a:latin typeface="Consolas"/>
              </a:rPr>
              <a:t>){</a:t>
            </a:r>
            <a:endParaRPr lang="tr-TR" sz="1300" dirty="0">
              <a:solidFill>
                <a:srgbClr val="000000"/>
              </a:solidFill>
              <a:highlight>
                <a:srgbClr val="FFFFFF"/>
              </a:highlight>
              <a:latin typeface="Consolas"/>
            </a:endParaRPr>
          </a:p>
          <a:p>
            <a:pPr marL="0" indent="0">
              <a:buNone/>
            </a:pPr>
            <a:r>
              <a:rPr lang="tr-TR" sz="1300" dirty="0">
                <a:solidFill>
                  <a:srgbClr val="2B91AF"/>
                </a:solidFill>
                <a:highlight>
                  <a:srgbClr val="FFFFFF"/>
                </a:highlight>
                <a:latin typeface="Consolas"/>
              </a:rPr>
              <a:t>fstream</a:t>
            </a:r>
            <a:r>
              <a:rPr lang="tr-TR" sz="1300" dirty="0">
                <a:solidFill>
                  <a:srgbClr val="000000"/>
                </a:solidFill>
                <a:highlight>
                  <a:srgbClr val="FFFFFF"/>
                </a:highlight>
                <a:latin typeface="Consolas"/>
              </a:rPr>
              <a:t> dataFile;</a:t>
            </a:r>
          </a:p>
          <a:p>
            <a:pPr marL="0" indent="0">
              <a:buNone/>
            </a:pPr>
            <a:r>
              <a:rPr lang="tr-TR" sz="1300" dirty="0">
                <a:solidFill>
                  <a:srgbClr val="0000FF"/>
                </a:solidFill>
                <a:highlight>
                  <a:srgbClr val="FFFFFF"/>
                </a:highlight>
                <a:latin typeface="Consolas"/>
              </a:rPr>
              <a:t>float</a:t>
            </a:r>
            <a:r>
              <a:rPr lang="tr-TR" sz="1300" dirty="0">
                <a:solidFill>
                  <a:srgbClr val="000000"/>
                </a:solidFill>
                <a:highlight>
                  <a:srgbClr val="FFFFFF"/>
                </a:highlight>
                <a:latin typeface="Consolas"/>
              </a:rPr>
              <a:t> num = 123.456;</a:t>
            </a:r>
          </a:p>
          <a:p>
            <a:pPr marL="0" indent="0">
              <a:buNone/>
            </a:pPr>
            <a:r>
              <a:rPr lang="en-US" sz="1300" dirty="0" err="1">
                <a:solidFill>
                  <a:srgbClr val="000000"/>
                </a:solidFill>
                <a:highlight>
                  <a:srgbClr val="FFFFFF"/>
                </a:highlight>
                <a:latin typeface="Consolas"/>
              </a:rPr>
              <a:t>dataFile.open</a:t>
            </a:r>
            <a:r>
              <a:rPr lang="en-US" sz="1300" dirty="0">
                <a:solidFill>
                  <a:srgbClr val="000000"/>
                </a:solidFill>
                <a:highlight>
                  <a:srgbClr val="FFFFFF"/>
                </a:highlight>
                <a:latin typeface="Consolas"/>
              </a:rPr>
              <a:t>(</a:t>
            </a:r>
            <a:r>
              <a:rPr lang="en-US" sz="1300" dirty="0">
                <a:solidFill>
                  <a:srgbClr val="A31515"/>
                </a:solidFill>
                <a:highlight>
                  <a:srgbClr val="FFFFFF"/>
                </a:highlight>
                <a:latin typeface="Consolas"/>
              </a:rPr>
              <a:t>"numfile.txt"</a:t>
            </a:r>
            <a:r>
              <a:rPr lang="en-US" sz="1300" dirty="0">
                <a:solidFill>
                  <a:srgbClr val="000000"/>
                </a:solidFill>
                <a:highlight>
                  <a:srgbClr val="FFFFFF"/>
                </a:highlight>
                <a:latin typeface="Consolas"/>
              </a:rPr>
              <a:t>, </a:t>
            </a:r>
            <a:r>
              <a:rPr lang="en-US" sz="1300" dirty="0" err="1">
                <a:solidFill>
                  <a:srgbClr val="2B91AF"/>
                </a:solidFill>
                <a:highlight>
                  <a:srgbClr val="FFFFFF"/>
                </a:highlight>
                <a:latin typeface="Consolas"/>
              </a:rPr>
              <a:t>ios</a:t>
            </a:r>
            <a:r>
              <a:rPr lang="en-US" sz="1300" dirty="0">
                <a:solidFill>
                  <a:srgbClr val="000000"/>
                </a:solidFill>
                <a:highlight>
                  <a:srgbClr val="FFFFFF"/>
                </a:highlight>
                <a:latin typeface="Consolas"/>
              </a:rPr>
              <a:t>::out);</a:t>
            </a:r>
            <a:r>
              <a:rPr lang="en-US" sz="1300" dirty="0">
                <a:solidFill>
                  <a:srgbClr val="008000"/>
                </a:solidFill>
                <a:highlight>
                  <a:srgbClr val="FFFFFF"/>
                </a:highlight>
                <a:latin typeface="Consolas"/>
              </a:rPr>
              <a:t>//write only mode</a:t>
            </a:r>
            <a:endParaRPr lang="en-US" sz="1300" dirty="0">
              <a:solidFill>
                <a:srgbClr val="000000"/>
              </a:solidFill>
              <a:highlight>
                <a:srgbClr val="FFFFFF"/>
              </a:highlight>
              <a:latin typeface="Consolas"/>
            </a:endParaRPr>
          </a:p>
          <a:p>
            <a:pPr marL="0" indent="0">
              <a:buNone/>
            </a:pPr>
            <a:r>
              <a:rPr lang="tr-TR" sz="1300" dirty="0">
                <a:solidFill>
                  <a:srgbClr val="0000FF"/>
                </a:solidFill>
                <a:highlight>
                  <a:srgbClr val="FFFFFF"/>
                </a:highlight>
                <a:latin typeface="Consolas"/>
              </a:rPr>
              <a:t>if</a:t>
            </a:r>
            <a:r>
              <a:rPr lang="tr-TR" sz="1300" dirty="0">
                <a:solidFill>
                  <a:srgbClr val="000000"/>
                </a:solidFill>
                <a:highlight>
                  <a:srgbClr val="FFFFFF"/>
                </a:highlight>
                <a:latin typeface="Consolas"/>
              </a:rPr>
              <a:t> (dataFile.fail())</a:t>
            </a:r>
          </a:p>
          <a:p>
            <a:pPr marL="0" indent="0">
              <a:buNone/>
            </a:pPr>
            <a:r>
              <a:rPr lang="tr-TR" sz="1300" dirty="0">
                <a:solidFill>
                  <a:srgbClr val="000000"/>
                </a:solidFill>
                <a:highlight>
                  <a:srgbClr val="FFFFFF"/>
                </a:highlight>
                <a:latin typeface="Consolas"/>
              </a:rPr>
              <a:t>{</a:t>
            </a:r>
          </a:p>
          <a:p>
            <a:pPr marL="0" indent="0">
              <a:buNone/>
            </a:pPr>
            <a:r>
              <a:rPr lang="nn-NO" sz="1300" dirty="0">
                <a:solidFill>
                  <a:srgbClr val="000000"/>
                </a:solidFill>
                <a:highlight>
                  <a:srgbClr val="FFFFFF"/>
                </a:highlight>
                <a:latin typeface="Consolas"/>
              </a:rPr>
              <a:t>cout </a:t>
            </a:r>
            <a:r>
              <a:rPr lang="nn-NO" sz="1300" dirty="0">
                <a:solidFill>
                  <a:srgbClr val="008080"/>
                </a:solidFill>
                <a:highlight>
                  <a:srgbClr val="FFFFFF"/>
                </a:highlight>
                <a:latin typeface="Consolas"/>
              </a:rPr>
              <a:t>&lt;&lt;</a:t>
            </a:r>
            <a:r>
              <a:rPr lang="nn-NO" sz="1300" dirty="0">
                <a:solidFill>
                  <a:srgbClr val="000000"/>
                </a:solidFill>
                <a:highlight>
                  <a:srgbClr val="FFFFFF"/>
                </a:highlight>
                <a:latin typeface="Consolas"/>
              </a:rPr>
              <a:t> </a:t>
            </a:r>
            <a:r>
              <a:rPr lang="nn-NO" sz="1300" dirty="0">
                <a:solidFill>
                  <a:srgbClr val="A31515"/>
                </a:solidFill>
                <a:highlight>
                  <a:srgbClr val="FFFFFF"/>
                </a:highlight>
                <a:latin typeface="Consolas"/>
              </a:rPr>
              <a:t>"File open error!"</a:t>
            </a:r>
            <a:r>
              <a:rPr lang="nn-NO" sz="1300" dirty="0">
                <a:solidFill>
                  <a:srgbClr val="000000"/>
                </a:solidFill>
                <a:highlight>
                  <a:srgbClr val="FFFFFF"/>
                </a:highlight>
                <a:latin typeface="Consolas"/>
              </a:rPr>
              <a:t> </a:t>
            </a:r>
            <a:r>
              <a:rPr lang="nn-NO" sz="1300" dirty="0">
                <a:solidFill>
                  <a:srgbClr val="008080"/>
                </a:solidFill>
                <a:highlight>
                  <a:srgbClr val="FFFFFF"/>
                </a:highlight>
                <a:latin typeface="Consolas"/>
              </a:rPr>
              <a:t>&lt;&lt;</a:t>
            </a:r>
            <a:r>
              <a:rPr lang="nn-NO" sz="1300" dirty="0">
                <a:solidFill>
                  <a:srgbClr val="000000"/>
                </a:solidFill>
                <a:highlight>
                  <a:srgbClr val="FFFFFF"/>
                </a:highlight>
                <a:latin typeface="Consolas"/>
              </a:rPr>
              <a:t> endl;</a:t>
            </a:r>
          </a:p>
          <a:p>
            <a:pPr marL="0" indent="0">
              <a:buNone/>
            </a:pPr>
            <a:r>
              <a:rPr lang="tr-TR" sz="1300" dirty="0">
                <a:solidFill>
                  <a:srgbClr val="0000FF"/>
                </a:solidFill>
                <a:highlight>
                  <a:srgbClr val="FFFFFF"/>
                </a:highlight>
                <a:latin typeface="Consolas"/>
              </a:rPr>
              <a:t>return</a:t>
            </a:r>
            <a:r>
              <a:rPr lang="tr-TR" sz="1300" dirty="0">
                <a:solidFill>
                  <a:srgbClr val="000000"/>
                </a:solidFill>
                <a:highlight>
                  <a:srgbClr val="FFFFFF"/>
                </a:highlight>
                <a:latin typeface="Consolas"/>
              </a:rPr>
              <a:t>;</a:t>
            </a:r>
          </a:p>
          <a:p>
            <a:pPr marL="0" indent="0">
              <a:buNone/>
            </a:pPr>
            <a:r>
              <a:rPr lang="tr-TR" sz="1300" dirty="0" smtClean="0">
                <a:solidFill>
                  <a:srgbClr val="000000"/>
                </a:solidFill>
                <a:highlight>
                  <a:srgbClr val="FFFFFF"/>
                </a:highlight>
                <a:latin typeface="Consolas"/>
              </a:rPr>
              <a:t>}</a:t>
            </a:r>
            <a:endParaRPr lang="tr-TR" sz="1300" dirty="0">
              <a:solidFill>
                <a:srgbClr val="000000"/>
              </a:solidFill>
              <a:highlight>
                <a:srgbClr val="FFFFFF"/>
              </a:highlight>
              <a:latin typeface="Consolas"/>
            </a:endParaRPr>
          </a:p>
          <a:p>
            <a:pPr marL="0" indent="0">
              <a:buNone/>
            </a:pPr>
            <a:r>
              <a:rPr lang="tr-TR" sz="1300" dirty="0">
                <a:solidFill>
                  <a:srgbClr val="000000"/>
                </a:solidFill>
                <a:highlight>
                  <a:srgbClr val="FFFFFF"/>
                </a:highlight>
                <a:latin typeface="Consolas"/>
              </a:rPr>
              <a:t>cout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a:t>
            </a:r>
          </a:p>
          <a:p>
            <a:pPr marL="0" indent="0">
              <a:buNone/>
            </a:pPr>
            <a:r>
              <a:rPr lang="tr-TR" sz="1300" dirty="0">
                <a:solidFill>
                  <a:srgbClr val="000000"/>
                </a:solidFill>
                <a:highlight>
                  <a:srgbClr val="FFFFFF"/>
                </a:highlight>
                <a:latin typeface="Consolas"/>
              </a:rPr>
              <a:t>cout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setprecision(5)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a:t>
            </a:r>
          </a:p>
          <a:p>
            <a:pPr marL="0" indent="0">
              <a:buNone/>
            </a:pPr>
            <a:r>
              <a:rPr lang="tr-TR" sz="1300" dirty="0">
                <a:solidFill>
                  <a:srgbClr val="000000"/>
                </a:solidFill>
                <a:highlight>
                  <a:srgbClr val="FFFFFF"/>
                </a:highlight>
                <a:latin typeface="Consolas"/>
              </a:rPr>
              <a:t>cout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setprecision(4)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a:t>
            </a:r>
          </a:p>
          <a:p>
            <a:pPr marL="0" indent="0">
              <a:buNone/>
            </a:pPr>
            <a:r>
              <a:rPr lang="tr-TR" sz="1300" dirty="0">
                <a:solidFill>
                  <a:srgbClr val="000000"/>
                </a:solidFill>
                <a:highlight>
                  <a:srgbClr val="FFFFFF"/>
                </a:highlight>
                <a:latin typeface="Consolas"/>
              </a:rPr>
              <a:t>cout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setprecision(3)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a:t>
            </a:r>
            <a:r>
              <a:rPr lang="tr-TR" sz="1300" dirty="0" smtClean="0">
                <a:solidFill>
                  <a:srgbClr val="000000"/>
                </a:solidFill>
                <a:highlight>
                  <a:srgbClr val="FFFFFF"/>
                </a:highlight>
                <a:latin typeface="Consolas"/>
              </a:rPr>
              <a:t>;</a:t>
            </a:r>
            <a:endParaRPr lang="tr-TR" sz="1300" dirty="0">
              <a:solidFill>
                <a:srgbClr val="000000"/>
              </a:solidFill>
              <a:highlight>
                <a:srgbClr val="FFFFFF"/>
              </a:highlight>
              <a:latin typeface="Consolas"/>
            </a:endParaRPr>
          </a:p>
          <a:p>
            <a:pPr marL="0" indent="0">
              <a:buNone/>
            </a:pPr>
            <a:r>
              <a:rPr lang="tr-TR" sz="1300" dirty="0">
                <a:solidFill>
                  <a:srgbClr val="000000"/>
                </a:solidFill>
                <a:highlight>
                  <a:srgbClr val="FFFFFF"/>
                </a:highlight>
                <a:latin typeface="Consolas"/>
              </a:rPr>
              <a:t>dataFile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 </a:t>
            </a:r>
          </a:p>
          <a:p>
            <a:pPr marL="0" indent="0">
              <a:buNone/>
            </a:pPr>
            <a:r>
              <a:rPr lang="tr-TR" sz="1300" dirty="0">
                <a:solidFill>
                  <a:srgbClr val="000000"/>
                </a:solidFill>
                <a:highlight>
                  <a:srgbClr val="FFFFFF"/>
                </a:highlight>
                <a:latin typeface="Consolas"/>
              </a:rPr>
              <a:t>dataFile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setprecision(5)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 </a:t>
            </a:r>
            <a:r>
              <a:rPr lang="tr-TR" sz="1300" dirty="0">
                <a:solidFill>
                  <a:srgbClr val="008000"/>
                </a:solidFill>
                <a:highlight>
                  <a:srgbClr val="FFFFFF"/>
                </a:highlight>
                <a:latin typeface="Consolas"/>
              </a:rPr>
              <a:t>//dataFile.precision(5);</a:t>
            </a:r>
            <a:endParaRPr lang="tr-TR" sz="1300" dirty="0">
              <a:solidFill>
                <a:srgbClr val="000000"/>
              </a:solidFill>
              <a:highlight>
                <a:srgbClr val="FFFFFF"/>
              </a:highlight>
              <a:latin typeface="Consolas"/>
            </a:endParaRPr>
          </a:p>
          <a:p>
            <a:pPr marL="0" indent="0">
              <a:buNone/>
            </a:pPr>
            <a:r>
              <a:rPr lang="tr-TR" sz="1300" dirty="0">
                <a:solidFill>
                  <a:srgbClr val="000000"/>
                </a:solidFill>
                <a:highlight>
                  <a:srgbClr val="FFFFFF"/>
                </a:highlight>
                <a:latin typeface="Consolas"/>
              </a:rPr>
              <a:t>dataFile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setprecision(4)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 </a:t>
            </a:r>
            <a:r>
              <a:rPr lang="tr-TR" sz="1300" dirty="0">
                <a:solidFill>
                  <a:srgbClr val="008000"/>
                </a:solidFill>
                <a:highlight>
                  <a:srgbClr val="FFFFFF"/>
                </a:highlight>
                <a:latin typeface="Consolas"/>
              </a:rPr>
              <a:t>//dataFile.precision(4);</a:t>
            </a:r>
            <a:endParaRPr lang="tr-TR" sz="1300" dirty="0">
              <a:solidFill>
                <a:srgbClr val="000000"/>
              </a:solidFill>
              <a:highlight>
                <a:srgbClr val="FFFFFF"/>
              </a:highlight>
              <a:latin typeface="Consolas"/>
            </a:endParaRPr>
          </a:p>
          <a:p>
            <a:pPr marL="0" indent="0">
              <a:buNone/>
            </a:pPr>
            <a:r>
              <a:rPr lang="tr-TR" sz="1300" dirty="0">
                <a:solidFill>
                  <a:srgbClr val="000000"/>
                </a:solidFill>
                <a:highlight>
                  <a:srgbClr val="FFFFFF"/>
                </a:highlight>
                <a:latin typeface="Consolas"/>
              </a:rPr>
              <a:t>dataFile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setprecision(3)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num </a:t>
            </a:r>
            <a:r>
              <a:rPr lang="tr-TR" sz="1300" dirty="0">
                <a:solidFill>
                  <a:srgbClr val="008080"/>
                </a:solidFill>
                <a:highlight>
                  <a:srgbClr val="FFFFFF"/>
                </a:highlight>
                <a:latin typeface="Consolas"/>
              </a:rPr>
              <a:t>&lt;&lt;</a:t>
            </a:r>
            <a:r>
              <a:rPr lang="tr-TR" sz="1300" dirty="0">
                <a:solidFill>
                  <a:srgbClr val="000000"/>
                </a:solidFill>
                <a:highlight>
                  <a:srgbClr val="FFFFFF"/>
                </a:highlight>
                <a:latin typeface="Consolas"/>
              </a:rPr>
              <a:t> endl; </a:t>
            </a:r>
            <a:r>
              <a:rPr lang="tr-TR" sz="1300" dirty="0">
                <a:solidFill>
                  <a:srgbClr val="008000"/>
                </a:solidFill>
                <a:highlight>
                  <a:srgbClr val="FFFFFF"/>
                </a:highlight>
                <a:latin typeface="Consolas"/>
              </a:rPr>
              <a:t>//dataFile.precision(3</a:t>
            </a:r>
            <a:r>
              <a:rPr lang="tr-TR" sz="1300" dirty="0" smtClean="0">
                <a:solidFill>
                  <a:srgbClr val="008000"/>
                </a:solidFill>
                <a:highlight>
                  <a:srgbClr val="FFFFFF"/>
                </a:highlight>
                <a:latin typeface="Consolas"/>
              </a:rPr>
              <a:t>);</a:t>
            </a:r>
            <a:endParaRPr lang="tr-TR" sz="1300" dirty="0">
              <a:solidFill>
                <a:srgbClr val="000000"/>
              </a:solidFill>
              <a:highlight>
                <a:srgbClr val="FFFFFF"/>
              </a:highlight>
              <a:latin typeface="Consolas"/>
            </a:endParaRPr>
          </a:p>
          <a:p>
            <a:pPr marL="0" indent="0">
              <a:buNone/>
            </a:pPr>
            <a:r>
              <a:rPr lang="tr-TR" sz="1300" dirty="0">
                <a:solidFill>
                  <a:srgbClr val="000000"/>
                </a:solidFill>
                <a:highlight>
                  <a:srgbClr val="FFFFFF"/>
                </a:highlight>
                <a:latin typeface="Consolas"/>
              </a:rPr>
              <a:t>system(</a:t>
            </a:r>
            <a:r>
              <a:rPr lang="tr-TR" sz="1300" dirty="0">
                <a:solidFill>
                  <a:srgbClr val="A31515"/>
                </a:solidFill>
                <a:highlight>
                  <a:srgbClr val="FFFFFF"/>
                </a:highlight>
                <a:latin typeface="Consolas"/>
              </a:rPr>
              <a:t>"pause"</a:t>
            </a:r>
            <a:r>
              <a:rPr lang="tr-TR" sz="1300" dirty="0">
                <a:solidFill>
                  <a:srgbClr val="000000"/>
                </a:solidFill>
                <a:highlight>
                  <a:srgbClr val="FFFFFF"/>
                </a:highlight>
                <a:latin typeface="Consolas"/>
              </a:rPr>
              <a:t>);</a:t>
            </a:r>
          </a:p>
          <a:p>
            <a:pPr marL="0" indent="0">
              <a:buNone/>
            </a:pPr>
            <a:r>
              <a:rPr lang="tr-TR" sz="1300" dirty="0">
                <a:solidFill>
                  <a:srgbClr val="000000"/>
                </a:solidFill>
                <a:highlight>
                  <a:srgbClr val="FFFFFF"/>
                </a:highlight>
                <a:latin typeface="Consolas"/>
              </a:rPr>
              <a:t>}</a:t>
            </a:r>
          </a:p>
        </p:txBody>
      </p:sp>
    </p:spTree>
    <p:extLst>
      <p:ext uri="{BB962C8B-B14F-4D97-AF65-F5344CB8AC3E}">
        <p14:creationId xmlns:p14="http://schemas.microsoft.com/office/powerpoint/2010/main" val="3099334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56D9BCD-39EC-462E-9D4E-D997F8942391}" type="slidenum">
              <a:rPr lang="en-US" altLang="tr-TR"/>
              <a:pPr/>
              <a:t>37</a:t>
            </a:fld>
            <a:endParaRPr lang="en-US" altLang="tr-TR"/>
          </a:p>
        </p:txBody>
      </p:sp>
      <p:sp>
        <p:nvSpPr>
          <p:cNvPr id="148482"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Prestige Elite"/>
                <a:ea typeface="Officina Sans" charset="-128"/>
              </a:rPr>
              <a:t>S</a:t>
            </a:r>
            <a:r>
              <a:rPr lang="tr-TR" altLang="tr-TR" sz="2400" b="1" i="1" noProof="1" smtClean="0">
                <a:solidFill>
                  <a:srgbClr val="000000"/>
                </a:solidFill>
                <a:latin typeface="Prestige Elite"/>
                <a:ea typeface="Officina Sans" charset="-128"/>
              </a:rPr>
              <a:t>creen output and </a:t>
            </a:r>
            <a:r>
              <a:rPr lang="tr-TR" altLang="tr-TR" sz="2400" b="1" i="1" noProof="1" smtClean="0">
                <a:solidFill>
                  <a:srgbClr val="000000"/>
                </a:solidFill>
                <a:latin typeface="Officina Sans" charset="-128"/>
                <a:ea typeface="Officina Sans" charset="-128"/>
              </a:rPr>
              <a:t>Contents </a:t>
            </a:r>
            <a:r>
              <a:rPr lang="tr-TR" altLang="tr-TR" sz="2400" b="1" i="1" noProof="1">
                <a:solidFill>
                  <a:srgbClr val="000000"/>
                </a:solidFill>
                <a:latin typeface="Officina Sans" charset="-128"/>
                <a:ea typeface="Officina Sans" charset="-128"/>
              </a:rPr>
              <a:t>of File </a:t>
            </a:r>
            <a:r>
              <a:rPr lang="tr-TR" altLang="tr-TR" sz="2400" b="1" i="1" noProof="1" smtClean="0">
                <a:solidFill>
                  <a:srgbClr val="000000"/>
                </a:solidFill>
                <a:latin typeface="Prestige Elite"/>
                <a:ea typeface="Officina Sans" charset="-128"/>
              </a:rPr>
              <a:t>numfile.txt and</a:t>
            </a:r>
            <a:endParaRPr lang="tr-TR" altLang="tr-TR" sz="2400" b="1" i="1" noProof="1">
              <a:solidFill>
                <a:srgbClr val="000000"/>
              </a:solidFill>
              <a:latin typeface="Prestige Elite"/>
              <a:ea typeface="Officina Sans" charset="-128"/>
            </a:endParaRPr>
          </a:p>
        </p:txBody>
      </p:sp>
      <p:sp>
        <p:nvSpPr>
          <p:cNvPr id="148483"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123.456</a:t>
            </a:r>
          </a:p>
          <a:p>
            <a:pPr>
              <a:lnSpc>
                <a:spcPct val="80000"/>
              </a:lnSpc>
              <a:buFontTx/>
              <a:buNone/>
            </a:pPr>
            <a:r>
              <a:rPr lang="tr-TR" altLang="tr-TR" sz="2000" noProof="1">
                <a:solidFill>
                  <a:srgbClr val="000000"/>
                </a:solidFill>
                <a:latin typeface="Prestige Elite"/>
              </a:rPr>
              <a:t>123.46</a:t>
            </a:r>
          </a:p>
          <a:p>
            <a:pPr>
              <a:lnSpc>
                <a:spcPct val="80000"/>
              </a:lnSpc>
              <a:buFontTx/>
              <a:buNone/>
            </a:pPr>
            <a:r>
              <a:rPr lang="tr-TR" altLang="tr-TR" sz="2000" noProof="1">
                <a:solidFill>
                  <a:srgbClr val="000000"/>
                </a:solidFill>
                <a:latin typeface="Prestige Elite"/>
              </a:rPr>
              <a:t>123.5</a:t>
            </a:r>
          </a:p>
          <a:p>
            <a:pPr>
              <a:buFontTx/>
              <a:buNone/>
            </a:pPr>
            <a:r>
              <a:rPr lang="tr-TR" altLang="tr-TR" sz="2000" noProof="1">
                <a:solidFill>
                  <a:srgbClr val="000000"/>
                </a:solidFill>
                <a:latin typeface="Prestige Elite"/>
              </a:rPr>
              <a:t>124	</a:t>
            </a:r>
          </a:p>
          <a:p>
            <a:pPr>
              <a:lnSpc>
                <a:spcPct val="96000"/>
              </a:lnSpc>
              <a:buFontTx/>
              <a:buNone/>
            </a:pPr>
            <a:endParaRPr lang="tr-TR" altLang="tr-TR" sz="2000" noProof="1">
              <a:latin typeface="Prestige Elite"/>
            </a:endParaRPr>
          </a:p>
        </p:txBody>
      </p:sp>
    </p:spTree>
    <p:extLst>
      <p:ext uri="{BB962C8B-B14F-4D97-AF65-F5344CB8AC3E}">
        <p14:creationId xmlns:p14="http://schemas.microsoft.com/office/powerpoint/2010/main" val="37551103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2CE80D1-7455-4C77-8D80-ACA01E332E3B}" type="slidenum">
              <a:rPr lang="en-US" altLang="tr-TR"/>
              <a:pPr/>
              <a:t>38</a:t>
            </a:fld>
            <a:endParaRPr lang="en-US" altLang="tr-TR"/>
          </a:p>
        </p:txBody>
      </p:sp>
      <p:sp>
        <p:nvSpPr>
          <p:cNvPr id="50178" name="Rectangle 2"/>
          <p:cNvSpPr>
            <a:spLocks noGrp="1" noChangeArrowheads="1"/>
          </p:cNvSpPr>
          <p:nvPr>
            <p:ph type="title"/>
          </p:nvPr>
        </p:nvSpPr>
        <p:spPr>
          <a:xfrm>
            <a:off x="685800" y="304800"/>
            <a:ext cx="7772400" cy="762000"/>
          </a:xfrm>
        </p:spPr>
        <p:txBody>
          <a:bodyPr>
            <a:normAutofit fontScale="90000"/>
          </a:bodyPr>
          <a:lstStyle/>
          <a:p>
            <a:r>
              <a:rPr lang="en-US" altLang="tr-TR" dirty="0"/>
              <a:t>Program </a:t>
            </a:r>
            <a:r>
              <a:rPr lang="en-US" altLang="tr-TR" dirty="0" smtClean="0"/>
              <a:t>7</a:t>
            </a:r>
            <a:endParaRPr lang="en-US" altLang="tr-TR" dirty="0"/>
          </a:p>
        </p:txBody>
      </p:sp>
      <p:sp>
        <p:nvSpPr>
          <p:cNvPr id="50179" name="Rectangle 3"/>
          <p:cNvSpPr>
            <a:spLocks noGrp="1" noChangeArrowheads="1"/>
          </p:cNvSpPr>
          <p:nvPr>
            <p:ph type="body" idx="1"/>
          </p:nvPr>
        </p:nvSpPr>
        <p:spPr>
          <a:xfrm>
            <a:off x="685799" y="1142999"/>
            <a:ext cx="7911935" cy="5245925"/>
          </a:xfrm>
        </p:spPr>
        <p:txBody>
          <a:bodyPr>
            <a:normAutofit fontScale="62500" lnSpcReduction="20000"/>
          </a:bodyPr>
          <a:lstStyle/>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&lt;iostream&gt;</a:t>
            </a:r>
            <a:r>
              <a:rPr lang="tr-TR" sz="2000" dirty="0">
                <a:solidFill>
                  <a:srgbClr val="000000"/>
                </a:solidFill>
                <a:highlight>
                  <a:srgbClr val="FFFFFF"/>
                </a:highlight>
                <a:latin typeface="Consolas"/>
              </a:rPr>
              <a:t> </a:t>
            </a: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&lt;fstream&gt;</a:t>
            </a: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#include</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&lt;iomanip&gt;</a:t>
            </a:r>
            <a:r>
              <a:rPr lang="tr-TR" sz="2000" dirty="0">
                <a:solidFill>
                  <a:srgbClr val="000000"/>
                </a:solidFill>
                <a:highlight>
                  <a:srgbClr val="FFFFFF"/>
                </a:highlight>
                <a:latin typeface="Consolas"/>
              </a:rPr>
              <a:t> </a:t>
            </a:r>
            <a:r>
              <a:rPr lang="tr-TR" sz="2000" dirty="0">
                <a:solidFill>
                  <a:srgbClr val="008000"/>
                </a:solidFill>
                <a:highlight>
                  <a:srgbClr val="FFFFFF"/>
                </a:highlight>
                <a:latin typeface="Consolas"/>
              </a:rPr>
              <a:t>//setprecision</a:t>
            </a:r>
            <a:endParaRPr lang="tr-TR" sz="2000" dirty="0">
              <a:solidFill>
                <a:srgbClr val="000000"/>
              </a:solidFill>
              <a:highlight>
                <a:srgbClr val="FFFFFF"/>
              </a:highlight>
              <a:latin typeface="Consolas"/>
            </a:endParaRPr>
          </a:p>
          <a:p>
            <a:pPr marL="0" indent="0">
              <a:buNone/>
            </a:pPr>
            <a:r>
              <a:rPr lang="tr-TR" sz="2000" dirty="0">
                <a:solidFill>
                  <a:srgbClr val="0000FF"/>
                </a:solidFill>
                <a:highlight>
                  <a:srgbClr val="FFFFFF"/>
                </a:highlight>
                <a:latin typeface="Consolas"/>
              </a:rPr>
              <a:t>using</a:t>
            </a:r>
            <a:r>
              <a:rPr lang="tr-TR" sz="2000" dirty="0">
                <a:solidFill>
                  <a:srgbClr val="000000"/>
                </a:solidFill>
                <a:highlight>
                  <a:srgbClr val="FFFFFF"/>
                </a:highlight>
                <a:latin typeface="Consolas"/>
              </a:rPr>
              <a:t> </a:t>
            </a:r>
            <a:r>
              <a:rPr lang="tr-TR" sz="2000" dirty="0">
                <a:solidFill>
                  <a:srgbClr val="0000FF"/>
                </a:solidFill>
                <a:highlight>
                  <a:srgbClr val="FFFFFF"/>
                </a:highlight>
                <a:latin typeface="Consolas"/>
              </a:rPr>
              <a:t>namespace</a:t>
            </a:r>
            <a:r>
              <a:rPr lang="tr-TR" sz="2000" dirty="0">
                <a:solidFill>
                  <a:srgbClr val="000000"/>
                </a:solidFill>
                <a:highlight>
                  <a:srgbClr val="FFFFFF"/>
                </a:highlight>
                <a:latin typeface="Consolas"/>
              </a:rPr>
              <a:t> std;</a:t>
            </a:r>
          </a:p>
          <a:p>
            <a:pPr marL="0" indent="0">
              <a:buNone/>
            </a:pP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 main(</a:t>
            </a:r>
            <a:r>
              <a:rPr lang="tr-TR" sz="2000" dirty="0">
                <a:solidFill>
                  <a:srgbClr val="0000FF"/>
                </a:solidFill>
                <a:highlight>
                  <a:srgbClr val="FFFFFF"/>
                </a:highlight>
                <a:latin typeface="Consolas"/>
              </a:rPr>
              <a:t>void</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a:p>
            <a:pPr marL="0" indent="0">
              <a:buNone/>
            </a:pPr>
            <a:r>
              <a:rPr lang="en-US" sz="2000" dirty="0" err="1">
                <a:solidFill>
                  <a:srgbClr val="2B91AF"/>
                </a:solidFill>
                <a:highlight>
                  <a:srgbClr val="FFFFFF"/>
                </a:highlight>
                <a:latin typeface="Consolas"/>
              </a:rPr>
              <a:t>fstream</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outFile</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"table.txt"</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ios</a:t>
            </a:r>
            <a:r>
              <a:rPr lang="en-US" sz="2000" dirty="0">
                <a:solidFill>
                  <a:srgbClr val="000000"/>
                </a:solidFill>
                <a:highlight>
                  <a:srgbClr val="FFFFFF"/>
                </a:highlight>
                <a:latin typeface="Consolas"/>
              </a:rPr>
              <a:t>::out);</a:t>
            </a:r>
          </a:p>
          <a:p>
            <a:pPr marL="0" indent="0">
              <a:buNone/>
            </a:pPr>
            <a:r>
              <a:rPr lang="tr-TR" sz="2000" dirty="0">
                <a:solidFill>
                  <a:srgbClr val="0000FF"/>
                </a:solidFill>
                <a:highlight>
                  <a:srgbClr val="FFFFFF"/>
                </a:highlight>
                <a:latin typeface="Consolas"/>
              </a:rPr>
              <a:t>int</a:t>
            </a:r>
            <a:r>
              <a:rPr lang="tr-TR" sz="2000" dirty="0">
                <a:solidFill>
                  <a:srgbClr val="000000"/>
                </a:solidFill>
                <a:highlight>
                  <a:srgbClr val="FFFFFF"/>
                </a:highlight>
                <a:latin typeface="Consolas"/>
              </a:rPr>
              <a:t> nums[3][3] = { 2897,5,837,</a:t>
            </a:r>
          </a:p>
          <a:p>
            <a:pPr marL="0" indent="0">
              <a:buNone/>
            </a:pPr>
            <a:r>
              <a:rPr lang="tr-TR" sz="2000" dirty="0">
                <a:solidFill>
                  <a:srgbClr val="000000"/>
                </a:solidFill>
                <a:highlight>
                  <a:srgbClr val="FFFFFF"/>
                </a:highlight>
                <a:latin typeface="Consolas"/>
              </a:rPr>
              <a:t>               34,7,1623,</a:t>
            </a:r>
          </a:p>
          <a:p>
            <a:pPr marL="0" indent="0">
              <a:buNone/>
            </a:pPr>
            <a:r>
              <a:rPr lang="tr-TR" sz="2000" dirty="0">
                <a:solidFill>
                  <a:srgbClr val="000000"/>
                </a:solidFill>
                <a:highlight>
                  <a:srgbClr val="FFFFFF"/>
                </a:highlight>
                <a:latin typeface="Consolas"/>
              </a:rPr>
              <a:t>               390,3456,12 };</a:t>
            </a:r>
          </a:p>
          <a:p>
            <a:pPr marL="0" indent="0">
              <a:buNone/>
            </a:pPr>
            <a:r>
              <a:rPr lang="en-US" sz="2000" dirty="0">
                <a:solidFill>
                  <a:srgbClr val="008000"/>
                </a:solidFill>
                <a:highlight>
                  <a:srgbClr val="FFFFFF"/>
                </a:highlight>
                <a:latin typeface="Consolas"/>
              </a:rPr>
              <a:t>// Write the three rows of numbers</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for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int</a:t>
            </a:r>
            <a:r>
              <a:rPr lang="en-US" sz="2000" dirty="0">
                <a:solidFill>
                  <a:srgbClr val="000000"/>
                </a:solidFill>
                <a:highlight>
                  <a:srgbClr val="FFFFFF"/>
                </a:highlight>
                <a:latin typeface="Consolas"/>
              </a:rPr>
              <a:t> row = 0; row &lt; 3; row++)</a:t>
            </a:r>
          </a:p>
          <a:p>
            <a:pPr marL="0" indent="0">
              <a:buNone/>
            </a:pPr>
            <a:r>
              <a:rPr lang="tr-TR" sz="2000" dirty="0">
                <a:solidFill>
                  <a:srgbClr val="000000"/>
                </a:solidFill>
                <a:highlight>
                  <a:srgbClr val="FFFFFF"/>
                </a:highlight>
                <a:latin typeface="Consolas"/>
              </a:rPr>
              <a:t>{</a:t>
            </a:r>
          </a:p>
          <a:p>
            <a:pPr marL="0" indent="0">
              <a:buNone/>
            </a:pPr>
            <a:r>
              <a:rPr lang="it-IT" sz="2000" dirty="0">
                <a:solidFill>
                  <a:srgbClr val="0000FF"/>
                </a:solidFill>
                <a:highlight>
                  <a:srgbClr val="FFFFFF"/>
                </a:highlight>
                <a:latin typeface="Consolas"/>
              </a:rPr>
              <a:t>for</a:t>
            </a: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int</a:t>
            </a:r>
            <a:r>
              <a:rPr lang="it-IT" sz="2000" dirty="0">
                <a:solidFill>
                  <a:srgbClr val="000000"/>
                </a:solidFill>
                <a:highlight>
                  <a:srgbClr val="FFFFFF"/>
                </a:highlight>
                <a:latin typeface="Consolas"/>
              </a:rPr>
              <a:t> col = 0; col &lt; 3; col++)</a:t>
            </a:r>
          </a:p>
          <a:p>
            <a:pPr marL="0" indent="0">
              <a:buNone/>
            </a:pP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cout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setw(4)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nums[row][col]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  "</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outFile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setw(4)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nums[row][col]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a:t>
            </a:r>
            <a:r>
              <a:rPr lang="tr-TR" sz="2000" dirty="0">
                <a:solidFill>
                  <a:srgbClr val="A31515"/>
                </a:solidFill>
                <a:highlight>
                  <a:srgbClr val="FFFFFF"/>
                </a:highlight>
                <a:latin typeface="Consolas"/>
              </a:rPr>
              <a:t>"  "</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cout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endl;</a:t>
            </a:r>
          </a:p>
          <a:p>
            <a:pPr marL="0" indent="0">
              <a:buNone/>
            </a:pPr>
            <a:r>
              <a:rPr lang="tr-TR" sz="2000" dirty="0">
                <a:solidFill>
                  <a:srgbClr val="000000"/>
                </a:solidFill>
                <a:highlight>
                  <a:srgbClr val="FFFFFF"/>
                </a:highlight>
                <a:latin typeface="Consolas"/>
              </a:rPr>
              <a:t>outFile </a:t>
            </a:r>
            <a:r>
              <a:rPr lang="tr-TR" sz="2000" dirty="0">
                <a:solidFill>
                  <a:srgbClr val="008080"/>
                </a:solidFill>
                <a:highlight>
                  <a:srgbClr val="FFFFFF"/>
                </a:highlight>
                <a:latin typeface="Consolas"/>
              </a:rPr>
              <a:t>&lt;&lt;</a:t>
            </a:r>
            <a:r>
              <a:rPr lang="tr-TR" sz="2000" dirty="0">
                <a:solidFill>
                  <a:srgbClr val="000000"/>
                </a:solidFill>
                <a:highlight>
                  <a:srgbClr val="FFFFFF"/>
                </a:highlight>
                <a:latin typeface="Consolas"/>
              </a:rPr>
              <a:t> endl;</a:t>
            </a:r>
          </a:p>
          <a:p>
            <a:pPr marL="0" indent="0">
              <a:buNone/>
            </a:pP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outFile.close();</a:t>
            </a:r>
          </a:p>
          <a:p>
            <a:pPr marL="0" indent="0">
              <a:buNone/>
            </a:pPr>
            <a:endParaRPr lang="tr-TR" sz="2000" dirty="0">
              <a:solidFill>
                <a:srgbClr val="000000"/>
              </a:solidFill>
              <a:highlight>
                <a:srgbClr val="FFFFFF"/>
              </a:highlight>
              <a:latin typeface="Consolas"/>
            </a:endParaRPr>
          </a:p>
          <a:p>
            <a:pPr marL="0" indent="0">
              <a:buNone/>
            </a:pPr>
            <a:endParaRPr lang="tr-TR" sz="2000" dirty="0">
              <a:solidFill>
                <a:srgbClr val="000000"/>
              </a:solidFill>
              <a:highlight>
                <a:srgbClr val="FFFFFF"/>
              </a:highlight>
              <a:latin typeface="Consolas"/>
            </a:endParaRPr>
          </a:p>
          <a:p>
            <a:pPr marL="0" indent="0">
              <a:buNone/>
            </a:pPr>
            <a:r>
              <a:rPr lang="tr-TR" sz="2000" dirty="0">
                <a:solidFill>
                  <a:srgbClr val="000000"/>
                </a:solidFill>
                <a:highlight>
                  <a:srgbClr val="FFFFFF"/>
                </a:highlight>
                <a:latin typeface="Consolas"/>
              </a:rPr>
              <a:t>system(</a:t>
            </a:r>
            <a:r>
              <a:rPr lang="tr-TR" sz="2000" dirty="0">
                <a:solidFill>
                  <a:srgbClr val="A31515"/>
                </a:solidFill>
                <a:highlight>
                  <a:srgbClr val="FFFFFF"/>
                </a:highlight>
                <a:latin typeface="Consolas"/>
              </a:rPr>
              <a:t>"pause"</a:t>
            </a:r>
            <a:r>
              <a:rPr lang="tr-TR" sz="2000" dirty="0">
                <a:solidFill>
                  <a:srgbClr val="000000"/>
                </a:solidFill>
                <a:highlight>
                  <a:srgbClr val="FFFFFF"/>
                </a:highlight>
                <a:latin typeface="Consolas"/>
              </a:rPr>
              <a:t>);</a:t>
            </a:r>
          </a:p>
          <a:p>
            <a:pPr marL="0" indent="0">
              <a:buNone/>
            </a:pPr>
            <a:r>
              <a:rPr lang="tr-TR" sz="2000" dirty="0">
                <a:solidFill>
                  <a:srgbClr val="000000"/>
                </a:solidFill>
                <a:highlight>
                  <a:srgbClr val="FFFFFF"/>
                </a:highlight>
                <a:latin typeface="Consolas"/>
              </a:rPr>
              <a:t>}</a:t>
            </a:r>
          </a:p>
        </p:txBody>
      </p:sp>
    </p:spTree>
    <p:extLst>
      <p:ext uri="{BB962C8B-B14F-4D97-AF65-F5344CB8AC3E}">
        <p14:creationId xmlns:p14="http://schemas.microsoft.com/office/powerpoint/2010/main" val="2436890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5C0DAAD-5ED4-4C2A-9751-63C03D0B018E}" type="slidenum">
              <a:rPr lang="en-US" altLang="tr-TR"/>
              <a:pPr/>
              <a:t>39</a:t>
            </a:fld>
            <a:endParaRPr lang="en-US" altLang="tr-TR"/>
          </a:p>
        </p:txBody>
      </p:sp>
      <p:sp>
        <p:nvSpPr>
          <p:cNvPr id="149506" name="Rectangle 1026"/>
          <p:cNvSpPr>
            <a:spLocks noGrp="1" noChangeArrowheads="1"/>
          </p:cNvSpPr>
          <p:nvPr>
            <p:ph type="title"/>
          </p:nvPr>
        </p:nvSpPr>
        <p:spPr/>
        <p:txBody>
          <a:bodyPr/>
          <a:lstStyle/>
          <a:p>
            <a:pPr>
              <a:lnSpc>
                <a:spcPct val="96000"/>
              </a:lnSpc>
              <a:spcBef>
                <a:spcPts val="1275"/>
              </a:spcBef>
            </a:pPr>
            <a:r>
              <a:rPr lang="tr-TR" altLang="tr-TR" sz="2400" b="1" i="1" noProof="1" smtClean="0">
                <a:solidFill>
                  <a:srgbClr val="000000"/>
                </a:solidFill>
                <a:latin typeface="Officina Sans" charset="-128"/>
                <a:ea typeface="Officina Sans" charset="-128"/>
              </a:rPr>
              <a:t>Screen Output and Contents </a:t>
            </a:r>
            <a:r>
              <a:rPr lang="tr-TR" altLang="tr-TR" sz="2400" b="1" i="1" noProof="1">
                <a:solidFill>
                  <a:srgbClr val="000000"/>
                </a:solidFill>
                <a:latin typeface="Officina Sans" charset="-128"/>
                <a:ea typeface="Officina Sans" charset="-128"/>
              </a:rPr>
              <a:t>of File </a:t>
            </a:r>
            <a:r>
              <a:rPr lang="tr-TR" altLang="tr-TR" sz="2400" b="1" i="1" noProof="1">
                <a:solidFill>
                  <a:srgbClr val="000000"/>
                </a:solidFill>
                <a:latin typeface="Prestige Elite"/>
                <a:ea typeface="Officina Sans" charset="-128"/>
              </a:rPr>
              <a:t>TABLE.TXT</a:t>
            </a:r>
          </a:p>
        </p:txBody>
      </p:sp>
      <p:sp>
        <p:nvSpPr>
          <p:cNvPr id="149507" name="Rectangle 1027"/>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2897     </a:t>
            </a:r>
            <a:r>
              <a:rPr lang="en-US" altLang="tr-TR" sz="2000" dirty="0">
                <a:solidFill>
                  <a:srgbClr val="000000"/>
                </a:solidFill>
                <a:latin typeface="Prestige Elite"/>
              </a:rPr>
              <a:t>  </a:t>
            </a:r>
            <a:r>
              <a:rPr lang="en-US" altLang="tr-TR" sz="2000" noProof="1">
                <a:solidFill>
                  <a:srgbClr val="000000"/>
                </a:solidFill>
                <a:latin typeface="Prestige Elite"/>
              </a:rPr>
              <a:t>5 </a:t>
            </a:r>
            <a:r>
              <a:rPr lang="en-US" altLang="tr-TR" sz="2000" dirty="0">
                <a:solidFill>
                  <a:srgbClr val="000000"/>
                </a:solidFill>
                <a:latin typeface="Prestige Elite"/>
              </a:rPr>
              <a:t> </a:t>
            </a:r>
            <a:r>
              <a:rPr lang="en-US" altLang="tr-TR" sz="2000" noProof="1">
                <a:solidFill>
                  <a:srgbClr val="000000"/>
                </a:solidFill>
                <a:latin typeface="Prestige Elite"/>
              </a:rPr>
              <a:t> </a:t>
            </a:r>
            <a:r>
              <a:rPr lang="en-US" altLang="tr-TR" sz="2000" dirty="0">
                <a:solidFill>
                  <a:srgbClr val="000000"/>
                </a:solidFill>
                <a:latin typeface="Prestige Elite"/>
              </a:rPr>
              <a:t> </a:t>
            </a:r>
            <a:r>
              <a:rPr lang="en-US" altLang="tr-TR" sz="2000" noProof="1">
                <a:solidFill>
                  <a:srgbClr val="000000"/>
                </a:solidFill>
                <a:latin typeface="Prestige Elite"/>
              </a:rPr>
              <a:t>837</a:t>
            </a:r>
          </a:p>
          <a:p>
            <a:pPr>
              <a:lnSpc>
                <a:spcPct val="80000"/>
              </a:lnSpc>
              <a:buFontTx/>
              <a:buNone/>
            </a:pPr>
            <a:r>
              <a:rPr lang="en-US" altLang="tr-TR" sz="2000" dirty="0">
                <a:solidFill>
                  <a:srgbClr val="000000"/>
                </a:solidFill>
                <a:latin typeface="Prestige Elite"/>
              </a:rPr>
              <a:t> </a:t>
            </a:r>
            <a:r>
              <a:rPr lang="en-US" altLang="tr-TR" sz="2000" noProof="1">
                <a:solidFill>
                  <a:srgbClr val="000000"/>
                </a:solidFill>
                <a:latin typeface="Prestige Elite"/>
              </a:rPr>
              <a:t>  34   </a:t>
            </a:r>
            <a:r>
              <a:rPr lang="en-US" altLang="tr-TR" sz="2000" dirty="0">
                <a:solidFill>
                  <a:srgbClr val="000000"/>
                </a:solidFill>
                <a:latin typeface="Prestige Elite"/>
              </a:rPr>
              <a:t>    </a:t>
            </a:r>
            <a:r>
              <a:rPr lang="en-US" altLang="tr-TR" sz="2000" noProof="1">
                <a:solidFill>
                  <a:srgbClr val="000000"/>
                </a:solidFill>
                <a:latin typeface="Prestige Elite"/>
              </a:rPr>
              <a:t> 7 </a:t>
            </a:r>
            <a:r>
              <a:rPr lang="en-US" altLang="tr-TR" sz="2000" dirty="0">
                <a:solidFill>
                  <a:srgbClr val="000000"/>
                </a:solidFill>
                <a:latin typeface="Prestige Elite"/>
              </a:rPr>
              <a:t> </a:t>
            </a:r>
            <a:r>
              <a:rPr lang="en-US" altLang="tr-TR" sz="2000" noProof="1">
                <a:solidFill>
                  <a:srgbClr val="000000"/>
                </a:solidFill>
                <a:latin typeface="Prestige Elite"/>
              </a:rPr>
              <a:t>1623</a:t>
            </a:r>
          </a:p>
          <a:p>
            <a:pPr>
              <a:lnSpc>
                <a:spcPct val="80000"/>
              </a:lnSpc>
              <a:buFontTx/>
              <a:buNone/>
            </a:pPr>
            <a:r>
              <a:rPr lang="en-US" altLang="tr-TR" sz="2000" noProof="1">
                <a:solidFill>
                  <a:srgbClr val="000000"/>
                </a:solidFill>
                <a:latin typeface="Prestige Elite"/>
              </a:rPr>
              <a:t> 390  3456  </a:t>
            </a:r>
            <a:r>
              <a:rPr lang="en-US" altLang="tr-TR" sz="2000" dirty="0">
                <a:solidFill>
                  <a:srgbClr val="000000"/>
                </a:solidFill>
                <a:latin typeface="Prestige Elite"/>
              </a:rPr>
              <a:t>   </a:t>
            </a:r>
            <a:r>
              <a:rPr lang="en-US" altLang="tr-TR" sz="2000" noProof="1">
                <a:solidFill>
                  <a:srgbClr val="000000"/>
                </a:solidFill>
                <a:latin typeface="Prestige Elite"/>
              </a:rPr>
              <a:t> 12</a:t>
            </a:r>
          </a:p>
          <a:p>
            <a:pPr>
              <a:buFontTx/>
              <a:buNone/>
            </a:pPr>
            <a:r>
              <a:rPr lang="en-US" altLang="tr-TR" sz="2000" noProof="1">
                <a:solidFill>
                  <a:srgbClr val="000000"/>
                </a:solidFill>
              </a:rPr>
              <a:t>	</a:t>
            </a:r>
          </a:p>
        </p:txBody>
      </p:sp>
    </p:spTree>
    <p:extLst>
      <p:ext uri="{BB962C8B-B14F-4D97-AF65-F5344CB8AC3E}">
        <p14:creationId xmlns:p14="http://schemas.microsoft.com/office/powerpoint/2010/main" val="582364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9EFDB7-DDB0-42EF-A57D-E036EBA82141}" type="slidenum">
              <a:rPr lang="en-US" altLang="tr-TR"/>
              <a:pPr/>
              <a:t>4</a:t>
            </a:fld>
            <a:endParaRPr lang="en-US" altLang="tr-TR"/>
          </a:p>
        </p:txBody>
      </p:sp>
      <p:sp>
        <p:nvSpPr>
          <p:cNvPr id="16386" name="Rectangle 2"/>
          <p:cNvSpPr>
            <a:spLocks noGrp="1" noChangeArrowheads="1"/>
          </p:cNvSpPr>
          <p:nvPr>
            <p:ph type="title"/>
          </p:nvPr>
        </p:nvSpPr>
        <p:spPr>
          <a:xfrm>
            <a:off x="350323" y="371579"/>
            <a:ext cx="8229600" cy="1143000"/>
          </a:xfrm>
        </p:spPr>
        <p:txBody>
          <a:bodyPr/>
          <a:lstStyle/>
          <a:p>
            <a:r>
              <a:rPr lang="en-US" altLang="tr-TR" dirty="0"/>
              <a:t>Table </a:t>
            </a:r>
            <a:r>
              <a:rPr lang="en-US" altLang="tr-TR" dirty="0" smtClean="0"/>
              <a:t>1</a:t>
            </a:r>
            <a:endParaRPr lang="en-US" altLang="tr-TR" dirty="0"/>
          </a:p>
        </p:txBody>
      </p:sp>
      <p:graphicFrame>
        <p:nvGraphicFramePr>
          <p:cNvPr id="16389" name="Object 5"/>
          <p:cNvGraphicFramePr>
            <a:graphicFrameLocks noChangeAspect="1"/>
          </p:cNvGraphicFramePr>
          <p:nvPr>
            <p:extLst>
              <p:ext uri="{D42A27DB-BD31-4B8C-83A1-F6EECF244321}">
                <p14:modId xmlns:p14="http://schemas.microsoft.com/office/powerpoint/2010/main" val="4010975223"/>
              </p:ext>
            </p:extLst>
          </p:nvPr>
        </p:nvGraphicFramePr>
        <p:xfrm>
          <a:off x="206528" y="1750233"/>
          <a:ext cx="7873797" cy="3513117"/>
        </p:xfrm>
        <a:graphic>
          <a:graphicData uri="http://schemas.openxmlformats.org/presentationml/2006/ole">
            <mc:AlternateContent xmlns:mc="http://schemas.openxmlformats.org/markup-compatibility/2006">
              <mc:Choice xmlns:v="urn:schemas-microsoft-com:vml" Requires="v">
                <p:oleObj spid="_x0000_s1122" name="Document" r:id="rId3" imgW="5518987" imgH="2456362" progId="Word.Document.8">
                  <p:embed/>
                </p:oleObj>
              </mc:Choice>
              <mc:Fallback>
                <p:oleObj name="Document" r:id="rId3" imgW="5518987" imgH="2456362" progId="Word.Document.8">
                  <p:embed/>
                  <p:pic>
                    <p:nvPicPr>
                      <p:cNvPr id="0" name=""/>
                      <p:cNvPicPr>
                        <a:picLocks noChangeAspect="1" noChangeArrowheads="1"/>
                      </p:cNvPicPr>
                      <p:nvPr/>
                    </p:nvPicPr>
                    <p:blipFill>
                      <a:blip r:embed="rId4"/>
                      <a:srcRect/>
                      <a:stretch>
                        <a:fillRect/>
                      </a:stretch>
                    </p:blipFill>
                    <p:spPr bwMode="auto">
                      <a:xfrm>
                        <a:off x="206528" y="1750233"/>
                        <a:ext cx="7873797" cy="351311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20679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009A550-EF1B-4AB2-A84D-B071D3EB7383}" type="slidenum">
              <a:rPr lang="en-US" altLang="tr-TR"/>
              <a:pPr/>
              <a:t>40</a:t>
            </a:fld>
            <a:endParaRPr lang="en-US" altLang="tr-TR"/>
          </a:p>
        </p:txBody>
      </p:sp>
      <p:sp>
        <p:nvSpPr>
          <p:cNvPr id="52226" name="Rectangle 2"/>
          <p:cNvSpPr>
            <a:spLocks noGrp="1" noChangeArrowheads="1"/>
          </p:cNvSpPr>
          <p:nvPr>
            <p:ph type="title"/>
          </p:nvPr>
        </p:nvSpPr>
        <p:spPr/>
        <p:txBody>
          <a:bodyPr/>
          <a:lstStyle/>
          <a:p>
            <a:r>
              <a:rPr lang="en-US" altLang="tr-TR" dirty="0"/>
              <a:t>Figure </a:t>
            </a:r>
            <a:r>
              <a:rPr lang="tr-TR" altLang="tr-TR" dirty="0"/>
              <a:t>4</a:t>
            </a:r>
            <a:endParaRPr lang="en-US" altLang="tr-TR" dirty="0"/>
          </a:p>
        </p:txBody>
      </p:sp>
      <p:pic>
        <p:nvPicPr>
          <p:cNvPr id="52229" name="Picture 5" descr="G:\BMP files\1206.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925" y="2286000"/>
            <a:ext cx="7966075" cy="221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545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0D8D0DD-76FA-4AA5-AC83-02FDA1CC56EF}" type="slidenum">
              <a:rPr lang="en-US" altLang="tr-TR"/>
              <a:pPr/>
              <a:t>41</a:t>
            </a:fld>
            <a:endParaRPr lang="en-US" altLang="tr-TR"/>
          </a:p>
        </p:txBody>
      </p:sp>
      <p:sp>
        <p:nvSpPr>
          <p:cNvPr id="54274" name="Rectangle 2"/>
          <p:cNvSpPr>
            <a:spLocks noGrp="1" noChangeArrowheads="1"/>
          </p:cNvSpPr>
          <p:nvPr>
            <p:ph type="title"/>
          </p:nvPr>
        </p:nvSpPr>
        <p:spPr/>
        <p:txBody>
          <a:bodyPr>
            <a:normAutofit/>
          </a:bodyPr>
          <a:lstStyle/>
          <a:p>
            <a:r>
              <a:rPr lang="en-US" altLang="tr-TR" sz="3600" dirty="0" smtClean="0"/>
              <a:t>Using </a:t>
            </a:r>
            <a:r>
              <a:rPr lang="en-US" altLang="tr-TR" sz="3600" dirty="0"/>
              <a:t>&gt;&gt; to Read Information from a File</a:t>
            </a:r>
          </a:p>
        </p:txBody>
      </p:sp>
      <p:sp>
        <p:nvSpPr>
          <p:cNvPr id="54275" name="Rectangle 3"/>
          <p:cNvSpPr>
            <a:spLocks noGrp="1" noChangeArrowheads="1"/>
          </p:cNvSpPr>
          <p:nvPr>
            <p:ph type="body" idx="1"/>
          </p:nvPr>
        </p:nvSpPr>
        <p:spPr/>
        <p:txBody>
          <a:bodyPr/>
          <a:lstStyle/>
          <a:p>
            <a:r>
              <a:rPr lang="en-US" altLang="tr-TR"/>
              <a:t>The stream extraction operator (&gt;&gt;) may be used to read information from a file.</a:t>
            </a:r>
          </a:p>
        </p:txBody>
      </p:sp>
    </p:spTree>
    <p:extLst>
      <p:ext uri="{BB962C8B-B14F-4D97-AF65-F5344CB8AC3E}">
        <p14:creationId xmlns:p14="http://schemas.microsoft.com/office/powerpoint/2010/main" val="1234184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3697050-C464-467F-8730-489C0A8A6460}" type="slidenum">
              <a:rPr lang="en-US" altLang="tr-TR"/>
              <a:pPr/>
              <a:t>42</a:t>
            </a:fld>
            <a:endParaRPr lang="en-US" altLang="tr-TR"/>
          </a:p>
        </p:txBody>
      </p:sp>
      <p:sp>
        <p:nvSpPr>
          <p:cNvPr id="56322" name="Rectangle 2"/>
          <p:cNvSpPr>
            <a:spLocks noGrp="1" noChangeArrowheads="1"/>
          </p:cNvSpPr>
          <p:nvPr>
            <p:ph type="title"/>
          </p:nvPr>
        </p:nvSpPr>
        <p:spPr>
          <a:xfrm>
            <a:off x="0" y="0"/>
            <a:ext cx="7772400" cy="609600"/>
          </a:xfrm>
        </p:spPr>
        <p:txBody>
          <a:bodyPr>
            <a:normAutofit fontScale="90000"/>
          </a:bodyPr>
          <a:lstStyle/>
          <a:p>
            <a:r>
              <a:rPr lang="en-US" altLang="tr-TR" dirty="0"/>
              <a:t>Program </a:t>
            </a:r>
            <a:r>
              <a:rPr lang="en-US" altLang="tr-TR" dirty="0" smtClean="0"/>
              <a:t>8</a:t>
            </a:r>
            <a:endParaRPr lang="en-US" altLang="tr-TR" dirty="0"/>
          </a:p>
        </p:txBody>
      </p:sp>
      <p:sp>
        <p:nvSpPr>
          <p:cNvPr id="56323" name="Rectangle 3"/>
          <p:cNvSpPr>
            <a:spLocks noGrp="1" noChangeArrowheads="1"/>
          </p:cNvSpPr>
          <p:nvPr>
            <p:ph type="body" idx="1"/>
          </p:nvPr>
        </p:nvSpPr>
        <p:spPr>
          <a:xfrm>
            <a:off x="377042" y="606630"/>
            <a:ext cx="8612580" cy="5936674"/>
          </a:xfrm>
        </p:spPr>
        <p:txBody>
          <a:bodyPr>
            <a:noAutofit/>
          </a:bodyPr>
          <a:lstStyle/>
          <a:p>
            <a:pPr marL="0" indent="0">
              <a:buNone/>
            </a:pPr>
            <a:r>
              <a:rPr lang="en-US" sz="1200" dirty="0">
                <a:solidFill>
                  <a:srgbClr val="008000"/>
                </a:solidFill>
                <a:highlight>
                  <a:srgbClr val="FFFFFF"/>
                </a:highlight>
                <a:latin typeface="Consolas"/>
              </a:rPr>
              <a:t>// This program uses the &gt;&gt; operator to read information from a file.</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 {</a:t>
            </a:r>
            <a:endParaRPr lang="tr-TR" sz="1200" dirty="0">
              <a:solidFill>
                <a:srgbClr val="000000"/>
              </a:solidFill>
              <a:highlight>
                <a:srgbClr val="FFFFFF"/>
              </a:highlight>
              <a:latin typeface="Consolas"/>
            </a:endParaRPr>
          </a:p>
          <a:p>
            <a:pPr marL="0" indent="0">
              <a:buNone/>
            </a:pP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dataFile;</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name[81];</a:t>
            </a:r>
          </a:p>
          <a:p>
            <a:pPr marL="0" indent="0">
              <a:buNone/>
            </a:pPr>
            <a:r>
              <a:rPr lang="tr-TR" sz="1200" dirty="0">
                <a:solidFill>
                  <a:srgbClr val="000000"/>
                </a:solidFill>
                <a:highlight>
                  <a:srgbClr val="FFFFFF"/>
                </a:highlight>
                <a:latin typeface="Consolas"/>
              </a:rPr>
              <a:t>dataFile.open(</a:t>
            </a:r>
            <a:r>
              <a:rPr lang="tr-TR" sz="1200" dirty="0">
                <a:solidFill>
                  <a:srgbClr val="A31515"/>
                </a:solidFill>
                <a:highlight>
                  <a:srgbClr val="FFFFFF"/>
                </a:highlight>
                <a:latin typeface="Consolas"/>
              </a:rPr>
              <a:t>"demofile.txt"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::in);</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a:t>
            </a:r>
            <a:r>
              <a:rPr lang="tr-TR" sz="1200" dirty="0">
                <a:solidFill>
                  <a:srgbClr val="000000"/>
                </a:solidFill>
                <a:highlight>
                  <a:srgbClr val="FFFFFF"/>
                </a:highlight>
                <a:latin typeface="Consolas"/>
              </a:rPr>
              <a:t>dataFile</a:t>
            </a:r>
            <a:r>
              <a:rPr lang="tr-TR" sz="1200" dirty="0" smtClean="0">
                <a:solidFill>
                  <a:srgbClr val="000000"/>
                </a:solidFill>
                <a:highlight>
                  <a:srgbClr val="FFFFFF"/>
                </a:highlight>
                <a:latin typeface="Consolas"/>
              </a:rPr>
              <a:t>) {</a:t>
            </a:r>
            <a:endParaRPr lang="tr-TR" sz="1200" dirty="0">
              <a:solidFill>
                <a:srgbClr val="000000"/>
              </a:solidFill>
              <a:highlight>
                <a:srgbClr val="FFFFFF"/>
              </a:highlight>
              <a:latin typeface="Consolas"/>
            </a:endParaRPr>
          </a:p>
          <a:p>
            <a:pPr marL="0" indent="0">
              <a:buNone/>
            </a:pPr>
            <a:r>
              <a:rPr lang="nn-NO" sz="1200" dirty="0">
                <a:solidFill>
                  <a:srgbClr val="000000"/>
                </a:solidFill>
                <a:highlight>
                  <a:srgbClr val="FFFFFF"/>
                </a:highlight>
                <a:latin typeface="Consolas"/>
              </a:rPr>
              <a:t>cout </a:t>
            </a:r>
            <a:r>
              <a:rPr lang="nn-NO" sz="1200" dirty="0">
                <a:solidFill>
                  <a:srgbClr val="008080"/>
                </a:solidFill>
                <a:highlight>
                  <a:srgbClr val="FFFFFF"/>
                </a:highlight>
                <a:latin typeface="Consolas"/>
              </a:rPr>
              <a:t>&lt;&lt;</a:t>
            </a:r>
            <a:r>
              <a:rPr lang="nn-NO" sz="1200" dirty="0">
                <a:solidFill>
                  <a:srgbClr val="000000"/>
                </a:solidFill>
                <a:highlight>
                  <a:srgbClr val="FFFFFF"/>
                </a:highlight>
                <a:latin typeface="Consolas"/>
              </a:rPr>
              <a:t> </a:t>
            </a:r>
            <a:r>
              <a:rPr lang="nn-NO" sz="1200" dirty="0">
                <a:solidFill>
                  <a:srgbClr val="A31515"/>
                </a:solidFill>
                <a:highlight>
                  <a:srgbClr val="FFFFFF"/>
                </a:highlight>
                <a:latin typeface="Consolas"/>
              </a:rPr>
              <a:t>"File open error!"</a:t>
            </a:r>
            <a:r>
              <a:rPr lang="nn-NO" sz="1200" dirty="0">
                <a:solidFill>
                  <a:srgbClr val="000000"/>
                </a:solidFill>
                <a:highlight>
                  <a:srgbClr val="FFFFFF"/>
                </a:highlight>
                <a:latin typeface="Consolas"/>
              </a:rPr>
              <a:t> </a:t>
            </a:r>
            <a:r>
              <a:rPr lang="nn-NO" sz="1200" dirty="0">
                <a:solidFill>
                  <a:srgbClr val="008080"/>
                </a:solidFill>
                <a:highlight>
                  <a:srgbClr val="FFFFFF"/>
                </a:highlight>
                <a:latin typeface="Consolas"/>
              </a:rPr>
              <a:t>&lt;&lt;</a:t>
            </a:r>
            <a:r>
              <a:rPr lang="nn-NO" sz="1200" dirty="0">
                <a:solidFill>
                  <a:srgbClr val="000000"/>
                </a:solidFill>
                <a:highlight>
                  <a:srgbClr val="FFFFFF"/>
                </a:highlight>
                <a:latin typeface="Consolas"/>
              </a:rPr>
              <a:t> endl;</a:t>
            </a:r>
          </a:p>
          <a:p>
            <a:pPr marL="0" indent="0">
              <a:buNone/>
            </a:pPr>
            <a:r>
              <a:rPr lang="tr-TR" sz="1200" dirty="0">
                <a:solidFill>
                  <a:srgbClr val="0000FF"/>
                </a:solidFill>
                <a:highlight>
                  <a:srgbClr val="FFFFFF"/>
                </a:highlight>
                <a:latin typeface="Consolas"/>
              </a:rPr>
              <a:t>return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opened successfully.\n"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"Now reading information from the file.\n\n"</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"------------------------------------------\n</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a:solidFill>
                  <a:srgbClr val="0000FF"/>
                </a:solidFill>
                <a:highlight>
                  <a:srgbClr val="FFFFFF"/>
                </a:highlight>
                <a:latin typeface="Consolas"/>
              </a:rPr>
              <a:t>for</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int</a:t>
            </a:r>
            <a:r>
              <a:rPr lang="en-US" sz="1200" dirty="0">
                <a:solidFill>
                  <a:srgbClr val="000000"/>
                </a:solidFill>
                <a:highlight>
                  <a:srgbClr val="FFFFFF"/>
                </a:highlight>
                <a:latin typeface="Consolas"/>
              </a:rPr>
              <a:t> count = 0; count &lt; 4; count++)</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name;</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name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dataFile.close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"\n------------------------------------------\n"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"Done.\n</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p:txBody>
      </p:sp>
    </p:spTree>
    <p:extLst>
      <p:ext uri="{BB962C8B-B14F-4D97-AF65-F5344CB8AC3E}">
        <p14:creationId xmlns:p14="http://schemas.microsoft.com/office/powerpoint/2010/main" val="1831978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D9B645C-5F89-4213-9120-69F7563F8DED}" type="slidenum">
              <a:rPr lang="en-US" altLang="tr-TR"/>
              <a:pPr/>
              <a:t>43</a:t>
            </a:fld>
            <a:endParaRPr lang="en-US" altLang="tr-TR"/>
          </a:p>
        </p:txBody>
      </p:sp>
      <p:sp>
        <p:nvSpPr>
          <p:cNvPr id="151554"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a:t>
            </a:r>
          </a:p>
        </p:txBody>
      </p:sp>
      <p:sp>
        <p:nvSpPr>
          <p:cNvPr id="151555"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File opened successfully.</a:t>
            </a:r>
          </a:p>
          <a:p>
            <a:pPr>
              <a:lnSpc>
                <a:spcPct val="80000"/>
              </a:lnSpc>
              <a:buFontTx/>
              <a:buNone/>
            </a:pPr>
            <a:r>
              <a:rPr lang="tr-TR" altLang="tr-TR" sz="2000" noProof="1">
                <a:solidFill>
                  <a:srgbClr val="000000"/>
                </a:solidFill>
                <a:latin typeface="Prestige Elite"/>
              </a:rPr>
              <a:t>Now reading information from the file.</a:t>
            </a:r>
          </a:p>
          <a:p>
            <a:pPr>
              <a:lnSpc>
                <a:spcPct val="80000"/>
              </a:lnSpc>
              <a:buFontTx/>
              <a:buNone/>
            </a:pPr>
            <a:r>
              <a:rPr lang="tr-TR" altLang="tr-TR" sz="2000" noProof="1" smtClean="0">
                <a:solidFill>
                  <a:srgbClr val="000000"/>
                </a:solidFill>
              </a:rPr>
              <a:t>------------------------------------------------------</a:t>
            </a:r>
            <a:endParaRPr lang="tr-TR" altLang="tr-TR" sz="2000" noProof="1">
              <a:solidFill>
                <a:srgbClr val="000000"/>
              </a:solidFill>
            </a:endParaRPr>
          </a:p>
          <a:p>
            <a:pPr>
              <a:lnSpc>
                <a:spcPct val="80000"/>
              </a:lnSpc>
              <a:buFontTx/>
              <a:buNone/>
            </a:pPr>
            <a:r>
              <a:rPr lang="tr-TR" altLang="tr-TR" sz="2000" noProof="1">
                <a:solidFill>
                  <a:srgbClr val="000000"/>
                </a:solidFill>
                <a:latin typeface="Prestige Elite"/>
              </a:rPr>
              <a:t>Jones</a:t>
            </a:r>
          </a:p>
          <a:p>
            <a:pPr>
              <a:lnSpc>
                <a:spcPct val="80000"/>
              </a:lnSpc>
              <a:buFontTx/>
              <a:buNone/>
            </a:pPr>
            <a:r>
              <a:rPr lang="tr-TR" altLang="tr-TR" sz="2000" noProof="1">
                <a:solidFill>
                  <a:srgbClr val="000000"/>
                </a:solidFill>
                <a:latin typeface="Prestige Elite"/>
              </a:rPr>
              <a:t>Smith</a:t>
            </a:r>
          </a:p>
          <a:p>
            <a:pPr>
              <a:lnSpc>
                <a:spcPct val="80000"/>
              </a:lnSpc>
              <a:buFontTx/>
              <a:buNone/>
            </a:pPr>
            <a:r>
              <a:rPr lang="tr-TR" altLang="tr-TR" sz="2000" noProof="1">
                <a:solidFill>
                  <a:srgbClr val="000000"/>
                </a:solidFill>
                <a:latin typeface="Prestige Elite"/>
              </a:rPr>
              <a:t>Willis</a:t>
            </a:r>
          </a:p>
          <a:p>
            <a:pPr>
              <a:lnSpc>
                <a:spcPct val="80000"/>
              </a:lnSpc>
              <a:buFontTx/>
              <a:buNone/>
            </a:pPr>
            <a:r>
              <a:rPr lang="tr-TR" altLang="tr-TR" sz="2000" noProof="1">
                <a:solidFill>
                  <a:srgbClr val="000000"/>
                </a:solidFill>
                <a:latin typeface="Prestige Elite"/>
              </a:rPr>
              <a:t>Davis</a:t>
            </a:r>
          </a:p>
          <a:p>
            <a:pPr>
              <a:lnSpc>
                <a:spcPct val="80000"/>
              </a:lnSpc>
              <a:buFontTx/>
              <a:buNone/>
            </a:pPr>
            <a:r>
              <a:rPr lang="tr-TR" altLang="tr-TR" sz="2000" noProof="1">
                <a:solidFill>
                  <a:srgbClr val="000000"/>
                </a:solidFill>
              </a:rPr>
              <a:t>------------------------------------------------------</a:t>
            </a:r>
          </a:p>
          <a:p>
            <a:pPr>
              <a:buFontTx/>
              <a:buNone/>
            </a:pPr>
            <a:r>
              <a:rPr lang="tr-TR" altLang="tr-TR" sz="2000" noProof="1">
                <a:solidFill>
                  <a:srgbClr val="000000"/>
                </a:solidFill>
                <a:latin typeface="Prestige Elite"/>
              </a:rPr>
              <a:t>Done.	</a:t>
            </a:r>
          </a:p>
        </p:txBody>
      </p:sp>
    </p:spTree>
    <p:extLst>
      <p:ext uri="{BB962C8B-B14F-4D97-AF65-F5344CB8AC3E}">
        <p14:creationId xmlns:p14="http://schemas.microsoft.com/office/powerpoint/2010/main" val="42333343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68B3420-03C2-4B0A-ABA4-EB50ADD6EC39}" type="slidenum">
              <a:rPr lang="en-US" altLang="tr-TR"/>
              <a:pPr/>
              <a:t>44</a:t>
            </a:fld>
            <a:endParaRPr lang="en-US" altLang="tr-TR"/>
          </a:p>
        </p:txBody>
      </p:sp>
      <p:sp>
        <p:nvSpPr>
          <p:cNvPr id="58370" name="Rectangle 2"/>
          <p:cNvSpPr>
            <a:spLocks noGrp="1" noChangeArrowheads="1"/>
          </p:cNvSpPr>
          <p:nvPr>
            <p:ph type="title"/>
          </p:nvPr>
        </p:nvSpPr>
        <p:spPr/>
        <p:txBody>
          <a:bodyPr>
            <a:normAutofit/>
          </a:bodyPr>
          <a:lstStyle/>
          <a:p>
            <a:r>
              <a:rPr lang="en-US" altLang="tr-TR" dirty="0" smtClean="0"/>
              <a:t>Detecting </a:t>
            </a:r>
            <a:r>
              <a:rPr lang="en-US" altLang="tr-TR" dirty="0"/>
              <a:t>the End of a File</a:t>
            </a:r>
          </a:p>
        </p:txBody>
      </p:sp>
      <p:sp>
        <p:nvSpPr>
          <p:cNvPr id="58371" name="Rectangle 3"/>
          <p:cNvSpPr>
            <a:spLocks noGrp="1" noChangeArrowheads="1"/>
          </p:cNvSpPr>
          <p:nvPr>
            <p:ph type="body" idx="1"/>
          </p:nvPr>
        </p:nvSpPr>
        <p:spPr/>
        <p:txBody>
          <a:bodyPr/>
          <a:lstStyle/>
          <a:p>
            <a:r>
              <a:rPr lang="en-US" altLang="tr-TR" dirty="0"/>
              <a:t>The </a:t>
            </a:r>
            <a:r>
              <a:rPr lang="en-US" altLang="tr-TR" dirty="0" err="1">
                <a:latin typeface="Courier New" pitchFamily="49" charset="0"/>
              </a:rPr>
              <a:t>eof</a:t>
            </a:r>
            <a:r>
              <a:rPr lang="en-US" altLang="tr-TR" dirty="0">
                <a:latin typeface="Courier New" pitchFamily="49" charset="0"/>
              </a:rPr>
              <a:t>()</a:t>
            </a:r>
            <a:r>
              <a:rPr lang="en-US" altLang="tr-TR" dirty="0"/>
              <a:t> member function reports when the end of a file has been encountered.</a:t>
            </a:r>
            <a:br>
              <a:rPr lang="en-US" altLang="tr-TR" dirty="0"/>
            </a:br>
            <a:endParaRPr lang="en-US" altLang="tr-TR" dirty="0"/>
          </a:p>
          <a:p>
            <a:pPr lvl="2">
              <a:buFontTx/>
              <a:buNone/>
            </a:pPr>
            <a:r>
              <a:rPr lang="en-US" altLang="tr-TR" dirty="0">
                <a:latin typeface="Courier New" pitchFamily="49" charset="0"/>
              </a:rPr>
              <a:t>if (</a:t>
            </a:r>
            <a:r>
              <a:rPr lang="en-US" altLang="tr-TR" dirty="0" err="1">
                <a:latin typeface="Courier New" pitchFamily="49" charset="0"/>
              </a:rPr>
              <a:t>inFile.eof</a:t>
            </a:r>
            <a:r>
              <a:rPr lang="en-US" altLang="tr-TR" dirty="0">
                <a:latin typeface="Courier New" pitchFamily="49" charset="0"/>
              </a:rPr>
              <a:t>())</a:t>
            </a:r>
          </a:p>
          <a:p>
            <a:pPr lvl="2">
              <a:buFontTx/>
              <a:buNone/>
            </a:pPr>
            <a:r>
              <a:rPr lang="en-US" altLang="tr-TR" dirty="0">
                <a:latin typeface="Courier New" pitchFamily="49" charset="0"/>
              </a:rPr>
              <a:t>    </a:t>
            </a:r>
            <a:r>
              <a:rPr lang="en-US" altLang="tr-TR" dirty="0" err="1">
                <a:latin typeface="Courier New" pitchFamily="49" charset="0"/>
              </a:rPr>
              <a:t>inFile.close</a:t>
            </a:r>
            <a:r>
              <a:rPr lang="en-US" altLang="tr-TR" dirty="0">
                <a:latin typeface="Courier New" pitchFamily="49" charset="0"/>
              </a:rPr>
              <a:t>();</a:t>
            </a:r>
          </a:p>
        </p:txBody>
      </p:sp>
    </p:spTree>
    <p:extLst>
      <p:ext uri="{BB962C8B-B14F-4D97-AF65-F5344CB8AC3E}">
        <p14:creationId xmlns:p14="http://schemas.microsoft.com/office/powerpoint/2010/main" val="184338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800725-B1BF-43A7-BD7B-3A2F4B8621A3}" type="slidenum">
              <a:rPr lang="en-US" altLang="tr-TR"/>
              <a:pPr/>
              <a:t>45</a:t>
            </a:fld>
            <a:endParaRPr lang="en-US" altLang="tr-TR"/>
          </a:p>
        </p:txBody>
      </p:sp>
      <p:sp>
        <p:nvSpPr>
          <p:cNvPr id="60418" name="Rectangle 2"/>
          <p:cNvSpPr>
            <a:spLocks noGrp="1" noChangeArrowheads="1"/>
          </p:cNvSpPr>
          <p:nvPr>
            <p:ph type="title"/>
          </p:nvPr>
        </p:nvSpPr>
        <p:spPr>
          <a:xfrm>
            <a:off x="0" y="0"/>
            <a:ext cx="7772400" cy="609600"/>
          </a:xfrm>
        </p:spPr>
        <p:txBody>
          <a:bodyPr>
            <a:normAutofit fontScale="90000"/>
          </a:bodyPr>
          <a:lstStyle/>
          <a:p>
            <a:r>
              <a:rPr lang="en-US" altLang="tr-TR" dirty="0"/>
              <a:t>Program </a:t>
            </a:r>
            <a:r>
              <a:rPr lang="tr-TR" altLang="tr-TR" dirty="0"/>
              <a:t>9</a:t>
            </a:r>
            <a:endParaRPr lang="en-US" altLang="tr-TR" dirty="0"/>
          </a:p>
        </p:txBody>
      </p:sp>
      <p:sp>
        <p:nvSpPr>
          <p:cNvPr id="60419" name="Rectangle 3"/>
          <p:cNvSpPr>
            <a:spLocks noGrp="1" noChangeArrowheads="1"/>
          </p:cNvSpPr>
          <p:nvPr>
            <p:ph type="body" idx="1"/>
          </p:nvPr>
        </p:nvSpPr>
        <p:spPr>
          <a:xfrm>
            <a:off x="127660" y="642256"/>
            <a:ext cx="8695706" cy="5984175"/>
          </a:xfrm>
        </p:spPr>
        <p:txBody>
          <a:bodyPr>
            <a:noAutofit/>
          </a:bodyPr>
          <a:lstStyle/>
          <a:p>
            <a:pPr marL="0" indent="0">
              <a:buNone/>
            </a:pPr>
            <a:r>
              <a:rPr lang="en-US" sz="1200" dirty="0">
                <a:solidFill>
                  <a:srgbClr val="008000"/>
                </a:solidFill>
                <a:highlight>
                  <a:srgbClr val="FFFFFF"/>
                </a:highlight>
                <a:latin typeface="Consolas"/>
              </a:rPr>
              <a:t>// This program uses the file stream object's </a:t>
            </a:r>
            <a:r>
              <a:rPr lang="en-US" sz="1200" dirty="0" err="1">
                <a:solidFill>
                  <a:srgbClr val="008000"/>
                </a:solidFill>
                <a:highlight>
                  <a:srgbClr val="FFFFFF"/>
                </a:highlight>
                <a:latin typeface="Consolas"/>
              </a:rPr>
              <a:t>eof</a:t>
            </a:r>
            <a:r>
              <a:rPr lang="en-US" sz="1200" dirty="0">
                <a:solidFill>
                  <a:srgbClr val="008000"/>
                </a:solidFill>
                <a:highlight>
                  <a:srgbClr val="FFFFFF"/>
                </a:highlight>
                <a:latin typeface="Consolas"/>
              </a:rPr>
              <a:t>() </a:t>
            </a:r>
            <a:r>
              <a:rPr lang="en-US" sz="1200" dirty="0" smtClean="0">
                <a:solidFill>
                  <a:srgbClr val="008000"/>
                </a:solidFill>
                <a:highlight>
                  <a:srgbClr val="FFFFFF"/>
                </a:highlight>
                <a:latin typeface="Consolas"/>
              </a:rPr>
              <a:t>member</a:t>
            </a:r>
            <a:r>
              <a:rPr lang="tr-TR" sz="1200" dirty="0" smtClean="0">
                <a:solidFill>
                  <a:srgbClr val="008000"/>
                </a:solidFill>
                <a:highlight>
                  <a:srgbClr val="FFFFFF"/>
                </a:highlight>
                <a:latin typeface="Consolas"/>
              </a:rPr>
              <a:t> </a:t>
            </a:r>
            <a:r>
              <a:rPr lang="en-US" sz="1200" dirty="0" smtClean="0">
                <a:solidFill>
                  <a:srgbClr val="008000"/>
                </a:solidFill>
                <a:highlight>
                  <a:srgbClr val="FFFFFF"/>
                </a:highlight>
                <a:latin typeface="Consolas"/>
              </a:rPr>
              <a:t>function </a:t>
            </a:r>
            <a:r>
              <a:rPr lang="en-US" sz="1200" dirty="0">
                <a:solidFill>
                  <a:srgbClr val="008000"/>
                </a:solidFill>
                <a:highlight>
                  <a:srgbClr val="FFFFFF"/>
                </a:highlight>
                <a:latin typeface="Consolas"/>
              </a:rPr>
              <a:t>to detect the end of the file.</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 {</a:t>
            </a:r>
            <a:endParaRPr lang="tr-TR" sz="1200" dirty="0">
              <a:solidFill>
                <a:srgbClr val="000000"/>
              </a:solidFill>
              <a:highlight>
                <a:srgbClr val="FFFFFF"/>
              </a:highlight>
              <a:latin typeface="Consolas"/>
            </a:endParaRPr>
          </a:p>
          <a:p>
            <a:pPr marL="0" indent="0">
              <a:buNone/>
            </a:pP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dataFile;</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name[81];</a:t>
            </a:r>
          </a:p>
          <a:p>
            <a:pPr marL="0" indent="0">
              <a:buNone/>
            </a:pPr>
            <a:r>
              <a:rPr lang="tr-TR" sz="1200" dirty="0">
                <a:solidFill>
                  <a:srgbClr val="000000"/>
                </a:solidFill>
                <a:highlight>
                  <a:srgbClr val="FFFFFF"/>
                </a:highlight>
                <a:latin typeface="Consolas"/>
              </a:rPr>
              <a:t>dataFile.open(</a:t>
            </a:r>
            <a:r>
              <a:rPr lang="tr-TR" sz="1200" dirty="0">
                <a:solidFill>
                  <a:srgbClr val="A31515"/>
                </a:solidFill>
                <a:highlight>
                  <a:srgbClr val="FFFFFF"/>
                </a:highlight>
                <a:latin typeface="Consolas"/>
              </a:rPr>
              <a:t>"demofile.txt"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::in);</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a:t>
            </a:r>
            <a:r>
              <a:rPr lang="tr-TR" sz="1200" dirty="0">
                <a:solidFill>
                  <a:srgbClr val="000000"/>
                </a:solidFill>
                <a:highlight>
                  <a:srgbClr val="FFFFFF"/>
                </a:highlight>
                <a:latin typeface="Consolas"/>
              </a:rPr>
              <a:t>dataFile)</a:t>
            </a:r>
          </a:p>
          <a:p>
            <a:pPr marL="0" indent="0">
              <a:buNone/>
            </a:pPr>
            <a:r>
              <a:rPr lang="tr-TR" sz="1200" dirty="0">
                <a:solidFill>
                  <a:srgbClr val="000000"/>
                </a:solidFill>
                <a:highlight>
                  <a:srgbClr val="FFFFFF"/>
                </a:highlight>
                <a:latin typeface="Consolas"/>
              </a:rPr>
              <a:t>{</a:t>
            </a:r>
          </a:p>
          <a:p>
            <a:pPr marL="0" indent="0">
              <a:buNone/>
            </a:pPr>
            <a:r>
              <a:rPr lang="nn-NO" sz="1200" dirty="0">
                <a:solidFill>
                  <a:srgbClr val="000000"/>
                </a:solidFill>
                <a:highlight>
                  <a:srgbClr val="FFFFFF"/>
                </a:highlight>
                <a:latin typeface="Consolas"/>
              </a:rPr>
              <a:t>cout </a:t>
            </a:r>
            <a:r>
              <a:rPr lang="nn-NO" sz="1200" dirty="0">
                <a:solidFill>
                  <a:srgbClr val="008080"/>
                </a:solidFill>
                <a:highlight>
                  <a:srgbClr val="FFFFFF"/>
                </a:highlight>
                <a:latin typeface="Consolas"/>
              </a:rPr>
              <a:t>&lt;&lt;</a:t>
            </a:r>
            <a:r>
              <a:rPr lang="nn-NO" sz="1200" dirty="0">
                <a:solidFill>
                  <a:srgbClr val="000000"/>
                </a:solidFill>
                <a:highlight>
                  <a:srgbClr val="FFFFFF"/>
                </a:highlight>
                <a:latin typeface="Consolas"/>
              </a:rPr>
              <a:t> </a:t>
            </a:r>
            <a:r>
              <a:rPr lang="nn-NO" sz="1200" dirty="0">
                <a:solidFill>
                  <a:srgbClr val="A31515"/>
                </a:solidFill>
                <a:highlight>
                  <a:srgbClr val="FFFFFF"/>
                </a:highlight>
                <a:latin typeface="Consolas"/>
              </a:rPr>
              <a:t>"File open error!"</a:t>
            </a:r>
            <a:r>
              <a:rPr lang="nn-NO" sz="1200" dirty="0">
                <a:solidFill>
                  <a:srgbClr val="000000"/>
                </a:solidFill>
                <a:highlight>
                  <a:srgbClr val="FFFFFF"/>
                </a:highlight>
                <a:latin typeface="Consolas"/>
              </a:rPr>
              <a:t> </a:t>
            </a:r>
            <a:r>
              <a:rPr lang="nn-NO" sz="1200" dirty="0">
                <a:solidFill>
                  <a:srgbClr val="008080"/>
                </a:solidFill>
                <a:highlight>
                  <a:srgbClr val="FFFFFF"/>
                </a:highlight>
                <a:latin typeface="Consolas"/>
              </a:rPr>
              <a:t>&lt;&lt;</a:t>
            </a:r>
            <a:r>
              <a:rPr lang="nn-NO" sz="1200" dirty="0">
                <a:solidFill>
                  <a:srgbClr val="000000"/>
                </a:solidFill>
                <a:highlight>
                  <a:srgbClr val="FFFFFF"/>
                </a:highlight>
                <a:latin typeface="Consolas"/>
              </a:rPr>
              <a:t> endl;</a:t>
            </a:r>
          </a:p>
          <a:p>
            <a:pPr marL="0" indent="0">
              <a:buNone/>
            </a:pPr>
            <a:r>
              <a:rPr lang="tr-TR" sz="1200" dirty="0">
                <a:solidFill>
                  <a:srgbClr val="0000FF"/>
                </a:solidFill>
                <a:highlight>
                  <a:srgbClr val="FFFFFF"/>
                </a:highlight>
                <a:latin typeface="Consolas"/>
              </a:rPr>
              <a:t>return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opened successfully.\n"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"Now reading information from the file.\n\n"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dataFile</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&gt;&gt;</a:t>
            </a:r>
            <a:r>
              <a:rPr lang="en-US" sz="1200" dirty="0">
                <a:solidFill>
                  <a:srgbClr val="000000"/>
                </a:solidFill>
                <a:highlight>
                  <a:srgbClr val="FFFFFF"/>
                </a:highlight>
                <a:latin typeface="Consolas"/>
              </a:rPr>
              <a:t> name;   </a:t>
            </a:r>
            <a:r>
              <a:rPr lang="en-US" sz="1200" dirty="0">
                <a:solidFill>
                  <a:srgbClr val="008000"/>
                </a:solidFill>
                <a:highlight>
                  <a:srgbClr val="FFFFFF"/>
                </a:highlight>
                <a:latin typeface="Consolas"/>
              </a:rPr>
              <a:t>// Read first name from the file</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while</a:t>
            </a:r>
            <a:r>
              <a:rPr lang="tr-TR" sz="1200" dirty="0">
                <a:solidFill>
                  <a:srgbClr val="000000"/>
                </a:solidFill>
                <a:highlight>
                  <a:srgbClr val="FFFFFF"/>
                </a:highlight>
                <a:latin typeface="Consolas"/>
              </a:rPr>
              <a:t> (!dataFile.eof())</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name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dataFile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name;</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dataFile.close();</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"\nDone.\n</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p:txBody>
      </p:sp>
    </p:spTree>
    <p:extLst>
      <p:ext uri="{BB962C8B-B14F-4D97-AF65-F5344CB8AC3E}">
        <p14:creationId xmlns:p14="http://schemas.microsoft.com/office/powerpoint/2010/main" val="1067909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37F6F85-4A8C-4086-81E1-795E4BBF354B}" type="slidenum">
              <a:rPr lang="en-US" altLang="tr-TR"/>
              <a:pPr/>
              <a:t>46</a:t>
            </a:fld>
            <a:endParaRPr lang="en-US" altLang="tr-TR"/>
          </a:p>
        </p:txBody>
      </p:sp>
      <p:sp>
        <p:nvSpPr>
          <p:cNvPr id="153602"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a:t>
            </a:r>
          </a:p>
        </p:txBody>
      </p:sp>
      <p:sp>
        <p:nvSpPr>
          <p:cNvPr id="153603"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File opened successfully.</a:t>
            </a:r>
          </a:p>
          <a:p>
            <a:pPr>
              <a:lnSpc>
                <a:spcPct val="80000"/>
              </a:lnSpc>
              <a:buFontTx/>
              <a:buNone/>
            </a:pPr>
            <a:r>
              <a:rPr lang="tr-TR" altLang="tr-TR" sz="2000" noProof="1">
                <a:solidFill>
                  <a:srgbClr val="000000"/>
                </a:solidFill>
                <a:latin typeface="Prestige Elite"/>
              </a:rPr>
              <a:t>Now reading information from the file.</a:t>
            </a:r>
          </a:p>
          <a:p>
            <a:pPr>
              <a:lnSpc>
                <a:spcPct val="80000"/>
              </a:lnSpc>
              <a:buFontTx/>
              <a:buNone/>
            </a:pPr>
            <a:endParaRPr lang="en-US" altLang="tr-TR" sz="2000" dirty="0">
              <a:solidFill>
                <a:srgbClr val="000000"/>
              </a:solidFill>
              <a:latin typeface="Prestige Elite"/>
            </a:endParaRPr>
          </a:p>
          <a:p>
            <a:pPr>
              <a:lnSpc>
                <a:spcPct val="80000"/>
              </a:lnSpc>
              <a:buFontTx/>
              <a:buNone/>
            </a:pPr>
            <a:r>
              <a:rPr lang="en-US" altLang="tr-TR" sz="2000" noProof="1">
                <a:solidFill>
                  <a:srgbClr val="000000"/>
                </a:solidFill>
                <a:latin typeface="Prestige Elite"/>
              </a:rPr>
              <a:t>Jones</a:t>
            </a:r>
          </a:p>
          <a:p>
            <a:pPr>
              <a:lnSpc>
                <a:spcPct val="80000"/>
              </a:lnSpc>
              <a:buFontTx/>
              <a:buNone/>
            </a:pPr>
            <a:r>
              <a:rPr lang="en-US" altLang="tr-TR" sz="2000" noProof="1">
                <a:solidFill>
                  <a:srgbClr val="000000"/>
                </a:solidFill>
                <a:latin typeface="Prestige Elite"/>
              </a:rPr>
              <a:t>Smith</a:t>
            </a:r>
          </a:p>
          <a:p>
            <a:pPr>
              <a:lnSpc>
                <a:spcPct val="80000"/>
              </a:lnSpc>
              <a:buFontTx/>
              <a:buNone/>
            </a:pPr>
            <a:r>
              <a:rPr lang="en-US" altLang="tr-TR" sz="2000" noProof="1">
                <a:solidFill>
                  <a:srgbClr val="000000"/>
                </a:solidFill>
                <a:latin typeface="Prestige Elite"/>
              </a:rPr>
              <a:t>Willis</a:t>
            </a:r>
          </a:p>
          <a:p>
            <a:pPr>
              <a:lnSpc>
                <a:spcPct val="80000"/>
              </a:lnSpc>
              <a:buFontTx/>
              <a:buNone/>
            </a:pPr>
            <a:r>
              <a:rPr lang="en-US" altLang="tr-TR" sz="2000" noProof="1">
                <a:solidFill>
                  <a:srgbClr val="000000"/>
                </a:solidFill>
                <a:latin typeface="Prestige Elite"/>
              </a:rPr>
              <a:t>Davis</a:t>
            </a:r>
          </a:p>
          <a:p>
            <a:pPr>
              <a:buFontTx/>
              <a:buNone/>
            </a:pPr>
            <a:r>
              <a:rPr lang="en-US" altLang="tr-TR" sz="2000" noProof="1" smtClean="0">
                <a:solidFill>
                  <a:srgbClr val="000000"/>
                </a:solidFill>
                <a:latin typeface="Prestige Elite"/>
              </a:rPr>
              <a:t>Done</a:t>
            </a:r>
            <a:r>
              <a:rPr lang="en-US" altLang="tr-TR" sz="2000" noProof="1">
                <a:solidFill>
                  <a:srgbClr val="000000"/>
                </a:solidFill>
                <a:latin typeface="Prestige Elite"/>
              </a:rPr>
              <a:t>.	</a:t>
            </a:r>
          </a:p>
        </p:txBody>
      </p:sp>
    </p:spTree>
    <p:extLst>
      <p:ext uri="{BB962C8B-B14F-4D97-AF65-F5344CB8AC3E}">
        <p14:creationId xmlns:p14="http://schemas.microsoft.com/office/powerpoint/2010/main" val="2765986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60BCF14-A29E-4912-A9AA-B5D07B10A4B4}" type="slidenum">
              <a:rPr lang="en-US" altLang="tr-TR"/>
              <a:pPr/>
              <a:t>47</a:t>
            </a:fld>
            <a:endParaRPr lang="en-US" altLang="tr-TR"/>
          </a:p>
        </p:txBody>
      </p:sp>
      <p:sp>
        <p:nvSpPr>
          <p:cNvPr id="62466" name="Rectangle 2"/>
          <p:cNvSpPr>
            <a:spLocks noGrp="1" noChangeArrowheads="1"/>
          </p:cNvSpPr>
          <p:nvPr>
            <p:ph type="title"/>
          </p:nvPr>
        </p:nvSpPr>
        <p:spPr/>
        <p:txBody>
          <a:bodyPr/>
          <a:lstStyle/>
          <a:p>
            <a:r>
              <a:rPr lang="en-US" altLang="tr-TR"/>
              <a:t>Note on </a:t>
            </a:r>
            <a:r>
              <a:rPr lang="en-US" altLang="tr-TR">
                <a:latin typeface="Courier New" pitchFamily="49" charset="0"/>
              </a:rPr>
              <a:t>eof()</a:t>
            </a:r>
          </a:p>
        </p:txBody>
      </p:sp>
      <p:sp>
        <p:nvSpPr>
          <p:cNvPr id="62467" name="Rectangle 3"/>
          <p:cNvSpPr>
            <a:spLocks noGrp="1" noChangeArrowheads="1"/>
          </p:cNvSpPr>
          <p:nvPr>
            <p:ph type="body" idx="1"/>
          </p:nvPr>
        </p:nvSpPr>
        <p:spPr/>
        <p:txBody>
          <a:bodyPr/>
          <a:lstStyle/>
          <a:p>
            <a:r>
              <a:rPr lang="en-US" altLang="tr-TR" dirty="0"/>
              <a:t>In C++, “end of file” doesn’t mean the program is at the last piece of information in the file, but beyond it.  The </a:t>
            </a:r>
            <a:r>
              <a:rPr lang="en-US" altLang="tr-TR" dirty="0" err="1">
                <a:latin typeface="Courier New" pitchFamily="49" charset="0"/>
              </a:rPr>
              <a:t>eof</a:t>
            </a:r>
            <a:r>
              <a:rPr lang="en-US" altLang="tr-TR" dirty="0">
                <a:latin typeface="Courier New" pitchFamily="49" charset="0"/>
              </a:rPr>
              <a:t>()</a:t>
            </a:r>
            <a:r>
              <a:rPr lang="en-US" altLang="tr-TR" dirty="0"/>
              <a:t> function returns </a:t>
            </a:r>
            <a:r>
              <a:rPr lang="en-US" altLang="tr-TR" dirty="0">
                <a:solidFill>
                  <a:srgbClr val="00B0F0"/>
                </a:solidFill>
              </a:rPr>
              <a:t>true</a:t>
            </a:r>
            <a:r>
              <a:rPr lang="en-US" altLang="tr-TR" dirty="0"/>
              <a:t> when there is no more information to be read.</a:t>
            </a:r>
          </a:p>
        </p:txBody>
      </p:sp>
    </p:spTree>
    <p:extLst>
      <p:ext uri="{BB962C8B-B14F-4D97-AF65-F5344CB8AC3E}">
        <p14:creationId xmlns:p14="http://schemas.microsoft.com/office/powerpoint/2010/main" val="9073831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85DF966-AB8B-4CB6-A489-8571390E4D36}" type="slidenum">
              <a:rPr lang="en-US" altLang="tr-TR"/>
              <a:pPr/>
              <a:t>48</a:t>
            </a:fld>
            <a:endParaRPr lang="en-US" altLang="tr-TR"/>
          </a:p>
        </p:txBody>
      </p:sp>
      <p:sp>
        <p:nvSpPr>
          <p:cNvPr id="64514" name="Rectangle 2"/>
          <p:cNvSpPr>
            <a:spLocks noGrp="1" noChangeArrowheads="1"/>
          </p:cNvSpPr>
          <p:nvPr>
            <p:ph type="title"/>
          </p:nvPr>
        </p:nvSpPr>
        <p:spPr>
          <a:xfrm>
            <a:off x="0" y="31669"/>
            <a:ext cx="8686800" cy="391886"/>
          </a:xfrm>
        </p:spPr>
        <p:txBody>
          <a:bodyPr>
            <a:noAutofit/>
          </a:bodyPr>
          <a:lstStyle/>
          <a:p>
            <a:r>
              <a:rPr lang="en-US" altLang="tr-TR" sz="2400" dirty="0" smtClean="0"/>
              <a:t>Passing </a:t>
            </a:r>
            <a:r>
              <a:rPr lang="en-US" altLang="tr-TR" sz="2400" dirty="0"/>
              <a:t>File Stream Objects to </a:t>
            </a:r>
            <a:r>
              <a:rPr lang="en-US" altLang="tr-TR" sz="2400" dirty="0" smtClean="0"/>
              <a:t>Functions</a:t>
            </a:r>
            <a:r>
              <a:rPr lang="tr-TR" altLang="tr-TR" sz="2400" dirty="0" smtClean="0"/>
              <a:t> - </a:t>
            </a:r>
            <a:r>
              <a:rPr lang="en-US" altLang="tr-TR" sz="2400" dirty="0"/>
              <a:t>Program </a:t>
            </a:r>
            <a:r>
              <a:rPr lang="tr-TR" altLang="tr-TR" sz="2400" dirty="0" smtClean="0"/>
              <a:t>10</a:t>
            </a:r>
            <a:endParaRPr lang="en-US" altLang="tr-TR" sz="2400" dirty="0"/>
          </a:p>
        </p:txBody>
      </p:sp>
      <p:sp>
        <p:nvSpPr>
          <p:cNvPr id="64515" name="Rectangle 3"/>
          <p:cNvSpPr>
            <a:spLocks noGrp="1" noChangeArrowheads="1"/>
          </p:cNvSpPr>
          <p:nvPr>
            <p:ph type="body" idx="1"/>
          </p:nvPr>
        </p:nvSpPr>
        <p:spPr>
          <a:xfrm>
            <a:off x="0" y="463137"/>
            <a:ext cx="5640779" cy="6359237"/>
          </a:xfrm>
        </p:spPr>
        <p:txBody>
          <a:bodyPr>
            <a:noAutofit/>
          </a:bodyPr>
          <a:lstStyle/>
          <a:p>
            <a:pPr marL="0" indent="0">
              <a:buNone/>
            </a:pPr>
            <a:r>
              <a:rPr lang="en-US" sz="1200" dirty="0">
                <a:solidFill>
                  <a:srgbClr val="008000"/>
                </a:solidFill>
                <a:highlight>
                  <a:srgbClr val="FFFFFF"/>
                </a:highlight>
                <a:latin typeface="Consolas"/>
              </a:rPr>
              <a:t>// File stream objects may be passed by reference to functions.</a:t>
            </a:r>
            <a:endParaRPr lang="en-US" sz="1200" dirty="0">
              <a:solidFill>
                <a:srgbClr val="000000"/>
              </a:solidFill>
              <a:highlight>
                <a:srgbClr val="FFFFFF"/>
              </a:highlight>
              <a:latin typeface="Consolas"/>
            </a:endParaRPr>
          </a:p>
          <a:p>
            <a:pPr marL="0" indent="0">
              <a:buNone/>
            </a:pPr>
            <a:r>
              <a:rPr lang="tr-TR" sz="1200" dirty="0" smtClean="0">
                <a:solidFill>
                  <a:srgbClr val="0000FF"/>
                </a:solidFill>
                <a:highlight>
                  <a:srgbClr val="FFFFFF"/>
                </a:highlight>
                <a:latin typeface="Consolas"/>
              </a:rPr>
              <a:t>#</a:t>
            </a: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tr-TR" sz="1200" dirty="0">
                <a:solidFill>
                  <a:srgbClr val="0000FF"/>
                </a:solidFill>
                <a:highlight>
                  <a:srgbClr val="FFFFFF"/>
                </a:highlight>
                <a:latin typeface="Consolas"/>
              </a:rPr>
              <a:t>bool</a:t>
            </a:r>
            <a:r>
              <a:rPr lang="tr-TR" sz="1200" dirty="0">
                <a:solidFill>
                  <a:srgbClr val="000000"/>
                </a:solidFill>
                <a:highlight>
                  <a:srgbClr val="FFFFFF"/>
                </a:highlight>
                <a:latin typeface="Consolas"/>
              </a:rPr>
              <a:t> openFileIn(</a:t>
            </a: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&amp; , </a:t>
            </a: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a:t>
            </a:r>
          </a:p>
          <a:p>
            <a:pPr marL="0" indent="0">
              <a:buNone/>
            </a:pPr>
            <a:r>
              <a:rPr lang="tr-TR" sz="1200" dirty="0" smtClean="0">
                <a:solidFill>
                  <a:srgbClr val="0000FF"/>
                </a:solidFill>
                <a:highlight>
                  <a:srgbClr val="FFFFFF"/>
                </a:highlight>
                <a:latin typeface="Consolas"/>
              </a:rPr>
              <a:t>void</a:t>
            </a:r>
            <a:r>
              <a:rPr lang="tr-TR" sz="1200" dirty="0" smtClean="0">
                <a:solidFill>
                  <a:srgbClr val="000000"/>
                </a:solidFill>
                <a:highlight>
                  <a:srgbClr val="FFFFFF"/>
                </a:highlight>
                <a:latin typeface="Consolas"/>
              </a:rPr>
              <a:t> </a:t>
            </a:r>
            <a:r>
              <a:rPr lang="tr-TR" sz="1200" dirty="0">
                <a:solidFill>
                  <a:srgbClr val="000000"/>
                </a:solidFill>
                <a:highlight>
                  <a:srgbClr val="FFFFFF"/>
                </a:highlight>
                <a:latin typeface="Consolas"/>
              </a:rPr>
              <a:t>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dataFile;</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file_name[30], datas[81];</a:t>
            </a:r>
          </a:p>
          <a:p>
            <a:pPr marL="0" indent="0">
              <a:buNone/>
            </a:pPr>
            <a:r>
              <a:rPr lang="tr-TR" sz="1200" dirty="0">
                <a:solidFill>
                  <a:srgbClr val="0000FF"/>
                </a:solidFill>
                <a:highlight>
                  <a:srgbClr val="FFFFFF"/>
                </a:highlight>
                <a:latin typeface="Consolas"/>
              </a:rPr>
              <a:t>bool</a:t>
            </a:r>
            <a:r>
              <a:rPr lang="tr-TR" sz="1200" dirty="0">
                <a:solidFill>
                  <a:srgbClr val="000000"/>
                </a:solidFill>
                <a:highlight>
                  <a:srgbClr val="FFFFFF"/>
                </a:highlight>
                <a:latin typeface="Consolas"/>
              </a:rPr>
              <a:t> status</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"Enter file name to open:"</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endl</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file_name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status = openFileIn(dataFile, file_name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(status==</a:t>
            </a:r>
            <a:r>
              <a:rPr lang="tr-TR" sz="1200" dirty="0">
                <a:solidFill>
                  <a:srgbClr val="0000FF"/>
                </a:solidFill>
                <a:highlight>
                  <a:srgbClr val="FFFFFF"/>
                </a:highlight>
                <a:latin typeface="Consolas"/>
              </a:rPr>
              <a:t>false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can not be opened!"</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endl</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exit(0);</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opened successfully.\n"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"Now reading information from the file.\n\n"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dataFile</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&gt;&gt;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datas</a:t>
            </a:r>
            <a:r>
              <a:rPr lang="en-US" sz="1200" dirty="0">
                <a:solidFill>
                  <a:srgbClr val="000000"/>
                </a:solidFill>
                <a:highlight>
                  <a:srgbClr val="FFFFFF"/>
                </a:highlight>
                <a:latin typeface="Consolas"/>
              </a:rPr>
              <a:t>;   </a:t>
            </a:r>
            <a:r>
              <a:rPr lang="en-US" sz="1200" dirty="0">
                <a:solidFill>
                  <a:srgbClr val="008000"/>
                </a:solidFill>
                <a:highlight>
                  <a:srgbClr val="FFFFFF"/>
                </a:highlight>
                <a:latin typeface="Consolas"/>
              </a:rPr>
              <a:t>// Read first name from the file</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while</a:t>
            </a:r>
            <a:r>
              <a:rPr lang="tr-TR" sz="1200" dirty="0">
                <a:solidFill>
                  <a:srgbClr val="000000"/>
                </a:solidFill>
                <a:highlight>
                  <a:srgbClr val="FFFFFF"/>
                </a:highlight>
                <a:latin typeface="Consolas"/>
              </a:rPr>
              <a:t> (!dataFile.eof</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datas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dataFile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datas;</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dataFile.close();</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"\nDone.\n</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p:txBody>
      </p:sp>
      <p:sp>
        <p:nvSpPr>
          <p:cNvPr id="5" name="Rectangle 2"/>
          <p:cNvSpPr txBox="1">
            <a:spLocks noChangeArrowheads="1"/>
          </p:cNvSpPr>
          <p:nvPr/>
        </p:nvSpPr>
        <p:spPr>
          <a:xfrm>
            <a:off x="0" y="360219"/>
            <a:ext cx="7772400" cy="459178"/>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fontAlgn="auto">
              <a:spcAft>
                <a:spcPts val="0"/>
              </a:spcAft>
            </a:pPr>
            <a:endParaRPr lang="en-US" altLang="tr-TR" sz="2400" dirty="0"/>
          </a:p>
        </p:txBody>
      </p:sp>
      <p:sp>
        <p:nvSpPr>
          <p:cNvPr id="2" name="TextBox 1"/>
          <p:cNvSpPr txBox="1"/>
          <p:nvPr/>
        </p:nvSpPr>
        <p:spPr>
          <a:xfrm>
            <a:off x="4403659" y="847320"/>
            <a:ext cx="4657044" cy="2893100"/>
          </a:xfrm>
          <a:prstGeom prst="rect">
            <a:avLst/>
          </a:prstGeom>
          <a:noFill/>
        </p:spPr>
        <p:txBody>
          <a:bodyPr wrap="none" rtlCol="0">
            <a:spAutoFit/>
          </a:bodyPr>
          <a:lstStyle/>
          <a:p>
            <a:pPr marL="0" indent="0">
              <a:buNone/>
            </a:pPr>
            <a:endParaRPr lang="tr-TR" sz="1400" dirty="0">
              <a:solidFill>
                <a:srgbClr val="000000"/>
              </a:solidFill>
              <a:highlight>
                <a:srgbClr val="FFFFFF"/>
              </a:highlight>
              <a:latin typeface="Consolas"/>
            </a:endParaRPr>
          </a:p>
          <a:p>
            <a:pPr marL="0" indent="0">
              <a:buNone/>
            </a:pPr>
            <a:r>
              <a:rPr lang="en-US" sz="1400" dirty="0">
                <a:solidFill>
                  <a:srgbClr val="0000FF"/>
                </a:solidFill>
                <a:highlight>
                  <a:srgbClr val="FFFFFF"/>
                </a:highlight>
                <a:latin typeface="Consolas"/>
              </a:rPr>
              <a:t>bool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openFileIn</a:t>
            </a:r>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fstream</a:t>
            </a:r>
            <a:r>
              <a:rPr lang="en-US" sz="1400" dirty="0">
                <a:solidFill>
                  <a:srgbClr val="000000"/>
                </a:solidFill>
                <a:highlight>
                  <a:srgbClr val="FFFFFF"/>
                </a:highlight>
                <a:latin typeface="Consolas"/>
              </a:rPr>
              <a:t> &amp;</a:t>
            </a:r>
            <a:r>
              <a:rPr lang="en-US" sz="1400" dirty="0">
                <a:solidFill>
                  <a:srgbClr val="808080"/>
                </a:solidFill>
                <a:highlight>
                  <a:srgbClr val="FFFFFF"/>
                </a:highlight>
                <a:latin typeface="Consolas"/>
              </a:rPr>
              <a:t>file</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char</a:t>
            </a:r>
            <a:r>
              <a:rPr lang="en-US" sz="1400" dirty="0">
                <a:solidFill>
                  <a:srgbClr val="000000"/>
                </a:solidFill>
                <a:highlight>
                  <a:srgbClr val="FFFFFF"/>
                </a:highlight>
                <a:latin typeface="Consolas"/>
              </a:rPr>
              <a:t> </a:t>
            </a:r>
            <a:r>
              <a:rPr lang="en-US" sz="1400" dirty="0">
                <a:solidFill>
                  <a:srgbClr val="808080"/>
                </a:solidFill>
                <a:highlight>
                  <a:srgbClr val="FFFFFF"/>
                </a:highlight>
                <a:latin typeface="Consolas"/>
              </a:rPr>
              <a:t>name</a:t>
            </a:r>
            <a:r>
              <a:rPr lang="en-US" sz="1400" dirty="0">
                <a:solidFill>
                  <a:srgbClr val="000000"/>
                </a:solidFill>
                <a:highlight>
                  <a:srgbClr val="FFFFFF"/>
                </a:highlight>
                <a:latin typeface="Consolas"/>
              </a:rPr>
              <a:t>[81])</a:t>
            </a:r>
          </a:p>
          <a:p>
            <a:pPr marL="0" indent="0">
              <a:buNone/>
            </a:pPr>
            <a:r>
              <a:rPr lang="tr-TR" sz="1400" dirty="0">
                <a:solidFill>
                  <a:srgbClr val="000000"/>
                </a:solidFill>
                <a:highlight>
                  <a:srgbClr val="FFFFFF"/>
                </a:highlight>
                <a:latin typeface="Consolas"/>
              </a:rPr>
              <a:t>{</a:t>
            </a:r>
          </a:p>
          <a:p>
            <a:pPr marL="0" indent="0">
              <a:buNone/>
            </a:pPr>
            <a:r>
              <a:rPr lang="tr-TR" sz="1400" dirty="0">
                <a:solidFill>
                  <a:srgbClr val="0000FF"/>
                </a:solidFill>
                <a:highlight>
                  <a:srgbClr val="FFFFFF"/>
                </a:highlight>
                <a:latin typeface="Consolas"/>
              </a:rPr>
              <a:t>bool</a:t>
            </a:r>
            <a:r>
              <a:rPr lang="tr-TR" sz="1400" dirty="0">
                <a:solidFill>
                  <a:srgbClr val="000000"/>
                </a:solidFill>
                <a:highlight>
                  <a:srgbClr val="FFFFFF"/>
                </a:highlight>
                <a:latin typeface="Consolas"/>
              </a:rPr>
              <a:t> status;</a:t>
            </a:r>
          </a:p>
          <a:p>
            <a:pPr marL="0" indent="0">
              <a:buNone/>
            </a:pPr>
            <a:endParaRPr lang="tr-TR" sz="1400" dirty="0">
              <a:solidFill>
                <a:srgbClr val="000000"/>
              </a:solidFill>
              <a:highlight>
                <a:srgbClr val="FFFFFF"/>
              </a:highlight>
              <a:latin typeface="Consolas"/>
            </a:endParaRPr>
          </a:p>
          <a:p>
            <a:pPr marL="0" indent="0">
              <a:buNone/>
            </a:pPr>
            <a:r>
              <a:rPr lang="tr-TR" sz="1400" dirty="0">
                <a:solidFill>
                  <a:srgbClr val="808080"/>
                </a:solidFill>
                <a:highlight>
                  <a:srgbClr val="FFFFFF"/>
                </a:highlight>
                <a:latin typeface="Consolas"/>
              </a:rPr>
              <a:t>file</a:t>
            </a:r>
            <a:r>
              <a:rPr lang="tr-TR" sz="1400" dirty="0">
                <a:solidFill>
                  <a:srgbClr val="000000"/>
                </a:solidFill>
                <a:highlight>
                  <a:srgbClr val="FFFFFF"/>
                </a:highlight>
                <a:latin typeface="Consolas"/>
              </a:rPr>
              <a:t>.open(</a:t>
            </a:r>
            <a:r>
              <a:rPr lang="tr-TR" sz="1400" dirty="0">
                <a:solidFill>
                  <a:srgbClr val="808080"/>
                </a:solidFill>
                <a:highlight>
                  <a:srgbClr val="FFFFFF"/>
                </a:highlight>
                <a:latin typeface="Consolas"/>
              </a:rPr>
              <a:t>name</a:t>
            </a:r>
            <a:r>
              <a:rPr lang="tr-TR" sz="1400" dirty="0">
                <a:solidFill>
                  <a:srgbClr val="000000"/>
                </a:solidFill>
                <a:highlight>
                  <a:srgbClr val="FFFFFF"/>
                </a:highlight>
                <a:latin typeface="Consolas"/>
              </a:rPr>
              <a:t>, </a:t>
            </a:r>
            <a:r>
              <a:rPr lang="tr-TR" sz="1400" dirty="0">
                <a:solidFill>
                  <a:srgbClr val="2B91AF"/>
                </a:solidFill>
                <a:highlight>
                  <a:srgbClr val="FFFFFF"/>
                </a:highlight>
                <a:latin typeface="Consolas"/>
              </a:rPr>
              <a:t>ios</a:t>
            </a:r>
            <a:r>
              <a:rPr lang="tr-TR" sz="1400" dirty="0">
                <a:solidFill>
                  <a:srgbClr val="000000"/>
                </a:solidFill>
                <a:highlight>
                  <a:srgbClr val="FFFFFF"/>
                </a:highlight>
                <a:latin typeface="Consolas"/>
              </a:rPr>
              <a:t>::in);</a:t>
            </a:r>
          </a:p>
          <a:p>
            <a:pPr marL="0" indent="0">
              <a:buNone/>
            </a:pPr>
            <a:r>
              <a:rPr lang="tr-TR" sz="1400" dirty="0">
                <a:solidFill>
                  <a:srgbClr val="0000FF"/>
                </a:solidFill>
                <a:highlight>
                  <a:srgbClr val="FFFFFF"/>
                </a:highlight>
                <a:latin typeface="Consolas"/>
              </a:rPr>
              <a:t>if</a:t>
            </a:r>
            <a:r>
              <a:rPr lang="tr-TR" sz="1400" dirty="0">
                <a:solidFill>
                  <a:srgbClr val="000000"/>
                </a:solidFill>
                <a:highlight>
                  <a:srgbClr val="FFFFFF"/>
                </a:highlight>
                <a:latin typeface="Consolas"/>
              </a:rPr>
              <a:t> (</a:t>
            </a:r>
            <a:r>
              <a:rPr lang="tr-TR" sz="1400" dirty="0">
                <a:solidFill>
                  <a:srgbClr val="808080"/>
                </a:solidFill>
                <a:highlight>
                  <a:srgbClr val="FFFFFF"/>
                </a:highlight>
                <a:latin typeface="Consolas"/>
              </a:rPr>
              <a:t>file</a:t>
            </a:r>
            <a:r>
              <a:rPr lang="tr-TR" sz="1400" dirty="0">
                <a:solidFill>
                  <a:srgbClr val="000000"/>
                </a:solidFill>
                <a:highlight>
                  <a:srgbClr val="FFFFFF"/>
                </a:highlight>
                <a:latin typeface="Consolas"/>
              </a:rPr>
              <a:t>.fail())</a:t>
            </a:r>
          </a:p>
          <a:p>
            <a:pPr marL="0" indent="0">
              <a:buNone/>
            </a:pPr>
            <a:r>
              <a:rPr lang="tr-TR" sz="1400" dirty="0">
                <a:solidFill>
                  <a:srgbClr val="000000"/>
                </a:solidFill>
                <a:highlight>
                  <a:srgbClr val="FFFFFF"/>
                </a:highlight>
                <a:latin typeface="Consolas"/>
              </a:rPr>
              <a:t>status = </a:t>
            </a:r>
            <a:r>
              <a:rPr lang="tr-TR" sz="1400" dirty="0">
                <a:solidFill>
                  <a:srgbClr val="0000FF"/>
                </a:solidFill>
                <a:highlight>
                  <a:srgbClr val="FFFFFF"/>
                </a:highlight>
                <a:latin typeface="Consolas"/>
              </a:rPr>
              <a:t>false</a:t>
            </a:r>
            <a:r>
              <a:rPr lang="tr-TR" sz="1400" dirty="0">
                <a:solidFill>
                  <a:srgbClr val="000000"/>
                </a:solidFill>
                <a:highlight>
                  <a:srgbClr val="FFFFFF"/>
                </a:highlight>
                <a:latin typeface="Consolas"/>
              </a:rPr>
              <a:t>;</a:t>
            </a:r>
          </a:p>
          <a:p>
            <a:pPr marL="0" indent="0">
              <a:buNone/>
            </a:pPr>
            <a:r>
              <a:rPr lang="tr-TR" sz="1400" dirty="0">
                <a:solidFill>
                  <a:srgbClr val="0000FF"/>
                </a:solidFill>
                <a:highlight>
                  <a:srgbClr val="FFFFFF"/>
                </a:highlight>
                <a:latin typeface="Consolas"/>
              </a:rPr>
              <a:t>else</a:t>
            </a:r>
            <a:endParaRPr lang="tr-TR" sz="1400" dirty="0">
              <a:solidFill>
                <a:srgbClr val="000000"/>
              </a:solidFill>
              <a:highlight>
                <a:srgbClr val="FFFFFF"/>
              </a:highlight>
              <a:latin typeface="Consolas"/>
            </a:endParaRPr>
          </a:p>
          <a:p>
            <a:pPr marL="0" indent="0">
              <a:buNone/>
            </a:pPr>
            <a:r>
              <a:rPr lang="tr-TR" sz="1400" dirty="0">
                <a:solidFill>
                  <a:srgbClr val="000000"/>
                </a:solidFill>
                <a:highlight>
                  <a:srgbClr val="FFFFFF"/>
                </a:highlight>
                <a:latin typeface="Consolas"/>
              </a:rPr>
              <a:t>status = </a:t>
            </a:r>
            <a:r>
              <a:rPr lang="tr-TR" sz="1400" dirty="0">
                <a:solidFill>
                  <a:srgbClr val="0000FF"/>
                </a:solidFill>
                <a:highlight>
                  <a:srgbClr val="FFFFFF"/>
                </a:highlight>
                <a:latin typeface="Consolas"/>
              </a:rPr>
              <a:t>true</a:t>
            </a:r>
            <a:r>
              <a:rPr lang="tr-TR" sz="1400" dirty="0">
                <a:solidFill>
                  <a:srgbClr val="000000"/>
                </a:solidFill>
                <a:highlight>
                  <a:srgbClr val="FFFFFF"/>
                </a:highlight>
                <a:latin typeface="Consolas"/>
              </a:rPr>
              <a:t>;</a:t>
            </a:r>
          </a:p>
          <a:p>
            <a:pPr marL="0" indent="0">
              <a:buNone/>
            </a:pPr>
            <a:r>
              <a:rPr lang="tr-TR" sz="1400" dirty="0">
                <a:solidFill>
                  <a:srgbClr val="0000FF"/>
                </a:solidFill>
                <a:highlight>
                  <a:srgbClr val="FFFFFF"/>
                </a:highlight>
                <a:latin typeface="Consolas"/>
              </a:rPr>
              <a:t>return</a:t>
            </a:r>
            <a:r>
              <a:rPr lang="tr-TR" sz="1400" dirty="0">
                <a:solidFill>
                  <a:srgbClr val="000000"/>
                </a:solidFill>
                <a:highlight>
                  <a:srgbClr val="FFFFFF"/>
                </a:highlight>
                <a:latin typeface="Consolas"/>
              </a:rPr>
              <a:t> status;</a:t>
            </a:r>
          </a:p>
          <a:p>
            <a:pPr marL="0" indent="0">
              <a:buNone/>
            </a:pPr>
            <a:r>
              <a:rPr lang="tr-TR" sz="1400" dirty="0">
                <a:solidFill>
                  <a:srgbClr val="000000"/>
                </a:solidFill>
                <a:highlight>
                  <a:srgbClr val="FFFFFF"/>
                </a:highlight>
                <a:latin typeface="Consolas"/>
              </a:rPr>
              <a:t>}</a:t>
            </a:r>
          </a:p>
          <a:p>
            <a:endParaRPr lang="tr-TR" sz="1400" dirty="0"/>
          </a:p>
        </p:txBody>
      </p:sp>
    </p:spTree>
    <p:extLst>
      <p:ext uri="{BB962C8B-B14F-4D97-AF65-F5344CB8AC3E}">
        <p14:creationId xmlns:p14="http://schemas.microsoft.com/office/powerpoint/2010/main" val="27949073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4517980-9CE3-44CE-871D-8C1909C31185}" type="slidenum">
              <a:rPr lang="en-US" altLang="tr-TR"/>
              <a:pPr/>
              <a:t>49</a:t>
            </a:fld>
            <a:endParaRPr lang="en-US" altLang="tr-TR"/>
          </a:p>
        </p:txBody>
      </p:sp>
      <p:sp>
        <p:nvSpPr>
          <p:cNvPr id="66562" name="Rectangle 2"/>
          <p:cNvSpPr>
            <a:spLocks noGrp="1" noChangeArrowheads="1"/>
          </p:cNvSpPr>
          <p:nvPr>
            <p:ph type="title"/>
          </p:nvPr>
        </p:nvSpPr>
        <p:spPr/>
        <p:txBody>
          <a:bodyPr>
            <a:normAutofit/>
          </a:bodyPr>
          <a:lstStyle/>
          <a:p>
            <a:r>
              <a:rPr lang="en-US" altLang="tr-TR" dirty="0" smtClean="0"/>
              <a:t>More </a:t>
            </a:r>
            <a:r>
              <a:rPr lang="en-US" altLang="tr-TR" dirty="0"/>
              <a:t>Detailed Error Testing</a:t>
            </a:r>
          </a:p>
        </p:txBody>
      </p:sp>
      <p:sp>
        <p:nvSpPr>
          <p:cNvPr id="66563" name="Rectangle 3"/>
          <p:cNvSpPr>
            <a:spLocks noGrp="1" noChangeArrowheads="1"/>
          </p:cNvSpPr>
          <p:nvPr>
            <p:ph type="body" idx="1"/>
          </p:nvPr>
        </p:nvSpPr>
        <p:spPr/>
        <p:txBody>
          <a:bodyPr/>
          <a:lstStyle/>
          <a:p>
            <a:r>
              <a:rPr lang="en-US" altLang="tr-TR" dirty="0"/>
              <a:t>All stream objects have error state bits that indicate the condition of the stream.</a:t>
            </a:r>
          </a:p>
        </p:txBody>
      </p:sp>
    </p:spTree>
    <p:extLst>
      <p:ext uri="{BB962C8B-B14F-4D97-AF65-F5344CB8AC3E}">
        <p14:creationId xmlns:p14="http://schemas.microsoft.com/office/powerpoint/2010/main" val="3420553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title"/>
          </p:nvPr>
        </p:nvSpPr>
        <p:spPr>
          <a:xfrm>
            <a:off x="407096" y="378411"/>
            <a:ext cx="8229600" cy="1143000"/>
          </a:xfrm>
          <a:noFill/>
        </p:spPr>
        <p:txBody>
          <a:bodyPr/>
          <a:lstStyle/>
          <a:p>
            <a:r>
              <a:rPr lang="en-US" dirty="0" smtClean="0">
                <a:latin typeface="Cambria" pitchFamily="18" charset="0"/>
              </a:rPr>
              <a:t>I/O from Keyboard/Display</a:t>
            </a:r>
          </a:p>
        </p:txBody>
      </p:sp>
      <p:sp>
        <p:nvSpPr>
          <p:cNvPr id="3075" name="Rectangle 2"/>
          <p:cNvSpPr>
            <a:spLocks noGrp="1" noChangeArrowheads="1"/>
          </p:cNvSpPr>
          <p:nvPr>
            <p:ph idx="1"/>
          </p:nvPr>
        </p:nvSpPr>
        <p:spPr>
          <a:xfrm>
            <a:off x="356840" y="1447800"/>
            <a:ext cx="8421687" cy="5410200"/>
          </a:xfrm>
        </p:spPr>
        <p:txBody>
          <a:bodyPr/>
          <a:lstStyle/>
          <a:p>
            <a:r>
              <a:rPr lang="en-US" dirty="0" smtClean="0">
                <a:latin typeface="Cambria" pitchFamily="18" charset="0"/>
              </a:rPr>
              <a:t>Up until now we have done I/O from keyboard/screen</a:t>
            </a:r>
          </a:p>
          <a:p>
            <a:pPr lvl="1"/>
            <a:endParaRPr lang="en-US" dirty="0" smtClean="0">
              <a:latin typeface="Cambria" pitchFamily="18" charset="0"/>
            </a:endParaRPr>
          </a:p>
          <a:p>
            <a:r>
              <a:rPr lang="en-US" dirty="0" smtClean="0">
                <a:latin typeface="Cambria" pitchFamily="18" charset="0"/>
              </a:rPr>
              <a:t>To read data from the keyboard, we have used</a:t>
            </a:r>
          </a:p>
          <a:p>
            <a:pPr lvl="1"/>
            <a:r>
              <a:rPr lang="tr-TR" dirty="0">
                <a:latin typeface="Cambria" pitchFamily="18" charset="0"/>
              </a:rPr>
              <a:t>c</a:t>
            </a:r>
            <a:r>
              <a:rPr lang="tr-TR" dirty="0" smtClean="0">
                <a:latin typeface="Cambria" pitchFamily="18" charset="0"/>
              </a:rPr>
              <a:t>in, </a:t>
            </a:r>
            <a:r>
              <a:rPr lang="en-US" dirty="0" smtClean="0">
                <a:latin typeface="Cambria" pitchFamily="18" charset="0"/>
              </a:rPr>
              <a:t>scanf</a:t>
            </a:r>
          </a:p>
          <a:p>
            <a:pPr lvl="1"/>
            <a:r>
              <a:rPr lang="en-US" dirty="0" err="1" smtClean="0">
                <a:latin typeface="Cambria" pitchFamily="18" charset="0"/>
              </a:rPr>
              <a:t>getchar</a:t>
            </a:r>
            <a:endParaRPr lang="en-US" dirty="0" smtClean="0">
              <a:latin typeface="Cambria" pitchFamily="18" charset="0"/>
            </a:endParaRPr>
          </a:p>
          <a:p>
            <a:pPr lvl="1"/>
            <a:r>
              <a:rPr lang="en-US" dirty="0" smtClean="0">
                <a:latin typeface="Cambria" pitchFamily="18" charset="0"/>
              </a:rPr>
              <a:t>gets</a:t>
            </a:r>
          </a:p>
          <a:p>
            <a:r>
              <a:rPr lang="en-US" dirty="0" smtClean="0">
                <a:latin typeface="Cambria" pitchFamily="18" charset="0"/>
              </a:rPr>
              <a:t>To print data on the screen, we have used</a:t>
            </a:r>
          </a:p>
          <a:p>
            <a:pPr lvl="1"/>
            <a:r>
              <a:rPr lang="tr-TR" dirty="0" smtClean="0">
                <a:latin typeface="Cambria" pitchFamily="18" charset="0"/>
              </a:rPr>
              <a:t>cout, </a:t>
            </a:r>
            <a:r>
              <a:rPr lang="en-US" dirty="0" smtClean="0">
                <a:latin typeface="Cambria" pitchFamily="18" charset="0"/>
              </a:rPr>
              <a:t>printf</a:t>
            </a:r>
          </a:p>
          <a:p>
            <a:pPr lvl="1"/>
            <a:r>
              <a:rPr lang="en-US" dirty="0" err="1" smtClean="0">
                <a:latin typeface="Cambria" pitchFamily="18" charset="0"/>
              </a:rPr>
              <a:t>putchar</a:t>
            </a:r>
            <a:endParaRPr lang="en-US" dirty="0" smtClean="0">
              <a:latin typeface="Cambria" pitchFamily="18" charset="0"/>
            </a:endParaRPr>
          </a:p>
          <a:p>
            <a:pPr lvl="1"/>
            <a:r>
              <a:rPr lang="en-US" dirty="0" smtClean="0">
                <a:latin typeface="Cambria" pitchFamily="18" charset="0"/>
              </a:rPr>
              <a:t>puts</a:t>
            </a:r>
          </a:p>
          <a:p>
            <a:pPr lvl="1"/>
            <a:endParaRPr lang="en-US" dirty="0" smtClean="0">
              <a:latin typeface="Cambria" pitchFamily="18" charset="0"/>
            </a:endParaRPr>
          </a:p>
        </p:txBody>
      </p:sp>
      <p:sp>
        <p:nvSpPr>
          <p:cNvPr id="3074" name="Slayt Numarası Yer Tutucusu 5"/>
          <p:cNvSpPr>
            <a:spLocks noGrp="1"/>
          </p:cNvSpPr>
          <p:nvPr>
            <p:ph type="sldNum" sz="quarter" idx="12"/>
          </p:nvPr>
        </p:nvSpPr>
        <p:spPr>
          <a:noFill/>
        </p:spPr>
        <p:txBody>
          <a:bodyPr/>
          <a:lstStyle/>
          <a:p>
            <a:fld id="{63AD50F6-1DB4-4179-8007-619715154E4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E0A07A6-D10C-4CA0-99B0-D05E07DA1CA0}" type="slidenum">
              <a:rPr lang="en-US" altLang="tr-TR"/>
              <a:pPr/>
              <a:t>50</a:t>
            </a:fld>
            <a:endParaRPr lang="en-US" altLang="tr-TR"/>
          </a:p>
        </p:txBody>
      </p:sp>
      <p:sp>
        <p:nvSpPr>
          <p:cNvPr id="68610" name="Rectangle 2"/>
          <p:cNvSpPr>
            <a:spLocks noGrp="1" noChangeArrowheads="1"/>
          </p:cNvSpPr>
          <p:nvPr>
            <p:ph type="title"/>
          </p:nvPr>
        </p:nvSpPr>
        <p:spPr/>
        <p:txBody>
          <a:bodyPr/>
          <a:lstStyle/>
          <a:p>
            <a:r>
              <a:rPr lang="en-US" altLang="tr-TR" dirty="0"/>
              <a:t>Table </a:t>
            </a:r>
            <a:r>
              <a:rPr lang="tr-TR" altLang="tr-TR" dirty="0" smtClean="0"/>
              <a:t>3</a:t>
            </a:r>
            <a:endParaRPr lang="en-US" altLang="tr-TR" dirty="0"/>
          </a:p>
        </p:txBody>
      </p:sp>
      <p:graphicFrame>
        <p:nvGraphicFramePr>
          <p:cNvPr id="2" name="Table 1"/>
          <p:cNvGraphicFramePr>
            <a:graphicFrameLocks noGrp="1"/>
          </p:cNvGraphicFramePr>
          <p:nvPr>
            <p:extLst>
              <p:ext uri="{D42A27DB-BD31-4B8C-83A1-F6EECF244321}">
                <p14:modId xmlns:p14="http://schemas.microsoft.com/office/powerpoint/2010/main" val="4095223576"/>
              </p:ext>
            </p:extLst>
          </p:nvPr>
        </p:nvGraphicFramePr>
        <p:xfrm>
          <a:off x="682088" y="1957489"/>
          <a:ext cx="6953745" cy="3493284"/>
        </p:xfrm>
        <a:graphic>
          <a:graphicData uri="http://schemas.openxmlformats.org/drawingml/2006/table">
            <a:tbl>
              <a:tblPr>
                <a:tableStyleId>{69C7853C-536D-4A76-A0AE-DD22124D55A5}</a:tableStyleId>
              </a:tblPr>
              <a:tblGrid>
                <a:gridCol w="2047993"/>
                <a:gridCol w="4905752"/>
              </a:tblGrid>
              <a:tr h="291107">
                <a:tc>
                  <a:txBody>
                    <a:bodyPr/>
                    <a:lstStyle/>
                    <a:p>
                      <a:pPr marL="73025" marR="73025">
                        <a:spcBef>
                          <a:spcPts val="240"/>
                        </a:spcBef>
                        <a:spcAft>
                          <a:spcPts val="240"/>
                        </a:spcAft>
                      </a:pPr>
                      <a:r>
                        <a:rPr lang="tr-TR" sz="1800" b="1" dirty="0">
                          <a:effectLst/>
                        </a:rPr>
                        <a:t>Bit</a:t>
                      </a:r>
                      <a:endParaRPr lang="tr-TR" sz="1800" b="1" dirty="0">
                        <a:solidFill>
                          <a:srgbClr val="000000"/>
                        </a:solidFill>
                        <a:effectLst/>
                        <a:latin typeface="Times New Roman"/>
                        <a:ea typeface="Times New Roman"/>
                      </a:endParaRPr>
                    </a:p>
                  </a:txBody>
                  <a:tcPr marL="68580" marR="68580" marT="0" marB="0"/>
                </a:tc>
                <a:tc>
                  <a:txBody>
                    <a:bodyPr/>
                    <a:lstStyle/>
                    <a:p>
                      <a:pPr marL="73025" marR="73025">
                        <a:spcBef>
                          <a:spcPts val="240"/>
                        </a:spcBef>
                        <a:spcAft>
                          <a:spcPts val="240"/>
                        </a:spcAft>
                      </a:pPr>
                      <a:r>
                        <a:rPr lang="tr-TR" sz="1800" b="1" dirty="0">
                          <a:effectLst/>
                        </a:rPr>
                        <a:t>Description</a:t>
                      </a:r>
                      <a:endParaRPr lang="tr-TR" sz="1800" b="1" dirty="0">
                        <a:solidFill>
                          <a:srgbClr val="000000"/>
                        </a:solidFill>
                        <a:effectLst/>
                        <a:latin typeface="Times New Roman"/>
                        <a:ea typeface="Times New Roman"/>
                      </a:endParaRPr>
                    </a:p>
                  </a:txBody>
                  <a:tcPr marL="68580" marR="68580" marT="0" marB="0"/>
                </a:tc>
              </a:tr>
              <a:tr h="582214">
                <a:tc>
                  <a:txBody>
                    <a:bodyPr/>
                    <a:lstStyle/>
                    <a:p>
                      <a:pPr marL="73025" marR="73025">
                        <a:spcBef>
                          <a:spcPts val="240"/>
                        </a:spcBef>
                        <a:spcAft>
                          <a:spcPts val="240"/>
                        </a:spcAft>
                      </a:pPr>
                      <a:r>
                        <a:rPr lang="tr-TR" sz="1800" b="1" dirty="0">
                          <a:effectLst/>
                        </a:rPr>
                        <a:t>ios::eofbit</a:t>
                      </a:r>
                      <a:endParaRPr lang="tr-TR" sz="1800" b="1" dirty="0">
                        <a:solidFill>
                          <a:srgbClr val="000000"/>
                        </a:solidFill>
                        <a:effectLst/>
                        <a:latin typeface="Times New Roman"/>
                        <a:ea typeface="Times New Roman"/>
                      </a:endParaRPr>
                    </a:p>
                  </a:txBody>
                  <a:tcPr marL="68580" marR="68580" marT="0" marB="0"/>
                </a:tc>
                <a:tc>
                  <a:txBody>
                    <a:bodyPr/>
                    <a:lstStyle/>
                    <a:p>
                      <a:pPr marL="73025" marR="73025">
                        <a:spcBef>
                          <a:spcPts val="240"/>
                        </a:spcBef>
                        <a:spcAft>
                          <a:spcPts val="240"/>
                        </a:spcAft>
                      </a:pPr>
                      <a:r>
                        <a:rPr lang="tr-TR" sz="1800">
                          <a:effectLst/>
                        </a:rPr>
                        <a:t>Set when the end of an input stream is encountered.</a:t>
                      </a:r>
                      <a:endParaRPr lang="tr-TR" sz="1800">
                        <a:solidFill>
                          <a:srgbClr val="000000"/>
                        </a:solidFill>
                        <a:effectLst/>
                        <a:latin typeface="Times New Roman"/>
                        <a:ea typeface="Times New Roman"/>
                      </a:endParaRPr>
                    </a:p>
                  </a:txBody>
                  <a:tcPr marL="68580" marR="68580" marT="0" marB="0"/>
                </a:tc>
              </a:tr>
              <a:tr h="582214">
                <a:tc>
                  <a:txBody>
                    <a:bodyPr/>
                    <a:lstStyle/>
                    <a:p>
                      <a:pPr marL="73025" marR="73025">
                        <a:spcBef>
                          <a:spcPts val="240"/>
                        </a:spcBef>
                        <a:spcAft>
                          <a:spcPts val="240"/>
                        </a:spcAft>
                      </a:pPr>
                      <a:r>
                        <a:rPr lang="tr-TR" sz="1800" b="1" dirty="0">
                          <a:effectLst/>
                        </a:rPr>
                        <a:t>ios::failbit</a:t>
                      </a:r>
                      <a:endParaRPr lang="tr-TR" sz="1800" b="1" dirty="0">
                        <a:solidFill>
                          <a:srgbClr val="000000"/>
                        </a:solidFill>
                        <a:effectLst/>
                        <a:latin typeface="Times New Roman"/>
                        <a:ea typeface="Times New Roman"/>
                      </a:endParaRPr>
                    </a:p>
                  </a:txBody>
                  <a:tcPr marL="68580" marR="68580" marT="0" marB="0"/>
                </a:tc>
                <a:tc>
                  <a:txBody>
                    <a:bodyPr/>
                    <a:lstStyle/>
                    <a:p>
                      <a:pPr marL="73025" marR="73025">
                        <a:spcBef>
                          <a:spcPts val="240"/>
                        </a:spcBef>
                        <a:spcAft>
                          <a:spcPts val="240"/>
                        </a:spcAft>
                      </a:pPr>
                      <a:r>
                        <a:rPr lang="tr-TR" sz="1800">
                          <a:effectLst/>
                        </a:rPr>
                        <a:t>Set when an attempted operation has failed.</a:t>
                      </a:r>
                      <a:endParaRPr lang="tr-TR" sz="1800">
                        <a:solidFill>
                          <a:srgbClr val="000000"/>
                        </a:solidFill>
                        <a:effectLst/>
                        <a:latin typeface="Times New Roman"/>
                        <a:ea typeface="Times New Roman"/>
                      </a:endParaRPr>
                    </a:p>
                  </a:txBody>
                  <a:tcPr marL="68580" marR="68580" marT="0" marB="0"/>
                </a:tc>
              </a:tr>
              <a:tr h="582214">
                <a:tc>
                  <a:txBody>
                    <a:bodyPr/>
                    <a:lstStyle/>
                    <a:p>
                      <a:pPr marL="73025" marR="73025">
                        <a:spcBef>
                          <a:spcPts val="240"/>
                        </a:spcBef>
                        <a:spcAft>
                          <a:spcPts val="240"/>
                        </a:spcAft>
                      </a:pPr>
                      <a:r>
                        <a:rPr lang="tr-TR" sz="1800" b="1" dirty="0">
                          <a:effectLst/>
                        </a:rPr>
                        <a:t>ios::hardfail</a:t>
                      </a:r>
                      <a:endParaRPr lang="tr-TR" sz="1800" b="1" dirty="0">
                        <a:solidFill>
                          <a:srgbClr val="000000"/>
                        </a:solidFill>
                        <a:effectLst/>
                        <a:latin typeface="Times New Roman"/>
                        <a:ea typeface="Times New Roman"/>
                      </a:endParaRPr>
                    </a:p>
                  </a:txBody>
                  <a:tcPr marL="68580" marR="68580" marT="0" marB="0"/>
                </a:tc>
                <a:tc>
                  <a:txBody>
                    <a:bodyPr/>
                    <a:lstStyle/>
                    <a:p>
                      <a:pPr marL="73025" marR="73025">
                        <a:spcBef>
                          <a:spcPts val="240"/>
                        </a:spcBef>
                        <a:spcAft>
                          <a:spcPts val="240"/>
                        </a:spcAft>
                      </a:pPr>
                      <a:r>
                        <a:rPr lang="tr-TR" sz="1800">
                          <a:effectLst/>
                        </a:rPr>
                        <a:t>Set when an unrecoverable error has occurred.</a:t>
                      </a:r>
                      <a:endParaRPr lang="tr-TR" sz="1800">
                        <a:solidFill>
                          <a:srgbClr val="000000"/>
                        </a:solidFill>
                        <a:effectLst/>
                        <a:latin typeface="Times New Roman"/>
                        <a:ea typeface="Times New Roman"/>
                      </a:endParaRPr>
                    </a:p>
                  </a:txBody>
                  <a:tcPr marL="68580" marR="68580" marT="0" marB="0"/>
                </a:tc>
              </a:tr>
              <a:tr h="582214">
                <a:tc>
                  <a:txBody>
                    <a:bodyPr/>
                    <a:lstStyle/>
                    <a:p>
                      <a:pPr marL="73025" marR="73025">
                        <a:spcBef>
                          <a:spcPts val="240"/>
                        </a:spcBef>
                        <a:spcAft>
                          <a:spcPts val="240"/>
                        </a:spcAft>
                      </a:pPr>
                      <a:r>
                        <a:rPr lang="tr-TR" sz="1800" b="1" dirty="0">
                          <a:effectLst/>
                        </a:rPr>
                        <a:t>ios::badbit</a:t>
                      </a:r>
                      <a:endParaRPr lang="tr-TR" sz="1800" b="1" dirty="0">
                        <a:solidFill>
                          <a:srgbClr val="000000"/>
                        </a:solidFill>
                        <a:effectLst/>
                        <a:latin typeface="Times New Roman"/>
                        <a:ea typeface="Times New Roman"/>
                      </a:endParaRPr>
                    </a:p>
                  </a:txBody>
                  <a:tcPr marL="68580" marR="68580" marT="0" marB="0"/>
                </a:tc>
                <a:tc>
                  <a:txBody>
                    <a:bodyPr/>
                    <a:lstStyle/>
                    <a:p>
                      <a:pPr marL="73025" marR="73025">
                        <a:spcBef>
                          <a:spcPts val="240"/>
                        </a:spcBef>
                        <a:spcAft>
                          <a:spcPts val="240"/>
                        </a:spcAft>
                      </a:pPr>
                      <a:r>
                        <a:rPr lang="tr-TR" sz="1800">
                          <a:effectLst/>
                        </a:rPr>
                        <a:t>Set when an invalid operation has been attempted.</a:t>
                      </a:r>
                      <a:endParaRPr lang="tr-TR" sz="1800">
                        <a:solidFill>
                          <a:srgbClr val="000000"/>
                        </a:solidFill>
                        <a:effectLst/>
                        <a:latin typeface="Times New Roman"/>
                        <a:ea typeface="Times New Roman"/>
                      </a:endParaRPr>
                    </a:p>
                  </a:txBody>
                  <a:tcPr marL="68580" marR="68580" marT="0" marB="0"/>
                </a:tc>
              </a:tr>
              <a:tr h="873321">
                <a:tc>
                  <a:txBody>
                    <a:bodyPr/>
                    <a:lstStyle/>
                    <a:p>
                      <a:pPr marL="73025" marR="73025">
                        <a:spcBef>
                          <a:spcPts val="240"/>
                        </a:spcBef>
                        <a:spcAft>
                          <a:spcPts val="240"/>
                        </a:spcAft>
                      </a:pPr>
                      <a:r>
                        <a:rPr lang="tr-TR" sz="1800" b="1" dirty="0">
                          <a:effectLst/>
                        </a:rPr>
                        <a:t>ios::goodbit</a:t>
                      </a:r>
                      <a:endParaRPr lang="tr-TR" sz="1800" b="1" dirty="0">
                        <a:solidFill>
                          <a:srgbClr val="000000"/>
                        </a:solidFill>
                        <a:effectLst/>
                        <a:latin typeface="Times New Roman"/>
                        <a:ea typeface="Times New Roman"/>
                      </a:endParaRPr>
                    </a:p>
                  </a:txBody>
                  <a:tcPr marL="68580" marR="68580" marT="0" marB="0"/>
                </a:tc>
                <a:tc>
                  <a:txBody>
                    <a:bodyPr/>
                    <a:lstStyle/>
                    <a:p>
                      <a:pPr marL="73025" marR="73025">
                        <a:spcBef>
                          <a:spcPts val="240"/>
                        </a:spcBef>
                        <a:spcAft>
                          <a:spcPts val="240"/>
                        </a:spcAft>
                      </a:pPr>
                      <a:r>
                        <a:rPr lang="tr-TR" sz="1800" dirty="0">
                          <a:effectLst/>
                        </a:rPr>
                        <a:t>Set when all the flags above are not set. Indicates the stream is in good condition.</a:t>
                      </a:r>
                      <a:endParaRPr lang="tr-TR" sz="1800" dirty="0">
                        <a:solidFill>
                          <a:srgbClr val="00000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3050825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8229600" cy="1143000"/>
          </a:xfrm>
        </p:spPr>
        <p:txBody>
          <a:bodyPr/>
          <a:lstStyle/>
          <a:p>
            <a:r>
              <a:rPr lang="en-GB" altLang="tr-TR" dirty="0"/>
              <a:t>Stream Errors	</a:t>
            </a:r>
          </a:p>
        </p:txBody>
      </p:sp>
      <p:sp>
        <p:nvSpPr>
          <p:cNvPr id="82947" name="Rectangle 3"/>
          <p:cNvSpPr>
            <a:spLocks noGrp="1" noChangeArrowheads="1"/>
          </p:cNvSpPr>
          <p:nvPr>
            <p:ph type="body" idx="1"/>
          </p:nvPr>
        </p:nvSpPr>
        <p:spPr>
          <a:xfrm>
            <a:off x="495795" y="1479468"/>
            <a:ext cx="8269288" cy="4114800"/>
          </a:xfrm>
        </p:spPr>
        <p:txBody>
          <a:bodyPr>
            <a:normAutofit fontScale="92500" lnSpcReduction="20000"/>
          </a:bodyPr>
          <a:lstStyle/>
          <a:p>
            <a:r>
              <a:rPr lang="en-GB" altLang="tr-TR" dirty="0"/>
              <a:t>The stream error-status flags report errors that occur in input or output operations.</a:t>
            </a:r>
          </a:p>
          <a:p>
            <a:r>
              <a:rPr lang="en-GB" altLang="tr-TR" dirty="0"/>
              <a:t>Various </a:t>
            </a:r>
            <a:r>
              <a:rPr lang="en-GB" altLang="tr-TR" dirty="0" err="1"/>
              <a:t>ios</a:t>
            </a:r>
            <a:r>
              <a:rPr lang="en-GB" altLang="tr-TR" dirty="0"/>
              <a:t> functions can be used to read and set these error flags.</a:t>
            </a:r>
          </a:p>
          <a:p>
            <a:pPr lvl="1"/>
            <a:r>
              <a:rPr lang="en-GB" altLang="tr-TR" dirty="0" err="1"/>
              <a:t>eofbit</a:t>
            </a:r>
            <a:r>
              <a:rPr lang="en-GB" altLang="tr-TR" dirty="0"/>
              <a:t> : reached end of file</a:t>
            </a:r>
          </a:p>
          <a:p>
            <a:pPr lvl="1"/>
            <a:r>
              <a:rPr lang="en-GB" altLang="tr-TR" dirty="0" err="1"/>
              <a:t>goodbit</a:t>
            </a:r>
            <a:r>
              <a:rPr lang="en-GB" altLang="tr-TR" dirty="0"/>
              <a:t> : no errors</a:t>
            </a:r>
          </a:p>
          <a:p>
            <a:pPr lvl="1"/>
            <a:r>
              <a:rPr lang="en-GB" altLang="tr-TR" dirty="0" err="1"/>
              <a:t>failbit</a:t>
            </a:r>
            <a:r>
              <a:rPr lang="en-GB" altLang="tr-TR" dirty="0"/>
              <a:t> : operation failed</a:t>
            </a:r>
          </a:p>
          <a:p>
            <a:pPr lvl="1"/>
            <a:r>
              <a:rPr lang="en-GB" altLang="tr-TR" dirty="0" err="1"/>
              <a:t>badbit</a:t>
            </a:r>
            <a:r>
              <a:rPr lang="en-GB" altLang="tr-TR" dirty="0"/>
              <a:t> : invalid operation (no associated </a:t>
            </a:r>
            <a:r>
              <a:rPr lang="en-GB" altLang="tr-TR" dirty="0" err="1"/>
              <a:t>streambuf</a:t>
            </a:r>
            <a:r>
              <a:rPr lang="en-GB" altLang="tr-TR" dirty="0"/>
              <a:t>)</a:t>
            </a:r>
          </a:p>
          <a:p>
            <a:pPr lvl="1"/>
            <a:r>
              <a:rPr lang="en-GB" altLang="tr-TR" dirty="0" err="1"/>
              <a:t>hardfail</a:t>
            </a:r>
            <a:r>
              <a:rPr lang="en-GB" altLang="tr-TR" dirty="0"/>
              <a:t> : unrecoverable error</a:t>
            </a:r>
          </a:p>
          <a:p>
            <a:r>
              <a:rPr lang="en-GB" altLang="tr-TR" dirty="0"/>
              <a:t>Functions for error flags</a:t>
            </a:r>
          </a:p>
          <a:p>
            <a:pPr lvl="1"/>
            <a:r>
              <a:rPr lang="en-GB" altLang="tr-TR" dirty="0"/>
              <a:t>int = </a:t>
            </a:r>
            <a:r>
              <a:rPr lang="en-GB" altLang="tr-TR" dirty="0" err="1"/>
              <a:t>eof</a:t>
            </a:r>
            <a:r>
              <a:rPr lang="en-GB" altLang="tr-TR" dirty="0"/>
              <a:t>(); : returns true if EOF flag set</a:t>
            </a:r>
          </a:p>
          <a:p>
            <a:pPr lvl="1"/>
            <a:r>
              <a:rPr lang="en-GB" altLang="tr-TR" dirty="0"/>
              <a:t>int = good(); : returns true if OK</a:t>
            </a:r>
          </a:p>
        </p:txBody>
      </p:sp>
    </p:spTree>
    <p:extLst>
      <p:ext uri="{BB962C8B-B14F-4D97-AF65-F5344CB8AC3E}">
        <p14:creationId xmlns:p14="http://schemas.microsoft.com/office/powerpoint/2010/main" val="35598211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DC5F99B-1D40-4189-A82E-3597417EED68}" type="slidenum">
              <a:rPr lang="en-US" altLang="tr-TR"/>
              <a:pPr/>
              <a:t>52</a:t>
            </a:fld>
            <a:endParaRPr lang="en-US" altLang="tr-TR"/>
          </a:p>
        </p:txBody>
      </p:sp>
      <p:sp>
        <p:nvSpPr>
          <p:cNvPr id="70658" name="Rectangle 2"/>
          <p:cNvSpPr>
            <a:spLocks noGrp="1" noChangeArrowheads="1"/>
          </p:cNvSpPr>
          <p:nvPr>
            <p:ph type="title"/>
          </p:nvPr>
        </p:nvSpPr>
        <p:spPr>
          <a:xfrm>
            <a:off x="685800" y="609600"/>
            <a:ext cx="7772400" cy="762000"/>
          </a:xfrm>
        </p:spPr>
        <p:txBody>
          <a:bodyPr>
            <a:normAutofit fontScale="90000"/>
          </a:bodyPr>
          <a:lstStyle/>
          <a:p>
            <a:r>
              <a:rPr lang="en-US" altLang="tr-TR" dirty="0"/>
              <a:t>Table </a:t>
            </a:r>
            <a:r>
              <a:rPr lang="tr-TR" altLang="tr-TR" dirty="0" smtClean="0"/>
              <a:t>4</a:t>
            </a:r>
            <a:endParaRPr lang="en-US" altLang="tr-TR" dirty="0"/>
          </a:p>
        </p:txBody>
      </p:sp>
      <p:graphicFrame>
        <p:nvGraphicFramePr>
          <p:cNvPr id="2" name="Table 1"/>
          <p:cNvGraphicFramePr>
            <a:graphicFrameLocks noGrp="1"/>
          </p:cNvGraphicFramePr>
          <p:nvPr>
            <p:extLst>
              <p:ext uri="{D42A27DB-BD31-4B8C-83A1-F6EECF244321}">
                <p14:modId xmlns:p14="http://schemas.microsoft.com/office/powerpoint/2010/main" val="1277725506"/>
              </p:ext>
            </p:extLst>
          </p:nvPr>
        </p:nvGraphicFramePr>
        <p:xfrm>
          <a:off x="788966" y="1363720"/>
          <a:ext cx="7084374" cy="3718918"/>
        </p:xfrm>
        <a:graphic>
          <a:graphicData uri="http://schemas.openxmlformats.org/drawingml/2006/table">
            <a:tbl>
              <a:tblPr>
                <a:tableStyleId>{21E4AEA4-8DFA-4A89-87EB-49C32662AFE0}</a:tableStyleId>
              </a:tblPr>
              <a:tblGrid>
                <a:gridCol w="1486844"/>
                <a:gridCol w="5597530"/>
              </a:tblGrid>
              <a:tr h="676167">
                <a:tc>
                  <a:txBody>
                    <a:bodyPr/>
                    <a:lstStyle/>
                    <a:p>
                      <a:pPr marL="73025" marR="73025">
                        <a:spcBef>
                          <a:spcPts val="240"/>
                        </a:spcBef>
                        <a:spcAft>
                          <a:spcPts val="240"/>
                        </a:spcAft>
                      </a:pPr>
                      <a:r>
                        <a:rPr lang="tr-TR" sz="1600" b="1" dirty="0">
                          <a:effectLst/>
                        </a:rPr>
                        <a:t>eof()</a:t>
                      </a:r>
                      <a:endParaRPr lang="tr-TR" sz="900" b="1" dirty="0">
                        <a:solidFill>
                          <a:srgbClr val="000000"/>
                        </a:solidFill>
                        <a:effectLst/>
                        <a:latin typeface="Times New Roman"/>
                        <a:ea typeface="Times New Roman"/>
                      </a:endParaRPr>
                    </a:p>
                  </a:txBody>
                  <a:tcPr marL="0" marR="0" marT="0" marB="0"/>
                </a:tc>
                <a:tc>
                  <a:txBody>
                    <a:bodyPr/>
                    <a:lstStyle/>
                    <a:p>
                      <a:pPr marL="73025" marR="73025">
                        <a:spcBef>
                          <a:spcPts val="240"/>
                        </a:spcBef>
                        <a:spcAft>
                          <a:spcPts val="240"/>
                        </a:spcAft>
                      </a:pPr>
                      <a:r>
                        <a:rPr lang="tr-TR" sz="1600">
                          <a:effectLst/>
                        </a:rPr>
                        <a:t>Returns true (non-zero) if the eofbit flag is set, otherwise returns false.</a:t>
                      </a:r>
                      <a:endParaRPr lang="tr-TR" sz="900">
                        <a:solidFill>
                          <a:srgbClr val="000000"/>
                        </a:solidFill>
                        <a:effectLst/>
                        <a:latin typeface="Times New Roman"/>
                        <a:ea typeface="Times New Roman"/>
                      </a:endParaRPr>
                    </a:p>
                  </a:txBody>
                  <a:tcPr marL="0" marR="0" marT="0" marB="0"/>
                </a:tc>
              </a:tr>
              <a:tr h="676167">
                <a:tc>
                  <a:txBody>
                    <a:bodyPr/>
                    <a:lstStyle/>
                    <a:p>
                      <a:pPr marL="73025" marR="73025">
                        <a:spcBef>
                          <a:spcPts val="240"/>
                        </a:spcBef>
                        <a:spcAft>
                          <a:spcPts val="240"/>
                        </a:spcAft>
                      </a:pPr>
                      <a:r>
                        <a:rPr lang="tr-TR" sz="1600" b="1">
                          <a:effectLst/>
                        </a:rPr>
                        <a:t>fail()</a:t>
                      </a:r>
                      <a:endParaRPr lang="tr-TR" sz="900" b="1">
                        <a:solidFill>
                          <a:srgbClr val="000000"/>
                        </a:solidFill>
                        <a:effectLst/>
                        <a:latin typeface="Times New Roman"/>
                        <a:ea typeface="Times New Roman"/>
                      </a:endParaRPr>
                    </a:p>
                  </a:txBody>
                  <a:tcPr marL="0" marR="0" marT="0" marB="0"/>
                </a:tc>
                <a:tc>
                  <a:txBody>
                    <a:bodyPr/>
                    <a:lstStyle/>
                    <a:p>
                      <a:pPr marL="73025" marR="73025">
                        <a:spcBef>
                          <a:spcPts val="240"/>
                        </a:spcBef>
                        <a:spcAft>
                          <a:spcPts val="240"/>
                        </a:spcAft>
                      </a:pPr>
                      <a:r>
                        <a:rPr lang="tr-TR" sz="1600">
                          <a:effectLst/>
                        </a:rPr>
                        <a:t>Returns true (non-zero) if the failbit or hardfail flags are set, otherwise returns false.</a:t>
                      </a:r>
                      <a:endParaRPr lang="tr-TR" sz="900">
                        <a:solidFill>
                          <a:srgbClr val="000000"/>
                        </a:solidFill>
                        <a:effectLst/>
                        <a:latin typeface="Times New Roman"/>
                        <a:ea typeface="Times New Roman"/>
                      </a:endParaRPr>
                    </a:p>
                  </a:txBody>
                  <a:tcPr marL="0" marR="0" marT="0" marB="0"/>
                </a:tc>
              </a:tr>
              <a:tr h="676167">
                <a:tc>
                  <a:txBody>
                    <a:bodyPr/>
                    <a:lstStyle/>
                    <a:p>
                      <a:pPr marL="73025" marR="73025">
                        <a:spcBef>
                          <a:spcPts val="240"/>
                        </a:spcBef>
                        <a:spcAft>
                          <a:spcPts val="240"/>
                        </a:spcAft>
                      </a:pPr>
                      <a:r>
                        <a:rPr lang="tr-TR" sz="1600" b="1" dirty="0">
                          <a:effectLst/>
                        </a:rPr>
                        <a:t>bad()</a:t>
                      </a:r>
                      <a:endParaRPr lang="tr-TR" sz="900" b="1" dirty="0">
                        <a:solidFill>
                          <a:srgbClr val="000000"/>
                        </a:solidFill>
                        <a:effectLst/>
                        <a:latin typeface="Times New Roman"/>
                        <a:ea typeface="Times New Roman"/>
                      </a:endParaRPr>
                    </a:p>
                  </a:txBody>
                  <a:tcPr marL="0" marR="0" marT="0" marB="0"/>
                </a:tc>
                <a:tc>
                  <a:txBody>
                    <a:bodyPr/>
                    <a:lstStyle/>
                    <a:p>
                      <a:pPr marL="73025" marR="73025">
                        <a:spcBef>
                          <a:spcPts val="240"/>
                        </a:spcBef>
                        <a:spcAft>
                          <a:spcPts val="240"/>
                        </a:spcAft>
                      </a:pPr>
                      <a:r>
                        <a:rPr lang="tr-TR" sz="1600">
                          <a:effectLst/>
                        </a:rPr>
                        <a:t>Returns true (non-zero) if the badbit flag is set, otherwise returns false.</a:t>
                      </a:r>
                      <a:endParaRPr lang="tr-TR" sz="900">
                        <a:solidFill>
                          <a:srgbClr val="000000"/>
                        </a:solidFill>
                        <a:effectLst/>
                        <a:latin typeface="Times New Roman"/>
                        <a:ea typeface="Times New Roman"/>
                      </a:endParaRPr>
                    </a:p>
                  </a:txBody>
                  <a:tcPr marL="0" marR="0" marT="0" marB="0"/>
                </a:tc>
              </a:tr>
              <a:tr h="676167">
                <a:tc>
                  <a:txBody>
                    <a:bodyPr/>
                    <a:lstStyle/>
                    <a:p>
                      <a:pPr marL="73025" marR="73025">
                        <a:spcBef>
                          <a:spcPts val="240"/>
                        </a:spcBef>
                        <a:spcAft>
                          <a:spcPts val="240"/>
                        </a:spcAft>
                      </a:pPr>
                      <a:r>
                        <a:rPr lang="tr-TR" sz="1600" b="1">
                          <a:effectLst/>
                        </a:rPr>
                        <a:t>good()</a:t>
                      </a:r>
                      <a:endParaRPr lang="tr-TR" sz="900" b="1">
                        <a:solidFill>
                          <a:srgbClr val="000000"/>
                        </a:solidFill>
                        <a:effectLst/>
                        <a:latin typeface="Times New Roman"/>
                        <a:ea typeface="Times New Roman"/>
                      </a:endParaRPr>
                    </a:p>
                  </a:txBody>
                  <a:tcPr marL="0" marR="0" marT="0" marB="0"/>
                </a:tc>
                <a:tc>
                  <a:txBody>
                    <a:bodyPr/>
                    <a:lstStyle/>
                    <a:p>
                      <a:pPr marL="73025" marR="73025">
                        <a:spcBef>
                          <a:spcPts val="240"/>
                        </a:spcBef>
                        <a:spcAft>
                          <a:spcPts val="240"/>
                        </a:spcAft>
                      </a:pPr>
                      <a:r>
                        <a:rPr lang="tr-TR" sz="1600">
                          <a:effectLst/>
                        </a:rPr>
                        <a:t>Returns true (non-zero) if the goodbit flag is set, otherwise returns false.</a:t>
                      </a:r>
                      <a:endParaRPr lang="tr-TR" sz="900">
                        <a:solidFill>
                          <a:srgbClr val="000000"/>
                        </a:solidFill>
                        <a:effectLst/>
                        <a:latin typeface="Times New Roman"/>
                        <a:ea typeface="Times New Roman"/>
                      </a:endParaRPr>
                    </a:p>
                  </a:txBody>
                  <a:tcPr marL="0" marR="0" marT="0" marB="0"/>
                </a:tc>
              </a:tr>
              <a:tr h="1014250">
                <a:tc>
                  <a:txBody>
                    <a:bodyPr/>
                    <a:lstStyle/>
                    <a:p>
                      <a:pPr marL="73025" marR="73025">
                        <a:spcBef>
                          <a:spcPts val="240"/>
                        </a:spcBef>
                        <a:spcAft>
                          <a:spcPts val="240"/>
                        </a:spcAft>
                      </a:pPr>
                      <a:r>
                        <a:rPr lang="tr-TR" sz="1600" b="1" dirty="0">
                          <a:effectLst/>
                        </a:rPr>
                        <a:t>clear()</a:t>
                      </a:r>
                      <a:endParaRPr lang="tr-TR" sz="900" b="1" dirty="0">
                        <a:solidFill>
                          <a:srgbClr val="000000"/>
                        </a:solidFill>
                        <a:effectLst/>
                        <a:latin typeface="Times New Roman"/>
                        <a:ea typeface="Times New Roman"/>
                      </a:endParaRPr>
                    </a:p>
                  </a:txBody>
                  <a:tcPr marL="0" marR="0" marT="0" marB="0"/>
                </a:tc>
                <a:tc>
                  <a:txBody>
                    <a:bodyPr/>
                    <a:lstStyle/>
                    <a:p>
                      <a:pPr marL="73025" marR="73025">
                        <a:spcBef>
                          <a:spcPts val="240"/>
                        </a:spcBef>
                        <a:spcAft>
                          <a:spcPts val="240"/>
                        </a:spcAft>
                      </a:pPr>
                      <a:r>
                        <a:rPr lang="tr-TR" sz="1600" dirty="0">
                          <a:effectLst/>
                        </a:rPr>
                        <a:t>When called with no arguments, clears all the flags listed above. Can also be called with a specific flag as an argument.</a:t>
                      </a:r>
                      <a:endParaRPr lang="tr-TR" sz="900" dirty="0">
                        <a:solidFill>
                          <a:srgbClr val="000000"/>
                        </a:solidFill>
                        <a:effectLst/>
                        <a:latin typeface="Times New Roman"/>
                        <a:ea typeface="Times New Roman"/>
                      </a:endParaRPr>
                    </a:p>
                  </a:txBody>
                  <a:tcPr marL="0" marR="0" marT="0" marB="0"/>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63" y="5193228"/>
            <a:ext cx="7329183" cy="1557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758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B5C158C-71DA-4ACF-A92C-81CD78CD3637}" type="slidenum">
              <a:rPr lang="en-US" altLang="tr-TR"/>
              <a:pPr/>
              <a:t>53</a:t>
            </a:fld>
            <a:endParaRPr lang="en-US" altLang="tr-TR"/>
          </a:p>
        </p:txBody>
      </p:sp>
      <p:sp>
        <p:nvSpPr>
          <p:cNvPr id="72706" name="Rectangle 2"/>
          <p:cNvSpPr>
            <a:spLocks noGrp="1" noChangeArrowheads="1"/>
          </p:cNvSpPr>
          <p:nvPr>
            <p:ph type="title"/>
          </p:nvPr>
        </p:nvSpPr>
        <p:spPr>
          <a:xfrm>
            <a:off x="0" y="0"/>
            <a:ext cx="7772400" cy="762000"/>
          </a:xfrm>
        </p:spPr>
        <p:txBody>
          <a:bodyPr>
            <a:normAutofit fontScale="90000"/>
          </a:bodyPr>
          <a:lstStyle/>
          <a:p>
            <a:r>
              <a:rPr lang="en-US" altLang="tr-TR" dirty="0"/>
              <a:t>Program </a:t>
            </a:r>
            <a:r>
              <a:rPr lang="en-US" altLang="tr-TR" dirty="0" smtClean="0"/>
              <a:t>11</a:t>
            </a:r>
            <a:endParaRPr lang="en-US" altLang="tr-TR" dirty="0"/>
          </a:p>
        </p:txBody>
      </p:sp>
      <p:sp>
        <p:nvSpPr>
          <p:cNvPr id="72707" name="Rectangle 3"/>
          <p:cNvSpPr>
            <a:spLocks noGrp="1" noChangeArrowheads="1"/>
          </p:cNvSpPr>
          <p:nvPr>
            <p:ph type="body" idx="1"/>
          </p:nvPr>
        </p:nvSpPr>
        <p:spPr>
          <a:xfrm>
            <a:off x="0" y="704602"/>
            <a:ext cx="4180114" cy="6004956"/>
          </a:xfrm>
        </p:spPr>
        <p:txBody>
          <a:bodyPr>
            <a:noAutofit/>
          </a:bodyPr>
          <a:lstStyle/>
          <a:p>
            <a:pPr marL="0" indent="0">
              <a:buNone/>
            </a:pPr>
            <a:r>
              <a:rPr lang="en-US" sz="1200" dirty="0">
                <a:solidFill>
                  <a:srgbClr val="008000"/>
                </a:solidFill>
                <a:highlight>
                  <a:srgbClr val="FFFFFF"/>
                </a:highlight>
                <a:latin typeface="Consolas"/>
              </a:rPr>
              <a:t>// This program demonstrates the return value of the stream object error testing member functions.</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smtClean="0">
                <a:solidFill>
                  <a:srgbClr val="0000FF"/>
                </a:solidFill>
                <a:highlight>
                  <a:srgbClr val="FFFFFF"/>
                </a:highlight>
                <a:latin typeface="Consolas"/>
              </a:rPr>
              <a:t>using</a:t>
            </a:r>
            <a:r>
              <a:rPr lang="tr-TR" sz="1200" dirty="0" smtClean="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tr-TR" sz="1200" dirty="0">
                <a:solidFill>
                  <a:srgbClr val="008000"/>
                </a:solidFill>
                <a:highlight>
                  <a:srgbClr val="FFFFFF"/>
                </a:highlight>
                <a:latin typeface="Consolas"/>
              </a:rPr>
              <a:t>// Function prototype</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showState(</a:t>
            </a: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&amp;);</a:t>
            </a: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a:p>
            <a:pPr marL="0" indent="0">
              <a:buNone/>
            </a:pPr>
            <a:r>
              <a:rPr lang="en-US" sz="1200" dirty="0">
                <a:solidFill>
                  <a:srgbClr val="008000"/>
                </a:solidFill>
                <a:highlight>
                  <a:srgbClr val="FFFFFF"/>
                </a:highlight>
                <a:latin typeface="Consolas"/>
              </a:rPr>
              <a:t>// Open for output (write to file)</a:t>
            </a:r>
            <a:endParaRPr lang="en-US" sz="1200" dirty="0">
              <a:solidFill>
                <a:srgbClr val="000000"/>
              </a:solidFill>
              <a:highlight>
                <a:srgbClr val="FFFFFF"/>
              </a:highlight>
              <a:latin typeface="Consolas"/>
            </a:endParaRPr>
          </a:p>
          <a:p>
            <a:pPr marL="0" indent="0">
              <a:buNone/>
            </a:pPr>
            <a:r>
              <a:rPr lang="en-US" sz="1200" dirty="0" err="1">
                <a:solidFill>
                  <a:srgbClr val="2B91AF"/>
                </a:solidFill>
                <a:highlight>
                  <a:srgbClr val="FFFFFF"/>
                </a:highlight>
                <a:latin typeface="Consolas"/>
              </a:rPr>
              <a:t>fstream</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testFile</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"stuff.dat"</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ios</a:t>
            </a:r>
            <a:r>
              <a:rPr lang="en-US" sz="1200" dirty="0">
                <a:solidFill>
                  <a:srgbClr val="000000"/>
                </a:solidFill>
                <a:highlight>
                  <a:srgbClr val="FFFFFF"/>
                </a:highlight>
                <a:latin typeface="Consolas"/>
              </a:rPr>
              <a:t>::out);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"rdstate: "</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testFile.rdstate()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(testFile.fail())</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"cannot open the file.\n"</a:t>
            </a:r>
            <a:r>
              <a:rPr lang="en-US" sz="1200" dirty="0">
                <a:solidFill>
                  <a:srgbClr val="000000"/>
                </a:solidFill>
                <a:highlight>
                  <a:srgbClr val="FFFFFF"/>
                </a:highlight>
                <a:latin typeface="Consolas"/>
              </a:rPr>
              <a:t>;</a:t>
            </a:r>
          </a:p>
          <a:p>
            <a:pPr marL="0" indent="0">
              <a:buNone/>
            </a:pPr>
            <a:r>
              <a:rPr lang="tr-TR" sz="1200" dirty="0">
                <a:solidFill>
                  <a:srgbClr val="0000FF"/>
                </a:solidFill>
                <a:highlight>
                  <a:srgbClr val="FFFFFF"/>
                </a:highlight>
                <a:latin typeface="Consolas"/>
              </a:rPr>
              <a:t>return</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int</a:t>
            </a:r>
            <a:r>
              <a:rPr lang="tr-TR" sz="1200" dirty="0">
                <a:solidFill>
                  <a:srgbClr val="000000"/>
                </a:solidFill>
                <a:highlight>
                  <a:srgbClr val="FFFFFF"/>
                </a:highlight>
                <a:latin typeface="Consolas"/>
              </a:rPr>
              <a:t> num = 10;</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"Writing to the file.\n"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testFile</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num</a:t>
            </a:r>
            <a:r>
              <a:rPr lang="en-US" sz="1200" dirty="0">
                <a:solidFill>
                  <a:srgbClr val="000000"/>
                </a:solidFill>
                <a:highlight>
                  <a:srgbClr val="FFFFFF"/>
                </a:highlight>
                <a:latin typeface="Consolas"/>
              </a:rPr>
              <a:t>;</a:t>
            </a:r>
            <a:r>
              <a:rPr lang="en-US" sz="1200" dirty="0">
                <a:solidFill>
                  <a:srgbClr val="008000"/>
                </a:solidFill>
                <a:highlight>
                  <a:srgbClr val="FFFFFF"/>
                </a:highlight>
                <a:latin typeface="Consolas"/>
              </a:rPr>
              <a:t>// Write the integer to </a:t>
            </a:r>
            <a:r>
              <a:rPr lang="en-US" sz="1200" dirty="0" err="1">
                <a:solidFill>
                  <a:srgbClr val="008000"/>
                </a:solidFill>
                <a:highlight>
                  <a:srgbClr val="FFFFFF"/>
                </a:highlight>
                <a:latin typeface="Consolas"/>
              </a:rPr>
              <a:t>testFile</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showState(testFile);</a:t>
            </a:r>
          </a:p>
          <a:p>
            <a:pPr marL="0" indent="0">
              <a:buNone/>
            </a:pPr>
            <a:r>
              <a:rPr lang="tr-TR" sz="1200" dirty="0">
                <a:solidFill>
                  <a:srgbClr val="000000"/>
                </a:solidFill>
                <a:highlight>
                  <a:srgbClr val="FFFFFF"/>
                </a:highlight>
                <a:latin typeface="Consolas"/>
              </a:rPr>
              <a:t>testFile.close();</a:t>
            </a:r>
            <a:r>
              <a:rPr lang="tr-TR" sz="1200" dirty="0">
                <a:solidFill>
                  <a:srgbClr val="008000"/>
                </a:solidFill>
                <a:highlight>
                  <a:srgbClr val="FFFFFF"/>
                </a:highlight>
                <a:latin typeface="Consolas"/>
              </a:rPr>
              <a:t>// Close the </a:t>
            </a:r>
            <a:r>
              <a:rPr lang="tr-TR" sz="1200" dirty="0" smtClean="0">
                <a:solidFill>
                  <a:srgbClr val="008000"/>
                </a:solidFill>
                <a:highlight>
                  <a:srgbClr val="FFFFFF"/>
                </a:highlight>
                <a:latin typeface="Consolas"/>
              </a:rPr>
              <a:t>file</a:t>
            </a:r>
            <a:endParaRPr lang="tr-TR" sz="1200" dirty="0">
              <a:solidFill>
                <a:srgbClr val="000000"/>
              </a:solidFill>
              <a:highlight>
                <a:srgbClr val="FFFFFF"/>
              </a:highlight>
              <a:latin typeface="Consolas"/>
            </a:endParaRPr>
          </a:p>
        </p:txBody>
      </p:sp>
      <p:sp>
        <p:nvSpPr>
          <p:cNvPr id="3" name="TextBox 2"/>
          <p:cNvSpPr txBox="1"/>
          <p:nvPr/>
        </p:nvSpPr>
        <p:spPr>
          <a:xfrm>
            <a:off x="4383031" y="496637"/>
            <a:ext cx="4857420" cy="6555641"/>
          </a:xfrm>
          <a:prstGeom prst="rect">
            <a:avLst/>
          </a:prstGeom>
          <a:noFill/>
        </p:spPr>
        <p:txBody>
          <a:bodyPr wrap="none" rtlCol="0">
            <a:spAutoFit/>
          </a:bodyPr>
          <a:lstStyle/>
          <a:p>
            <a:pPr marL="0" indent="0">
              <a:buNone/>
            </a:pPr>
            <a:r>
              <a:rPr lang="en-US" sz="1200" dirty="0">
                <a:solidFill>
                  <a:srgbClr val="008000"/>
                </a:solidFill>
                <a:highlight>
                  <a:srgbClr val="FFFFFF"/>
                </a:highlight>
                <a:latin typeface="Consolas"/>
              </a:rPr>
              <a:t>// Open for input (read from file)</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testFile.open(</a:t>
            </a:r>
            <a:r>
              <a:rPr lang="tr-TR" sz="1200" dirty="0">
                <a:solidFill>
                  <a:srgbClr val="A31515"/>
                </a:solidFill>
                <a:highlight>
                  <a:srgbClr val="FFFFFF"/>
                </a:highlight>
                <a:latin typeface="Consolas"/>
              </a:rPr>
              <a:t>"stuff.dat"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::in);</a:t>
            </a:r>
          </a:p>
          <a:p>
            <a:pPr marL="0" indent="0">
              <a:buNone/>
            </a:pPr>
            <a:r>
              <a:rPr lang="tr-TR" sz="1200" dirty="0">
                <a:solidFill>
                  <a:srgbClr val="000000"/>
                </a:solidFill>
                <a:highlight>
                  <a:srgbClr val="FFFFFF"/>
                </a:highlight>
                <a:latin typeface="Consolas"/>
              </a:rPr>
              <a:t>cout</a:t>
            </a:r>
            <a:r>
              <a:rPr lang="tr-TR" sz="1200" dirty="0">
                <a:solidFill>
                  <a:srgbClr val="008080"/>
                </a:solidFill>
                <a:highlight>
                  <a:srgbClr val="FFFFFF"/>
                </a:highlight>
                <a:latin typeface="Consolas"/>
              </a:rPr>
              <a:t>&lt;&lt;</a:t>
            </a:r>
            <a:r>
              <a:rPr lang="tr-TR" sz="1200" dirty="0">
                <a:solidFill>
                  <a:srgbClr val="A31515"/>
                </a:solidFill>
                <a:highlight>
                  <a:srgbClr val="FFFFFF"/>
                </a:highlight>
                <a:latin typeface="Consolas"/>
              </a:rPr>
              <a:t>"rdstate: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testFile.rdstate()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(testFile.fail())</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can not be opened!"</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endl</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showState(testFile);</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exit(0);</a:t>
            </a:r>
          </a:p>
          <a:p>
            <a:pPr marL="0" indent="0">
              <a:buNone/>
            </a:pP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"Reading from the file.\n"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testFile</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&gt;&gt;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num</a:t>
            </a:r>
            <a:r>
              <a:rPr lang="en-US" sz="1200" dirty="0">
                <a:solidFill>
                  <a:srgbClr val="000000"/>
                </a:solidFill>
                <a:highlight>
                  <a:srgbClr val="FFFFFF"/>
                </a:highlight>
                <a:latin typeface="Consolas"/>
              </a:rPr>
              <a:t>;</a:t>
            </a:r>
            <a:r>
              <a:rPr lang="en-US" sz="1200" dirty="0">
                <a:solidFill>
                  <a:srgbClr val="008000"/>
                </a:solidFill>
                <a:highlight>
                  <a:srgbClr val="FFFFFF"/>
                </a:highlight>
                <a:latin typeface="Consolas"/>
              </a:rPr>
              <a:t>// Read the only number in the file</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showState(testFile);</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"Forcing a bad read operation.\n"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testFile</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&gt;&gt;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num</a:t>
            </a:r>
            <a:r>
              <a:rPr lang="en-US" sz="1200" dirty="0">
                <a:solidFill>
                  <a:srgbClr val="000000"/>
                </a:solidFill>
                <a:highlight>
                  <a:srgbClr val="FFFFFF"/>
                </a:highlight>
                <a:latin typeface="Consolas"/>
              </a:rPr>
              <a:t>;</a:t>
            </a:r>
            <a:r>
              <a:rPr lang="en-US" sz="1200" dirty="0">
                <a:solidFill>
                  <a:srgbClr val="008000"/>
                </a:solidFill>
                <a:highlight>
                  <a:srgbClr val="FFFFFF"/>
                </a:highlight>
                <a:latin typeface="Consolas"/>
              </a:rPr>
              <a:t>// Force an invalid read operation</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showState(testFile);</a:t>
            </a:r>
          </a:p>
          <a:p>
            <a:pPr marL="0" indent="0">
              <a:buNone/>
            </a:pPr>
            <a:r>
              <a:rPr lang="tr-TR" sz="1200" dirty="0">
                <a:solidFill>
                  <a:srgbClr val="000000"/>
                </a:solidFill>
                <a:highlight>
                  <a:srgbClr val="FFFFFF"/>
                </a:highlight>
                <a:latin typeface="Consolas"/>
              </a:rPr>
              <a:t>testFile.close();</a:t>
            </a:r>
            <a:r>
              <a:rPr lang="tr-TR" sz="1200" dirty="0">
                <a:solidFill>
                  <a:srgbClr val="008000"/>
                </a:solidFill>
                <a:highlight>
                  <a:srgbClr val="FFFFFF"/>
                </a:highlight>
                <a:latin typeface="Consolas"/>
              </a:rPr>
              <a:t>// Close the </a:t>
            </a:r>
            <a:r>
              <a:rPr lang="tr-TR" sz="1200" dirty="0" smtClean="0">
                <a:solidFill>
                  <a:srgbClr val="008000"/>
                </a:solidFill>
                <a:highlight>
                  <a:srgbClr val="FFFFFF"/>
                </a:highlight>
                <a:latin typeface="Consolas"/>
              </a:rPr>
              <a:t>file</a:t>
            </a:r>
          </a:p>
          <a:p>
            <a:pPr marL="0" indent="0">
              <a:buNone/>
            </a:pPr>
            <a:endParaRPr lang="tr-TR" sz="1200" dirty="0" smtClean="0">
              <a:solidFill>
                <a:srgbClr val="008000"/>
              </a:solidFill>
              <a:highlight>
                <a:srgbClr val="FFFFFF"/>
              </a:highlight>
              <a:latin typeface="Consolas"/>
            </a:endParaRPr>
          </a:p>
          <a:p>
            <a:pPr marL="0" indent="0">
              <a:buNone/>
            </a:pPr>
            <a:r>
              <a:rPr lang="en-US" sz="1200" dirty="0" smtClean="0">
                <a:solidFill>
                  <a:srgbClr val="008000"/>
                </a:solidFill>
                <a:highlight>
                  <a:srgbClr val="FFFFFF"/>
                </a:highlight>
                <a:latin typeface="Consolas"/>
              </a:rPr>
              <a:t>// </a:t>
            </a:r>
            <a:r>
              <a:rPr lang="en-US" sz="1200" dirty="0">
                <a:solidFill>
                  <a:srgbClr val="008000"/>
                </a:solidFill>
                <a:highlight>
                  <a:srgbClr val="FFFFFF"/>
                </a:highlight>
                <a:latin typeface="Consolas"/>
              </a:rPr>
              <a:t>Open for input (read from file)</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testFile.open(</a:t>
            </a:r>
            <a:r>
              <a:rPr lang="tr-TR" sz="1200" dirty="0">
                <a:solidFill>
                  <a:srgbClr val="A31515"/>
                </a:solidFill>
                <a:highlight>
                  <a:srgbClr val="FFFFFF"/>
                </a:highlight>
                <a:latin typeface="Consolas"/>
              </a:rPr>
              <a:t>"stuf.dat"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::in);</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"rdstate: "</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testFile.rdstate()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showState(testFile);</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"Forcing invalid write operation.\n"</a:t>
            </a:r>
            <a:r>
              <a:rPr lang="en-US"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testFile</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num</a:t>
            </a:r>
            <a:r>
              <a:rPr lang="en-US" sz="1200" dirty="0">
                <a:solidFill>
                  <a:srgbClr val="000000"/>
                </a:solidFill>
                <a:highlight>
                  <a:srgbClr val="FFFFFF"/>
                </a:highlight>
                <a:latin typeface="Consolas"/>
              </a:rPr>
              <a:t>;</a:t>
            </a:r>
            <a:r>
              <a:rPr lang="en-US" sz="1200" dirty="0">
                <a:solidFill>
                  <a:srgbClr val="008000"/>
                </a:solidFill>
                <a:highlight>
                  <a:srgbClr val="FFFFFF"/>
                </a:highlight>
                <a:latin typeface="Consolas"/>
              </a:rPr>
              <a:t>// Force an invalid read operation</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showState(testFile);</a:t>
            </a:r>
          </a:p>
          <a:p>
            <a:pPr marL="0" indent="0">
              <a:buNone/>
            </a:pPr>
            <a:r>
              <a:rPr lang="tr-TR" sz="1200" dirty="0">
                <a:solidFill>
                  <a:srgbClr val="000000"/>
                </a:solidFill>
                <a:highlight>
                  <a:srgbClr val="FFFFFF"/>
                </a:highlight>
                <a:latin typeface="Consolas"/>
              </a:rPr>
              <a:t>testFile.close();</a:t>
            </a:r>
            <a:r>
              <a:rPr lang="tr-TR" sz="1200" dirty="0">
                <a:solidFill>
                  <a:srgbClr val="008000"/>
                </a:solidFill>
                <a:highlight>
                  <a:srgbClr val="FFFFFF"/>
                </a:highlight>
                <a:latin typeface="Consolas"/>
              </a:rPr>
              <a:t>// Close the </a:t>
            </a:r>
            <a:r>
              <a:rPr lang="tr-TR" sz="1200" dirty="0" smtClean="0">
                <a:solidFill>
                  <a:srgbClr val="008000"/>
                </a:solidFill>
                <a:highlight>
                  <a:srgbClr val="FFFFFF"/>
                </a:highlight>
                <a:latin typeface="Consolas"/>
              </a:rPr>
              <a:t>file</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endParaRPr lang="tr-TR" sz="1200" dirty="0"/>
          </a:p>
        </p:txBody>
      </p:sp>
    </p:spTree>
    <p:extLst>
      <p:ext uri="{BB962C8B-B14F-4D97-AF65-F5344CB8AC3E}">
        <p14:creationId xmlns:p14="http://schemas.microsoft.com/office/powerpoint/2010/main" val="24496000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B5C158C-71DA-4ACF-A92C-81CD78CD3637}" type="slidenum">
              <a:rPr lang="en-US" altLang="tr-TR"/>
              <a:pPr/>
              <a:t>54</a:t>
            </a:fld>
            <a:endParaRPr lang="en-US" altLang="tr-TR"/>
          </a:p>
        </p:txBody>
      </p:sp>
      <p:sp>
        <p:nvSpPr>
          <p:cNvPr id="72706" name="Rectangle 2"/>
          <p:cNvSpPr>
            <a:spLocks noGrp="1" noChangeArrowheads="1"/>
          </p:cNvSpPr>
          <p:nvPr>
            <p:ph type="title"/>
          </p:nvPr>
        </p:nvSpPr>
        <p:spPr>
          <a:xfrm>
            <a:off x="0" y="0"/>
            <a:ext cx="7772400" cy="762000"/>
          </a:xfrm>
        </p:spPr>
        <p:txBody>
          <a:bodyPr>
            <a:normAutofit fontScale="90000"/>
          </a:bodyPr>
          <a:lstStyle/>
          <a:p>
            <a:r>
              <a:rPr lang="en-US" altLang="tr-TR" dirty="0"/>
              <a:t>Program </a:t>
            </a:r>
            <a:r>
              <a:rPr lang="en-US" altLang="tr-TR" dirty="0" smtClean="0"/>
              <a:t>11</a:t>
            </a:r>
            <a:r>
              <a:rPr lang="tr-TR" altLang="tr-TR" dirty="0" smtClean="0"/>
              <a:t> continues</a:t>
            </a:r>
            <a:endParaRPr lang="en-US" altLang="tr-TR" dirty="0"/>
          </a:p>
        </p:txBody>
      </p:sp>
      <p:sp>
        <p:nvSpPr>
          <p:cNvPr id="2" name="TextBox 1"/>
          <p:cNvSpPr txBox="1"/>
          <p:nvPr/>
        </p:nvSpPr>
        <p:spPr>
          <a:xfrm>
            <a:off x="167699" y="1258945"/>
            <a:ext cx="8289449" cy="4524315"/>
          </a:xfrm>
          <a:prstGeom prst="rect">
            <a:avLst/>
          </a:prstGeom>
          <a:noFill/>
        </p:spPr>
        <p:txBody>
          <a:bodyPr wrap="none" rtlCol="0">
            <a:spAutoFit/>
          </a:bodyPr>
          <a:lstStyle/>
          <a:p>
            <a:pPr marL="0" indent="0">
              <a:buNone/>
            </a:pPr>
            <a:r>
              <a:rPr lang="en-US" dirty="0">
                <a:solidFill>
                  <a:srgbClr val="008000"/>
                </a:solidFill>
                <a:highlight>
                  <a:srgbClr val="FFFFFF"/>
                </a:highlight>
                <a:latin typeface="Consolas"/>
              </a:rPr>
              <a:t>// Definition of function </a:t>
            </a:r>
            <a:r>
              <a:rPr lang="en-US" dirty="0" err="1">
                <a:solidFill>
                  <a:srgbClr val="008000"/>
                </a:solidFill>
                <a:highlight>
                  <a:srgbClr val="FFFFFF"/>
                </a:highlight>
                <a:latin typeface="Consolas"/>
              </a:rPr>
              <a:t>ShowState</a:t>
            </a:r>
            <a:r>
              <a:rPr lang="en-US" dirty="0">
                <a:solidFill>
                  <a:srgbClr val="008000"/>
                </a:solidFill>
                <a:highlight>
                  <a:srgbClr val="FFFFFF"/>
                </a:highlight>
                <a:latin typeface="Consolas"/>
              </a:rPr>
              <a:t>. This function uses</a:t>
            </a:r>
            <a:endParaRPr lang="en-US" dirty="0">
              <a:solidFill>
                <a:srgbClr val="000000"/>
              </a:solidFill>
              <a:highlight>
                <a:srgbClr val="FFFFFF"/>
              </a:highlight>
              <a:latin typeface="Consolas"/>
            </a:endParaRPr>
          </a:p>
          <a:p>
            <a:pPr marL="0" indent="0">
              <a:buNone/>
            </a:pPr>
            <a:r>
              <a:rPr lang="en-US" dirty="0">
                <a:solidFill>
                  <a:srgbClr val="008000"/>
                </a:solidFill>
                <a:highlight>
                  <a:srgbClr val="FFFFFF"/>
                </a:highlight>
                <a:latin typeface="Consolas"/>
              </a:rPr>
              <a:t>// an </a:t>
            </a:r>
            <a:r>
              <a:rPr lang="en-US" dirty="0" err="1">
                <a:solidFill>
                  <a:srgbClr val="008000"/>
                </a:solidFill>
                <a:highlight>
                  <a:srgbClr val="FFFFFF"/>
                </a:highlight>
                <a:latin typeface="Consolas"/>
              </a:rPr>
              <a:t>fstream</a:t>
            </a:r>
            <a:r>
              <a:rPr lang="en-US" dirty="0">
                <a:solidFill>
                  <a:srgbClr val="008000"/>
                </a:solidFill>
                <a:highlight>
                  <a:srgbClr val="FFFFFF"/>
                </a:highlight>
                <a:latin typeface="Consolas"/>
              </a:rPr>
              <a:t> reference as its parameter. The return values of</a:t>
            </a:r>
            <a:endParaRPr lang="en-US" dirty="0">
              <a:solidFill>
                <a:srgbClr val="000000"/>
              </a:solidFill>
              <a:highlight>
                <a:srgbClr val="FFFFFF"/>
              </a:highlight>
              <a:latin typeface="Consolas"/>
            </a:endParaRPr>
          </a:p>
          <a:p>
            <a:pPr marL="0" indent="0">
              <a:buNone/>
            </a:pPr>
            <a:r>
              <a:rPr lang="en-US" dirty="0">
                <a:solidFill>
                  <a:srgbClr val="008000"/>
                </a:solidFill>
                <a:highlight>
                  <a:srgbClr val="FFFFFF"/>
                </a:highlight>
                <a:latin typeface="Consolas"/>
              </a:rPr>
              <a:t>// the </a:t>
            </a:r>
            <a:r>
              <a:rPr lang="en-US" dirty="0" err="1">
                <a:solidFill>
                  <a:srgbClr val="008000"/>
                </a:solidFill>
                <a:highlight>
                  <a:srgbClr val="FFFFFF"/>
                </a:highlight>
                <a:latin typeface="Consolas"/>
              </a:rPr>
              <a:t>eof</a:t>
            </a:r>
            <a:r>
              <a:rPr lang="en-US" dirty="0">
                <a:solidFill>
                  <a:srgbClr val="008000"/>
                </a:solidFill>
                <a:highlight>
                  <a:srgbClr val="FFFFFF"/>
                </a:highlight>
                <a:latin typeface="Consolas"/>
              </a:rPr>
              <a:t>(), fail(), bad(), and good() member functions are </a:t>
            </a:r>
            <a:endParaRPr lang="en-US" dirty="0">
              <a:solidFill>
                <a:srgbClr val="000000"/>
              </a:solidFill>
              <a:highlight>
                <a:srgbClr val="FFFFFF"/>
              </a:highlight>
              <a:latin typeface="Consolas"/>
            </a:endParaRPr>
          </a:p>
          <a:p>
            <a:pPr marL="0" indent="0">
              <a:buNone/>
            </a:pPr>
            <a:r>
              <a:rPr lang="en-US" dirty="0">
                <a:solidFill>
                  <a:srgbClr val="008000"/>
                </a:solidFill>
                <a:highlight>
                  <a:srgbClr val="FFFFFF"/>
                </a:highlight>
                <a:latin typeface="Consolas"/>
              </a:rPr>
              <a:t>// displayed. The clear() function is called before the function</a:t>
            </a:r>
            <a:endParaRPr lang="en-US" dirty="0">
              <a:solidFill>
                <a:srgbClr val="000000"/>
              </a:solidFill>
              <a:highlight>
                <a:srgbClr val="FFFFFF"/>
              </a:highlight>
              <a:latin typeface="Consolas"/>
            </a:endParaRPr>
          </a:p>
          <a:p>
            <a:pPr marL="0" indent="0">
              <a:buNone/>
            </a:pPr>
            <a:r>
              <a:rPr lang="tr-TR" dirty="0">
                <a:solidFill>
                  <a:srgbClr val="008000"/>
                </a:solidFill>
                <a:highlight>
                  <a:srgbClr val="FFFFFF"/>
                </a:highlight>
                <a:latin typeface="Consolas"/>
              </a:rPr>
              <a:t>// returns.</a:t>
            </a:r>
            <a:endParaRPr lang="tr-TR" dirty="0">
              <a:solidFill>
                <a:srgbClr val="000000"/>
              </a:solidFill>
              <a:highlight>
                <a:srgbClr val="FFFFFF"/>
              </a:highlight>
              <a:latin typeface="Consolas"/>
            </a:endParaRPr>
          </a:p>
          <a:p>
            <a:pPr marL="0" indent="0">
              <a:buNone/>
            </a:pPr>
            <a:r>
              <a:rPr lang="tr-TR" dirty="0">
                <a:solidFill>
                  <a:srgbClr val="0000FF"/>
                </a:solidFill>
                <a:highlight>
                  <a:srgbClr val="FFFFFF"/>
                </a:highlight>
                <a:latin typeface="Consolas"/>
              </a:rPr>
              <a:t>void</a:t>
            </a:r>
            <a:r>
              <a:rPr lang="tr-TR" dirty="0">
                <a:solidFill>
                  <a:srgbClr val="000000"/>
                </a:solidFill>
                <a:highlight>
                  <a:srgbClr val="FFFFFF"/>
                </a:highlight>
                <a:latin typeface="Consolas"/>
              </a:rPr>
              <a:t> showState(</a:t>
            </a:r>
            <a:r>
              <a:rPr lang="tr-TR" dirty="0">
                <a:solidFill>
                  <a:srgbClr val="2B91AF"/>
                </a:solidFill>
                <a:highlight>
                  <a:srgbClr val="FFFFFF"/>
                </a:highlight>
                <a:latin typeface="Consolas"/>
              </a:rPr>
              <a:t>fstream</a:t>
            </a:r>
            <a:r>
              <a:rPr lang="tr-TR" dirty="0">
                <a:solidFill>
                  <a:srgbClr val="000000"/>
                </a:solidFill>
                <a:highlight>
                  <a:srgbClr val="FFFFFF"/>
                </a:highlight>
                <a:latin typeface="Consolas"/>
              </a:rPr>
              <a:t> &amp;</a:t>
            </a:r>
            <a:r>
              <a:rPr lang="tr-TR" dirty="0">
                <a:solidFill>
                  <a:srgbClr val="808080"/>
                </a:solidFill>
                <a:highlight>
                  <a:srgbClr val="FFFFFF"/>
                </a:highlight>
                <a:latin typeface="Consolas"/>
              </a:rPr>
              <a:t>file</a:t>
            </a:r>
            <a:r>
              <a:rPr lang="tr-TR" dirty="0">
                <a:solidFill>
                  <a:srgbClr val="000000"/>
                </a:solidFill>
                <a:highlight>
                  <a:srgbClr val="FFFFFF"/>
                </a:highlight>
                <a:latin typeface="Consolas"/>
              </a:rPr>
              <a:t>)</a:t>
            </a:r>
          </a:p>
          <a:p>
            <a:pPr marL="0" indent="0">
              <a:buNone/>
            </a:pPr>
            <a:r>
              <a:rPr lang="tr-TR" dirty="0">
                <a:solidFill>
                  <a:srgbClr val="000000"/>
                </a:solidFill>
                <a:highlight>
                  <a:srgbClr val="FFFFFF"/>
                </a:highlight>
                <a:latin typeface="Consolas"/>
              </a:rPr>
              <a:t>{</a:t>
            </a:r>
          </a:p>
          <a:p>
            <a:pPr marL="0" indent="0">
              <a:buNone/>
            </a:pPr>
            <a:r>
              <a:rPr lang="tr-TR" dirty="0">
                <a:solidFill>
                  <a:srgbClr val="000000"/>
                </a:solidFill>
                <a:highlight>
                  <a:srgbClr val="FFFFFF"/>
                </a:highlight>
                <a:latin typeface="Consolas"/>
              </a:rPr>
              <a:t>cout </a:t>
            </a:r>
            <a:r>
              <a:rPr lang="tr-TR" dirty="0">
                <a:solidFill>
                  <a:srgbClr val="008080"/>
                </a:solidFill>
                <a:highlight>
                  <a:srgbClr val="FFFFFF"/>
                </a:highlight>
                <a:latin typeface="Consolas"/>
              </a:rPr>
              <a:t>&lt;&lt;</a:t>
            </a:r>
            <a:r>
              <a:rPr lang="tr-TR" dirty="0">
                <a:solidFill>
                  <a:srgbClr val="000000"/>
                </a:solidFill>
                <a:highlight>
                  <a:srgbClr val="FFFFFF"/>
                </a:highlight>
                <a:latin typeface="Consolas"/>
              </a:rPr>
              <a:t> </a:t>
            </a:r>
            <a:r>
              <a:rPr lang="tr-TR" dirty="0">
                <a:solidFill>
                  <a:srgbClr val="A31515"/>
                </a:solidFill>
                <a:highlight>
                  <a:srgbClr val="FFFFFF"/>
                </a:highlight>
                <a:latin typeface="Consolas"/>
              </a:rPr>
              <a:t>"File Status:\n"</a:t>
            </a:r>
            <a:r>
              <a:rPr lang="tr-TR" dirty="0">
                <a:solidFill>
                  <a:srgbClr val="000000"/>
                </a:solidFill>
                <a:highlight>
                  <a:srgbClr val="FFFFFF"/>
                </a:highlight>
                <a:latin typeface="Consolas"/>
              </a:rPr>
              <a:t>;</a:t>
            </a:r>
          </a:p>
          <a:p>
            <a:pPr marL="0" indent="0">
              <a:buNone/>
            </a:pPr>
            <a:r>
              <a:rPr lang="en-US" dirty="0" err="1">
                <a:solidFill>
                  <a:srgbClr val="000000"/>
                </a:solidFill>
                <a:highlight>
                  <a:srgbClr val="FFFFFF"/>
                </a:highlight>
                <a:latin typeface="Consolas"/>
              </a:rPr>
              <a:t>cout</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  </a:t>
            </a:r>
            <a:r>
              <a:rPr lang="en-US" dirty="0" err="1">
                <a:solidFill>
                  <a:srgbClr val="A31515"/>
                </a:solidFill>
                <a:highlight>
                  <a:srgbClr val="FFFFFF"/>
                </a:highlight>
                <a:latin typeface="Consolas"/>
              </a:rPr>
              <a:t>eof</a:t>
            </a:r>
            <a:r>
              <a:rPr lang="en-US" dirty="0">
                <a:solidFill>
                  <a:srgbClr val="A31515"/>
                </a:solidFill>
                <a:highlight>
                  <a:srgbClr val="FFFFFF"/>
                </a:highlight>
                <a:latin typeface="Consolas"/>
              </a:rPr>
              <a:t> bit: "</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err="1">
                <a:solidFill>
                  <a:srgbClr val="808080"/>
                </a:solidFill>
                <a:highlight>
                  <a:srgbClr val="FFFFFF"/>
                </a:highlight>
                <a:latin typeface="Consolas"/>
              </a:rPr>
              <a:t>file</a:t>
            </a:r>
            <a:r>
              <a:rPr lang="en-US" dirty="0" err="1">
                <a:solidFill>
                  <a:srgbClr val="000000"/>
                </a:solidFill>
                <a:highlight>
                  <a:srgbClr val="FFFFFF"/>
                </a:highlight>
                <a:latin typeface="Consolas"/>
              </a:rPr>
              <a:t>.eof</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endl</a:t>
            </a:r>
            <a:r>
              <a:rPr lang="en-US" dirty="0">
                <a:solidFill>
                  <a:srgbClr val="000000"/>
                </a:solidFill>
                <a:highlight>
                  <a:srgbClr val="FFFFFF"/>
                </a:highlight>
                <a:latin typeface="Consolas"/>
              </a:rPr>
              <a:t>;</a:t>
            </a:r>
          </a:p>
          <a:p>
            <a:pPr marL="0" indent="0">
              <a:buNone/>
            </a:pPr>
            <a:r>
              <a:rPr lang="fr-FR" dirty="0">
                <a:solidFill>
                  <a:srgbClr val="000000"/>
                </a:solidFill>
                <a:highlight>
                  <a:srgbClr val="FFFFFF"/>
                </a:highlight>
                <a:latin typeface="Consolas"/>
              </a:rPr>
              <a:t>cout </a:t>
            </a:r>
            <a:r>
              <a:rPr lang="fr-FR" dirty="0">
                <a:solidFill>
                  <a:srgbClr val="008080"/>
                </a:solidFill>
                <a:highlight>
                  <a:srgbClr val="FFFFFF"/>
                </a:highlight>
                <a:latin typeface="Consolas"/>
              </a:rPr>
              <a:t>&lt;&lt;</a:t>
            </a:r>
            <a:r>
              <a:rPr lang="fr-FR" dirty="0">
                <a:solidFill>
                  <a:srgbClr val="000000"/>
                </a:solidFill>
                <a:highlight>
                  <a:srgbClr val="FFFFFF"/>
                </a:highlight>
                <a:latin typeface="Consolas"/>
              </a:rPr>
              <a:t> </a:t>
            </a:r>
            <a:r>
              <a:rPr lang="fr-FR" dirty="0">
                <a:solidFill>
                  <a:srgbClr val="A31515"/>
                </a:solidFill>
                <a:highlight>
                  <a:srgbClr val="FFFFFF"/>
                </a:highlight>
                <a:latin typeface="Consolas"/>
              </a:rPr>
              <a:t>"  </a:t>
            </a:r>
            <a:r>
              <a:rPr lang="fr-FR" dirty="0" err="1">
                <a:solidFill>
                  <a:srgbClr val="A31515"/>
                </a:solidFill>
                <a:highlight>
                  <a:srgbClr val="FFFFFF"/>
                </a:highlight>
                <a:latin typeface="Consolas"/>
              </a:rPr>
              <a:t>fail</a:t>
            </a:r>
            <a:r>
              <a:rPr lang="fr-FR" dirty="0">
                <a:solidFill>
                  <a:srgbClr val="A31515"/>
                </a:solidFill>
                <a:highlight>
                  <a:srgbClr val="FFFFFF"/>
                </a:highlight>
                <a:latin typeface="Consolas"/>
              </a:rPr>
              <a:t> bit: "</a:t>
            </a:r>
            <a:r>
              <a:rPr lang="fr-FR" dirty="0">
                <a:solidFill>
                  <a:srgbClr val="000000"/>
                </a:solidFill>
                <a:highlight>
                  <a:srgbClr val="FFFFFF"/>
                </a:highlight>
                <a:latin typeface="Consolas"/>
              </a:rPr>
              <a:t> </a:t>
            </a:r>
            <a:r>
              <a:rPr lang="fr-FR" dirty="0">
                <a:solidFill>
                  <a:srgbClr val="008080"/>
                </a:solidFill>
                <a:highlight>
                  <a:srgbClr val="FFFFFF"/>
                </a:highlight>
                <a:latin typeface="Consolas"/>
              </a:rPr>
              <a:t>&lt;&lt;</a:t>
            </a:r>
            <a:r>
              <a:rPr lang="fr-FR" dirty="0">
                <a:solidFill>
                  <a:srgbClr val="000000"/>
                </a:solidFill>
                <a:highlight>
                  <a:srgbClr val="FFFFFF"/>
                </a:highlight>
                <a:latin typeface="Consolas"/>
              </a:rPr>
              <a:t> </a:t>
            </a:r>
            <a:r>
              <a:rPr lang="fr-FR" dirty="0" err="1">
                <a:solidFill>
                  <a:srgbClr val="808080"/>
                </a:solidFill>
                <a:highlight>
                  <a:srgbClr val="FFFFFF"/>
                </a:highlight>
                <a:latin typeface="Consolas"/>
              </a:rPr>
              <a:t>file</a:t>
            </a:r>
            <a:r>
              <a:rPr lang="fr-FR" dirty="0" err="1">
                <a:solidFill>
                  <a:srgbClr val="000000"/>
                </a:solidFill>
                <a:highlight>
                  <a:srgbClr val="FFFFFF"/>
                </a:highlight>
                <a:latin typeface="Consolas"/>
              </a:rPr>
              <a:t>.fail</a:t>
            </a:r>
            <a:r>
              <a:rPr lang="fr-FR" dirty="0">
                <a:solidFill>
                  <a:srgbClr val="000000"/>
                </a:solidFill>
                <a:highlight>
                  <a:srgbClr val="FFFFFF"/>
                </a:highlight>
                <a:latin typeface="Consolas"/>
              </a:rPr>
              <a:t>() </a:t>
            </a:r>
            <a:r>
              <a:rPr lang="fr-FR" dirty="0">
                <a:solidFill>
                  <a:srgbClr val="008080"/>
                </a:solidFill>
                <a:highlight>
                  <a:srgbClr val="FFFFFF"/>
                </a:highlight>
                <a:latin typeface="Consolas"/>
              </a:rPr>
              <a:t>&lt;&lt;</a:t>
            </a:r>
            <a:r>
              <a:rPr lang="fr-FR" dirty="0">
                <a:solidFill>
                  <a:srgbClr val="000000"/>
                </a:solidFill>
                <a:highlight>
                  <a:srgbClr val="FFFFFF"/>
                </a:highlight>
                <a:latin typeface="Consolas"/>
              </a:rPr>
              <a:t> </a:t>
            </a:r>
            <a:r>
              <a:rPr lang="fr-FR" dirty="0" err="1">
                <a:solidFill>
                  <a:srgbClr val="000000"/>
                </a:solidFill>
                <a:highlight>
                  <a:srgbClr val="FFFFFF"/>
                </a:highlight>
                <a:latin typeface="Consolas"/>
              </a:rPr>
              <a:t>endl</a:t>
            </a:r>
            <a:r>
              <a:rPr lang="fr-FR" dirty="0">
                <a:solidFill>
                  <a:srgbClr val="000000"/>
                </a:solidFill>
                <a:highlight>
                  <a:srgbClr val="FFFFFF"/>
                </a:highlight>
                <a:latin typeface="Consolas"/>
              </a:rPr>
              <a:t>;</a:t>
            </a:r>
          </a:p>
          <a:p>
            <a:pPr marL="0" indent="0">
              <a:buNone/>
            </a:pPr>
            <a:r>
              <a:rPr lang="tr-TR" dirty="0">
                <a:solidFill>
                  <a:srgbClr val="000000"/>
                </a:solidFill>
                <a:highlight>
                  <a:srgbClr val="FFFFFF"/>
                </a:highlight>
                <a:latin typeface="Consolas"/>
              </a:rPr>
              <a:t>cout </a:t>
            </a:r>
            <a:r>
              <a:rPr lang="tr-TR" dirty="0">
                <a:solidFill>
                  <a:srgbClr val="008080"/>
                </a:solidFill>
                <a:highlight>
                  <a:srgbClr val="FFFFFF"/>
                </a:highlight>
                <a:latin typeface="Consolas"/>
              </a:rPr>
              <a:t>&lt;&lt;</a:t>
            </a:r>
            <a:r>
              <a:rPr lang="tr-TR" dirty="0">
                <a:solidFill>
                  <a:srgbClr val="000000"/>
                </a:solidFill>
                <a:highlight>
                  <a:srgbClr val="FFFFFF"/>
                </a:highlight>
                <a:latin typeface="Consolas"/>
              </a:rPr>
              <a:t> </a:t>
            </a:r>
            <a:r>
              <a:rPr lang="tr-TR" dirty="0">
                <a:solidFill>
                  <a:srgbClr val="A31515"/>
                </a:solidFill>
                <a:highlight>
                  <a:srgbClr val="FFFFFF"/>
                </a:highlight>
                <a:latin typeface="Consolas"/>
              </a:rPr>
              <a:t>"  bad bit: "</a:t>
            </a:r>
            <a:r>
              <a:rPr lang="tr-TR" dirty="0">
                <a:solidFill>
                  <a:srgbClr val="000000"/>
                </a:solidFill>
                <a:highlight>
                  <a:srgbClr val="FFFFFF"/>
                </a:highlight>
                <a:latin typeface="Consolas"/>
              </a:rPr>
              <a:t> </a:t>
            </a:r>
            <a:r>
              <a:rPr lang="tr-TR" dirty="0">
                <a:solidFill>
                  <a:srgbClr val="008080"/>
                </a:solidFill>
                <a:highlight>
                  <a:srgbClr val="FFFFFF"/>
                </a:highlight>
                <a:latin typeface="Consolas"/>
              </a:rPr>
              <a:t>&lt;&lt;</a:t>
            </a:r>
            <a:r>
              <a:rPr lang="tr-TR" dirty="0">
                <a:solidFill>
                  <a:srgbClr val="000000"/>
                </a:solidFill>
                <a:highlight>
                  <a:srgbClr val="FFFFFF"/>
                </a:highlight>
                <a:latin typeface="Consolas"/>
              </a:rPr>
              <a:t> </a:t>
            </a:r>
            <a:r>
              <a:rPr lang="tr-TR" dirty="0">
                <a:solidFill>
                  <a:srgbClr val="808080"/>
                </a:solidFill>
                <a:highlight>
                  <a:srgbClr val="FFFFFF"/>
                </a:highlight>
                <a:latin typeface="Consolas"/>
              </a:rPr>
              <a:t>file</a:t>
            </a:r>
            <a:r>
              <a:rPr lang="tr-TR" dirty="0">
                <a:solidFill>
                  <a:srgbClr val="000000"/>
                </a:solidFill>
                <a:highlight>
                  <a:srgbClr val="FFFFFF"/>
                </a:highlight>
                <a:latin typeface="Consolas"/>
              </a:rPr>
              <a:t>.bad() </a:t>
            </a:r>
            <a:r>
              <a:rPr lang="tr-TR" dirty="0">
                <a:solidFill>
                  <a:srgbClr val="008080"/>
                </a:solidFill>
                <a:highlight>
                  <a:srgbClr val="FFFFFF"/>
                </a:highlight>
                <a:latin typeface="Consolas"/>
              </a:rPr>
              <a:t>&lt;&lt;</a:t>
            </a:r>
            <a:r>
              <a:rPr lang="tr-TR" dirty="0">
                <a:solidFill>
                  <a:srgbClr val="000000"/>
                </a:solidFill>
                <a:highlight>
                  <a:srgbClr val="FFFFFF"/>
                </a:highlight>
                <a:latin typeface="Consolas"/>
              </a:rPr>
              <a:t> endl;</a:t>
            </a:r>
          </a:p>
          <a:p>
            <a:pPr marL="0" indent="0">
              <a:buNone/>
            </a:pPr>
            <a:r>
              <a:rPr lang="en-US" dirty="0" err="1">
                <a:solidFill>
                  <a:srgbClr val="000000"/>
                </a:solidFill>
                <a:highlight>
                  <a:srgbClr val="FFFFFF"/>
                </a:highlight>
                <a:latin typeface="Consolas"/>
              </a:rPr>
              <a:t>cout</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  good bit: "</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err="1">
                <a:solidFill>
                  <a:srgbClr val="808080"/>
                </a:solidFill>
                <a:highlight>
                  <a:srgbClr val="FFFFFF"/>
                </a:highlight>
                <a:latin typeface="Consolas"/>
              </a:rPr>
              <a:t>file</a:t>
            </a:r>
            <a:r>
              <a:rPr lang="en-US" dirty="0" err="1">
                <a:solidFill>
                  <a:srgbClr val="000000"/>
                </a:solidFill>
                <a:highlight>
                  <a:srgbClr val="FFFFFF"/>
                </a:highlight>
                <a:latin typeface="Consolas"/>
              </a:rPr>
              <a:t>.good</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endl</a:t>
            </a:r>
            <a:r>
              <a:rPr lang="en-US" dirty="0">
                <a:solidFill>
                  <a:srgbClr val="000000"/>
                </a:solidFill>
                <a:highlight>
                  <a:srgbClr val="FFFFFF"/>
                </a:highlight>
                <a:latin typeface="Consolas"/>
              </a:rPr>
              <a:t>;</a:t>
            </a:r>
          </a:p>
          <a:p>
            <a:pPr marL="0" indent="0">
              <a:buNone/>
            </a:pPr>
            <a:r>
              <a:rPr lang="en-US" dirty="0" err="1">
                <a:solidFill>
                  <a:srgbClr val="808080"/>
                </a:solidFill>
                <a:highlight>
                  <a:srgbClr val="FFFFFF"/>
                </a:highlight>
                <a:latin typeface="Consolas"/>
              </a:rPr>
              <a:t>file</a:t>
            </a:r>
            <a:r>
              <a:rPr lang="en-US" dirty="0" err="1">
                <a:solidFill>
                  <a:srgbClr val="000000"/>
                </a:solidFill>
                <a:highlight>
                  <a:srgbClr val="FFFFFF"/>
                </a:highlight>
                <a:latin typeface="Consolas"/>
              </a:rPr>
              <a:t>.clear</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 Clear any bad bits</a:t>
            </a:r>
            <a:endParaRPr lang="en-US" dirty="0">
              <a:solidFill>
                <a:srgbClr val="000000"/>
              </a:solidFill>
              <a:highlight>
                <a:srgbClr val="FFFFFF"/>
              </a:highlight>
              <a:latin typeface="Consolas"/>
            </a:endParaRPr>
          </a:p>
          <a:p>
            <a:pPr marL="0" indent="0">
              <a:buNone/>
            </a:pPr>
            <a:r>
              <a:rPr lang="tr-TR" dirty="0">
                <a:solidFill>
                  <a:srgbClr val="000000"/>
                </a:solidFill>
                <a:highlight>
                  <a:srgbClr val="FFFFFF"/>
                </a:highlight>
                <a:latin typeface="Consolas"/>
              </a:rPr>
              <a:t>}</a:t>
            </a:r>
          </a:p>
          <a:p>
            <a:pPr marL="0" indent="0">
              <a:buNone/>
            </a:pPr>
            <a:endParaRPr lang="tr-TR" dirty="0">
              <a:solidFill>
                <a:srgbClr val="000000"/>
              </a:solidFill>
              <a:highlight>
                <a:srgbClr val="FFFFFF"/>
              </a:highlight>
              <a:latin typeface="Consolas"/>
            </a:endParaRPr>
          </a:p>
          <a:p>
            <a:endParaRPr lang="tr-TR" dirty="0"/>
          </a:p>
        </p:txBody>
      </p:sp>
    </p:spTree>
    <p:extLst>
      <p:ext uri="{BB962C8B-B14F-4D97-AF65-F5344CB8AC3E}">
        <p14:creationId xmlns:p14="http://schemas.microsoft.com/office/powerpoint/2010/main" val="39759410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0142B7B-EC7C-45A9-9AFE-845342A61DF3}" type="slidenum">
              <a:rPr lang="en-US" altLang="tr-TR"/>
              <a:pPr/>
              <a:t>55</a:t>
            </a:fld>
            <a:endParaRPr lang="en-US" altLang="tr-TR"/>
          </a:p>
        </p:txBody>
      </p:sp>
      <p:sp>
        <p:nvSpPr>
          <p:cNvPr id="74754" name="Rectangle 2"/>
          <p:cNvSpPr>
            <a:spLocks noGrp="1" noChangeArrowheads="1"/>
          </p:cNvSpPr>
          <p:nvPr>
            <p:ph type="title"/>
          </p:nvPr>
        </p:nvSpPr>
        <p:spPr/>
        <p:txBody>
          <a:bodyPr>
            <a:normAutofit fontScale="90000"/>
          </a:bodyPr>
          <a:lstStyle/>
          <a:p>
            <a:r>
              <a:rPr lang="en-US" altLang="tr-TR" dirty="0" smtClean="0"/>
              <a:t>Member </a:t>
            </a:r>
            <a:r>
              <a:rPr lang="en-US" altLang="tr-TR" dirty="0"/>
              <a:t>Functions for Reading and Writing Files</a:t>
            </a:r>
          </a:p>
        </p:txBody>
      </p:sp>
      <p:sp>
        <p:nvSpPr>
          <p:cNvPr id="74755" name="Rectangle 3"/>
          <p:cNvSpPr>
            <a:spLocks noGrp="1" noChangeArrowheads="1"/>
          </p:cNvSpPr>
          <p:nvPr>
            <p:ph type="body" idx="1"/>
          </p:nvPr>
        </p:nvSpPr>
        <p:spPr/>
        <p:txBody>
          <a:bodyPr/>
          <a:lstStyle/>
          <a:p>
            <a:r>
              <a:rPr lang="en-US" altLang="tr-TR" dirty="0"/>
              <a:t>File stream objects have member functions for more specialized file reading and writing.</a:t>
            </a:r>
          </a:p>
        </p:txBody>
      </p:sp>
    </p:spTree>
    <p:extLst>
      <p:ext uri="{BB962C8B-B14F-4D97-AF65-F5344CB8AC3E}">
        <p14:creationId xmlns:p14="http://schemas.microsoft.com/office/powerpoint/2010/main" val="39540952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EC01AB-41FA-4D4B-84DE-8E38E8FFF765}" type="slidenum">
              <a:rPr lang="en-US" altLang="tr-TR"/>
              <a:pPr/>
              <a:t>56</a:t>
            </a:fld>
            <a:endParaRPr lang="en-US" altLang="tr-TR"/>
          </a:p>
        </p:txBody>
      </p:sp>
      <p:sp>
        <p:nvSpPr>
          <p:cNvPr id="76802" name="Rectangle 2"/>
          <p:cNvSpPr>
            <a:spLocks noGrp="1" noChangeArrowheads="1"/>
          </p:cNvSpPr>
          <p:nvPr>
            <p:ph type="title"/>
          </p:nvPr>
        </p:nvSpPr>
        <p:spPr/>
        <p:txBody>
          <a:bodyPr/>
          <a:lstStyle/>
          <a:p>
            <a:r>
              <a:rPr lang="en-US" altLang="tr-TR" dirty="0"/>
              <a:t>Figure </a:t>
            </a:r>
            <a:r>
              <a:rPr lang="tr-TR" altLang="tr-TR" dirty="0" smtClean="0"/>
              <a:t>5</a:t>
            </a:r>
            <a:endParaRPr lang="en-US" altLang="tr-TR" dirty="0"/>
          </a:p>
        </p:txBody>
      </p:sp>
      <p:pic>
        <p:nvPicPr>
          <p:cNvPr id="76805" name="Picture 5" descr="G:\BMP files\1208.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2438400"/>
            <a:ext cx="8194675" cy="2211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60073" y="5165766"/>
            <a:ext cx="2069797" cy="1200329"/>
          </a:xfrm>
          <a:prstGeom prst="rect">
            <a:avLst/>
          </a:prstGeom>
          <a:noFill/>
        </p:spPr>
        <p:txBody>
          <a:bodyPr wrap="none" rtlCol="0">
            <a:spAutoFit/>
          </a:bodyPr>
          <a:lstStyle/>
          <a:p>
            <a:r>
              <a:rPr lang="fr-FR" dirty="0" err="1"/>
              <a:t>Jayne</a:t>
            </a:r>
            <a:r>
              <a:rPr lang="fr-FR" dirty="0"/>
              <a:t> Murphy</a:t>
            </a:r>
          </a:p>
          <a:p>
            <a:r>
              <a:rPr lang="fr-FR" dirty="0"/>
              <a:t>47</a:t>
            </a:r>
          </a:p>
          <a:p>
            <a:r>
              <a:rPr lang="fr-FR" dirty="0"/>
              <a:t> Jones Circle</a:t>
            </a:r>
          </a:p>
          <a:p>
            <a:r>
              <a:rPr lang="fr-FR" dirty="0" err="1"/>
              <a:t>Almond</a:t>
            </a:r>
            <a:r>
              <a:rPr lang="fr-FR" dirty="0"/>
              <a:t>, NC  28702</a:t>
            </a:r>
            <a:endParaRPr lang="tr-TR" dirty="0"/>
          </a:p>
        </p:txBody>
      </p:sp>
      <p:sp>
        <p:nvSpPr>
          <p:cNvPr id="3" name="TextBox 2"/>
          <p:cNvSpPr txBox="1"/>
          <p:nvPr/>
        </p:nvSpPr>
        <p:spPr>
          <a:xfrm>
            <a:off x="1092530" y="5176444"/>
            <a:ext cx="1294009" cy="369332"/>
          </a:xfrm>
          <a:prstGeom prst="rect">
            <a:avLst/>
          </a:prstGeom>
          <a:noFill/>
        </p:spPr>
        <p:txBody>
          <a:bodyPr wrap="none" rtlCol="0">
            <a:spAutoFit/>
          </a:bodyPr>
          <a:lstStyle/>
          <a:p>
            <a:r>
              <a:rPr lang="tr-TR" b="1" dirty="0" smtClean="0"/>
              <a:t>murphy.txt</a:t>
            </a:r>
            <a:endParaRPr lang="tr-TR" b="1" dirty="0"/>
          </a:p>
        </p:txBody>
      </p:sp>
    </p:spTree>
    <p:extLst>
      <p:ext uri="{BB962C8B-B14F-4D97-AF65-F5344CB8AC3E}">
        <p14:creationId xmlns:p14="http://schemas.microsoft.com/office/powerpoint/2010/main" val="24515808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C6FA78-6EA6-4241-AC2D-4526A956AEF6}" type="slidenum">
              <a:rPr lang="en-US" altLang="tr-TR"/>
              <a:pPr/>
              <a:t>57</a:t>
            </a:fld>
            <a:endParaRPr lang="en-US" altLang="tr-TR"/>
          </a:p>
        </p:txBody>
      </p:sp>
      <p:sp>
        <p:nvSpPr>
          <p:cNvPr id="78850" name="Rectangle 2"/>
          <p:cNvSpPr>
            <a:spLocks noGrp="1" noChangeArrowheads="1"/>
          </p:cNvSpPr>
          <p:nvPr>
            <p:ph type="title"/>
          </p:nvPr>
        </p:nvSpPr>
        <p:spPr>
          <a:xfrm>
            <a:off x="685800" y="609600"/>
            <a:ext cx="7772400" cy="457200"/>
          </a:xfrm>
        </p:spPr>
        <p:txBody>
          <a:bodyPr>
            <a:normAutofit fontScale="90000"/>
          </a:bodyPr>
          <a:lstStyle/>
          <a:p>
            <a:r>
              <a:rPr lang="en-US" altLang="tr-TR" dirty="0"/>
              <a:t>Program </a:t>
            </a:r>
            <a:r>
              <a:rPr lang="en-US" altLang="tr-TR" dirty="0" smtClean="0"/>
              <a:t>12</a:t>
            </a:r>
            <a:endParaRPr lang="en-US" altLang="tr-TR" dirty="0"/>
          </a:p>
        </p:txBody>
      </p:sp>
      <p:sp>
        <p:nvSpPr>
          <p:cNvPr id="78851" name="Rectangle 3"/>
          <p:cNvSpPr>
            <a:spLocks noGrp="1" noChangeArrowheads="1"/>
          </p:cNvSpPr>
          <p:nvPr>
            <p:ph type="body" idx="1"/>
          </p:nvPr>
        </p:nvSpPr>
        <p:spPr>
          <a:xfrm>
            <a:off x="448293" y="1100446"/>
            <a:ext cx="7772400" cy="5609111"/>
          </a:xfrm>
        </p:spPr>
        <p:txBody>
          <a:bodyPr>
            <a:noAutofit/>
          </a:bodyPr>
          <a:lstStyle/>
          <a:p>
            <a:pPr marL="0" indent="0">
              <a:buNone/>
            </a:pPr>
            <a:r>
              <a:rPr lang="en-US" sz="1200" dirty="0">
                <a:solidFill>
                  <a:srgbClr val="008000"/>
                </a:solidFill>
                <a:highlight>
                  <a:srgbClr val="FFFFFF"/>
                </a:highlight>
                <a:latin typeface="Consolas"/>
              </a:rPr>
              <a:t>// </a:t>
            </a:r>
            <a:r>
              <a:rPr lang="en-US" sz="1200" dirty="0" smtClean="0">
                <a:solidFill>
                  <a:srgbClr val="008000"/>
                </a:solidFill>
                <a:highlight>
                  <a:srgbClr val="FFFFFF"/>
                </a:highlight>
                <a:latin typeface="Consolas"/>
              </a:rPr>
              <a:t>This </a:t>
            </a:r>
            <a:r>
              <a:rPr lang="en-US" sz="1200" dirty="0">
                <a:solidFill>
                  <a:srgbClr val="008000"/>
                </a:solidFill>
                <a:highlight>
                  <a:srgbClr val="FFFFFF"/>
                </a:highlight>
                <a:latin typeface="Consolas"/>
              </a:rPr>
              <a:t>program uses the file stream object's </a:t>
            </a:r>
            <a:r>
              <a:rPr lang="en-US" sz="1200" dirty="0" err="1">
                <a:solidFill>
                  <a:srgbClr val="008000"/>
                </a:solidFill>
                <a:highlight>
                  <a:srgbClr val="FFFFFF"/>
                </a:highlight>
                <a:latin typeface="Consolas"/>
              </a:rPr>
              <a:t>eof</a:t>
            </a:r>
            <a:r>
              <a:rPr lang="en-US" sz="1200" dirty="0">
                <a:solidFill>
                  <a:srgbClr val="008000"/>
                </a:solidFill>
                <a:highlight>
                  <a:srgbClr val="FFFFFF"/>
                </a:highlight>
                <a:latin typeface="Consolas"/>
              </a:rPr>
              <a:t>() member</a:t>
            </a:r>
            <a:endParaRPr lang="en-US" sz="1200" dirty="0">
              <a:solidFill>
                <a:srgbClr val="000000"/>
              </a:solidFill>
              <a:highlight>
                <a:srgbClr val="FFFFFF"/>
              </a:highlight>
              <a:latin typeface="Consolas"/>
            </a:endParaRPr>
          </a:p>
          <a:p>
            <a:pPr marL="0" indent="0">
              <a:buNone/>
            </a:pPr>
            <a:r>
              <a:rPr lang="en-US" sz="1200" dirty="0">
                <a:solidFill>
                  <a:srgbClr val="008000"/>
                </a:solidFill>
                <a:highlight>
                  <a:srgbClr val="FFFFFF"/>
                </a:highlight>
                <a:latin typeface="Consolas"/>
              </a:rPr>
              <a:t>// function to detect the end of the file.</a:t>
            </a:r>
            <a:endParaRPr lang="en-US" sz="1200" dirty="0">
              <a:solidFill>
                <a:srgbClr val="000000"/>
              </a:solidFill>
              <a:highlight>
                <a:srgbClr val="FFFFFF"/>
              </a:highlight>
              <a:latin typeface="Consolas"/>
            </a:endParaRPr>
          </a:p>
          <a:p>
            <a:pPr marL="0" indent="0">
              <a:buNone/>
            </a:pPr>
            <a:r>
              <a:rPr lang="tr-TR" sz="1200" dirty="0" smtClean="0">
                <a:solidFill>
                  <a:srgbClr val="0000FF"/>
                </a:solidFill>
                <a:highlight>
                  <a:srgbClr val="FFFFFF"/>
                </a:highlight>
                <a:latin typeface="Consolas"/>
              </a:rPr>
              <a:t>#</a:t>
            </a: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nameFile;</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input[81];</a:t>
            </a:r>
          </a:p>
          <a:p>
            <a:pPr marL="0" indent="0">
              <a:buNone/>
            </a:pPr>
            <a:r>
              <a:rPr lang="tr-TR" sz="1200" dirty="0">
                <a:solidFill>
                  <a:srgbClr val="000000"/>
                </a:solidFill>
                <a:highlight>
                  <a:srgbClr val="FFFFFF"/>
                </a:highlight>
                <a:latin typeface="Consolas"/>
              </a:rPr>
              <a:t>nameFile.open(</a:t>
            </a:r>
            <a:r>
              <a:rPr lang="tr-TR" sz="1200" dirty="0">
                <a:solidFill>
                  <a:srgbClr val="A31515"/>
                </a:solidFill>
                <a:highlight>
                  <a:srgbClr val="FFFFFF"/>
                </a:highlight>
                <a:latin typeface="Consolas"/>
              </a:rPr>
              <a:t>"murphy.txt"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::in);</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a:t>
            </a:r>
            <a:r>
              <a:rPr lang="tr-TR" sz="1200" dirty="0">
                <a:solidFill>
                  <a:srgbClr val="000000"/>
                </a:solidFill>
                <a:highlight>
                  <a:srgbClr val="FFFFFF"/>
                </a:highlight>
                <a:latin typeface="Consolas"/>
              </a:rPr>
              <a:t>nameFile)</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can not be opened!"</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endl</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exit(0);</a:t>
            </a:r>
          </a:p>
          <a:p>
            <a:pPr marL="0" indent="0">
              <a:buNone/>
            </a:pP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nameFile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input;</a:t>
            </a:r>
          </a:p>
          <a:p>
            <a:pPr marL="0" indent="0">
              <a:buNone/>
            </a:pPr>
            <a:r>
              <a:rPr lang="tr-TR" sz="1200" dirty="0">
                <a:solidFill>
                  <a:srgbClr val="0000FF"/>
                </a:solidFill>
                <a:highlight>
                  <a:srgbClr val="FFFFFF"/>
                </a:highlight>
                <a:latin typeface="Consolas"/>
              </a:rPr>
              <a:t>while</a:t>
            </a:r>
            <a:r>
              <a:rPr lang="tr-TR" sz="1200" dirty="0">
                <a:solidFill>
                  <a:srgbClr val="000000"/>
                </a:solidFill>
                <a:highlight>
                  <a:srgbClr val="FFFFFF"/>
                </a:highlight>
                <a:latin typeface="Consolas"/>
              </a:rPr>
              <a:t> (!nameFile.eof())</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input;</a:t>
            </a:r>
          </a:p>
          <a:p>
            <a:pPr marL="0" indent="0">
              <a:buNone/>
            </a:pPr>
            <a:r>
              <a:rPr lang="tr-TR" sz="1200" dirty="0">
                <a:solidFill>
                  <a:srgbClr val="000000"/>
                </a:solidFill>
                <a:highlight>
                  <a:srgbClr val="FFFFFF"/>
                </a:highlight>
                <a:latin typeface="Consolas"/>
              </a:rPr>
              <a:t>nameFile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input;</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nameFile.close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endParaRPr lang="en-US" altLang="tr-TR" sz="1200" noProof="1">
              <a:solidFill>
                <a:srgbClr val="000000"/>
              </a:solidFill>
              <a:latin typeface="Courier New" pitchFamily="49" charset="0"/>
            </a:endParaRPr>
          </a:p>
        </p:txBody>
      </p:sp>
    </p:spTree>
    <p:extLst>
      <p:ext uri="{BB962C8B-B14F-4D97-AF65-F5344CB8AC3E}">
        <p14:creationId xmlns:p14="http://schemas.microsoft.com/office/powerpoint/2010/main" val="4843269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A89874-4A43-4759-8654-141E439D6B17}" type="slidenum">
              <a:rPr lang="en-US" altLang="tr-TR"/>
              <a:pPr/>
              <a:t>58</a:t>
            </a:fld>
            <a:endParaRPr lang="en-US" altLang="tr-TR"/>
          </a:p>
        </p:txBody>
      </p:sp>
      <p:sp>
        <p:nvSpPr>
          <p:cNvPr id="158722"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a:t>
            </a:r>
          </a:p>
        </p:txBody>
      </p:sp>
      <p:sp>
        <p:nvSpPr>
          <p:cNvPr id="158723" name="Rectangle 3"/>
          <p:cNvSpPr>
            <a:spLocks noGrp="1" noChangeArrowheads="1"/>
          </p:cNvSpPr>
          <p:nvPr>
            <p:ph type="body" idx="1"/>
          </p:nvPr>
        </p:nvSpPr>
        <p:spPr>
          <a:solidFill>
            <a:schemeClr val="bg1">
              <a:lumMod val="95000"/>
            </a:schemeClr>
          </a:solidFill>
          <a:ln>
            <a:noFill/>
          </a:ln>
          <a:effectLst>
            <a:outerShdw blurRad="50800" dist="38100" dir="2700000" algn="tl" rotWithShape="0">
              <a:prstClr val="black">
                <a:alpha val="40000"/>
              </a:prstClr>
            </a:outerShdw>
          </a:effectLst>
        </p:spPr>
        <p:txBody>
          <a:bodyPr/>
          <a:lstStyle/>
          <a:p>
            <a:pPr>
              <a:buFontTx/>
              <a:buNone/>
            </a:pPr>
            <a:r>
              <a:rPr lang="tr-TR" altLang="tr-TR" sz="2000" noProof="1">
                <a:solidFill>
                  <a:srgbClr val="000000"/>
                </a:solidFill>
                <a:latin typeface="Prestige Elite"/>
              </a:rPr>
              <a:t>JayneMurphy47JonesCircleAlmond,NC28702	</a:t>
            </a:r>
          </a:p>
          <a:p>
            <a:pPr>
              <a:lnSpc>
                <a:spcPct val="96000"/>
              </a:lnSpc>
              <a:buFontTx/>
              <a:buNone/>
            </a:pPr>
            <a:endParaRPr lang="tr-TR" altLang="tr-TR" sz="2000" noProof="1">
              <a:latin typeface="Prestige Elite"/>
            </a:endParaRPr>
          </a:p>
        </p:txBody>
      </p:sp>
    </p:spTree>
    <p:extLst>
      <p:ext uri="{BB962C8B-B14F-4D97-AF65-F5344CB8AC3E}">
        <p14:creationId xmlns:p14="http://schemas.microsoft.com/office/powerpoint/2010/main" val="27659890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A904341-BC05-4E7E-B98F-E09CB836C264}" type="slidenum">
              <a:rPr lang="en-US" altLang="tr-TR"/>
              <a:pPr/>
              <a:t>59</a:t>
            </a:fld>
            <a:endParaRPr lang="en-US" altLang="tr-TR"/>
          </a:p>
        </p:txBody>
      </p:sp>
      <p:sp>
        <p:nvSpPr>
          <p:cNvPr id="80898" name="Rectangle 2"/>
          <p:cNvSpPr>
            <a:spLocks noGrp="1" noChangeArrowheads="1"/>
          </p:cNvSpPr>
          <p:nvPr>
            <p:ph type="title"/>
          </p:nvPr>
        </p:nvSpPr>
        <p:spPr/>
        <p:txBody>
          <a:bodyPr/>
          <a:lstStyle/>
          <a:p>
            <a:r>
              <a:rPr lang="en-US" altLang="tr-TR" dirty="0"/>
              <a:t>The </a:t>
            </a:r>
            <a:r>
              <a:rPr lang="en-US" altLang="tr-TR" dirty="0" err="1">
                <a:effectLst>
                  <a:outerShdw blurRad="38100" dist="38100" dir="2700000" algn="tl">
                    <a:srgbClr val="000000">
                      <a:alpha val="43137"/>
                    </a:srgbClr>
                  </a:outerShdw>
                </a:effectLst>
              </a:rPr>
              <a:t>getline</a:t>
            </a:r>
            <a:r>
              <a:rPr lang="en-US" altLang="tr-TR" dirty="0">
                <a:effectLst>
                  <a:outerShdw blurRad="38100" dist="38100" dir="2700000" algn="tl">
                    <a:srgbClr val="000000">
                      <a:alpha val="43137"/>
                    </a:srgbClr>
                  </a:outerShdw>
                </a:effectLst>
              </a:rPr>
              <a:t> </a:t>
            </a:r>
            <a:r>
              <a:rPr lang="en-US" altLang="tr-TR" dirty="0"/>
              <a:t>Member Function</a:t>
            </a:r>
          </a:p>
        </p:txBody>
      </p:sp>
      <p:sp>
        <p:nvSpPr>
          <p:cNvPr id="80899" name="Rectangle 3"/>
          <p:cNvSpPr>
            <a:spLocks noGrp="1" noChangeArrowheads="1"/>
          </p:cNvSpPr>
          <p:nvPr>
            <p:ph type="body" idx="1"/>
          </p:nvPr>
        </p:nvSpPr>
        <p:spPr/>
        <p:txBody>
          <a:bodyPr/>
          <a:lstStyle/>
          <a:p>
            <a:r>
              <a:rPr lang="en-US" altLang="tr-TR" sz="2800" dirty="0" err="1"/>
              <a:t>dataFile.getline</a:t>
            </a:r>
            <a:r>
              <a:rPr lang="en-US" altLang="tr-TR" sz="2800" dirty="0"/>
              <a:t>(</a:t>
            </a:r>
            <a:r>
              <a:rPr lang="en-US" altLang="tr-TR" sz="2800" dirty="0" err="1"/>
              <a:t>str</a:t>
            </a:r>
            <a:r>
              <a:rPr lang="en-US" altLang="tr-TR" sz="2800" dirty="0"/>
              <a:t>, 81, ‘\n’);</a:t>
            </a:r>
          </a:p>
          <a:p>
            <a:pPr lvl="2">
              <a:buFontTx/>
              <a:buNone/>
            </a:pPr>
            <a:r>
              <a:rPr lang="en-US" altLang="tr-TR" sz="2000" dirty="0" err="1"/>
              <a:t>str</a:t>
            </a:r>
            <a:r>
              <a:rPr lang="en-US" altLang="tr-TR" sz="2000" dirty="0"/>
              <a:t> – This is the name of a character array, or a pointer to a section of memory.  The information read from the file will be stored here.</a:t>
            </a:r>
          </a:p>
          <a:p>
            <a:pPr lvl="2">
              <a:buFontTx/>
              <a:buNone/>
            </a:pPr>
            <a:r>
              <a:rPr lang="en-US" altLang="tr-TR" sz="2000" dirty="0"/>
              <a:t>81 – This number is one greater than the maximum number of characters to be read.  In this example, a maximum of 80 characters will be read.</a:t>
            </a:r>
          </a:p>
          <a:p>
            <a:pPr lvl="2">
              <a:buFontTx/>
              <a:buNone/>
            </a:pPr>
            <a:r>
              <a:rPr lang="en-US" altLang="tr-TR" sz="2000" dirty="0"/>
              <a:t>‘\n’ – This is a delimiter character of your choice.  </a:t>
            </a:r>
            <a:endParaRPr lang="tr-TR" altLang="tr-TR" sz="2000" dirty="0" smtClean="0"/>
          </a:p>
          <a:p>
            <a:pPr lvl="2">
              <a:buFontTx/>
              <a:buNone/>
            </a:pPr>
            <a:r>
              <a:rPr lang="en-US" altLang="tr-TR" sz="2000" dirty="0" smtClean="0"/>
              <a:t>If </a:t>
            </a:r>
            <a:r>
              <a:rPr lang="en-US" altLang="tr-TR" sz="2000" dirty="0"/>
              <a:t>this  delimiter is encountered, it will cause the function to stop reading before it has read the maximum number of characters.  (This argument is optional.  If it’s left our, ‘\n’ is the default.)</a:t>
            </a:r>
          </a:p>
        </p:txBody>
      </p:sp>
    </p:spTree>
    <p:extLst>
      <p:ext uri="{BB962C8B-B14F-4D97-AF65-F5344CB8AC3E}">
        <p14:creationId xmlns:p14="http://schemas.microsoft.com/office/powerpoint/2010/main" val="892344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title"/>
          </p:nvPr>
        </p:nvSpPr>
        <p:spPr>
          <a:xfrm>
            <a:off x="469726" y="0"/>
            <a:ext cx="8229600" cy="1143000"/>
          </a:xfrm>
          <a:noFill/>
        </p:spPr>
        <p:txBody>
          <a:bodyPr/>
          <a:lstStyle/>
          <a:p>
            <a:r>
              <a:rPr lang="en-US" dirty="0" smtClean="0">
                <a:latin typeface="Cambria" pitchFamily="18" charset="0"/>
              </a:rPr>
              <a:t>File: Logical View</a:t>
            </a:r>
          </a:p>
        </p:txBody>
      </p:sp>
      <p:sp>
        <p:nvSpPr>
          <p:cNvPr id="5123" name="Rectangle 2"/>
          <p:cNvSpPr>
            <a:spLocks noGrp="1" noChangeArrowheads="1"/>
          </p:cNvSpPr>
          <p:nvPr>
            <p:ph idx="1"/>
          </p:nvPr>
        </p:nvSpPr>
        <p:spPr>
          <a:xfrm>
            <a:off x="331788" y="1006475"/>
            <a:ext cx="8421687" cy="592138"/>
          </a:xfrm>
        </p:spPr>
        <p:txBody>
          <a:bodyPr/>
          <a:lstStyle/>
          <a:p>
            <a:r>
              <a:rPr lang="en-US" smtClean="0">
                <a:latin typeface="Cambria" pitchFamily="18" charset="0"/>
              </a:rPr>
              <a:t>Logical view of a file having N bytes</a:t>
            </a:r>
          </a:p>
        </p:txBody>
      </p:sp>
      <p:sp>
        <p:nvSpPr>
          <p:cNvPr id="5122" name="Slayt Numarası Yer Tutucusu 5"/>
          <p:cNvSpPr>
            <a:spLocks noGrp="1"/>
          </p:cNvSpPr>
          <p:nvPr>
            <p:ph type="sldNum" sz="quarter" idx="12"/>
          </p:nvPr>
        </p:nvSpPr>
        <p:spPr>
          <a:noFill/>
        </p:spPr>
        <p:txBody>
          <a:bodyPr/>
          <a:lstStyle/>
          <a:p>
            <a:fld id="{7EC9F2B9-D8CB-410B-940A-CA14BAF71321}" type="slidenum">
              <a:rPr lang="en-US" smtClean="0"/>
              <a:pPr/>
              <a:t>6</a:t>
            </a:fld>
            <a:endParaRPr lang="en-US" smtClean="0"/>
          </a:p>
        </p:txBody>
      </p:sp>
      <p:sp>
        <p:nvSpPr>
          <p:cNvPr id="5125" name="Rectangle 4"/>
          <p:cNvSpPr>
            <a:spLocks noChangeArrowheads="1"/>
          </p:cNvSpPr>
          <p:nvPr/>
        </p:nvSpPr>
        <p:spPr bwMode="auto">
          <a:xfrm>
            <a:off x="790575" y="2495550"/>
            <a:ext cx="7624763" cy="457200"/>
          </a:xfrm>
          <a:prstGeom prst="rect">
            <a:avLst/>
          </a:prstGeom>
          <a:solidFill>
            <a:srgbClr val="DDDDDD"/>
          </a:solidFill>
          <a:ln w="9525">
            <a:solidFill>
              <a:schemeClr val="tx1"/>
            </a:solidFill>
            <a:miter lim="800000"/>
            <a:headEnd/>
            <a:tailEnd/>
          </a:ln>
        </p:spPr>
        <p:txBody>
          <a:bodyPr wrap="none" anchor="ctr"/>
          <a:lstStyle/>
          <a:p>
            <a:pPr algn="ctr"/>
            <a:r>
              <a:rPr lang="en-US"/>
              <a:t>………….</a:t>
            </a:r>
          </a:p>
        </p:txBody>
      </p:sp>
      <p:sp>
        <p:nvSpPr>
          <p:cNvPr id="5126" name="Line 5"/>
          <p:cNvSpPr>
            <a:spLocks noChangeShapeType="1"/>
          </p:cNvSpPr>
          <p:nvPr/>
        </p:nvSpPr>
        <p:spPr bwMode="auto">
          <a:xfrm flipV="1">
            <a:off x="927100" y="2965450"/>
            <a:ext cx="12700" cy="595313"/>
          </a:xfrm>
          <a:prstGeom prst="line">
            <a:avLst/>
          </a:prstGeom>
          <a:noFill/>
          <a:ln w="28575">
            <a:solidFill>
              <a:schemeClr val="tx1"/>
            </a:solidFill>
            <a:round/>
            <a:headEnd/>
            <a:tailEnd type="triangle" w="med" len="med"/>
          </a:ln>
        </p:spPr>
        <p:txBody>
          <a:bodyPr/>
          <a:lstStyle/>
          <a:p>
            <a:endParaRPr lang="en-US"/>
          </a:p>
        </p:txBody>
      </p:sp>
      <p:sp>
        <p:nvSpPr>
          <p:cNvPr id="5127" name="Rectangle 6"/>
          <p:cNvSpPr>
            <a:spLocks noChangeArrowheads="1"/>
          </p:cNvSpPr>
          <p:nvPr/>
        </p:nvSpPr>
        <p:spPr bwMode="auto">
          <a:xfrm>
            <a:off x="406400" y="3513138"/>
            <a:ext cx="1082675" cy="431800"/>
          </a:xfrm>
          <a:prstGeom prst="rect">
            <a:avLst/>
          </a:prstGeom>
          <a:noFill/>
          <a:ln w="9525">
            <a:noFill/>
            <a:miter lim="800000"/>
            <a:headEnd/>
            <a:tailEnd/>
          </a:ln>
        </p:spPr>
        <p:txBody>
          <a:bodyPr/>
          <a:lstStyle/>
          <a:p>
            <a:pPr marL="342900" indent="-342900">
              <a:spcBef>
                <a:spcPct val="20000"/>
              </a:spcBef>
            </a:pPr>
            <a:r>
              <a:rPr lang="en-US" sz="2000">
                <a:latin typeface="Comic Sans MS" pitchFamily="66" charset="0"/>
              </a:rPr>
              <a:t>Byte 0</a:t>
            </a:r>
          </a:p>
        </p:txBody>
      </p:sp>
      <p:sp>
        <p:nvSpPr>
          <p:cNvPr id="5128" name="Line 7"/>
          <p:cNvSpPr>
            <a:spLocks noChangeShapeType="1"/>
          </p:cNvSpPr>
          <p:nvPr/>
        </p:nvSpPr>
        <p:spPr bwMode="auto">
          <a:xfrm>
            <a:off x="1025525" y="2495550"/>
            <a:ext cx="0" cy="433388"/>
          </a:xfrm>
          <a:prstGeom prst="line">
            <a:avLst/>
          </a:prstGeom>
          <a:noFill/>
          <a:ln w="9525">
            <a:solidFill>
              <a:schemeClr val="tx1"/>
            </a:solidFill>
            <a:round/>
            <a:headEnd/>
            <a:tailEnd/>
          </a:ln>
        </p:spPr>
        <p:txBody>
          <a:bodyPr/>
          <a:lstStyle/>
          <a:p>
            <a:endParaRPr lang="en-US"/>
          </a:p>
        </p:txBody>
      </p:sp>
      <p:sp>
        <p:nvSpPr>
          <p:cNvPr id="5129" name="Line 8"/>
          <p:cNvSpPr>
            <a:spLocks noChangeShapeType="1"/>
          </p:cNvSpPr>
          <p:nvPr/>
        </p:nvSpPr>
        <p:spPr bwMode="auto">
          <a:xfrm>
            <a:off x="8180388" y="2495550"/>
            <a:ext cx="0" cy="433388"/>
          </a:xfrm>
          <a:prstGeom prst="line">
            <a:avLst/>
          </a:prstGeom>
          <a:noFill/>
          <a:ln w="9525">
            <a:solidFill>
              <a:schemeClr val="tx1"/>
            </a:solidFill>
            <a:round/>
            <a:headEnd/>
            <a:tailEnd/>
          </a:ln>
        </p:spPr>
        <p:txBody>
          <a:bodyPr/>
          <a:lstStyle/>
          <a:p>
            <a:endParaRPr lang="en-US"/>
          </a:p>
        </p:txBody>
      </p:sp>
      <p:sp>
        <p:nvSpPr>
          <p:cNvPr id="5130" name="Line 9"/>
          <p:cNvSpPr>
            <a:spLocks noChangeShapeType="1"/>
          </p:cNvSpPr>
          <p:nvPr/>
        </p:nvSpPr>
        <p:spPr bwMode="auto">
          <a:xfrm flipV="1">
            <a:off x="8291513" y="2903538"/>
            <a:ext cx="12700" cy="595312"/>
          </a:xfrm>
          <a:prstGeom prst="line">
            <a:avLst/>
          </a:prstGeom>
          <a:noFill/>
          <a:ln w="28575">
            <a:solidFill>
              <a:schemeClr val="tx1"/>
            </a:solidFill>
            <a:round/>
            <a:headEnd/>
            <a:tailEnd type="triangle" w="med" len="med"/>
          </a:ln>
        </p:spPr>
        <p:txBody>
          <a:bodyPr/>
          <a:lstStyle/>
          <a:p>
            <a:endParaRPr lang="en-US"/>
          </a:p>
        </p:txBody>
      </p:sp>
      <p:sp>
        <p:nvSpPr>
          <p:cNvPr id="5131" name="Rectangle 10"/>
          <p:cNvSpPr>
            <a:spLocks noChangeArrowheads="1"/>
          </p:cNvSpPr>
          <p:nvPr/>
        </p:nvSpPr>
        <p:spPr bwMode="auto">
          <a:xfrm>
            <a:off x="752475" y="2144713"/>
            <a:ext cx="255588" cy="431800"/>
          </a:xfrm>
          <a:prstGeom prst="rect">
            <a:avLst/>
          </a:prstGeom>
          <a:noFill/>
          <a:ln w="9525">
            <a:noFill/>
            <a:miter lim="800000"/>
            <a:headEnd/>
            <a:tailEnd/>
          </a:ln>
        </p:spPr>
        <p:txBody>
          <a:bodyPr/>
          <a:lstStyle/>
          <a:p>
            <a:pPr marL="342900" indent="-342900">
              <a:spcBef>
                <a:spcPct val="20000"/>
              </a:spcBef>
            </a:pPr>
            <a:r>
              <a:rPr lang="en-US">
                <a:latin typeface="Comic Sans MS" pitchFamily="66" charset="0"/>
              </a:rPr>
              <a:t>0</a:t>
            </a:r>
          </a:p>
        </p:txBody>
      </p:sp>
      <p:sp>
        <p:nvSpPr>
          <p:cNvPr id="5132" name="Rectangle 11"/>
          <p:cNvSpPr>
            <a:spLocks noChangeArrowheads="1"/>
          </p:cNvSpPr>
          <p:nvPr/>
        </p:nvSpPr>
        <p:spPr bwMode="auto">
          <a:xfrm>
            <a:off x="8031163" y="2108200"/>
            <a:ext cx="565150" cy="431800"/>
          </a:xfrm>
          <a:prstGeom prst="rect">
            <a:avLst/>
          </a:prstGeom>
          <a:noFill/>
          <a:ln w="9525">
            <a:noFill/>
            <a:miter lim="800000"/>
            <a:headEnd/>
            <a:tailEnd/>
          </a:ln>
        </p:spPr>
        <p:txBody>
          <a:bodyPr/>
          <a:lstStyle/>
          <a:p>
            <a:pPr marL="342900" indent="-342900">
              <a:spcBef>
                <a:spcPct val="20000"/>
              </a:spcBef>
            </a:pPr>
            <a:r>
              <a:rPr lang="en-US">
                <a:latin typeface="Comic Sans MS" pitchFamily="66" charset="0"/>
              </a:rPr>
              <a:t>N-1</a:t>
            </a:r>
          </a:p>
        </p:txBody>
      </p:sp>
      <p:sp>
        <p:nvSpPr>
          <p:cNvPr id="5133" name="Rectangle 12"/>
          <p:cNvSpPr>
            <a:spLocks noChangeArrowheads="1"/>
          </p:cNvSpPr>
          <p:nvPr/>
        </p:nvSpPr>
        <p:spPr bwMode="auto">
          <a:xfrm>
            <a:off x="7573963" y="3451225"/>
            <a:ext cx="1343025" cy="431800"/>
          </a:xfrm>
          <a:prstGeom prst="rect">
            <a:avLst/>
          </a:prstGeom>
          <a:noFill/>
          <a:ln w="9525">
            <a:noFill/>
            <a:miter lim="800000"/>
            <a:headEnd/>
            <a:tailEnd/>
          </a:ln>
        </p:spPr>
        <p:txBody>
          <a:bodyPr/>
          <a:lstStyle/>
          <a:p>
            <a:pPr marL="342900" indent="-342900">
              <a:spcBef>
                <a:spcPct val="20000"/>
              </a:spcBef>
            </a:pPr>
            <a:r>
              <a:rPr lang="en-US" sz="2000">
                <a:latin typeface="Comic Sans MS" pitchFamily="66" charset="0"/>
              </a:rPr>
              <a:t>Byte N-1</a:t>
            </a:r>
          </a:p>
        </p:txBody>
      </p:sp>
      <p:sp>
        <p:nvSpPr>
          <p:cNvPr id="5134" name="Line 13"/>
          <p:cNvSpPr>
            <a:spLocks noChangeShapeType="1"/>
          </p:cNvSpPr>
          <p:nvPr/>
        </p:nvSpPr>
        <p:spPr bwMode="auto">
          <a:xfrm flipV="1">
            <a:off x="2817813" y="2928938"/>
            <a:ext cx="12700" cy="1423987"/>
          </a:xfrm>
          <a:prstGeom prst="line">
            <a:avLst/>
          </a:prstGeom>
          <a:noFill/>
          <a:ln w="28575">
            <a:solidFill>
              <a:schemeClr val="tx1"/>
            </a:solidFill>
            <a:round/>
            <a:headEnd/>
            <a:tailEnd type="triangle" w="med" len="med"/>
          </a:ln>
        </p:spPr>
        <p:txBody>
          <a:bodyPr/>
          <a:lstStyle/>
          <a:p>
            <a:endParaRPr lang="en-US"/>
          </a:p>
        </p:txBody>
      </p:sp>
      <p:sp>
        <p:nvSpPr>
          <p:cNvPr id="5135" name="Rectangle 14"/>
          <p:cNvSpPr>
            <a:spLocks noChangeArrowheads="1"/>
          </p:cNvSpPr>
          <p:nvPr/>
        </p:nvSpPr>
        <p:spPr bwMode="auto">
          <a:xfrm>
            <a:off x="1417638" y="4341813"/>
            <a:ext cx="7327900" cy="431800"/>
          </a:xfrm>
          <a:prstGeom prst="rect">
            <a:avLst/>
          </a:prstGeom>
          <a:noFill/>
          <a:ln w="9525">
            <a:noFill/>
            <a:miter lim="800000"/>
            <a:headEnd/>
            <a:tailEnd/>
          </a:ln>
        </p:spPr>
        <p:txBody>
          <a:bodyPr/>
          <a:lstStyle/>
          <a:p>
            <a:pPr marL="342900" indent="-342900">
              <a:spcBef>
                <a:spcPct val="20000"/>
              </a:spcBef>
            </a:pPr>
            <a:r>
              <a:rPr lang="en-US" sz="2000">
                <a:latin typeface="Comic Sans MS" pitchFamily="66" charset="0"/>
              </a:rPr>
              <a:t>File pointer (points to byte 0 when the file is first opened)</a:t>
            </a:r>
          </a:p>
        </p:txBody>
      </p:sp>
      <p:sp>
        <p:nvSpPr>
          <p:cNvPr id="5136" name="Line 15"/>
          <p:cNvSpPr>
            <a:spLocks noChangeShapeType="1"/>
          </p:cNvSpPr>
          <p:nvPr/>
        </p:nvSpPr>
        <p:spPr bwMode="auto">
          <a:xfrm>
            <a:off x="1273175" y="2495550"/>
            <a:ext cx="0" cy="433388"/>
          </a:xfrm>
          <a:prstGeom prst="line">
            <a:avLst/>
          </a:prstGeom>
          <a:noFill/>
          <a:ln w="9525">
            <a:solidFill>
              <a:schemeClr val="tx1"/>
            </a:solidFill>
            <a:round/>
            <a:headEnd/>
            <a:tailEnd/>
          </a:ln>
        </p:spPr>
        <p:txBody>
          <a:bodyPr/>
          <a:lstStyle/>
          <a:p>
            <a:endParaRPr lang="en-US"/>
          </a:p>
        </p:txBody>
      </p:sp>
      <p:sp>
        <p:nvSpPr>
          <p:cNvPr id="5137" name="Line 16"/>
          <p:cNvSpPr>
            <a:spLocks noChangeShapeType="1"/>
          </p:cNvSpPr>
          <p:nvPr/>
        </p:nvSpPr>
        <p:spPr bwMode="auto">
          <a:xfrm>
            <a:off x="1531938" y="2495550"/>
            <a:ext cx="0" cy="433388"/>
          </a:xfrm>
          <a:prstGeom prst="line">
            <a:avLst/>
          </a:prstGeom>
          <a:noFill/>
          <a:ln w="9525">
            <a:solidFill>
              <a:schemeClr val="tx1"/>
            </a:solidFill>
            <a:round/>
            <a:headEnd/>
            <a:tailEnd/>
          </a:ln>
        </p:spPr>
        <p:txBody>
          <a:bodyPr/>
          <a:lstStyle/>
          <a:p>
            <a:endParaRPr lang="en-US"/>
          </a:p>
        </p:txBody>
      </p:sp>
      <p:sp>
        <p:nvSpPr>
          <p:cNvPr id="5138" name="Line 17"/>
          <p:cNvSpPr>
            <a:spLocks noChangeShapeType="1"/>
          </p:cNvSpPr>
          <p:nvPr/>
        </p:nvSpPr>
        <p:spPr bwMode="auto">
          <a:xfrm>
            <a:off x="1766888" y="2495550"/>
            <a:ext cx="0" cy="433388"/>
          </a:xfrm>
          <a:prstGeom prst="line">
            <a:avLst/>
          </a:prstGeom>
          <a:noFill/>
          <a:ln w="9525">
            <a:solidFill>
              <a:schemeClr val="tx1"/>
            </a:solidFill>
            <a:round/>
            <a:headEnd/>
            <a:tailEnd/>
          </a:ln>
        </p:spPr>
        <p:txBody>
          <a:bodyPr/>
          <a:lstStyle/>
          <a:p>
            <a:endParaRPr lang="en-US"/>
          </a:p>
        </p:txBody>
      </p:sp>
      <p:sp>
        <p:nvSpPr>
          <p:cNvPr id="5139" name="Line 18"/>
          <p:cNvSpPr>
            <a:spLocks noChangeShapeType="1"/>
          </p:cNvSpPr>
          <p:nvPr/>
        </p:nvSpPr>
        <p:spPr bwMode="auto">
          <a:xfrm>
            <a:off x="2001838" y="2495550"/>
            <a:ext cx="0" cy="433388"/>
          </a:xfrm>
          <a:prstGeom prst="line">
            <a:avLst/>
          </a:prstGeom>
          <a:noFill/>
          <a:ln w="9525">
            <a:solidFill>
              <a:schemeClr val="tx1"/>
            </a:solidFill>
            <a:round/>
            <a:headEnd/>
            <a:tailEnd/>
          </a:ln>
        </p:spPr>
        <p:txBody>
          <a:bodyPr/>
          <a:lstStyle/>
          <a:p>
            <a:endParaRPr lang="en-US"/>
          </a:p>
        </p:txBody>
      </p:sp>
      <p:sp>
        <p:nvSpPr>
          <p:cNvPr id="5140" name="Line 19"/>
          <p:cNvSpPr>
            <a:spLocks noChangeShapeType="1"/>
          </p:cNvSpPr>
          <p:nvPr/>
        </p:nvSpPr>
        <p:spPr bwMode="auto">
          <a:xfrm>
            <a:off x="2236788" y="2495550"/>
            <a:ext cx="0" cy="433388"/>
          </a:xfrm>
          <a:prstGeom prst="line">
            <a:avLst/>
          </a:prstGeom>
          <a:noFill/>
          <a:ln w="9525">
            <a:solidFill>
              <a:schemeClr val="tx1"/>
            </a:solidFill>
            <a:round/>
            <a:headEnd/>
            <a:tailEnd/>
          </a:ln>
        </p:spPr>
        <p:txBody>
          <a:bodyPr/>
          <a:lstStyle/>
          <a:p>
            <a:endParaRPr lang="en-US"/>
          </a:p>
        </p:txBody>
      </p:sp>
      <p:sp>
        <p:nvSpPr>
          <p:cNvPr id="5141" name="Line 20"/>
          <p:cNvSpPr>
            <a:spLocks noChangeShapeType="1"/>
          </p:cNvSpPr>
          <p:nvPr/>
        </p:nvSpPr>
        <p:spPr bwMode="auto">
          <a:xfrm>
            <a:off x="2459038" y="2495550"/>
            <a:ext cx="0" cy="433388"/>
          </a:xfrm>
          <a:prstGeom prst="line">
            <a:avLst/>
          </a:prstGeom>
          <a:noFill/>
          <a:ln w="9525">
            <a:solidFill>
              <a:schemeClr val="tx1"/>
            </a:solidFill>
            <a:round/>
            <a:headEnd/>
            <a:tailEnd/>
          </a:ln>
        </p:spPr>
        <p:txBody>
          <a:bodyPr/>
          <a:lstStyle/>
          <a:p>
            <a:endParaRPr lang="en-US"/>
          </a:p>
        </p:txBody>
      </p:sp>
      <p:sp>
        <p:nvSpPr>
          <p:cNvPr id="5142" name="Line 21"/>
          <p:cNvSpPr>
            <a:spLocks noChangeShapeType="1"/>
          </p:cNvSpPr>
          <p:nvPr/>
        </p:nvSpPr>
        <p:spPr bwMode="auto">
          <a:xfrm>
            <a:off x="2693988" y="2495550"/>
            <a:ext cx="0" cy="433388"/>
          </a:xfrm>
          <a:prstGeom prst="line">
            <a:avLst/>
          </a:prstGeom>
          <a:noFill/>
          <a:ln w="9525">
            <a:solidFill>
              <a:schemeClr val="tx1"/>
            </a:solidFill>
            <a:round/>
            <a:headEnd/>
            <a:tailEnd/>
          </a:ln>
        </p:spPr>
        <p:txBody>
          <a:bodyPr/>
          <a:lstStyle/>
          <a:p>
            <a:endParaRPr lang="en-US"/>
          </a:p>
        </p:txBody>
      </p:sp>
      <p:sp>
        <p:nvSpPr>
          <p:cNvPr id="5143" name="Line 22"/>
          <p:cNvSpPr>
            <a:spLocks noChangeShapeType="1"/>
          </p:cNvSpPr>
          <p:nvPr/>
        </p:nvSpPr>
        <p:spPr bwMode="auto">
          <a:xfrm>
            <a:off x="2928938" y="2495550"/>
            <a:ext cx="0" cy="433388"/>
          </a:xfrm>
          <a:prstGeom prst="line">
            <a:avLst/>
          </a:prstGeom>
          <a:noFill/>
          <a:ln w="9525">
            <a:solidFill>
              <a:schemeClr val="tx1"/>
            </a:solidFill>
            <a:round/>
            <a:headEnd/>
            <a:tailEnd/>
          </a:ln>
        </p:spPr>
        <p:txBody>
          <a:bodyPr/>
          <a:lstStyle/>
          <a:p>
            <a:endParaRPr lang="en-US"/>
          </a:p>
        </p:txBody>
      </p:sp>
      <p:sp>
        <p:nvSpPr>
          <p:cNvPr id="5144" name="Line 23"/>
          <p:cNvSpPr>
            <a:spLocks noChangeShapeType="1"/>
          </p:cNvSpPr>
          <p:nvPr/>
        </p:nvSpPr>
        <p:spPr bwMode="auto">
          <a:xfrm>
            <a:off x="3163888" y="2495550"/>
            <a:ext cx="0" cy="433388"/>
          </a:xfrm>
          <a:prstGeom prst="line">
            <a:avLst/>
          </a:prstGeom>
          <a:noFill/>
          <a:ln w="9525">
            <a:solidFill>
              <a:schemeClr val="tx1"/>
            </a:solidFill>
            <a:round/>
            <a:headEnd/>
            <a:tailEnd/>
          </a:ln>
        </p:spPr>
        <p:txBody>
          <a:bodyPr/>
          <a:lstStyle/>
          <a:p>
            <a:endParaRPr lang="en-US"/>
          </a:p>
        </p:txBody>
      </p:sp>
      <p:sp>
        <p:nvSpPr>
          <p:cNvPr id="5145" name="Line 24"/>
          <p:cNvSpPr>
            <a:spLocks noChangeShapeType="1"/>
          </p:cNvSpPr>
          <p:nvPr/>
        </p:nvSpPr>
        <p:spPr bwMode="auto">
          <a:xfrm>
            <a:off x="7945438" y="2495550"/>
            <a:ext cx="0" cy="433388"/>
          </a:xfrm>
          <a:prstGeom prst="line">
            <a:avLst/>
          </a:prstGeom>
          <a:noFill/>
          <a:ln w="9525">
            <a:solidFill>
              <a:schemeClr val="tx1"/>
            </a:solidFill>
            <a:round/>
            <a:headEnd/>
            <a:tailEnd/>
          </a:ln>
        </p:spPr>
        <p:txBody>
          <a:bodyPr/>
          <a:lstStyle/>
          <a:p>
            <a:endParaRPr lang="en-US"/>
          </a:p>
        </p:txBody>
      </p:sp>
      <p:sp>
        <p:nvSpPr>
          <p:cNvPr id="5146" name="Line 25"/>
          <p:cNvSpPr>
            <a:spLocks noChangeShapeType="1"/>
          </p:cNvSpPr>
          <p:nvPr/>
        </p:nvSpPr>
        <p:spPr bwMode="auto">
          <a:xfrm>
            <a:off x="7748588" y="2495550"/>
            <a:ext cx="0" cy="433388"/>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8F675B-3B74-4D29-B0BE-17CB9814D620}" type="slidenum">
              <a:rPr lang="en-US" altLang="tr-TR"/>
              <a:pPr/>
              <a:t>60</a:t>
            </a:fld>
            <a:endParaRPr lang="en-US" altLang="tr-TR"/>
          </a:p>
        </p:txBody>
      </p:sp>
      <p:sp>
        <p:nvSpPr>
          <p:cNvPr id="82946" name="Rectangle 2"/>
          <p:cNvSpPr>
            <a:spLocks noGrp="1" noChangeArrowheads="1"/>
          </p:cNvSpPr>
          <p:nvPr>
            <p:ph type="title"/>
          </p:nvPr>
        </p:nvSpPr>
        <p:spPr>
          <a:xfrm>
            <a:off x="685800" y="526475"/>
            <a:ext cx="7772400" cy="609600"/>
          </a:xfrm>
        </p:spPr>
        <p:txBody>
          <a:bodyPr>
            <a:normAutofit fontScale="90000"/>
          </a:bodyPr>
          <a:lstStyle/>
          <a:p>
            <a:r>
              <a:rPr lang="en-US" altLang="tr-TR" dirty="0"/>
              <a:t>Program </a:t>
            </a:r>
            <a:r>
              <a:rPr lang="en-US" altLang="tr-TR" dirty="0" smtClean="0"/>
              <a:t>13</a:t>
            </a:r>
            <a:endParaRPr lang="en-US" altLang="tr-TR" dirty="0"/>
          </a:p>
        </p:txBody>
      </p:sp>
      <p:sp>
        <p:nvSpPr>
          <p:cNvPr id="82947" name="Rectangle 3"/>
          <p:cNvSpPr>
            <a:spLocks noGrp="1" noChangeArrowheads="1"/>
          </p:cNvSpPr>
          <p:nvPr>
            <p:ph type="body" idx="1"/>
          </p:nvPr>
        </p:nvSpPr>
        <p:spPr>
          <a:xfrm>
            <a:off x="662050" y="1110346"/>
            <a:ext cx="7772400" cy="5504210"/>
          </a:xfrm>
        </p:spPr>
        <p:txBody>
          <a:bodyPr>
            <a:noAutofit/>
          </a:bodyPr>
          <a:lstStyle/>
          <a:p>
            <a:pPr marL="0" indent="0">
              <a:buNone/>
            </a:pPr>
            <a:r>
              <a:rPr lang="en-US" sz="1200" dirty="0">
                <a:solidFill>
                  <a:srgbClr val="008000"/>
                </a:solidFill>
                <a:highlight>
                  <a:srgbClr val="FFFFFF"/>
                </a:highlight>
                <a:latin typeface="Consolas"/>
              </a:rPr>
              <a:t>// This program uses the file stream object's </a:t>
            </a:r>
            <a:r>
              <a:rPr lang="en-US" sz="1200" dirty="0" err="1">
                <a:solidFill>
                  <a:srgbClr val="008000"/>
                </a:solidFill>
                <a:highlight>
                  <a:srgbClr val="FFFFFF"/>
                </a:highlight>
                <a:latin typeface="Consolas"/>
              </a:rPr>
              <a:t>getline</a:t>
            </a:r>
            <a:r>
              <a:rPr lang="en-US" sz="1200" dirty="0">
                <a:solidFill>
                  <a:srgbClr val="008000"/>
                </a:solidFill>
                <a:highlight>
                  <a:srgbClr val="FFFFFF"/>
                </a:highlight>
                <a:latin typeface="Consolas"/>
              </a:rPr>
              <a:t> member</a:t>
            </a:r>
            <a:endParaRPr lang="en-US" sz="1200" dirty="0">
              <a:solidFill>
                <a:srgbClr val="000000"/>
              </a:solidFill>
              <a:highlight>
                <a:srgbClr val="FFFFFF"/>
              </a:highlight>
              <a:latin typeface="Consolas"/>
            </a:endParaRPr>
          </a:p>
          <a:p>
            <a:pPr marL="0" indent="0">
              <a:buNone/>
            </a:pPr>
            <a:r>
              <a:rPr lang="en-US" sz="1200" dirty="0">
                <a:solidFill>
                  <a:srgbClr val="008000"/>
                </a:solidFill>
                <a:highlight>
                  <a:srgbClr val="FFFFFF"/>
                </a:highlight>
                <a:latin typeface="Consolas"/>
              </a:rPr>
              <a:t>// function to read a line of information from the file</a:t>
            </a:r>
            <a:r>
              <a:rPr lang="en-US" sz="1200" dirty="0" smtClean="0">
                <a:solidFill>
                  <a:srgbClr val="008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nameFile;</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input[81];</a:t>
            </a:r>
          </a:p>
          <a:p>
            <a:pPr marL="0" indent="0">
              <a:buNone/>
            </a:pPr>
            <a:r>
              <a:rPr lang="tr-TR" sz="1200" dirty="0">
                <a:solidFill>
                  <a:srgbClr val="000000"/>
                </a:solidFill>
                <a:highlight>
                  <a:srgbClr val="FFFFFF"/>
                </a:highlight>
                <a:latin typeface="Consolas"/>
              </a:rPr>
              <a:t>nameFile.open(</a:t>
            </a:r>
            <a:r>
              <a:rPr lang="tr-TR" sz="1200" dirty="0">
                <a:solidFill>
                  <a:srgbClr val="A31515"/>
                </a:solidFill>
                <a:highlight>
                  <a:srgbClr val="FFFFFF"/>
                </a:highlight>
                <a:latin typeface="Consolas"/>
              </a:rPr>
              <a:t>"murphy.txt"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::in);</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a:t>
            </a:r>
            <a:r>
              <a:rPr lang="tr-TR" sz="1200" dirty="0">
                <a:solidFill>
                  <a:srgbClr val="000000"/>
                </a:solidFill>
                <a:highlight>
                  <a:srgbClr val="FFFFFF"/>
                </a:highlight>
                <a:latin typeface="Consolas"/>
              </a:rPr>
              <a:t>nameFile)</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can not be opened!"</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endl</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exit(0);</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nameFile.getline</a:t>
            </a:r>
            <a:r>
              <a:rPr lang="en-US" sz="1200" dirty="0">
                <a:solidFill>
                  <a:srgbClr val="000000"/>
                </a:solidFill>
                <a:highlight>
                  <a:srgbClr val="FFFFFF"/>
                </a:highlight>
                <a:latin typeface="Consolas"/>
              </a:rPr>
              <a:t>(input, 81);  </a:t>
            </a:r>
            <a:r>
              <a:rPr lang="en-US" sz="1200" dirty="0">
                <a:solidFill>
                  <a:srgbClr val="008000"/>
                </a:solidFill>
                <a:highlight>
                  <a:srgbClr val="FFFFFF"/>
                </a:highlight>
                <a:latin typeface="Consolas"/>
              </a:rPr>
              <a:t>// use \n as a delimiter</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while</a:t>
            </a:r>
            <a:r>
              <a:rPr lang="tr-TR" sz="1200" dirty="0">
                <a:solidFill>
                  <a:srgbClr val="000000"/>
                </a:solidFill>
                <a:highlight>
                  <a:srgbClr val="FFFFFF"/>
                </a:highlight>
                <a:latin typeface="Consolas"/>
              </a:rPr>
              <a:t> (!nameFile.eof())</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input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en-US" sz="1200" dirty="0" err="1">
                <a:solidFill>
                  <a:srgbClr val="000000"/>
                </a:solidFill>
                <a:highlight>
                  <a:srgbClr val="FFFFFF"/>
                </a:highlight>
                <a:latin typeface="Consolas"/>
              </a:rPr>
              <a:t>nameFile.getline</a:t>
            </a:r>
            <a:r>
              <a:rPr lang="en-US" sz="1200" dirty="0">
                <a:solidFill>
                  <a:srgbClr val="000000"/>
                </a:solidFill>
                <a:highlight>
                  <a:srgbClr val="FFFFFF"/>
                </a:highlight>
                <a:latin typeface="Consolas"/>
              </a:rPr>
              <a:t>(input, 81); </a:t>
            </a:r>
            <a:r>
              <a:rPr lang="en-US" sz="1200" dirty="0">
                <a:solidFill>
                  <a:srgbClr val="008000"/>
                </a:solidFill>
                <a:highlight>
                  <a:srgbClr val="FFFFFF"/>
                </a:highlight>
                <a:latin typeface="Consolas"/>
              </a:rPr>
              <a:t>// use \n as a delimiter</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nameFile.close();</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p:txBody>
      </p:sp>
    </p:spTree>
    <p:extLst>
      <p:ext uri="{BB962C8B-B14F-4D97-AF65-F5344CB8AC3E}">
        <p14:creationId xmlns:p14="http://schemas.microsoft.com/office/powerpoint/2010/main" val="7445113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A283DFC-9924-4C9E-B648-12246E3B3D24}" type="slidenum">
              <a:rPr lang="en-US" altLang="tr-TR"/>
              <a:pPr/>
              <a:t>61</a:t>
            </a:fld>
            <a:endParaRPr lang="en-US" altLang="tr-TR"/>
          </a:p>
        </p:txBody>
      </p:sp>
      <p:sp>
        <p:nvSpPr>
          <p:cNvPr id="160770"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a:t>
            </a:r>
          </a:p>
        </p:txBody>
      </p:sp>
      <p:sp>
        <p:nvSpPr>
          <p:cNvPr id="160771" name="Rectangle 3"/>
          <p:cNvSpPr>
            <a:spLocks noGrp="1" noChangeArrowheads="1"/>
          </p:cNvSpPr>
          <p:nvPr>
            <p:ph type="body" idx="1"/>
          </p:nvPr>
        </p:nvSpPr>
        <p:spPr>
          <a:solidFill>
            <a:schemeClr val="bg1">
              <a:lumMod val="95000"/>
            </a:schemeClr>
          </a:solidFill>
          <a:ln>
            <a:noFill/>
          </a:ln>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Prestige Elite"/>
              </a:rPr>
              <a:t>Jayne Murphy</a:t>
            </a:r>
          </a:p>
          <a:p>
            <a:pPr>
              <a:lnSpc>
                <a:spcPct val="80000"/>
              </a:lnSpc>
              <a:buFontTx/>
              <a:buNone/>
            </a:pPr>
            <a:r>
              <a:rPr lang="tr-TR" altLang="tr-TR" sz="2000" noProof="1">
                <a:solidFill>
                  <a:srgbClr val="000000"/>
                </a:solidFill>
                <a:latin typeface="Prestige Elite"/>
              </a:rPr>
              <a:t>47 Jones Circle</a:t>
            </a:r>
          </a:p>
          <a:p>
            <a:pPr>
              <a:buFontTx/>
              <a:buNone/>
            </a:pPr>
            <a:r>
              <a:rPr lang="tr-TR" altLang="tr-TR" sz="2000" noProof="1">
                <a:solidFill>
                  <a:srgbClr val="000000"/>
                </a:solidFill>
                <a:latin typeface="Prestige Elite"/>
              </a:rPr>
              <a:t>Almond, NC 28702	</a:t>
            </a:r>
          </a:p>
        </p:txBody>
      </p:sp>
    </p:spTree>
    <p:extLst>
      <p:ext uri="{BB962C8B-B14F-4D97-AF65-F5344CB8AC3E}">
        <p14:creationId xmlns:p14="http://schemas.microsoft.com/office/powerpoint/2010/main" val="3102077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B31FC3-DA7C-428A-8CF2-481286B4F2E0}" type="slidenum">
              <a:rPr lang="en-US" altLang="tr-TR"/>
              <a:pPr/>
              <a:t>62</a:t>
            </a:fld>
            <a:endParaRPr lang="en-US" altLang="tr-TR"/>
          </a:p>
        </p:txBody>
      </p:sp>
      <p:sp>
        <p:nvSpPr>
          <p:cNvPr id="84994" name="Rectangle 2"/>
          <p:cNvSpPr>
            <a:spLocks noGrp="1" noChangeArrowheads="1"/>
          </p:cNvSpPr>
          <p:nvPr>
            <p:ph type="title"/>
          </p:nvPr>
        </p:nvSpPr>
        <p:spPr>
          <a:xfrm>
            <a:off x="685800" y="609600"/>
            <a:ext cx="7772400" cy="533400"/>
          </a:xfrm>
        </p:spPr>
        <p:txBody>
          <a:bodyPr>
            <a:normAutofit fontScale="90000"/>
          </a:bodyPr>
          <a:lstStyle/>
          <a:p>
            <a:r>
              <a:rPr lang="en-US" altLang="tr-TR" dirty="0"/>
              <a:t>Program </a:t>
            </a:r>
            <a:r>
              <a:rPr lang="en-US" altLang="tr-TR" dirty="0" smtClean="0"/>
              <a:t>14</a:t>
            </a:r>
            <a:endParaRPr lang="en-US" altLang="tr-TR" dirty="0"/>
          </a:p>
        </p:txBody>
      </p:sp>
      <p:sp>
        <p:nvSpPr>
          <p:cNvPr id="84995" name="Rectangle 3"/>
          <p:cNvSpPr>
            <a:spLocks noGrp="1" noChangeArrowheads="1"/>
          </p:cNvSpPr>
          <p:nvPr>
            <p:ph type="body" idx="1"/>
          </p:nvPr>
        </p:nvSpPr>
        <p:spPr>
          <a:xfrm>
            <a:off x="304800" y="1295400"/>
            <a:ext cx="4789714" cy="4800600"/>
          </a:xfrm>
        </p:spPr>
        <p:txBody>
          <a:bodyPr>
            <a:noAutofit/>
          </a:bodyPr>
          <a:lstStyle/>
          <a:p>
            <a:pPr marL="0" indent="0">
              <a:buNone/>
            </a:pPr>
            <a:r>
              <a:rPr lang="en-US" sz="1200" dirty="0">
                <a:solidFill>
                  <a:srgbClr val="008000"/>
                </a:solidFill>
                <a:highlight>
                  <a:srgbClr val="FFFFFF"/>
                </a:highlight>
                <a:latin typeface="Consolas"/>
              </a:rPr>
              <a:t>// This file shows the </a:t>
            </a:r>
            <a:r>
              <a:rPr lang="en-US" sz="1200" dirty="0" err="1">
                <a:solidFill>
                  <a:srgbClr val="008000"/>
                </a:solidFill>
                <a:highlight>
                  <a:srgbClr val="FFFFFF"/>
                </a:highlight>
                <a:latin typeface="Consolas"/>
              </a:rPr>
              <a:t>getline</a:t>
            </a:r>
            <a:r>
              <a:rPr lang="en-US" sz="1200" dirty="0">
                <a:solidFill>
                  <a:srgbClr val="008000"/>
                </a:solidFill>
                <a:highlight>
                  <a:srgbClr val="FFFFFF"/>
                </a:highlight>
                <a:latin typeface="Consolas"/>
              </a:rPr>
              <a:t> function with a user-</a:t>
            </a:r>
            <a:endParaRPr lang="en-US" sz="1200" dirty="0">
              <a:solidFill>
                <a:srgbClr val="000000"/>
              </a:solidFill>
              <a:highlight>
                <a:srgbClr val="FFFFFF"/>
              </a:highlight>
              <a:latin typeface="Consolas"/>
            </a:endParaRPr>
          </a:p>
          <a:p>
            <a:pPr marL="0" indent="0">
              <a:buNone/>
            </a:pPr>
            <a:r>
              <a:rPr lang="tr-TR" sz="1200" dirty="0">
                <a:solidFill>
                  <a:srgbClr val="008000"/>
                </a:solidFill>
                <a:highlight>
                  <a:srgbClr val="FFFFFF"/>
                </a:highlight>
                <a:latin typeface="Consolas"/>
              </a:rPr>
              <a:t>// specified delimiter</a:t>
            </a:r>
            <a:r>
              <a:rPr lang="tr-TR" sz="1200" dirty="0" smtClean="0">
                <a:solidFill>
                  <a:srgbClr val="008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err="1">
                <a:solidFill>
                  <a:srgbClr val="2B91AF"/>
                </a:solidFill>
                <a:highlight>
                  <a:srgbClr val="FFFFFF"/>
                </a:highlight>
                <a:latin typeface="Consolas"/>
              </a:rPr>
              <a:t>fstream</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dataFile</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"names2.txt"</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ios</a:t>
            </a:r>
            <a:r>
              <a:rPr lang="en-US" sz="1200" dirty="0">
                <a:solidFill>
                  <a:srgbClr val="000000"/>
                </a:solidFill>
                <a:highlight>
                  <a:srgbClr val="FFFFFF"/>
                </a:highlight>
                <a:latin typeface="Consolas"/>
              </a:rPr>
              <a:t>::in);</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input[81];</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dataFile.getline(input, 81, </a:t>
            </a:r>
            <a:r>
              <a:rPr lang="tr-TR" sz="1200" dirty="0">
                <a:solidFill>
                  <a:srgbClr val="A31515"/>
                </a:solidFill>
                <a:highlight>
                  <a:srgbClr val="FFFFFF"/>
                </a:highlight>
                <a:latin typeface="Consolas"/>
              </a:rPr>
              <a:t>'$'</a:t>
            </a:r>
            <a:r>
              <a:rPr lang="tr-TR" sz="1200" dirty="0">
                <a:solidFill>
                  <a:srgbClr val="000000"/>
                </a:solidFill>
                <a:highlight>
                  <a:srgbClr val="FFFFFF"/>
                </a:highlight>
                <a:latin typeface="Consolas"/>
              </a:rPr>
              <a:t>);</a:t>
            </a:r>
          </a:p>
          <a:p>
            <a:pPr marL="0" indent="0">
              <a:buNone/>
            </a:pPr>
            <a:r>
              <a:rPr lang="tr-TR" sz="1200" dirty="0">
                <a:solidFill>
                  <a:srgbClr val="0000FF"/>
                </a:solidFill>
                <a:highlight>
                  <a:srgbClr val="FFFFFF"/>
                </a:highlight>
                <a:latin typeface="Consolas"/>
              </a:rPr>
              <a:t>while</a:t>
            </a:r>
            <a:r>
              <a:rPr lang="tr-TR" sz="1200" dirty="0">
                <a:solidFill>
                  <a:srgbClr val="000000"/>
                </a:solidFill>
                <a:highlight>
                  <a:srgbClr val="FFFFFF"/>
                </a:highlight>
                <a:latin typeface="Consolas"/>
              </a:rPr>
              <a:t> (!dataFile.eof())</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input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dataFile.getline(input, 81, </a:t>
            </a:r>
            <a:r>
              <a:rPr lang="tr-TR" sz="1200" dirty="0">
                <a:solidFill>
                  <a:srgbClr val="A31515"/>
                </a:solidFill>
                <a:highlight>
                  <a:srgbClr val="FFFFFF"/>
                </a:highlight>
                <a:latin typeface="Consolas"/>
              </a:rPr>
              <a:t>'$'</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dataFile.close</a:t>
            </a:r>
            <a:r>
              <a:rPr lang="tr-TR" sz="1200" dirty="0" smtClean="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p:txBody>
      </p:sp>
      <p:sp>
        <p:nvSpPr>
          <p:cNvPr id="2" name="TextBox 1"/>
          <p:cNvSpPr txBox="1"/>
          <p:nvPr/>
        </p:nvSpPr>
        <p:spPr>
          <a:xfrm>
            <a:off x="5545777" y="1508166"/>
            <a:ext cx="2409634" cy="2862322"/>
          </a:xfrm>
          <a:prstGeom prst="rect">
            <a:avLst/>
          </a:prstGeom>
          <a:noFill/>
        </p:spPr>
        <p:txBody>
          <a:bodyPr wrap="none" rtlCol="0">
            <a:spAutoFit/>
          </a:bodyPr>
          <a:lstStyle/>
          <a:p>
            <a:r>
              <a:rPr lang="tr-TR" b="1" u="sng" dirty="0" smtClean="0"/>
              <a:t>names2.txt</a:t>
            </a:r>
          </a:p>
          <a:p>
            <a:r>
              <a:rPr lang="tr-TR" dirty="0" smtClean="0"/>
              <a:t>Jayne </a:t>
            </a:r>
            <a:r>
              <a:rPr lang="tr-TR" dirty="0"/>
              <a:t>Murphy</a:t>
            </a:r>
          </a:p>
          <a:p>
            <a:r>
              <a:rPr lang="tr-TR" dirty="0"/>
              <a:t>47 Jones Circle</a:t>
            </a:r>
          </a:p>
          <a:p>
            <a:r>
              <a:rPr lang="tr-TR" dirty="0"/>
              <a:t>Almond, NC 28702</a:t>
            </a:r>
            <a:r>
              <a:rPr lang="tr-TR" b="1" dirty="0"/>
              <a:t>$</a:t>
            </a:r>
          </a:p>
          <a:p>
            <a:r>
              <a:rPr lang="tr-TR" dirty="0"/>
              <a:t>Bobbie Smith</a:t>
            </a:r>
          </a:p>
          <a:p>
            <a:r>
              <a:rPr lang="tr-TR" dirty="0"/>
              <a:t>217 Halifax Drive</a:t>
            </a:r>
          </a:p>
          <a:p>
            <a:r>
              <a:rPr lang="tr-TR" dirty="0"/>
              <a:t>Canton, NC 28716</a:t>
            </a:r>
            <a:r>
              <a:rPr lang="tr-TR" b="1" dirty="0"/>
              <a:t>$</a:t>
            </a:r>
          </a:p>
          <a:p>
            <a:r>
              <a:rPr lang="tr-TR" dirty="0"/>
              <a:t>Bill Hammet</a:t>
            </a:r>
          </a:p>
          <a:p>
            <a:r>
              <a:rPr lang="tr-TR" dirty="0"/>
              <a:t>PO Box 121</a:t>
            </a:r>
          </a:p>
          <a:p>
            <a:r>
              <a:rPr lang="tr-TR" dirty="0"/>
              <a:t>Springfield, NC 28357</a:t>
            </a:r>
            <a:r>
              <a:rPr lang="tr-TR" b="1" dirty="0"/>
              <a:t>$</a:t>
            </a:r>
          </a:p>
        </p:txBody>
      </p:sp>
    </p:spTree>
    <p:extLst>
      <p:ext uri="{BB962C8B-B14F-4D97-AF65-F5344CB8AC3E}">
        <p14:creationId xmlns:p14="http://schemas.microsoft.com/office/powerpoint/2010/main" val="39369318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56D0D9-2083-4D5F-814E-75F5ADABE26E}" type="slidenum">
              <a:rPr lang="en-US" altLang="tr-TR"/>
              <a:pPr/>
              <a:t>63</a:t>
            </a:fld>
            <a:endParaRPr lang="en-US" altLang="tr-TR"/>
          </a:p>
        </p:txBody>
      </p:sp>
      <p:sp>
        <p:nvSpPr>
          <p:cNvPr id="142338"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Output</a:t>
            </a:r>
          </a:p>
        </p:txBody>
      </p:sp>
      <p:sp>
        <p:nvSpPr>
          <p:cNvPr id="142339" name="Rectangle 3"/>
          <p:cNvSpPr>
            <a:spLocks noGrp="1" noChangeArrowheads="1"/>
          </p:cNvSpPr>
          <p:nvPr>
            <p:ph type="body" idx="1"/>
          </p:nvPr>
        </p:nvSpPr>
        <p:spPr>
          <a:xfrm>
            <a:off x="457200" y="1899854"/>
            <a:ext cx="8229600" cy="4389120"/>
          </a:xfrm>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Courier New" pitchFamily="49" charset="0"/>
              </a:rPr>
              <a:t>Jayne Murphy</a:t>
            </a:r>
          </a:p>
          <a:p>
            <a:pPr>
              <a:lnSpc>
                <a:spcPct val="80000"/>
              </a:lnSpc>
              <a:buFontTx/>
              <a:buNone/>
            </a:pPr>
            <a:r>
              <a:rPr lang="tr-TR" altLang="tr-TR" sz="2000" noProof="1">
                <a:solidFill>
                  <a:srgbClr val="000000"/>
                </a:solidFill>
                <a:latin typeface="Courier New" pitchFamily="49" charset="0"/>
              </a:rPr>
              <a:t>47 Jones Circle</a:t>
            </a:r>
          </a:p>
          <a:p>
            <a:pPr>
              <a:lnSpc>
                <a:spcPct val="80000"/>
              </a:lnSpc>
              <a:buFontTx/>
              <a:buNone/>
            </a:pPr>
            <a:r>
              <a:rPr lang="tr-TR" altLang="tr-TR" sz="2000" noProof="1">
                <a:solidFill>
                  <a:srgbClr val="000000"/>
                </a:solidFill>
                <a:latin typeface="Courier New" pitchFamily="49" charset="0"/>
              </a:rPr>
              <a:t>Almond, NC 28702</a:t>
            </a:r>
          </a:p>
          <a:p>
            <a:pPr>
              <a:lnSpc>
                <a:spcPct val="80000"/>
              </a:lnSpc>
              <a:buFontTx/>
              <a:buNone/>
            </a:pPr>
            <a:endParaRPr lang="tr-TR" altLang="tr-TR" sz="2000" noProof="1">
              <a:solidFill>
                <a:srgbClr val="000000"/>
              </a:solidFill>
              <a:latin typeface="Courier New" pitchFamily="49" charset="0"/>
            </a:endParaRPr>
          </a:p>
          <a:p>
            <a:pPr>
              <a:lnSpc>
                <a:spcPct val="80000"/>
              </a:lnSpc>
              <a:buFontTx/>
              <a:buNone/>
            </a:pPr>
            <a:r>
              <a:rPr lang="tr-TR" altLang="tr-TR" sz="2000" noProof="1">
                <a:solidFill>
                  <a:srgbClr val="000000"/>
                </a:solidFill>
                <a:latin typeface="Courier New" pitchFamily="49" charset="0"/>
              </a:rPr>
              <a:t>Bobbie Smith</a:t>
            </a:r>
          </a:p>
          <a:p>
            <a:pPr>
              <a:lnSpc>
                <a:spcPct val="80000"/>
              </a:lnSpc>
              <a:buFontTx/>
              <a:buNone/>
            </a:pPr>
            <a:r>
              <a:rPr lang="tr-TR" altLang="tr-TR" sz="2000" noProof="1">
                <a:solidFill>
                  <a:srgbClr val="000000"/>
                </a:solidFill>
                <a:latin typeface="Courier New" pitchFamily="49" charset="0"/>
              </a:rPr>
              <a:t>217 Halifax Drive</a:t>
            </a:r>
          </a:p>
          <a:p>
            <a:pPr>
              <a:lnSpc>
                <a:spcPct val="80000"/>
              </a:lnSpc>
              <a:buFontTx/>
              <a:buNone/>
            </a:pPr>
            <a:r>
              <a:rPr lang="tr-TR" altLang="tr-TR" sz="2000" noProof="1">
                <a:solidFill>
                  <a:srgbClr val="000000"/>
                </a:solidFill>
                <a:latin typeface="Courier New" pitchFamily="49" charset="0"/>
              </a:rPr>
              <a:t>Canton, NC 28716</a:t>
            </a:r>
          </a:p>
          <a:p>
            <a:pPr>
              <a:lnSpc>
                <a:spcPct val="80000"/>
              </a:lnSpc>
              <a:buFontTx/>
              <a:buNone/>
            </a:pPr>
            <a:endParaRPr lang="tr-TR" altLang="tr-TR" sz="2000" noProof="1">
              <a:solidFill>
                <a:srgbClr val="000000"/>
              </a:solidFill>
              <a:latin typeface="Courier New" pitchFamily="49" charset="0"/>
            </a:endParaRPr>
          </a:p>
          <a:p>
            <a:pPr>
              <a:lnSpc>
                <a:spcPct val="80000"/>
              </a:lnSpc>
              <a:buFontTx/>
              <a:buNone/>
            </a:pPr>
            <a:r>
              <a:rPr lang="tr-TR" altLang="tr-TR" sz="2000" noProof="1">
                <a:solidFill>
                  <a:srgbClr val="000000"/>
                </a:solidFill>
                <a:latin typeface="Courier New" pitchFamily="49" charset="0"/>
              </a:rPr>
              <a:t>Bill Hammet</a:t>
            </a:r>
          </a:p>
          <a:p>
            <a:pPr>
              <a:lnSpc>
                <a:spcPct val="80000"/>
              </a:lnSpc>
              <a:buFontTx/>
              <a:buNone/>
            </a:pPr>
            <a:r>
              <a:rPr lang="tr-TR" altLang="tr-TR" sz="2000" noProof="1">
                <a:solidFill>
                  <a:srgbClr val="000000"/>
                </a:solidFill>
                <a:latin typeface="Courier New" pitchFamily="49" charset="0"/>
              </a:rPr>
              <a:t>PO Box 121</a:t>
            </a:r>
          </a:p>
          <a:p>
            <a:pPr>
              <a:buFontTx/>
              <a:buNone/>
            </a:pPr>
            <a:r>
              <a:rPr lang="tr-TR" altLang="tr-TR" sz="2000" noProof="1">
                <a:solidFill>
                  <a:srgbClr val="000000"/>
                </a:solidFill>
                <a:latin typeface="Courier New" pitchFamily="49" charset="0"/>
              </a:rPr>
              <a:t>Springfield, NC 28357</a:t>
            </a:r>
            <a:r>
              <a:rPr lang="tr-TR" altLang="tr-TR" sz="2000" noProof="1">
                <a:solidFill>
                  <a:srgbClr val="000000"/>
                </a:solidFill>
                <a:latin typeface="Prestige Elite"/>
              </a:rPr>
              <a:t>	</a:t>
            </a:r>
          </a:p>
          <a:p>
            <a:pPr>
              <a:lnSpc>
                <a:spcPct val="96000"/>
              </a:lnSpc>
              <a:buFontTx/>
              <a:buNone/>
            </a:pPr>
            <a:endParaRPr lang="tr-TR" altLang="tr-TR" sz="2000" noProof="1">
              <a:latin typeface="Prestige Elite"/>
            </a:endParaRPr>
          </a:p>
        </p:txBody>
      </p:sp>
    </p:spTree>
    <p:extLst>
      <p:ext uri="{BB962C8B-B14F-4D97-AF65-F5344CB8AC3E}">
        <p14:creationId xmlns:p14="http://schemas.microsoft.com/office/powerpoint/2010/main" val="25939137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78FA1A6-3396-44EE-BA79-9C543A089C40}" type="slidenum">
              <a:rPr lang="en-US" altLang="tr-TR"/>
              <a:pPr/>
              <a:t>64</a:t>
            </a:fld>
            <a:endParaRPr lang="en-US" altLang="tr-TR"/>
          </a:p>
        </p:txBody>
      </p:sp>
      <p:sp>
        <p:nvSpPr>
          <p:cNvPr id="87042" name="Rectangle 2"/>
          <p:cNvSpPr>
            <a:spLocks noGrp="1" noChangeArrowheads="1"/>
          </p:cNvSpPr>
          <p:nvPr>
            <p:ph type="title"/>
          </p:nvPr>
        </p:nvSpPr>
        <p:spPr/>
        <p:txBody>
          <a:bodyPr/>
          <a:lstStyle/>
          <a:p>
            <a:r>
              <a:rPr lang="en-US" altLang="tr-TR" dirty="0"/>
              <a:t>The </a:t>
            </a:r>
            <a:r>
              <a:rPr lang="en-US" altLang="tr-TR" b="1" dirty="0">
                <a:effectLst>
                  <a:outerShdw blurRad="38100" dist="38100" dir="2700000" algn="tl">
                    <a:srgbClr val="000000">
                      <a:alpha val="43137"/>
                    </a:srgbClr>
                  </a:outerShdw>
                </a:effectLst>
                <a:latin typeface="Courier New" pitchFamily="49" charset="0"/>
              </a:rPr>
              <a:t>get</a:t>
            </a:r>
            <a:r>
              <a:rPr lang="en-US" altLang="tr-TR" dirty="0">
                <a:effectLst>
                  <a:outerShdw blurRad="38100" dist="38100" dir="2700000" algn="tl">
                    <a:srgbClr val="000000">
                      <a:alpha val="43137"/>
                    </a:srgbClr>
                  </a:outerShdw>
                </a:effectLst>
              </a:rPr>
              <a:t> </a:t>
            </a:r>
            <a:r>
              <a:rPr lang="en-US" altLang="tr-TR" dirty="0"/>
              <a:t>Member Function</a:t>
            </a:r>
          </a:p>
        </p:txBody>
      </p:sp>
      <p:sp>
        <p:nvSpPr>
          <p:cNvPr id="87043" name="Rectangle 3"/>
          <p:cNvSpPr>
            <a:spLocks noGrp="1" noChangeArrowheads="1"/>
          </p:cNvSpPr>
          <p:nvPr>
            <p:ph type="body" idx="1"/>
          </p:nvPr>
        </p:nvSpPr>
        <p:spPr/>
        <p:txBody>
          <a:bodyPr/>
          <a:lstStyle/>
          <a:p>
            <a:pPr>
              <a:buFontTx/>
              <a:buNone/>
            </a:pPr>
            <a:r>
              <a:rPr lang="en-US" altLang="tr-TR" dirty="0" err="1">
                <a:latin typeface="Courier New" pitchFamily="49" charset="0"/>
              </a:rPr>
              <a:t>inFile.get</a:t>
            </a:r>
            <a:r>
              <a:rPr lang="en-US" altLang="tr-TR" dirty="0">
                <a:latin typeface="Courier New" pitchFamily="49" charset="0"/>
              </a:rPr>
              <a:t>(</a:t>
            </a:r>
            <a:r>
              <a:rPr lang="en-US" altLang="tr-TR" dirty="0" err="1">
                <a:latin typeface="Courier New" pitchFamily="49" charset="0"/>
              </a:rPr>
              <a:t>ch</a:t>
            </a:r>
            <a:r>
              <a:rPr lang="en-US" altLang="tr-TR" dirty="0">
                <a:latin typeface="Courier New" pitchFamily="49" charset="0"/>
              </a:rPr>
              <a:t>);</a:t>
            </a:r>
          </a:p>
        </p:txBody>
      </p:sp>
    </p:spTree>
    <p:extLst>
      <p:ext uri="{BB962C8B-B14F-4D97-AF65-F5344CB8AC3E}">
        <p14:creationId xmlns:p14="http://schemas.microsoft.com/office/powerpoint/2010/main" val="35501898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D9365A2-27A0-419C-BC5D-82D08785B7B2}" type="slidenum">
              <a:rPr lang="en-US" altLang="tr-TR"/>
              <a:pPr/>
              <a:t>65</a:t>
            </a:fld>
            <a:endParaRPr lang="en-US" altLang="tr-TR"/>
          </a:p>
        </p:txBody>
      </p:sp>
      <p:sp>
        <p:nvSpPr>
          <p:cNvPr id="89090" name="Rectangle 2"/>
          <p:cNvSpPr>
            <a:spLocks noGrp="1" noChangeArrowheads="1"/>
          </p:cNvSpPr>
          <p:nvPr>
            <p:ph type="title"/>
          </p:nvPr>
        </p:nvSpPr>
        <p:spPr>
          <a:xfrm>
            <a:off x="685800" y="0"/>
            <a:ext cx="7772400" cy="685800"/>
          </a:xfrm>
        </p:spPr>
        <p:txBody>
          <a:bodyPr>
            <a:normAutofit fontScale="90000"/>
          </a:bodyPr>
          <a:lstStyle/>
          <a:p>
            <a:r>
              <a:rPr lang="en-US" altLang="tr-TR" dirty="0"/>
              <a:t>Program </a:t>
            </a:r>
            <a:r>
              <a:rPr lang="en-US" altLang="tr-TR" dirty="0" smtClean="0"/>
              <a:t>15</a:t>
            </a:r>
            <a:endParaRPr lang="en-US" altLang="tr-TR" dirty="0"/>
          </a:p>
        </p:txBody>
      </p:sp>
      <p:sp>
        <p:nvSpPr>
          <p:cNvPr id="89091" name="Rectangle 3"/>
          <p:cNvSpPr>
            <a:spLocks noGrp="1" noChangeArrowheads="1"/>
          </p:cNvSpPr>
          <p:nvPr>
            <p:ph type="body" idx="1"/>
          </p:nvPr>
        </p:nvSpPr>
        <p:spPr>
          <a:xfrm>
            <a:off x="381000" y="685799"/>
            <a:ext cx="8763000" cy="6047509"/>
          </a:xfrm>
        </p:spPr>
        <p:txBody>
          <a:bodyPr>
            <a:noAutofit/>
          </a:bodyPr>
          <a:lstStyle/>
          <a:p>
            <a:pPr marL="0" indent="0">
              <a:buNone/>
            </a:pPr>
            <a:r>
              <a:rPr lang="en-US" sz="1200" dirty="0">
                <a:solidFill>
                  <a:srgbClr val="008000"/>
                </a:solidFill>
                <a:highlight>
                  <a:srgbClr val="FFFFFF"/>
                </a:highlight>
                <a:latin typeface="Consolas"/>
              </a:rPr>
              <a:t>// This program asks the user for a file name. The file is </a:t>
            </a:r>
            <a:endParaRPr lang="en-US" sz="1200" dirty="0">
              <a:solidFill>
                <a:srgbClr val="000000"/>
              </a:solidFill>
              <a:highlight>
                <a:srgbClr val="FFFFFF"/>
              </a:highlight>
              <a:latin typeface="Consolas"/>
            </a:endParaRPr>
          </a:p>
          <a:p>
            <a:pPr marL="0" indent="0">
              <a:buNone/>
            </a:pPr>
            <a:r>
              <a:rPr lang="en-US" sz="1200" dirty="0">
                <a:solidFill>
                  <a:srgbClr val="008000"/>
                </a:solidFill>
                <a:highlight>
                  <a:srgbClr val="FFFFFF"/>
                </a:highlight>
                <a:latin typeface="Consolas"/>
              </a:rPr>
              <a:t>// opened and its contents are displayed on the screen.</a:t>
            </a:r>
            <a:endParaRPr lang="en-US" sz="1200" dirty="0">
              <a:solidFill>
                <a:srgbClr val="000000"/>
              </a:solidFill>
              <a:highlight>
                <a:srgbClr val="FFFFFF"/>
              </a:highlight>
              <a:latin typeface="Consolas"/>
            </a:endParaRPr>
          </a:p>
          <a:p>
            <a:pPr marL="0" indent="0">
              <a:buNone/>
            </a:pPr>
            <a:r>
              <a:rPr lang="tr-TR" sz="1200" dirty="0" smtClean="0">
                <a:solidFill>
                  <a:srgbClr val="0000FF"/>
                </a:solidFill>
                <a:highlight>
                  <a:srgbClr val="FFFFFF"/>
                </a:highlight>
                <a:latin typeface="Consolas"/>
              </a:rPr>
              <a:t>#</a:t>
            </a: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tr-TR" sz="1200" dirty="0" smtClean="0">
                <a:solidFill>
                  <a:srgbClr val="0000FF"/>
                </a:solidFill>
                <a:highlight>
                  <a:srgbClr val="FFFFFF"/>
                </a:highlight>
                <a:latin typeface="Consolas"/>
              </a:rPr>
              <a:t>void</a:t>
            </a:r>
            <a:r>
              <a:rPr lang="tr-TR" sz="1200" dirty="0" smtClean="0">
                <a:solidFill>
                  <a:srgbClr val="000000"/>
                </a:solidFill>
                <a:highlight>
                  <a:srgbClr val="FFFFFF"/>
                </a:highlight>
                <a:latin typeface="Consolas"/>
              </a:rPr>
              <a:t> </a:t>
            </a:r>
            <a:r>
              <a:rPr lang="tr-TR" sz="1200" dirty="0">
                <a:solidFill>
                  <a:srgbClr val="000000"/>
                </a:solidFill>
                <a:highlight>
                  <a:srgbClr val="FFFFFF"/>
                </a:highlight>
                <a:latin typeface="Consolas"/>
              </a:rPr>
              <a:t>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2B91AF"/>
                </a:solidFill>
                <a:highlight>
                  <a:srgbClr val="FFFFFF"/>
                </a:highlight>
                <a:latin typeface="Consolas"/>
              </a:rPr>
              <a:t>fstream</a:t>
            </a:r>
            <a:r>
              <a:rPr lang="tr-TR" sz="1200" dirty="0">
                <a:solidFill>
                  <a:srgbClr val="000000"/>
                </a:solidFill>
                <a:highlight>
                  <a:srgbClr val="FFFFFF"/>
                </a:highlight>
                <a:latin typeface="Consolas"/>
              </a:rPr>
              <a:t> file;</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ch, fileName[51];</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"Enter a file name: "</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fileName;</a:t>
            </a:r>
          </a:p>
          <a:p>
            <a:pPr marL="0" indent="0">
              <a:buNone/>
            </a:pPr>
            <a:r>
              <a:rPr lang="tr-TR" sz="1200" dirty="0">
                <a:solidFill>
                  <a:srgbClr val="000000"/>
                </a:solidFill>
                <a:highlight>
                  <a:srgbClr val="FFFFFF"/>
                </a:highlight>
                <a:latin typeface="Consolas"/>
              </a:rPr>
              <a:t>file.open(fileName, </a:t>
            </a:r>
            <a:r>
              <a:rPr lang="tr-TR" sz="1200" dirty="0">
                <a:solidFill>
                  <a:srgbClr val="2B91AF"/>
                </a:solidFill>
                <a:highlight>
                  <a:srgbClr val="FFFFFF"/>
                </a:highlight>
                <a:latin typeface="Consolas"/>
              </a:rPr>
              <a:t>ios</a:t>
            </a:r>
            <a:r>
              <a:rPr lang="tr-TR" sz="1200" dirty="0">
                <a:solidFill>
                  <a:srgbClr val="000000"/>
                </a:solidFill>
                <a:highlight>
                  <a:srgbClr val="FFFFFF"/>
                </a:highlight>
                <a:latin typeface="Consolas"/>
              </a:rPr>
              <a:t>::in);</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a:t>
            </a:r>
            <a:r>
              <a:rPr lang="tr-TR" sz="1200" dirty="0">
                <a:solidFill>
                  <a:srgbClr val="000000"/>
                </a:solidFill>
                <a:highlight>
                  <a:srgbClr val="FFFFFF"/>
                </a:highlight>
                <a:latin typeface="Consolas"/>
              </a:rPr>
              <a:t>file)</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fileName</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could not be opened.\n"</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exit(0);</a:t>
            </a:r>
          </a:p>
          <a:p>
            <a:pPr marL="0" indent="0">
              <a:buNone/>
            </a:pP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file.get(ch);   </a:t>
            </a:r>
            <a:r>
              <a:rPr lang="tr-TR" sz="1200" dirty="0">
                <a:solidFill>
                  <a:srgbClr val="008000"/>
                </a:solidFill>
                <a:highlight>
                  <a:srgbClr val="FFFFFF"/>
                </a:highlight>
                <a:latin typeface="Consolas"/>
              </a:rPr>
              <a:t>// Get a character</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while</a:t>
            </a:r>
            <a:r>
              <a:rPr lang="tr-TR" sz="1200" dirty="0">
                <a:solidFill>
                  <a:srgbClr val="000000"/>
                </a:solidFill>
                <a:highlight>
                  <a:srgbClr val="FFFFFF"/>
                </a:highlight>
                <a:latin typeface="Consolas"/>
              </a:rPr>
              <a:t> (!file.eof())</a:t>
            </a: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ch;</a:t>
            </a:r>
          </a:p>
          <a:p>
            <a:pPr marL="0" indent="0">
              <a:buNone/>
            </a:pPr>
            <a:r>
              <a:rPr lang="tr-TR" sz="1200" dirty="0">
                <a:solidFill>
                  <a:srgbClr val="000000"/>
                </a:solidFill>
                <a:highlight>
                  <a:srgbClr val="FFFFFF"/>
                </a:highlight>
                <a:latin typeface="Consolas"/>
              </a:rPr>
              <a:t>file.get(ch);   </a:t>
            </a:r>
            <a:r>
              <a:rPr lang="tr-TR" sz="1200" dirty="0">
                <a:solidFill>
                  <a:srgbClr val="008000"/>
                </a:solidFill>
                <a:highlight>
                  <a:srgbClr val="FFFFFF"/>
                </a:highlight>
                <a:latin typeface="Consolas"/>
              </a:rPr>
              <a:t>// Get another character</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file.close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p:txBody>
      </p:sp>
    </p:spTree>
    <p:extLst>
      <p:ext uri="{BB962C8B-B14F-4D97-AF65-F5344CB8AC3E}">
        <p14:creationId xmlns:p14="http://schemas.microsoft.com/office/powerpoint/2010/main" val="1464442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4489541-AACE-4245-A79C-ECDA6CF03CB7}" type="slidenum">
              <a:rPr lang="en-US" altLang="tr-TR"/>
              <a:pPr/>
              <a:t>66</a:t>
            </a:fld>
            <a:endParaRPr lang="en-US" altLang="tr-TR"/>
          </a:p>
        </p:txBody>
      </p:sp>
      <p:sp>
        <p:nvSpPr>
          <p:cNvPr id="91138" name="Rectangle 2"/>
          <p:cNvSpPr>
            <a:spLocks noGrp="1" noChangeArrowheads="1"/>
          </p:cNvSpPr>
          <p:nvPr>
            <p:ph type="title"/>
          </p:nvPr>
        </p:nvSpPr>
        <p:spPr/>
        <p:txBody>
          <a:bodyPr/>
          <a:lstStyle/>
          <a:p>
            <a:r>
              <a:rPr lang="en-US" altLang="tr-TR" dirty="0"/>
              <a:t>The </a:t>
            </a:r>
            <a:r>
              <a:rPr lang="en-US" altLang="tr-TR" b="1" dirty="0">
                <a:effectLst>
                  <a:outerShdw blurRad="38100" dist="38100" dir="2700000" algn="tl">
                    <a:srgbClr val="000000">
                      <a:alpha val="43137"/>
                    </a:srgbClr>
                  </a:outerShdw>
                </a:effectLst>
                <a:latin typeface="Courier New" pitchFamily="49" charset="0"/>
              </a:rPr>
              <a:t>put</a:t>
            </a:r>
            <a:r>
              <a:rPr lang="en-US" altLang="tr-TR" dirty="0">
                <a:effectLst>
                  <a:outerShdw blurRad="38100" dist="38100" dir="2700000" algn="tl">
                    <a:srgbClr val="000000">
                      <a:alpha val="43137"/>
                    </a:srgbClr>
                  </a:outerShdw>
                </a:effectLst>
              </a:rPr>
              <a:t> </a:t>
            </a:r>
            <a:r>
              <a:rPr lang="en-US" altLang="tr-TR" dirty="0"/>
              <a:t>Member Function</a:t>
            </a:r>
          </a:p>
        </p:txBody>
      </p:sp>
      <p:sp>
        <p:nvSpPr>
          <p:cNvPr id="91139" name="Rectangle 3"/>
          <p:cNvSpPr>
            <a:spLocks noGrp="1" noChangeArrowheads="1"/>
          </p:cNvSpPr>
          <p:nvPr>
            <p:ph type="body" idx="1"/>
          </p:nvPr>
        </p:nvSpPr>
        <p:spPr/>
        <p:txBody>
          <a:bodyPr/>
          <a:lstStyle/>
          <a:p>
            <a:r>
              <a:rPr lang="en-US" altLang="tr-TR" dirty="0" err="1">
                <a:latin typeface="Courier New" pitchFamily="49" charset="0"/>
              </a:rPr>
              <a:t>outFile.put</a:t>
            </a:r>
            <a:r>
              <a:rPr lang="en-US" altLang="tr-TR" dirty="0">
                <a:latin typeface="Courier New" pitchFamily="49" charset="0"/>
              </a:rPr>
              <a:t>(</a:t>
            </a:r>
            <a:r>
              <a:rPr lang="en-US" altLang="tr-TR" dirty="0" err="1">
                <a:latin typeface="Courier New" pitchFamily="49" charset="0"/>
              </a:rPr>
              <a:t>ch</a:t>
            </a:r>
            <a:r>
              <a:rPr lang="en-US" altLang="tr-TR" dirty="0">
                <a:latin typeface="Courier New" pitchFamily="49" charset="0"/>
              </a:rPr>
              <a:t>);</a:t>
            </a:r>
          </a:p>
        </p:txBody>
      </p:sp>
    </p:spTree>
    <p:extLst>
      <p:ext uri="{BB962C8B-B14F-4D97-AF65-F5344CB8AC3E}">
        <p14:creationId xmlns:p14="http://schemas.microsoft.com/office/powerpoint/2010/main" val="10733906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B47649-B30A-40B7-8412-FD49C64FEC80}" type="slidenum">
              <a:rPr lang="en-US" altLang="tr-TR"/>
              <a:pPr/>
              <a:t>67</a:t>
            </a:fld>
            <a:endParaRPr lang="en-US" altLang="tr-TR"/>
          </a:p>
        </p:txBody>
      </p:sp>
      <p:sp>
        <p:nvSpPr>
          <p:cNvPr id="93186" name="Rectangle 2"/>
          <p:cNvSpPr>
            <a:spLocks noGrp="1" noChangeArrowheads="1"/>
          </p:cNvSpPr>
          <p:nvPr>
            <p:ph type="title"/>
          </p:nvPr>
        </p:nvSpPr>
        <p:spPr>
          <a:xfrm>
            <a:off x="685800" y="152400"/>
            <a:ext cx="7772400" cy="609600"/>
          </a:xfrm>
        </p:spPr>
        <p:txBody>
          <a:bodyPr>
            <a:normAutofit fontScale="90000"/>
          </a:bodyPr>
          <a:lstStyle/>
          <a:p>
            <a:r>
              <a:rPr lang="en-US" altLang="tr-TR" dirty="0"/>
              <a:t>Program </a:t>
            </a:r>
            <a:r>
              <a:rPr lang="en-US" altLang="tr-TR" dirty="0" smtClean="0"/>
              <a:t>16</a:t>
            </a:r>
            <a:endParaRPr lang="en-US" altLang="tr-TR" dirty="0"/>
          </a:p>
        </p:txBody>
      </p:sp>
      <p:sp>
        <p:nvSpPr>
          <p:cNvPr id="93187" name="Rectangle 3"/>
          <p:cNvSpPr>
            <a:spLocks noGrp="1" noChangeArrowheads="1"/>
          </p:cNvSpPr>
          <p:nvPr>
            <p:ph type="body" idx="1"/>
          </p:nvPr>
        </p:nvSpPr>
        <p:spPr>
          <a:xfrm>
            <a:off x="381000" y="873826"/>
            <a:ext cx="8763000" cy="5334000"/>
          </a:xfrm>
        </p:spPr>
        <p:txBody>
          <a:bodyPr>
            <a:normAutofit fontScale="77500" lnSpcReduction="20000"/>
          </a:bodyPr>
          <a:lstStyle/>
          <a:p>
            <a:pPr marL="0" indent="0">
              <a:buNone/>
            </a:pPr>
            <a:r>
              <a:rPr lang="en-US" sz="1800" dirty="0">
                <a:solidFill>
                  <a:srgbClr val="008000"/>
                </a:solidFill>
                <a:highlight>
                  <a:srgbClr val="FFFFFF"/>
                </a:highlight>
                <a:latin typeface="Consolas"/>
              </a:rPr>
              <a:t>// This program demonstrates the put member function.</a:t>
            </a:r>
            <a:endParaRPr lang="en-US"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#include</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&lt;iostream&gt;</a:t>
            </a:r>
            <a:r>
              <a:rPr lang="tr-TR" sz="1800" dirty="0">
                <a:solidFill>
                  <a:srgbClr val="000000"/>
                </a:solidFill>
                <a:highlight>
                  <a:srgbClr val="FFFFFF"/>
                </a:highlight>
                <a:latin typeface="Consolas"/>
              </a:rPr>
              <a:t> </a:t>
            </a:r>
          </a:p>
          <a:p>
            <a:pPr marL="0" indent="0">
              <a:buNone/>
            </a:pPr>
            <a:r>
              <a:rPr lang="tr-TR" sz="1800" dirty="0">
                <a:solidFill>
                  <a:srgbClr val="0000FF"/>
                </a:solidFill>
                <a:highlight>
                  <a:srgbClr val="FFFFFF"/>
                </a:highlight>
                <a:latin typeface="Consolas"/>
              </a:rPr>
              <a:t>#include</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&lt;fstream&gt;</a:t>
            </a:r>
            <a:endParaRPr lang="tr-TR"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#include</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&lt;iomanip&gt;</a:t>
            </a:r>
            <a:r>
              <a:rPr lang="tr-TR" sz="1800" dirty="0">
                <a:solidFill>
                  <a:srgbClr val="000000"/>
                </a:solidFill>
                <a:highlight>
                  <a:srgbClr val="FFFFFF"/>
                </a:highlight>
                <a:latin typeface="Consolas"/>
              </a:rPr>
              <a:t> </a:t>
            </a:r>
            <a:r>
              <a:rPr lang="tr-TR" sz="1800" dirty="0">
                <a:solidFill>
                  <a:srgbClr val="008000"/>
                </a:solidFill>
                <a:highlight>
                  <a:srgbClr val="FFFFFF"/>
                </a:highlight>
                <a:latin typeface="Consolas"/>
              </a:rPr>
              <a:t>//setprecision</a:t>
            </a:r>
            <a:endParaRPr lang="tr-TR"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using</a:t>
            </a:r>
            <a:r>
              <a:rPr lang="tr-TR" sz="1800" dirty="0">
                <a:solidFill>
                  <a:srgbClr val="000000"/>
                </a:solidFill>
                <a:highlight>
                  <a:srgbClr val="FFFFFF"/>
                </a:highlight>
                <a:latin typeface="Consolas"/>
              </a:rPr>
              <a:t> </a:t>
            </a:r>
            <a:r>
              <a:rPr lang="tr-TR" sz="1800" dirty="0">
                <a:solidFill>
                  <a:srgbClr val="0000FF"/>
                </a:solidFill>
                <a:highlight>
                  <a:srgbClr val="FFFFFF"/>
                </a:highlight>
                <a:latin typeface="Consolas"/>
              </a:rPr>
              <a:t>namespace</a:t>
            </a:r>
            <a:r>
              <a:rPr lang="tr-TR" sz="1800" dirty="0">
                <a:solidFill>
                  <a:srgbClr val="000000"/>
                </a:solidFill>
                <a:highlight>
                  <a:srgbClr val="FFFFFF"/>
                </a:highlight>
                <a:latin typeface="Consolas"/>
              </a:rPr>
              <a:t> std;</a:t>
            </a:r>
          </a:p>
          <a:p>
            <a:pPr marL="0" indent="0">
              <a:buNone/>
            </a:pPr>
            <a:r>
              <a:rPr lang="tr-TR" sz="1800" dirty="0">
                <a:solidFill>
                  <a:srgbClr val="0000FF"/>
                </a:solidFill>
                <a:highlight>
                  <a:srgbClr val="FFFFFF"/>
                </a:highlight>
                <a:latin typeface="Consolas"/>
              </a:rPr>
              <a:t>void</a:t>
            </a:r>
            <a:r>
              <a:rPr lang="tr-TR" sz="1800" dirty="0">
                <a:solidFill>
                  <a:srgbClr val="000000"/>
                </a:solidFill>
                <a:highlight>
                  <a:srgbClr val="FFFFFF"/>
                </a:highlight>
                <a:latin typeface="Consolas"/>
              </a:rPr>
              <a:t> main(</a:t>
            </a:r>
            <a:r>
              <a:rPr lang="tr-TR" sz="1800" dirty="0">
                <a:solidFill>
                  <a:srgbClr val="0000FF"/>
                </a:solidFill>
                <a:highlight>
                  <a:srgbClr val="FFFFFF"/>
                </a:highlight>
                <a:latin typeface="Consolas"/>
              </a:rPr>
              <a:t>void</a:t>
            </a: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a:t>
            </a:r>
          </a:p>
          <a:p>
            <a:pPr marL="0" indent="0">
              <a:buNone/>
            </a:pPr>
            <a:r>
              <a:rPr lang="en-US" sz="1800" dirty="0" err="1">
                <a:solidFill>
                  <a:srgbClr val="2B91AF"/>
                </a:solidFill>
                <a:highlight>
                  <a:srgbClr val="FFFFFF"/>
                </a:highlight>
                <a:latin typeface="Consolas"/>
              </a:rPr>
              <a:t>fstream</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dataFile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"sentence.txt"</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ios</a:t>
            </a:r>
            <a:r>
              <a:rPr lang="en-US" sz="1800" dirty="0">
                <a:solidFill>
                  <a:srgbClr val="000000"/>
                </a:solidFill>
                <a:highlight>
                  <a:srgbClr val="FFFFFF"/>
                </a:highlight>
                <a:latin typeface="Consolas"/>
              </a:rPr>
              <a:t>::out);</a:t>
            </a:r>
          </a:p>
          <a:p>
            <a:pPr marL="0" indent="0">
              <a:buNone/>
            </a:pPr>
            <a:r>
              <a:rPr lang="tr-TR" sz="1800" dirty="0">
                <a:solidFill>
                  <a:srgbClr val="0000FF"/>
                </a:solidFill>
                <a:highlight>
                  <a:srgbClr val="FFFFFF"/>
                </a:highlight>
                <a:latin typeface="Consolas"/>
              </a:rPr>
              <a:t>char</a:t>
            </a:r>
            <a:r>
              <a:rPr lang="tr-TR" sz="1800" dirty="0">
                <a:solidFill>
                  <a:srgbClr val="000000"/>
                </a:solidFill>
                <a:highlight>
                  <a:srgbClr val="FFFFFF"/>
                </a:highlight>
                <a:latin typeface="Consolas"/>
              </a:rPr>
              <a:t> ch;</a:t>
            </a:r>
          </a:p>
          <a:p>
            <a:pPr marL="0" indent="0">
              <a:buNone/>
            </a:pPr>
            <a:r>
              <a:rPr lang="en-US" sz="1800" dirty="0" err="1">
                <a:solidFill>
                  <a:srgbClr val="00000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"Type a sentence and be sure to end it with a "</a:t>
            </a:r>
            <a:r>
              <a:rPr lang="en-US"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cout </a:t>
            </a:r>
            <a:r>
              <a:rPr lang="tr-TR" sz="1800" dirty="0">
                <a:solidFill>
                  <a:srgbClr val="008080"/>
                </a:solidFill>
                <a:highlight>
                  <a:srgbClr val="FFFFFF"/>
                </a:highlight>
                <a:latin typeface="Consolas"/>
              </a:rPr>
              <a:t>&lt;&lt;</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"period.\n"</a:t>
            </a:r>
            <a:r>
              <a:rPr lang="tr-TR" sz="1800" dirty="0">
                <a:solidFill>
                  <a:srgbClr val="000000"/>
                </a:solidFill>
                <a:highlight>
                  <a:srgbClr val="FFFFFF"/>
                </a:highlight>
                <a:latin typeface="Consolas"/>
              </a:rPr>
              <a:t>;</a:t>
            </a:r>
          </a:p>
          <a:p>
            <a:pPr marL="0" indent="0">
              <a:buNone/>
            </a:pPr>
            <a:r>
              <a:rPr lang="tr-TR" sz="1800" dirty="0">
                <a:solidFill>
                  <a:srgbClr val="0000FF"/>
                </a:solidFill>
                <a:highlight>
                  <a:srgbClr val="FFFFFF"/>
                </a:highlight>
                <a:latin typeface="Consolas"/>
              </a:rPr>
              <a:t>while</a:t>
            </a:r>
            <a:r>
              <a:rPr lang="tr-TR" sz="1800" dirty="0">
                <a:solidFill>
                  <a:srgbClr val="000000"/>
                </a:solidFill>
                <a:highlight>
                  <a:srgbClr val="FFFFFF"/>
                </a:highlight>
                <a:latin typeface="Consolas"/>
              </a:rPr>
              <a:t> (1)</a:t>
            </a:r>
          </a:p>
          <a:p>
            <a:pPr marL="0" indent="0">
              <a:buNone/>
            </a:pP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cin.get(ch);</a:t>
            </a:r>
          </a:p>
          <a:p>
            <a:pPr marL="0" indent="0">
              <a:buNone/>
            </a:pPr>
            <a:r>
              <a:rPr lang="tr-TR" sz="1800" dirty="0">
                <a:solidFill>
                  <a:srgbClr val="000000"/>
                </a:solidFill>
                <a:highlight>
                  <a:srgbClr val="FFFFFF"/>
                </a:highlight>
                <a:latin typeface="Consolas"/>
              </a:rPr>
              <a:t>dataFile.put(ch);</a:t>
            </a:r>
          </a:p>
          <a:p>
            <a:pPr marL="0" indent="0">
              <a:buNone/>
            </a:pPr>
            <a:r>
              <a:rPr lang="tr-TR" sz="1800" dirty="0">
                <a:solidFill>
                  <a:srgbClr val="0000FF"/>
                </a:solidFill>
                <a:highlight>
                  <a:srgbClr val="FFFFFF"/>
                </a:highlight>
                <a:latin typeface="Consolas"/>
              </a:rPr>
              <a:t>if</a:t>
            </a:r>
            <a:r>
              <a:rPr lang="tr-TR" sz="1800" dirty="0">
                <a:solidFill>
                  <a:srgbClr val="000000"/>
                </a:solidFill>
                <a:highlight>
                  <a:srgbClr val="FFFFFF"/>
                </a:highlight>
                <a:latin typeface="Consolas"/>
              </a:rPr>
              <a:t> (ch == </a:t>
            </a:r>
            <a:r>
              <a:rPr lang="tr-TR" sz="1800" dirty="0">
                <a:solidFill>
                  <a:srgbClr val="A31515"/>
                </a:solidFill>
                <a:highlight>
                  <a:srgbClr val="FFFFFF"/>
                </a:highlight>
                <a:latin typeface="Consolas"/>
              </a:rPr>
              <a:t>'.'</a:t>
            </a:r>
            <a:r>
              <a:rPr lang="tr-TR" sz="1800" dirty="0">
                <a:solidFill>
                  <a:srgbClr val="000000"/>
                </a:solidFill>
                <a:highlight>
                  <a:srgbClr val="FFFFFF"/>
                </a:highlight>
                <a:latin typeface="Consolas"/>
              </a:rPr>
              <a:t>)</a:t>
            </a:r>
          </a:p>
          <a:p>
            <a:pPr marL="0" indent="0">
              <a:buNone/>
            </a:pPr>
            <a:r>
              <a:rPr lang="tr-TR" sz="1800" dirty="0">
                <a:solidFill>
                  <a:srgbClr val="0000FF"/>
                </a:solidFill>
                <a:highlight>
                  <a:srgbClr val="FFFFFF"/>
                </a:highlight>
                <a:latin typeface="Consolas"/>
              </a:rPr>
              <a:t>break</a:t>
            </a: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dataFile.close();</a:t>
            </a:r>
          </a:p>
          <a:p>
            <a:pPr marL="0" indent="0">
              <a:buNone/>
            </a:pPr>
            <a:endParaRPr lang="tr-TR" sz="1800" dirty="0">
              <a:solidFill>
                <a:srgbClr val="000000"/>
              </a:solidFill>
              <a:highlight>
                <a:srgbClr val="FFFFFF"/>
              </a:highlight>
              <a:latin typeface="Consolas"/>
            </a:endParaRPr>
          </a:p>
          <a:p>
            <a:pPr marL="0" indent="0">
              <a:buNone/>
            </a:pPr>
            <a:endParaRPr lang="tr-TR" sz="1800" dirty="0">
              <a:solidFill>
                <a:srgbClr val="000000"/>
              </a:solidFill>
              <a:highlight>
                <a:srgbClr val="FFFFFF"/>
              </a:highlight>
              <a:latin typeface="Consolas"/>
            </a:endParaRPr>
          </a:p>
          <a:p>
            <a:pPr marL="0" indent="0">
              <a:buNone/>
            </a:pPr>
            <a:r>
              <a:rPr lang="tr-TR" sz="1800" dirty="0">
                <a:solidFill>
                  <a:srgbClr val="000000"/>
                </a:solidFill>
                <a:highlight>
                  <a:srgbClr val="FFFFFF"/>
                </a:highlight>
                <a:latin typeface="Consolas"/>
              </a:rPr>
              <a:t>system(</a:t>
            </a:r>
            <a:r>
              <a:rPr lang="tr-TR" sz="1800" dirty="0">
                <a:solidFill>
                  <a:srgbClr val="A31515"/>
                </a:solidFill>
                <a:highlight>
                  <a:srgbClr val="FFFFFF"/>
                </a:highlight>
                <a:latin typeface="Consolas"/>
              </a:rPr>
              <a:t>"pause"</a:t>
            </a:r>
            <a:r>
              <a:rPr lang="tr-TR" sz="1800" dirty="0">
                <a:solidFill>
                  <a:srgbClr val="000000"/>
                </a:solidFill>
                <a:highlight>
                  <a:srgbClr val="FFFFFF"/>
                </a:highlight>
                <a:latin typeface="Consolas"/>
              </a:rPr>
              <a:t>);</a:t>
            </a:r>
          </a:p>
          <a:p>
            <a:pPr marL="0" indent="0">
              <a:buNone/>
            </a:pPr>
            <a:endParaRPr lang="tr-TR" sz="1800" dirty="0">
              <a:solidFill>
                <a:srgbClr val="000000"/>
              </a:solidFill>
              <a:highlight>
                <a:srgbClr val="FFFFFF"/>
              </a:highlight>
              <a:latin typeface="Consolas"/>
            </a:endParaRPr>
          </a:p>
          <a:p>
            <a:pPr marL="0" indent="0">
              <a:buNone/>
            </a:pPr>
            <a:r>
              <a:rPr lang="tr-TR" sz="1800" dirty="0">
                <a:solidFill>
                  <a:srgbClr val="000000"/>
                </a:solidFill>
                <a:highlight>
                  <a:srgbClr val="FFFFFF"/>
                </a:highlight>
                <a:latin typeface="Consolas"/>
              </a:rPr>
              <a:t>}</a:t>
            </a:r>
            <a:endParaRPr lang="en-US" altLang="tr-TR" sz="1800" noProof="1">
              <a:solidFill>
                <a:srgbClr val="000000"/>
              </a:solidFill>
              <a:latin typeface="Courier New" pitchFamily="49" charset="0"/>
            </a:endParaRPr>
          </a:p>
        </p:txBody>
      </p:sp>
    </p:spTree>
    <p:extLst>
      <p:ext uri="{BB962C8B-B14F-4D97-AF65-F5344CB8AC3E}">
        <p14:creationId xmlns:p14="http://schemas.microsoft.com/office/powerpoint/2010/main" val="14707746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DC0461-3C77-4398-9076-DDF109D4E0FF}" type="slidenum">
              <a:rPr lang="en-US" altLang="tr-TR"/>
              <a:pPr/>
              <a:t>68</a:t>
            </a:fld>
            <a:endParaRPr lang="en-US" altLang="tr-TR"/>
          </a:p>
        </p:txBody>
      </p:sp>
      <p:sp>
        <p:nvSpPr>
          <p:cNvPr id="162818"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 with Example Input</a:t>
            </a:r>
          </a:p>
        </p:txBody>
      </p:sp>
      <p:sp>
        <p:nvSpPr>
          <p:cNvPr id="162819"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1800" noProof="1">
                <a:solidFill>
                  <a:srgbClr val="000000"/>
                </a:solidFill>
                <a:latin typeface="Courier New" pitchFamily="49" charset="0"/>
              </a:rPr>
              <a:t>Type a sentence and be sure to end it with a</a:t>
            </a:r>
          </a:p>
          <a:p>
            <a:pPr>
              <a:lnSpc>
                <a:spcPct val="80000"/>
              </a:lnSpc>
              <a:buFontTx/>
              <a:buNone/>
            </a:pPr>
            <a:r>
              <a:rPr lang="tr-TR" altLang="tr-TR" sz="1800" noProof="1">
                <a:solidFill>
                  <a:srgbClr val="000000"/>
                </a:solidFill>
                <a:latin typeface="Courier New" pitchFamily="49" charset="0"/>
              </a:rPr>
              <a:t>period.</a:t>
            </a:r>
          </a:p>
          <a:p>
            <a:pPr>
              <a:buFontTx/>
              <a:buNone/>
            </a:pPr>
            <a:r>
              <a:rPr lang="tr-TR" altLang="tr-TR" sz="1800" b="1" noProof="1">
                <a:solidFill>
                  <a:srgbClr val="000000"/>
                </a:solidFill>
                <a:latin typeface="Courier New" pitchFamily="49" charset="0"/>
                <a:ea typeface="Officina Sans" charset="-128"/>
              </a:rPr>
              <a:t>I am on my way to becoming a great programmer. [Enter]	</a:t>
            </a:r>
            <a:endParaRPr lang="tr-TR" altLang="tr-TR" sz="1800" b="1" noProof="1">
              <a:solidFill>
                <a:srgbClr val="000000"/>
              </a:solidFill>
              <a:latin typeface="Courier New" pitchFamily="49" charset="0"/>
            </a:endParaRPr>
          </a:p>
          <a:p>
            <a:pPr>
              <a:lnSpc>
                <a:spcPct val="96000"/>
              </a:lnSpc>
              <a:spcBef>
                <a:spcPts val="1275"/>
              </a:spcBef>
              <a:buFontTx/>
              <a:buNone/>
            </a:pPr>
            <a:r>
              <a:rPr lang="tr-TR" altLang="tr-TR" sz="2000" b="1" i="1" noProof="1">
                <a:solidFill>
                  <a:srgbClr val="000000"/>
                </a:solidFill>
                <a:latin typeface="Officina Sans" charset="-128"/>
                <a:ea typeface="Officina Sans" charset="-128"/>
              </a:rPr>
              <a:t>Resulting Contents of the File </a:t>
            </a:r>
            <a:r>
              <a:rPr lang="tr-TR" altLang="tr-TR" sz="2000" b="1" i="1" noProof="1">
                <a:solidFill>
                  <a:srgbClr val="000000"/>
                </a:solidFill>
                <a:latin typeface="Prestige Elite"/>
                <a:ea typeface="Officina Sans" charset="-128"/>
              </a:rPr>
              <a:t>SENTENCE.TXT</a:t>
            </a:r>
            <a:r>
              <a:rPr lang="tr-TR" altLang="tr-TR" sz="2000" b="1" i="1" noProof="1">
                <a:solidFill>
                  <a:srgbClr val="000000"/>
                </a:solidFill>
                <a:latin typeface="Officina Sans" charset="-128"/>
                <a:ea typeface="Officina Sans" charset="-128"/>
              </a:rPr>
              <a:t>:</a:t>
            </a:r>
          </a:p>
          <a:p>
            <a:pPr>
              <a:buFontTx/>
              <a:buNone/>
            </a:pPr>
            <a:r>
              <a:rPr lang="tr-TR" altLang="tr-TR" sz="2000" noProof="1">
                <a:solidFill>
                  <a:srgbClr val="000000"/>
                </a:solidFill>
                <a:latin typeface="Courier New" pitchFamily="49" charset="0"/>
              </a:rPr>
              <a:t>I am on my way to becoming a great programmer.	</a:t>
            </a:r>
          </a:p>
        </p:txBody>
      </p:sp>
    </p:spTree>
    <p:extLst>
      <p:ext uri="{BB962C8B-B14F-4D97-AF65-F5344CB8AC3E}">
        <p14:creationId xmlns:p14="http://schemas.microsoft.com/office/powerpoint/2010/main" val="7046743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E6ECC3C-91DB-422B-B254-02C4BDEF3F52}" type="slidenum">
              <a:rPr lang="en-US" altLang="tr-TR"/>
              <a:pPr/>
              <a:t>69</a:t>
            </a:fld>
            <a:endParaRPr lang="en-US" altLang="tr-TR"/>
          </a:p>
        </p:txBody>
      </p:sp>
      <p:sp>
        <p:nvSpPr>
          <p:cNvPr id="95234" name="Rectangle 2"/>
          <p:cNvSpPr>
            <a:spLocks noGrp="1" noChangeArrowheads="1"/>
          </p:cNvSpPr>
          <p:nvPr>
            <p:ph type="title"/>
          </p:nvPr>
        </p:nvSpPr>
        <p:spPr>
          <a:xfrm>
            <a:off x="374073" y="118753"/>
            <a:ext cx="8229600" cy="2048969"/>
          </a:xfrm>
        </p:spPr>
        <p:txBody>
          <a:bodyPr>
            <a:normAutofit/>
          </a:bodyPr>
          <a:lstStyle/>
          <a:p>
            <a:r>
              <a:rPr lang="en-US" altLang="tr-TR" dirty="0" smtClean="0"/>
              <a:t>Focus </a:t>
            </a:r>
            <a:r>
              <a:rPr lang="en-US" altLang="tr-TR" dirty="0"/>
              <a:t>on Software Engineering:  Working with Multiple Files</a:t>
            </a:r>
          </a:p>
        </p:txBody>
      </p:sp>
      <p:sp>
        <p:nvSpPr>
          <p:cNvPr id="95235" name="Rectangle 3"/>
          <p:cNvSpPr>
            <a:spLocks noGrp="1" noChangeArrowheads="1"/>
          </p:cNvSpPr>
          <p:nvPr>
            <p:ph type="body" idx="1"/>
          </p:nvPr>
        </p:nvSpPr>
        <p:spPr>
          <a:xfrm>
            <a:off x="326572" y="2576747"/>
            <a:ext cx="8229600" cy="3895305"/>
          </a:xfrm>
        </p:spPr>
        <p:txBody>
          <a:bodyPr/>
          <a:lstStyle/>
          <a:p>
            <a:r>
              <a:rPr lang="en-US" altLang="tr-TR" dirty="0"/>
              <a:t>It’s possible to have more than one file open at once in a program.</a:t>
            </a:r>
          </a:p>
        </p:txBody>
      </p:sp>
    </p:spTree>
    <p:extLst>
      <p:ext uri="{BB962C8B-B14F-4D97-AF65-F5344CB8AC3E}">
        <p14:creationId xmlns:p14="http://schemas.microsoft.com/office/powerpoint/2010/main" val="805250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title"/>
          </p:nvPr>
        </p:nvSpPr>
        <p:spPr>
          <a:xfrm>
            <a:off x="469726" y="0"/>
            <a:ext cx="8229600" cy="1143000"/>
          </a:xfrm>
          <a:noFill/>
        </p:spPr>
        <p:txBody>
          <a:bodyPr/>
          <a:lstStyle/>
          <a:p>
            <a:r>
              <a:rPr lang="en-US" dirty="0" smtClean="0">
                <a:latin typeface="Cambria" pitchFamily="18" charset="0"/>
              </a:rPr>
              <a:t>File Types</a:t>
            </a:r>
          </a:p>
        </p:txBody>
      </p:sp>
      <p:sp>
        <p:nvSpPr>
          <p:cNvPr id="6147" name="Rectangle 2"/>
          <p:cNvSpPr>
            <a:spLocks noGrp="1" noChangeArrowheads="1"/>
          </p:cNvSpPr>
          <p:nvPr>
            <p:ph idx="1"/>
          </p:nvPr>
        </p:nvSpPr>
        <p:spPr>
          <a:xfrm>
            <a:off x="369366" y="1447800"/>
            <a:ext cx="8421687" cy="5410200"/>
          </a:xfrm>
        </p:spPr>
        <p:txBody>
          <a:bodyPr/>
          <a:lstStyle/>
          <a:p>
            <a:r>
              <a:rPr lang="en-US" dirty="0" smtClean="0">
                <a:latin typeface="Cambria" pitchFamily="18" charset="0"/>
              </a:rPr>
              <a:t>Files are classified as either </a:t>
            </a:r>
            <a:r>
              <a:rPr lang="en-US" dirty="0" smtClean="0">
                <a:solidFill>
                  <a:srgbClr val="CC3300"/>
                </a:solidFill>
                <a:latin typeface="Cambria" pitchFamily="18" charset="0"/>
              </a:rPr>
              <a:t>text</a:t>
            </a:r>
            <a:r>
              <a:rPr lang="en-US" dirty="0" smtClean="0">
                <a:latin typeface="Cambria" pitchFamily="18" charset="0"/>
              </a:rPr>
              <a:t> or </a:t>
            </a:r>
            <a:r>
              <a:rPr lang="en-US" dirty="0" smtClean="0">
                <a:solidFill>
                  <a:srgbClr val="CC3300"/>
                </a:solidFill>
                <a:latin typeface="Cambria" pitchFamily="18" charset="0"/>
              </a:rPr>
              <a:t>binary</a:t>
            </a:r>
          </a:p>
          <a:p>
            <a:r>
              <a:rPr lang="en-US" dirty="0" smtClean="0">
                <a:solidFill>
                  <a:schemeClr val="accent2"/>
                </a:solidFill>
                <a:latin typeface="Cambria" pitchFamily="18" charset="0"/>
              </a:rPr>
              <a:t>Text Files</a:t>
            </a:r>
          </a:p>
          <a:p>
            <a:pPr lvl="1"/>
            <a:r>
              <a:rPr lang="en-US" dirty="0" smtClean="0">
                <a:latin typeface="Cambria" pitchFamily="18" charset="0"/>
              </a:rPr>
              <a:t>In a text file, the bytes represent characters (typically ASCII) making it possible for a human to examine the file or edit it using a text editor</a:t>
            </a:r>
          </a:p>
          <a:p>
            <a:pPr lvl="2"/>
            <a:r>
              <a:rPr lang="en-US" dirty="0" smtClean="0">
                <a:latin typeface="Cambria" pitchFamily="18" charset="0"/>
              </a:rPr>
              <a:t>E.g. The source code of a C program is stored in a text file</a:t>
            </a:r>
          </a:p>
          <a:p>
            <a:r>
              <a:rPr lang="en-US" dirty="0" smtClean="0">
                <a:solidFill>
                  <a:schemeClr val="accent2"/>
                </a:solidFill>
                <a:latin typeface="Cambria" pitchFamily="18" charset="0"/>
              </a:rPr>
              <a:t>Binary Files</a:t>
            </a:r>
          </a:p>
          <a:p>
            <a:pPr lvl="1"/>
            <a:r>
              <a:rPr lang="en-US" dirty="0" smtClean="0">
                <a:latin typeface="Cambria" pitchFamily="18" charset="0"/>
              </a:rPr>
              <a:t>In a binary file, bytes do not necessarily represent characters. Groups of bytes might represent an int, float, double etc.</a:t>
            </a:r>
          </a:p>
          <a:p>
            <a:pPr lvl="2"/>
            <a:r>
              <a:rPr lang="en-US" dirty="0" smtClean="0">
                <a:latin typeface="Cambria" pitchFamily="18" charset="0"/>
              </a:rPr>
              <a:t>E.g. An executable of a C program is stored in a binary file as you would quickly realize when you try to look at the contents of an executable</a:t>
            </a:r>
          </a:p>
        </p:txBody>
      </p:sp>
      <p:sp>
        <p:nvSpPr>
          <p:cNvPr id="6146" name="Slayt Numarası Yer Tutucusu 5"/>
          <p:cNvSpPr>
            <a:spLocks noGrp="1"/>
          </p:cNvSpPr>
          <p:nvPr>
            <p:ph type="sldNum" sz="quarter" idx="12"/>
          </p:nvPr>
        </p:nvSpPr>
        <p:spPr>
          <a:noFill/>
        </p:spPr>
        <p:txBody>
          <a:bodyPr/>
          <a:lstStyle/>
          <a:p>
            <a:fld id="{5698A227-D6A5-4F79-B85B-55DE8902542D}"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2097ADB-78CD-41A0-80F6-912C786B1899}" type="slidenum">
              <a:rPr lang="en-US" altLang="tr-TR"/>
              <a:pPr/>
              <a:t>70</a:t>
            </a:fld>
            <a:endParaRPr lang="en-US" altLang="tr-TR"/>
          </a:p>
        </p:txBody>
      </p:sp>
      <p:sp>
        <p:nvSpPr>
          <p:cNvPr id="97282" name="Rectangle 2"/>
          <p:cNvSpPr>
            <a:spLocks noGrp="1" noChangeArrowheads="1"/>
          </p:cNvSpPr>
          <p:nvPr>
            <p:ph type="title"/>
          </p:nvPr>
        </p:nvSpPr>
        <p:spPr>
          <a:xfrm>
            <a:off x="0" y="178125"/>
            <a:ext cx="7772400" cy="533400"/>
          </a:xfrm>
        </p:spPr>
        <p:txBody>
          <a:bodyPr>
            <a:normAutofit fontScale="90000"/>
          </a:bodyPr>
          <a:lstStyle/>
          <a:p>
            <a:r>
              <a:rPr lang="en-US" altLang="tr-TR" dirty="0"/>
              <a:t>Program </a:t>
            </a:r>
            <a:r>
              <a:rPr lang="en-US" altLang="tr-TR" dirty="0" smtClean="0"/>
              <a:t>17</a:t>
            </a:r>
            <a:endParaRPr lang="en-US" altLang="tr-TR" dirty="0"/>
          </a:p>
        </p:txBody>
      </p:sp>
      <p:sp>
        <p:nvSpPr>
          <p:cNvPr id="97283" name="Rectangle 3"/>
          <p:cNvSpPr>
            <a:spLocks noGrp="1" noChangeArrowheads="1"/>
          </p:cNvSpPr>
          <p:nvPr>
            <p:ph type="body" idx="1"/>
          </p:nvPr>
        </p:nvSpPr>
        <p:spPr>
          <a:xfrm>
            <a:off x="0" y="868866"/>
            <a:ext cx="5332021" cy="5334000"/>
          </a:xfrm>
        </p:spPr>
        <p:txBody>
          <a:bodyPr>
            <a:noAutofit/>
          </a:bodyPr>
          <a:lstStyle/>
          <a:p>
            <a:pPr marL="0" indent="0">
              <a:buNone/>
            </a:pPr>
            <a:r>
              <a:rPr lang="en-US" sz="1400" dirty="0">
                <a:solidFill>
                  <a:srgbClr val="008000"/>
                </a:solidFill>
                <a:highlight>
                  <a:srgbClr val="FFFFFF"/>
                </a:highlight>
                <a:latin typeface="Consolas"/>
              </a:rPr>
              <a:t>// This program demonstrates reading from one file and writing to a second file.</a:t>
            </a:r>
            <a:endParaRPr lang="en-US" sz="1400" dirty="0">
              <a:solidFill>
                <a:srgbClr val="000000"/>
              </a:solidFill>
              <a:highlight>
                <a:srgbClr val="FFFFFF"/>
              </a:highlight>
              <a:latin typeface="Consolas"/>
            </a:endParaRPr>
          </a:p>
          <a:p>
            <a:pPr marL="0" indent="0">
              <a:buNone/>
            </a:pPr>
            <a:r>
              <a:rPr lang="tr-TR" sz="1400" dirty="0">
                <a:solidFill>
                  <a:srgbClr val="0000FF"/>
                </a:solidFill>
                <a:highlight>
                  <a:srgbClr val="FFFFFF"/>
                </a:highlight>
                <a:latin typeface="Consolas"/>
              </a:rPr>
              <a:t>#include</a:t>
            </a:r>
            <a:r>
              <a:rPr lang="tr-TR" sz="1400" dirty="0">
                <a:solidFill>
                  <a:srgbClr val="000000"/>
                </a:solidFill>
                <a:highlight>
                  <a:srgbClr val="FFFFFF"/>
                </a:highlight>
                <a:latin typeface="Consolas"/>
              </a:rPr>
              <a:t> </a:t>
            </a:r>
            <a:r>
              <a:rPr lang="tr-TR" sz="1400" dirty="0">
                <a:solidFill>
                  <a:srgbClr val="A31515"/>
                </a:solidFill>
                <a:highlight>
                  <a:srgbClr val="FFFFFF"/>
                </a:highlight>
                <a:latin typeface="Consolas"/>
              </a:rPr>
              <a:t>&lt;iostream&gt;</a:t>
            </a:r>
            <a:r>
              <a:rPr lang="tr-TR" sz="1400" dirty="0">
                <a:solidFill>
                  <a:srgbClr val="000000"/>
                </a:solidFill>
                <a:highlight>
                  <a:srgbClr val="FFFFFF"/>
                </a:highlight>
                <a:latin typeface="Consolas"/>
              </a:rPr>
              <a:t> </a:t>
            </a:r>
          </a:p>
          <a:p>
            <a:pPr marL="0" indent="0">
              <a:buNone/>
            </a:pPr>
            <a:r>
              <a:rPr lang="tr-TR" sz="1400" dirty="0">
                <a:solidFill>
                  <a:srgbClr val="0000FF"/>
                </a:solidFill>
                <a:highlight>
                  <a:srgbClr val="FFFFFF"/>
                </a:highlight>
                <a:latin typeface="Consolas"/>
              </a:rPr>
              <a:t>#include</a:t>
            </a:r>
            <a:r>
              <a:rPr lang="tr-TR" sz="1400" dirty="0">
                <a:solidFill>
                  <a:srgbClr val="000000"/>
                </a:solidFill>
                <a:highlight>
                  <a:srgbClr val="FFFFFF"/>
                </a:highlight>
                <a:latin typeface="Consolas"/>
              </a:rPr>
              <a:t> </a:t>
            </a:r>
            <a:r>
              <a:rPr lang="tr-TR" sz="1400" dirty="0">
                <a:solidFill>
                  <a:srgbClr val="A31515"/>
                </a:solidFill>
                <a:highlight>
                  <a:srgbClr val="FFFFFF"/>
                </a:highlight>
                <a:latin typeface="Consolas"/>
              </a:rPr>
              <a:t>&lt;fstream&gt;</a:t>
            </a:r>
            <a:endParaRPr lang="tr-TR" sz="1400" dirty="0">
              <a:solidFill>
                <a:srgbClr val="000000"/>
              </a:solidFill>
              <a:highlight>
                <a:srgbClr val="FFFFFF"/>
              </a:highlight>
              <a:latin typeface="Consolas"/>
            </a:endParaRPr>
          </a:p>
          <a:p>
            <a:pPr marL="0" indent="0">
              <a:buNone/>
            </a:pPr>
            <a:r>
              <a:rPr lang="tr-TR" sz="1400" dirty="0">
                <a:solidFill>
                  <a:srgbClr val="0000FF"/>
                </a:solidFill>
                <a:highlight>
                  <a:srgbClr val="FFFFFF"/>
                </a:highlight>
                <a:latin typeface="Consolas"/>
              </a:rPr>
              <a:t>#include</a:t>
            </a:r>
            <a:r>
              <a:rPr lang="tr-TR" sz="1400" dirty="0">
                <a:solidFill>
                  <a:srgbClr val="000000"/>
                </a:solidFill>
                <a:highlight>
                  <a:srgbClr val="FFFFFF"/>
                </a:highlight>
                <a:latin typeface="Consolas"/>
              </a:rPr>
              <a:t> </a:t>
            </a:r>
            <a:r>
              <a:rPr lang="tr-TR" sz="1400" dirty="0">
                <a:solidFill>
                  <a:srgbClr val="A31515"/>
                </a:solidFill>
                <a:highlight>
                  <a:srgbClr val="FFFFFF"/>
                </a:highlight>
                <a:latin typeface="Consolas"/>
              </a:rPr>
              <a:t>&lt;iomanip&gt;</a:t>
            </a:r>
            <a:r>
              <a:rPr lang="tr-TR" sz="1400" dirty="0">
                <a:solidFill>
                  <a:srgbClr val="000000"/>
                </a:solidFill>
                <a:highlight>
                  <a:srgbClr val="FFFFFF"/>
                </a:highlight>
                <a:latin typeface="Consolas"/>
              </a:rPr>
              <a:t> </a:t>
            </a:r>
            <a:r>
              <a:rPr lang="tr-TR" sz="1400" dirty="0">
                <a:solidFill>
                  <a:srgbClr val="008000"/>
                </a:solidFill>
                <a:highlight>
                  <a:srgbClr val="FFFFFF"/>
                </a:highlight>
                <a:latin typeface="Consolas"/>
              </a:rPr>
              <a:t>//</a:t>
            </a:r>
            <a:r>
              <a:rPr lang="tr-TR" sz="1400" dirty="0" smtClean="0">
                <a:solidFill>
                  <a:srgbClr val="008000"/>
                </a:solidFill>
                <a:highlight>
                  <a:srgbClr val="FFFFFF"/>
                </a:highlight>
                <a:latin typeface="Consolas"/>
              </a:rPr>
              <a:t>setprecision</a:t>
            </a:r>
          </a:p>
          <a:p>
            <a:pPr marL="0" indent="0">
              <a:buNone/>
            </a:pPr>
            <a:r>
              <a:rPr lang="en-US" sz="1400" dirty="0">
                <a:solidFill>
                  <a:srgbClr val="008000"/>
                </a:solidFill>
                <a:highlight>
                  <a:srgbClr val="FFFFFF"/>
                </a:highlight>
                <a:latin typeface="Consolas"/>
              </a:rPr>
              <a:t>// Needed for the </a:t>
            </a:r>
            <a:r>
              <a:rPr lang="en-US" sz="1400" dirty="0" err="1">
                <a:solidFill>
                  <a:srgbClr val="008000"/>
                </a:solidFill>
                <a:highlight>
                  <a:srgbClr val="FFFFFF"/>
                </a:highlight>
                <a:latin typeface="Consolas"/>
              </a:rPr>
              <a:t>toupper</a:t>
            </a:r>
            <a:r>
              <a:rPr lang="en-US" sz="1400" dirty="0">
                <a:solidFill>
                  <a:srgbClr val="008000"/>
                </a:solidFill>
                <a:highlight>
                  <a:srgbClr val="FFFFFF"/>
                </a:highlight>
                <a:latin typeface="Consolas"/>
              </a:rPr>
              <a:t> function</a:t>
            </a:r>
            <a:endParaRPr lang="tr-TR" sz="1400" dirty="0">
              <a:solidFill>
                <a:srgbClr val="000000"/>
              </a:solidFill>
              <a:highlight>
                <a:srgbClr val="FFFFFF"/>
              </a:highlight>
              <a:latin typeface="Consolas"/>
            </a:endParaRPr>
          </a:p>
          <a:p>
            <a:pPr marL="0" indent="0">
              <a:buNone/>
            </a:pPr>
            <a:r>
              <a:rPr lang="en-US" sz="1400" dirty="0">
                <a:solidFill>
                  <a:srgbClr val="0000FF"/>
                </a:solidFill>
                <a:highlight>
                  <a:srgbClr val="FFFFFF"/>
                </a:highlight>
                <a:latin typeface="Consolas"/>
              </a:rPr>
              <a:t>#include</a:t>
            </a:r>
            <a:r>
              <a:rPr lang="en-US" sz="1400" dirty="0">
                <a:solidFill>
                  <a:srgbClr val="000000"/>
                </a:solidFill>
                <a:highlight>
                  <a:srgbClr val="FFFFFF"/>
                </a:highlight>
                <a:latin typeface="Consolas"/>
              </a:rPr>
              <a:t> </a:t>
            </a:r>
            <a:r>
              <a:rPr lang="en-US" sz="1400" dirty="0">
                <a:solidFill>
                  <a:srgbClr val="A31515"/>
                </a:solidFill>
                <a:highlight>
                  <a:srgbClr val="FFFFFF"/>
                </a:highlight>
                <a:latin typeface="Consolas"/>
              </a:rPr>
              <a:t>&lt;</a:t>
            </a:r>
            <a:r>
              <a:rPr lang="en-US" sz="1400" dirty="0" err="1">
                <a:solidFill>
                  <a:srgbClr val="A31515"/>
                </a:solidFill>
                <a:highlight>
                  <a:srgbClr val="FFFFFF"/>
                </a:highlight>
                <a:latin typeface="Consolas"/>
              </a:rPr>
              <a:t>ctype.h</a:t>
            </a:r>
            <a:r>
              <a:rPr lang="en-US" sz="1400" dirty="0" smtClean="0">
                <a:solidFill>
                  <a:srgbClr val="A31515"/>
                </a:solidFill>
                <a:highlight>
                  <a:srgbClr val="FFFFFF"/>
                </a:highlight>
                <a:latin typeface="Consolas"/>
              </a:rPr>
              <a:t>&gt;</a:t>
            </a:r>
            <a:endParaRPr lang="en-US" sz="1400" dirty="0">
              <a:solidFill>
                <a:srgbClr val="000000"/>
              </a:solidFill>
              <a:highlight>
                <a:srgbClr val="FFFFFF"/>
              </a:highlight>
              <a:latin typeface="Consolas"/>
            </a:endParaRPr>
          </a:p>
          <a:p>
            <a:pPr marL="0" indent="0">
              <a:buNone/>
            </a:pPr>
            <a:r>
              <a:rPr lang="tr-TR" sz="1400" dirty="0">
                <a:solidFill>
                  <a:srgbClr val="0000FF"/>
                </a:solidFill>
                <a:highlight>
                  <a:srgbClr val="FFFFFF"/>
                </a:highlight>
                <a:latin typeface="Consolas"/>
              </a:rPr>
              <a:t>using</a:t>
            </a:r>
            <a:r>
              <a:rPr lang="tr-TR" sz="1400" dirty="0">
                <a:solidFill>
                  <a:srgbClr val="000000"/>
                </a:solidFill>
                <a:highlight>
                  <a:srgbClr val="FFFFFF"/>
                </a:highlight>
                <a:latin typeface="Consolas"/>
              </a:rPr>
              <a:t> </a:t>
            </a:r>
            <a:r>
              <a:rPr lang="tr-TR" sz="1400" dirty="0">
                <a:solidFill>
                  <a:srgbClr val="0000FF"/>
                </a:solidFill>
                <a:highlight>
                  <a:srgbClr val="FFFFFF"/>
                </a:highlight>
                <a:latin typeface="Consolas"/>
              </a:rPr>
              <a:t>namespace</a:t>
            </a:r>
            <a:r>
              <a:rPr lang="tr-TR" sz="1400" dirty="0">
                <a:solidFill>
                  <a:srgbClr val="000000"/>
                </a:solidFill>
                <a:highlight>
                  <a:srgbClr val="FFFFFF"/>
                </a:highlight>
                <a:latin typeface="Consolas"/>
              </a:rPr>
              <a:t> std;</a:t>
            </a:r>
          </a:p>
          <a:p>
            <a:pPr marL="0" indent="0">
              <a:buNone/>
            </a:pPr>
            <a:r>
              <a:rPr lang="tr-TR" sz="1400" dirty="0">
                <a:solidFill>
                  <a:srgbClr val="0000FF"/>
                </a:solidFill>
                <a:highlight>
                  <a:srgbClr val="FFFFFF"/>
                </a:highlight>
                <a:latin typeface="Consolas"/>
              </a:rPr>
              <a:t>void</a:t>
            </a:r>
            <a:r>
              <a:rPr lang="tr-TR" sz="1400" dirty="0">
                <a:solidFill>
                  <a:srgbClr val="000000"/>
                </a:solidFill>
                <a:highlight>
                  <a:srgbClr val="FFFFFF"/>
                </a:highlight>
                <a:latin typeface="Consolas"/>
              </a:rPr>
              <a:t> main(</a:t>
            </a:r>
            <a:r>
              <a:rPr lang="tr-TR" sz="1400" dirty="0">
                <a:solidFill>
                  <a:srgbClr val="0000FF"/>
                </a:solidFill>
                <a:highlight>
                  <a:srgbClr val="FFFFFF"/>
                </a:highlight>
                <a:latin typeface="Consolas"/>
              </a:rPr>
              <a:t>void</a:t>
            </a:r>
            <a:r>
              <a:rPr lang="tr-TR" sz="1400" dirty="0" smtClean="0">
                <a:solidFill>
                  <a:srgbClr val="000000"/>
                </a:solidFill>
                <a:highlight>
                  <a:srgbClr val="FFFFFF"/>
                </a:highlight>
                <a:latin typeface="Consolas"/>
              </a:rPr>
              <a:t>){</a:t>
            </a:r>
            <a:endParaRPr lang="tr-TR" sz="1400" dirty="0">
              <a:solidFill>
                <a:srgbClr val="000000"/>
              </a:solidFill>
              <a:highlight>
                <a:srgbClr val="FFFFFF"/>
              </a:highlight>
              <a:latin typeface="Consolas"/>
            </a:endParaRPr>
          </a:p>
          <a:p>
            <a:pPr marL="0" indent="0">
              <a:buNone/>
            </a:pPr>
            <a:r>
              <a:rPr lang="tr-TR" sz="1400" dirty="0">
                <a:solidFill>
                  <a:srgbClr val="2B91AF"/>
                </a:solidFill>
                <a:highlight>
                  <a:srgbClr val="FFFFFF"/>
                </a:highlight>
                <a:latin typeface="Consolas"/>
              </a:rPr>
              <a:t>ifstream</a:t>
            </a:r>
            <a:r>
              <a:rPr lang="tr-TR" sz="1400" dirty="0">
                <a:solidFill>
                  <a:srgbClr val="000000"/>
                </a:solidFill>
                <a:highlight>
                  <a:srgbClr val="FFFFFF"/>
                </a:highlight>
                <a:latin typeface="Consolas"/>
              </a:rPr>
              <a:t> inFile;</a:t>
            </a:r>
          </a:p>
          <a:p>
            <a:pPr marL="0" indent="0">
              <a:buNone/>
            </a:pPr>
            <a:r>
              <a:rPr lang="tr-TR" sz="1400" dirty="0">
                <a:solidFill>
                  <a:srgbClr val="2B91AF"/>
                </a:solidFill>
                <a:highlight>
                  <a:srgbClr val="FFFFFF"/>
                </a:highlight>
                <a:latin typeface="Consolas"/>
              </a:rPr>
              <a:t>ofstream</a:t>
            </a:r>
            <a:r>
              <a:rPr lang="tr-TR" sz="1400" dirty="0">
                <a:solidFill>
                  <a:srgbClr val="000000"/>
                </a:solidFill>
                <a:highlight>
                  <a:srgbClr val="FFFFFF"/>
                </a:highlight>
                <a:latin typeface="Consolas"/>
              </a:rPr>
              <a:t> outFile(</a:t>
            </a:r>
            <a:r>
              <a:rPr lang="tr-TR" sz="1400" dirty="0">
                <a:solidFill>
                  <a:srgbClr val="A31515"/>
                </a:solidFill>
                <a:highlight>
                  <a:srgbClr val="FFFFFF"/>
                </a:highlight>
                <a:latin typeface="Consolas"/>
              </a:rPr>
              <a:t>"out.txt"</a:t>
            </a:r>
            <a:r>
              <a:rPr lang="tr-TR" sz="1400" dirty="0">
                <a:solidFill>
                  <a:srgbClr val="000000"/>
                </a:solidFill>
                <a:highlight>
                  <a:srgbClr val="FFFFFF"/>
                </a:highlight>
                <a:latin typeface="Consolas"/>
              </a:rPr>
              <a:t>);</a:t>
            </a:r>
          </a:p>
          <a:p>
            <a:pPr marL="0" indent="0">
              <a:buNone/>
            </a:pPr>
            <a:r>
              <a:rPr lang="tr-TR" sz="1400" dirty="0">
                <a:solidFill>
                  <a:srgbClr val="0000FF"/>
                </a:solidFill>
                <a:highlight>
                  <a:srgbClr val="FFFFFF"/>
                </a:highlight>
                <a:latin typeface="Consolas"/>
              </a:rPr>
              <a:t>char</a:t>
            </a:r>
            <a:r>
              <a:rPr lang="tr-TR" sz="1400" dirty="0">
                <a:solidFill>
                  <a:srgbClr val="000000"/>
                </a:solidFill>
                <a:highlight>
                  <a:srgbClr val="FFFFFF"/>
                </a:highlight>
                <a:latin typeface="Consolas"/>
              </a:rPr>
              <a:t> fileName[81], ch, ch2;</a:t>
            </a:r>
          </a:p>
          <a:p>
            <a:pPr marL="0" indent="0">
              <a:buNone/>
            </a:pPr>
            <a:r>
              <a:rPr lang="tr-TR" sz="1400" dirty="0">
                <a:solidFill>
                  <a:srgbClr val="000000"/>
                </a:solidFill>
                <a:highlight>
                  <a:srgbClr val="FFFFFF"/>
                </a:highlight>
                <a:latin typeface="Consolas"/>
              </a:rPr>
              <a:t>cout </a:t>
            </a:r>
            <a:r>
              <a:rPr lang="tr-TR" sz="1400" dirty="0">
                <a:solidFill>
                  <a:srgbClr val="008080"/>
                </a:solidFill>
                <a:highlight>
                  <a:srgbClr val="FFFFFF"/>
                </a:highlight>
                <a:latin typeface="Consolas"/>
              </a:rPr>
              <a:t>&lt;&lt;</a:t>
            </a:r>
            <a:r>
              <a:rPr lang="tr-TR" sz="1400" dirty="0">
                <a:solidFill>
                  <a:srgbClr val="000000"/>
                </a:solidFill>
                <a:highlight>
                  <a:srgbClr val="FFFFFF"/>
                </a:highlight>
                <a:latin typeface="Consolas"/>
              </a:rPr>
              <a:t> </a:t>
            </a:r>
            <a:r>
              <a:rPr lang="tr-TR" sz="1400" dirty="0">
                <a:solidFill>
                  <a:srgbClr val="A31515"/>
                </a:solidFill>
                <a:highlight>
                  <a:srgbClr val="FFFFFF"/>
                </a:highlight>
                <a:latin typeface="Consolas"/>
              </a:rPr>
              <a:t>"Enter a file name: "</a:t>
            </a:r>
            <a:r>
              <a:rPr lang="tr-TR" sz="1400" dirty="0">
                <a:solidFill>
                  <a:srgbClr val="000000"/>
                </a:solidFill>
                <a:highlight>
                  <a:srgbClr val="FFFFFF"/>
                </a:highlight>
                <a:latin typeface="Consolas"/>
              </a:rPr>
              <a:t>;</a:t>
            </a:r>
          </a:p>
          <a:p>
            <a:pPr marL="0" indent="0">
              <a:buNone/>
            </a:pPr>
            <a:r>
              <a:rPr lang="tr-TR" sz="1400" dirty="0">
                <a:solidFill>
                  <a:srgbClr val="000000"/>
                </a:solidFill>
                <a:highlight>
                  <a:srgbClr val="FFFFFF"/>
                </a:highlight>
                <a:latin typeface="Consolas"/>
              </a:rPr>
              <a:t>cin </a:t>
            </a:r>
            <a:r>
              <a:rPr lang="tr-TR" sz="1400" dirty="0">
                <a:solidFill>
                  <a:srgbClr val="008080"/>
                </a:solidFill>
                <a:highlight>
                  <a:srgbClr val="FFFFFF"/>
                </a:highlight>
                <a:latin typeface="Consolas"/>
              </a:rPr>
              <a:t>&gt;&gt;</a:t>
            </a:r>
            <a:r>
              <a:rPr lang="tr-TR" sz="1400" dirty="0">
                <a:solidFill>
                  <a:srgbClr val="000000"/>
                </a:solidFill>
                <a:highlight>
                  <a:srgbClr val="FFFFFF"/>
                </a:highlight>
                <a:latin typeface="Consolas"/>
              </a:rPr>
              <a:t> fileName;</a:t>
            </a:r>
          </a:p>
          <a:p>
            <a:pPr marL="0" indent="0">
              <a:buNone/>
            </a:pPr>
            <a:r>
              <a:rPr lang="tr-TR" sz="1400" dirty="0">
                <a:solidFill>
                  <a:srgbClr val="000000"/>
                </a:solidFill>
                <a:highlight>
                  <a:srgbClr val="FFFFFF"/>
                </a:highlight>
                <a:latin typeface="Consolas"/>
              </a:rPr>
              <a:t>inFile.open(fileName);</a:t>
            </a:r>
          </a:p>
          <a:p>
            <a:pPr marL="0" indent="0">
              <a:buNone/>
            </a:pPr>
            <a:r>
              <a:rPr lang="tr-TR" sz="1400" dirty="0">
                <a:solidFill>
                  <a:srgbClr val="0000FF"/>
                </a:solidFill>
                <a:highlight>
                  <a:srgbClr val="FFFFFF"/>
                </a:highlight>
                <a:latin typeface="Consolas"/>
              </a:rPr>
              <a:t>if</a:t>
            </a:r>
            <a:r>
              <a:rPr lang="tr-TR" sz="1400" dirty="0">
                <a:solidFill>
                  <a:srgbClr val="000000"/>
                </a:solidFill>
                <a:highlight>
                  <a:srgbClr val="FFFFFF"/>
                </a:highlight>
                <a:latin typeface="Consolas"/>
              </a:rPr>
              <a:t> (</a:t>
            </a:r>
            <a:r>
              <a:rPr lang="tr-TR" sz="1400" dirty="0">
                <a:solidFill>
                  <a:srgbClr val="008080"/>
                </a:solidFill>
                <a:highlight>
                  <a:srgbClr val="FFFFFF"/>
                </a:highlight>
                <a:latin typeface="Consolas"/>
              </a:rPr>
              <a:t>!</a:t>
            </a:r>
            <a:r>
              <a:rPr lang="tr-TR" sz="1400" dirty="0">
                <a:solidFill>
                  <a:srgbClr val="000000"/>
                </a:solidFill>
                <a:highlight>
                  <a:srgbClr val="FFFFFF"/>
                </a:highlight>
                <a:latin typeface="Consolas"/>
              </a:rPr>
              <a:t>inFile)</a:t>
            </a:r>
          </a:p>
          <a:p>
            <a:pPr marL="0" indent="0">
              <a:buNone/>
            </a:pPr>
            <a:r>
              <a:rPr lang="tr-TR" sz="1400" dirty="0">
                <a:solidFill>
                  <a:srgbClr val="000000"/>
                </a:solidFill>
                <a:highlight>
                  <a:srgbClr val="FFFFFF"/>
                </a:highlight>
                <a:latin typeface="Consolas"/>
              </a:rPr>
              <a:t>{</a:t>
            </a:r>
          </a:p>
          <a:p>
            <a:pPr marL="0" indent="0">
              <a:buNone/>
            </a:pP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 </a:t>
            </a:r>
            <a:r>
              <a:rPr lang="en-US" sz="1400" dirty="0">
                <a:solidFill>
                  <a:srgbClr val="008080"/>
                </a:solidFill>
                <a:highlight>
                  <a:srgbClr val="FFFFFF"/>
                </a:highlight>
                <a:latin typeface="Consolas"/>
              </a:rPr>
              <a:t>&lt;&lt;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fileName</a:t>
            </a:r>
            <a:r>
              <a:rPr lang="en-US" sz="1400" dirty="0">
                <a:solidFill>
                  <a:srgbClr val="000000"/>
                </a:solidFill>
                <a:highlight>
                  <a:srgbClr val="FFFFFF"/>
                </a:highlight>
                <a:latin typeface="Consolas"/>
              </a:rPr>
              <a:t> </a:t>
            </a:r>
            <a:r>
              <a:rPr lang="en-US" sz="1400" dirty="0">
                <a:solidFill>
                  <a:srgbClr val="008080"/>
                </a:solidFill>
                <a:highlight>
                  <a:srgbClr val="FFFFFF"/>
                </a:highlight>
                <a:latin typeface="Consolas"/>
              </a:rPr>
              <a:t>&lt;&lt;</a:t>
            </a:r>
            <a:r>
              <a:rPr lang="en-US" sz="1400" dirty="0">
                <a:solidFill>
                  <a:srgbClr val="000000"/>
                </a:solidFill>
                <a:highlight>
                  <a:srgbClr val="FFFFFF"/>
                </a:highlight>
                <a:latin typeface="Consolas"/>
              </a:rPr>
              <a:t> </a:t>
            </a:r>
            <a:r>
              <a:rPr lang="en-US" sz="1400" dirty="0">
                <a:solidFill>
                  <a:srgbClr val="A31515"/>
                </a:solidFill>
                <a:highlight>
                  <a:srgbClr val="FFFFFF"/>
                </a:highlight>
                <a:latin typeface="Consolas"/>
              </a:rPr>
              <a:t>"File could not be opened.\n"</a:t>
            </a:r>
            <a:r>
              <a:rPr lang="en-US" sz="1400" dirty="0">
                <a:solidFill>
                  <a:srgbClr val="000000"/>
                </a:solidFill>
                <a:highlight>
                  <a:srgbClr val="FFFFFF"/>
                </a:highlight>
                <a:latin typeface="Consolas"/>
              </a:rPr>
              <a:t>;</a:t>
            </a:r>
          </a:p>
          <a:p>
            <a:pPr marL="0" indent="0">
              <a:buNone/>
            </a:pPr>
            <a:r>
              <a:rPr lang="tr-TR" sz="1400" dirty="0">
                <a:solidFill>
                  <a:srgbClr val="000000"/>
                </a:solidFill>
                <a:highlight>
                  <a:srgbClr val="FFFFFF"/>
                </a:highlight>
                <a:latin typeface="Consolas"/>
              </a:rPr>
              <a:t>system(</a:t>
            </a:r>
            <a:r>
              <a:rPr lang="tr-TR" sz="1400" dirty="0">
                <a:solidFill>
                  <a:srgbClr val="A31515"/>
                </a:solidFill>
                <a:highlight>
                  <a:srgbClr val="FFFFFF"/>
                </a:highlight>
                <a:latin typeface="Consolas"/>
              </a:rPr>
              <a:t>"pause"</a:t>
            </a:r>
            <a:r>
              <a:rPr lang="tr-TR" sz="1400" dirty="0">
                <a:solidFill>
                  <a:srgbClr val="000000"/>
                </a:solidFill>
                <a:highlight>
                  <a:srgbClr val="FFFFFF"/>
                </a:highlight>
                <a:latin typeface="Consolas"/>
              </a:rPr>
              <a:t>);</a:t>
            </a:r>
          </a:p>
          <a:p>
            <a:pPr marL="0" indent="0">
              <a:buNone/>
            </a:pPr>
            <a:r>
              <a:rPr lang="tr-TR" sz="1400" dirty="0">
                <a:solidFill>
                  <a:srgbClr val="000000"/>
                </a:solidFill>
                <a:highlight>
                  <a:srgbClr val="FFFFFF"/>
                </a:highlight>
                <a:latin typeface="Consolas"/>
              </a:rPr>
              <a:t>exit(0);</a:t>
            </a:r>
          </a:p>
          <a:p>
            <a:pPr marL="0" indent="0">
              <a:buNone/>
            </a:pPr>
            <a:r>
              <a:rPr lang="tr-TR" sz="1400" dirty="0">
                <a:solidFill>
                  <a:srgbClr val="000000"/>
                </a:solidFill>
                <a:highlight>
                  <a:srgbClr val="FFFFFF"/>
                </a:highlight>
                <a:latin typeface="Consolas"/>
              </a:rPr>
              <a:t>}</a:t>
            </a:r>
          </a:p>
          <a:p>
            <a:pPr marL="0" indent="0">
              <a:buNone/>
            </a:pPr>
            <a:endParaRPr lang="en-US" altLang="tr-TR" sz="1400" noProof="1">
              <a:solidFill>
                <a:srgbClr val="000000"/>
              </a:solidFill>
              <a:latin typeface="Courier New" pitchFamily="49" charset="0"/>
            </a:endParaRPr>
          </a:p>
        </p:txBody>
      </p:sp>
      <p:sp>
        <p:nvSpPr>
          <p:cNvPr id="2" name="TextBox 1"/>
          <p:cNvSpPr txBox="1"/>
          <p:nvPr/>
        </p:nvSpPr>
        <p:spPr>
          <a:xfrm>
            <a:off x="4286580" y="1816925"/>
            <a:ext cx="4857420" cy="3046988"/>
          </a:xfrm>
          <a:prstGeom prst="rect">
            <a:avLst/>
          </a:prstGeom>
          <a:noFill/>
        </p:spPr>
        <p:txBody>
          <a:bodyPr wrap="none" rtlCol="0">
            <a:spAutoFit/>
          </a:bodyPr>
          <a:lstStyle/>
          <a:p>
            <a:pPr marL="0" indent="0">
              <a:buNone/>
            </a:pPr>
            <a:r>
              <a:rPr lang="en-US" sz="1200" dirty="0" err="1">
                <a:solidFill>
                  <a:srgbClr val="000000"/>
                </a:solidFill>
                <a:highlight>
                  <a:srgbClr val="FFFFFF"/>
                </a:highlight>
                <a:latin typeface="Consolas"/>
              </a:rPr>
              <a:t>inFile.get</a:t>
            </a:r>
            <a:r>
              <a:rPr lang="en-US" sz="1200" dirty="0">
                <a:solidFill>
                  <a:srgbClr val="000000"/>
                </a:solidFill>
                <a:highlight>
                  <a:srgbClr val="FFFFFF"/>
                </a:highlight>
                <a:latin typeface="Consolas"/>
              </a:rPr>
              <a:t>(</a:t>
            </a:r>
            <a:r>
              <a:rPr lang="en-US" sz="1200" dirty="0" err="1">
                <a:solidFill>
                  <a:srgbClr val="000000"/>
                </a:solidFill>
                <a:highlight>
                  <a:srgbClr val="FFFFFF"/>
                </a:highlight>
                <a:latin typeface="Consolas"/>
              </a:rPr>
              <a:t>ch</a:t>
            </a:r>
            <a:r>
              <a:rPr lang="en-US" sz="1200" dirty="0">
                <a:solidFill>
                  <a:srgbClr val="000000"/>
                </a:solidFill>
                <a:highlight>
                  <a:srgbClr val="FFFFFF"/>
                </a:highlight>
                <a:latin typeface="Consolas"/>
              </a:rPr>
              <a:t>);     </a:t>
            </a:r>
            <a:r>
              <a:rPr lang="en-US" sz="1200" dirty="0">
                <a:solidFill>
                  <a:srgbClr val="008000"/>
                </a:solidFill>
                <a:highlight>
                  <a:srgbClr val="FFFFFF"/>
                </a:highlight>
                <a:latin typeface="Consolas"/>
              </a:rPr>
              <a:t>// Get a </a:t>
            </a:r>
            <a:r>
              <a:rPr lang="en-US" sz="1200" dirty="0" err="1">
                <a:solidFill>
                  <a:srgbClr val="008000"/>
                </a:solidFill>
                <a:highlight>
                  <a:srgbClr val="FFFFFF"/>
                </a:highlight>
                <a:latin typeface="Consolas"/>
              </a:rPr>
              <a:t>characer</a:t>
            </a:r>
            <a:r>
              <a:rPr lang="en-US" sz="1200" dirty="0">
                <a:solidFill>
                  <a:srgbClr val="008000"/>
                </a:solidFill>
                <a:highlight>
                  <a:srgbClr val="FFFFFF"/>
                </a:highlight>
                <a:latin typeface="Consolas"/>
              </a:rPr>
              <a:t> from file 1</a:t>
            </a:r>
            <a:endParaRPr lang="en-US" sz="1200" dirty="0">
              <a:solidFill>
                <a:srgbClr val="000000"/>
              </a:solidFill>
              <a:highlight>
                <a:srgbClr val="FFFFFF"/>
              </a:highlight>
              <a:latin typeface="Consolas"/>
            </a:endParaRPr>
          </a:p>
          <a:p>
            <a:pPr marL="0" indent="0">
              <a:buNone/>
            </a:pPr>
            <a:r>
              <a:rPr lang="en-US" sz="1200" dirty="0">
                <a:solidFill>
                  <a:srgbClr val="0000FF"/>
                </a:solidFill>
                <a:highlight>
                  <a:srgbClr val="FFFFFF"/>
                </a:highlight>
                <a:latin typeface="Consolas"/>
              </a:rPr>
              <a:t>while</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inFile.eof</a:t>
            </a:r>
            <a:r>
              <a:rPr lang="en-US" sz="1200" dirty="0">
                <a:solidFill>
                  <a:srgbClr val="000000"/>
                </a:solidFill>
                <a:highlight>
                  <a:srgbClr val="FFFFFF"/>
                </a:highlight>
                <a:latin typeface="Consolas"/>
              </a:rPr>
              <a:t>())  </a:t>
            </a:r>
            <a:r>
              <a:rPr lang="en-US" sz="1200" dirty="0">
                <a:solidFill>
                  <a:srgbClr val="008000"/>
                </a:solidFill>
                <a:highlight>
                  <a:srgbClr val="FFFFFF"/>
                </a:highlight>
                <a:latin typeface="Consolas"/>
              </a:rPr>
              <a:t>// Test for end of file</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r>
              <a:rPr lang="en-US" sz="1200" dirty="0">
                <a:solidFill>
                  <a:srgbClr val="000000"/>
                </a:solidFill>
                <a:highlight>
                  <a:srgbClr val="FFFFFF"/>
                </a:highlight>
                <a:latin typeface="Consolas"/>
              </a:rPr>
              <a:t>ch2 = </a:t>
            </a:r>
            <a:r>
              <a:rPr lang="en-US" sz="1200" dirty="0" err="1">
                <a:solidFill>
                  <a:srgbClr val="000000"/>
                </a:solidFill>
                <a:highlight>
                  <a:srgbClr val="FFFFFF"/>
                </a:highlight>
                <a:latin typeface="Consolas"/>
              </a:rPr>
              <a:t>toupper</a:t>
            </a:r>
            <a:r>
              <a:rPr lang="en-US" sz="1200" dirty="0">
                <a:solidFill>
                  <a:srgbClr val="000000"/>
                </a:solidFill>
                <a:highlight>
                  <a:srgbClr val="FFFFFF"/>
                </a:highlight>
                <a:latin typeface="Consolas"/>
              </a:rPr>
              <a:t>(</a:t>
            </a:r>
            <a:r>
              <a:rPr lang="en-US" sz="1200" dirty="0" err="1">
                <a:solidFill>
                  <a:srgbClr val="000000"/>
                </a:solidFill>
                <a:highlight>
                  <a:srgbClr val="FFFFFF"/>
                </a:highlight>
                <a:latin typeface="Consolas"/>
              </a:rPr>
              <a:t>ch</a:t>
            </a:r>
            <a:r>
              <a:rPr lang="en-US" sz="1200" dirty="0">
                <a:solidFill>
                  <a:srgbClr val="000000"/>
                </a:solidFill>
                <a:highlight>
                  <a:srgbClr val="FFFFFF"/>
                </a:highlight>
                <a:latin typeface="Consolas"/>
              </a:rPr>
              <a:t>); </a:t>
            </a:r>
            <a:r>
              <a:rPr lang="en-US" sz="1200" dirty="0">
                <a:solidFill>
                  <a:srgbClr val="008000"/>
                </a:solidFill>
                <a:highlight>
                  <a:srgbClr val="FFFFFF"/>
                </a:highlight>
                <a:latin typeface="Consolas"/>
              </a:rPr>
              <a:t>// Convert to uppercase</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outFile.put(ch2);  </a:t>
            </a:r>
            <a:r>
              <a:rPr lang="tr-TR" sz="1200" dirty="0">
                <a:solidFill>
                  <a:srgbClr val="008000"/>
                </a:solidFill>
                <a:highlight>
                  <a:srgbClr val="FFFFFF"/>
                </a:highlight>
                <a:latin typeface="Consolas"/>
              </a:rPr>
              <a:t>// Write to file2</a:t>
            </a: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inFile.get</a:t>
            </a:r>
            <a:r>
              <a:rPr lang="en-US" sz="1200" dirty="0">
                <a:solidFill>
                  <a:srgbClr val="000000"/>
                </a:solidFill>
                <a:highlight>
                  <a:srgbClr val="FFFFFF"/>
                </a:highlight>
                <a:latin typeface="Consolas"/>
              </a:rPr>
              <a:t>(</a:t>
            </a:r>
            <a:r>
              <a:rPr lang="en-US" sz="1200" dirty="0" err="1">
                <a:solidFill>
                  <a:srgbClr val="000000"/>
                </a:solidFill>
                <a:highlight>
                  <a:srgbClr val="FFFFFF"/>
                </a:highlight>
                <a:latin typeface="Consolas"/>
              </a:rPr>
              <a:t>ch</a:t>
            </a:r>
            <a:r>
              <a:rPr lang="en-US" sz="1200" dirty="0">
                <a:solidFill>
                  <a:srgbClr val="000000"/>
                </a:solidFill>
                <a:highlight>
                  <a:srgbClr val="FFFFFF"/>
                </a:highlight>
                <a:latin typeface="Consolas"/>
              </a:rPr>
              <a:t>);    </a:t>
            </a:r>
            <a:r>
              <a:rPr lang="en-US" sz="1200" dirty="0">
                <a:solidFill>
                  <a:srgbClr val="008000"/>
                </a:solidFill>
                <a:highlight>
                  <a:srgbClr val="FFFFFF"/>
                </a:highlight>
                <a:latin typeface="Consolas"/>
              </a:rPr>
              <a:t>// Get another character from file 1</a:t>
            </a:r>
            <a:endParaRPr lang="en-US"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inFile.close();</a:t>
            </a:r>
          </a:p>
          <a:p>
            <a:pPr marL="0" indent="0">
              <a:buNone/>
            </a:pPr>
            <a:r>
              <a:rPr lang="tr-TR" sz="1200" dirty="0">
                <a:solidFill>
                  <a:srgbClr val="000000"/>
                </a:solidFill>
                <a:highlight>
                  <a:srgbClr val="FFFFFF"/>
                </a:highlight>
                <a:latin typeface="Consolas"/>
              </a:rPr>
              <a:t>outFile.close();</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"File conversion done.\n"</a:t>
            </a: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endParaRPr lang="tr-TR" sz="1200" dirty="0"/>
          </a:p>
        </p:txBody>
      </p:sp>
    </p:spTree>
    <p:extLst>
      <p:ext uri="{BB962C8B-B14F-4D97-AF65-F5344CB8AC3E}">
        <p14:creationId xmlns:p14="http://schemas.microsoft.com/office/powerpoint/2010/main" val="42934580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390AFDE-5B08-4B6F-9B2E-729D2C761E81}" type="slidenum">
              <a:rPr lang="en-US" altLang="tr-TR"/>
              <a:pPr/>
              <a:t>71</a:t>
            </a:fld>
            <a:endParaRPr lang="en-US" altLang="tr-TR"/>
          </a:p>
        </p:txBody>
      </p:sp>
      <p:sp>
        <p:nvSpPr>
          <p:cNvPr id="164866"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 with Example Input</a:t>
            </a:r>
          </a:p>
        </p:txBody>
      </p:sp>
      <p:sp>
        <p:nvSpPr>
          <p:cNvPr id="164867"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Courier New" pitchFamily="49" charset="0"/>
              </a:rPr>
              <a:t>Enter a file name: </a:t>
            </a:r>
            <a:r>
              <a:rPr lang="tr-TR" altLang="tr-TR" sz="2000" b="1" noProof="1">
                <a:solidFill>
                  <a:srgbClr val="000000"/>
                </a:solidFill>
                <a:latin typeface="Courier New" pitchFamily="49" charset="0"/>
                <a:ea typeface="Officina Sans" charset="-128"/>
              </a:rPr>
              <a:t>hownow.txt [Enter]</a:t>
            </a:r>
          </a:p>
          <a:p>
            <a:pPr>
              <a:buFontTx/>
              <a:buNone/>
            </a:pPr>
            <a:r>
              <a:rPr lang="tr-TR" altLang="tr-TR" sz="2000" noProof="1">
                <a:solidFill>
                  <a:srgbClr val="000000"/>
                </a:solidFill>
                <a:latin typeface="Courier New" pitchFamily="49" charset="0"/>
              </a:rPr>
              <a:t>File conversion done.</a:t>
            </a:r>
            <a:r>
              <a:rPr lang="tr-TR" altLang="tr-TR" sz="2000" noProof="1">
                <a:solidFill>
                  <a:srgbClr val="000000"/>
                </a:solidFill>
                <a:latin typeface="Prestige Elite"/>
              </a:rPr>
              <a:t>	</a:t>
            </a:r>
          </a:p>
          <a:p>
            <a:pPr>
              <a:lnSpc>
                <a:spcPct val="96000"/>
              </a:lnSpc>
              <a:spcBef>
                <a:spcPts val="1275"/>
              </a:spcBef>
              <a:buFontTx/>
              <a:buNone/>
            </a:pPr>
            <a:r>
              <a:rPr lang="tr-TR" altLang="tr-TR" sz="2000" b="1" i="1" noProof="1">
                <a:solidFill>
                  <a:srgbClr val="000000"/>
                </a:solidFill>
                <a:latin typeface="Officina Sans" charset="-128"/>
                <a:ea typeface="Officina Sans" charset="-128"/>
              </a:rPr>
              <a:t>Contents of </a:t>
            </a:r>
            <a:r>
              <a:rPr lang="tr-TR" altLang="tr-TR" sz="2000" b="1" i="1" noProof="1" smtClean="0">
                <a:solidFill>
                  <a:srgbClr val="000000"/>
                </a:solidFill>
                <a:latin typeface="Officina Sans" charset="-128"/>
                <a:ea typeface="Officina Sans" charset="-128"/>
              </a:rPr>
              <a:t> </a:t>
            </a:r>
            <a:r>
              <a:rPr lang="tr-TR" altLang="tr-TR" sz="2000" noProof="1" smtClean="0">
                <a:solidFill>
                  <a:srgbClr val="000000"/>
                </a:solidFill>
                <a:latin typeface="Prestige Elite"/>
                <a:ea typeface="Officina Sans" charset="-128"/>
              </a:rPr>
              <a:t>hownow.txt</a:t>
            </a:r>
            <a:r>
              <a:rPr lang="tr-TR" altLang="tr-TR" sz="2000" noProof="1">
                <a:solidFill>
                  <a:srgbClr val="000000"/>
                </a:solidFill>
                <a:latin typeface="Officina Sans" charset="-128"/>
                <a:ea typeface="Officina Sans" charset="-128"/>
              </a:rPr>
              <a:t>:</a:t>
            </a:r>
          </a:p>
          <a:p>
            <a:pPr>
              <a:lnSpc>
                <a:spcPct val="80000"/>
              </a:lnSpc>
              <a:buFontTx/>
              <a:buNone/>
            </a:pPr>
            <a:r>
              <a:rPr lang="tr-TR" altLang="tr-TR" sz="2000" noProof="1">
                <a:solidFill>
                  <a:srgbClr val="000000"/>
                </a:solidFill>
                <a:latin typeface="Courier New" pitchFamily="49" charset="0"/>
              </a:rPr>
              <a:t>how now brown cow.</a:t>
            </a:r>
          </a:p>
          <a:p>
            <a:pPr>
              <a:buFontTx/>
              <a:buNone/>
            </a:pPr>
            <a:r>
              <a:rPr lang="tr-TR" altLang="tr-TR" sz="2000" noProof="1">
                <a:solidFill>
                  <a:srgbClr val="000000"/>
                </a:solidFill>
                <a:latin typeface="Courier New" pitchFamily="49" charset="0"/>
              </a:rPr>
              <a:t>How Now?</a:t>
            </a:r>
            <a:r>
              <a:rPr lang="tr-TR" altLang="tr-TR" sz="2000" noProof="1">
                <a:solidFill>
                  <a:srgbClr val="000000"/>
                </a:solidFill>
                <a:latin typeface="Prestige Elite"/>
              </a:rPr>
              <a:t>	</a:t>
            </a:r>
          </a:p>
          <a:p>
            <a:pPr>
              <a:lnSpc>
                <a:spcPct val="96000"/>
              </a:lnSpc>
              <a:spcBef>
                <a:spcPts val="1275"/>
              </a:spcBef>
              <a:buFontTx/>
              <a:buNone/>
            </a:pPr>
            <a:r>
              <a:rPr lang="tr-TR" altLang="tr-TR" sz="2000" b="1" i="1" noProof="1">
                <a:solidFill>
                  <a:srgbClr val="000000"/>
                </a:solidFill>
                <a:latin typeface="Officina Sans" charset="-128"/>
                <a:ea typeface="Officina Sans" charset="-128"/>
              </a:rPr>
              <a:t>Resulting Contents of </a:t>
            </a:r>
            <a:r>
              <a:rPr lang="tr-TR" altLang="tr-TR" sz="2000" b="1" i="1" noProof="1" smtClean="0">
                <a:solidFill>
                  <a:srgbClr val="000000"/>
                </a:solidFill>
                <a:latin typeface="Officina Sans" charset="-128"/>
                <a:ea typeface="Officina Sans" charset="-128"/>
              </a:rPr>
              <a:t> </a:t>
            </a:r>
            <a:r>
              <a:rPr lang="tr-TR" altLang="tr-TR" sz="2000" noProof="1" smtClean="0">
                <a:solidFill>
                  <a:srgbClr val="000000"/>
                </a:solidFill>
                <a:latin typeface="Prestige Elite"/>
                <a:ea typeface="Officina Sans" charset="-128"/>
              </a:rPr>
              <a:t>out.txt</a:t>
            </a:r>
            <a:r>
              <a:rPr lang="tr-TR" altLang="tr-TR" sz="2000" noProof="1">
                <a:solidFill>
                  <a:srgbClr val="000000"/>
                </a:solidFill>
                <a:latin typeface="Officina Sans" charset="-128"/>
                <a:ea typeface="Officina Sans" charset="-128"/>
              </a:rPr>
              <a:t>:</a:t>
            </a:r>
          </a:p>
          <a:p>
            <a:pPr>
              <a:lnSpc>
                <a:spcPct val="80000"/>
              </a:lnSpc>
              <a:buFontTx/>
              <a:buNone/>
            </a:pPr>
            <a:r>
              <a:rPr lang="tr-TR" altLang="tr-TR" sz="2000" noProof="1">
                <a:solidFill>
                  <a:srgbClr val="000000"/>
                </a:solidFill>
                <a:latin typeface="Courier New" pitchFamily="49" charset="0"/>
              </a:rPr>
              <a:t>HOW NOW BROWN COW.</a:t>
            </a:r>
          </a:p>
          <a:p>
            <a:pPr>
              <a:buFontTx/>
              <a:buNone/>
            </a:pPr>
            <a:r>
              <a:rPr lang="tr-TR" altLang="tr-TR" sz="2000" noProof="1">
                <a:solidFill>
                  <a:srgbClr val="000000"/>
                </a:solidFill>
                <a:latin typeface="Courier New" pitchFamily="49" charset="0"/>
              </a:rPr>
              <a:t>HOW NOW?	</a:t>
            </a:r>
          </a:p>
        </p:txBody>
      </p:sp>
    </p:spTree>
    <p:extLst>
      <p:ext uri="{BB962C8B-B14F-4D97-AF65-F5344CB8AC3E}">
        <p14:creationId xmlns:p14="http://schemas.microsoft.com/office/powerpoint/2010/main" val="11266213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D24FF76-E623-486D-80AF-2AAC2CBE1B33}" type="slidenum">
              <a:rPr lang="en-US" altLang="tr-TR"/>
              <a:pPr/>
              <a:t>72</a:t>
            </a:fld>
            <a:endParaRPr lang="en-US" altLang="tr-TR"/>
          </a:p>
        </p:txBody>
      </p:sp>
      <p:sp>
        <p:nvSpPr>
          <p:cNvPr id="99330" name="Rectangle 2"/>
          <p:cNvSpPr>
            <a:spLocks noGrp="1" noChangeArrowheads="1"/>
          </p:cNvSpPr>
          <p:nvPr>
            <p:ph type="title"/>
          </p:nvPr>
        </p:nvSpPr>
        <p:spPr/>
        <p:txBody>
          <a:bodyPr/>
          <a:lstStyle/>
          <a:p>
            <a:r>
              <a:rPr lang="en-US" altLang="tr-TR" dirty="0" smtClean="0"/>
              <a:t>Binary </a:t>
            </a:r>
            <a:r>
              <a:rPr lang="en-US" altLang="tr-TR" dirty="0"/>
              <a:t>Files</a:t>
            </a:r>
          </a:p>
        </p:txBody>
      </p:sp>
      <p:sp>
        <p:nvSpPr>
          <p:cNvPr id="99331" name="Rectangle 3"/>
          <p:cNvSpPr>
            <a:spLocks noGrp="1" noChangeArrowheads="1"/>
          </p:cNvSpPr>
          <p:nvPr>
            <p:ph type="body" idx="1"/>
          </p:nvPr>
        </p:nvSpPr>
        <p:spPr/>
        <p:txBody>
          <a:bodyPr/>
          <a:lstStyle/>
          <a:p>
            <a:r>
              <a:rPr lang="en-US" altLang="tr-TR" dirty="0"/>
              <a:t>Binary files contain data that is unformatted, and not necessarily stored as ASCII </a:t>
            </a:r>
            <a:r>
              <a:rPr lang="en-US" altLang="tr-TR" dirty="0" smtClean="0"/>
              <a:t>text.</a:t>
            </a:r>
            <a:endParaRPr lang="tr-TR" altLang="tr-TR" dirty="0" smtClean="0"/>
          </a:p>
          <a:p>
            <a:endParaRPr lang="tr-TR" dirty="0">
              <a:solidFill>
                <a:srgbClr val="000000"/>
              </a:solidFill>
              <a:highlight>
                <a:srgbClr val="FFFFFF"/>
              </a:highlight>
              <a:latin typeface="Consolas"/>
            </a:endParaRPr>
          </a:p>
          <a:p>
            <a:pPr marL="0" indent="0">
              <a:buNone/>
            </a:pPr>
            <a:r>
              <a:rPr lang="tr-TR" sz="2400" dirty="0" smtClean="0">
                <a:solidFill>
                  <a:srgbClr val="000000"/>
                </a:solidFill>
                <a:highlight>
                  <a:srgbClr val="FFFFFF"/>
                </a:highlight>
                <a:latin typeface="Consolas"/>
              </a:rPr>
              <a:t>file.open</a:t>
            </a:r>
            <a:r>
              <a:rPr lang="tr-TR" sz="2400" dirty="0">
                <a:solidFill>
                  <a:srgbClr val="000000"/>
                </a:solidFill>
                <a:highlight>
                  <a:srgbClr val="FFFFFF"/>
                </a:highlight>
                <a:latin typeface="Consolas"/>
              </a:rPr>
              <a:t>(</a:t>
            </a:r>
            <a:r>
              <a:rPr lang="tr-TR" sz="2400" dirty="0">
                <a:solidFill>
                  <a:srgbClr val="A31515"/>
                </a:solidFill>
                <a:highlight>
                  <a:srgbClr val="FFFFFF"/>
                </a:highlight>
                <a:latin typeface="Consolas"/>
              </a:rPr>
              <a:t>"stuff.dat"</a:t>
            </a:r>
            <a:r>
              <a:rPr lang="tr-TR" sz="2400" dirty="0">
                <a:solidFill>
                  <a:srgbClr val="000000"/>
                </a:solidFill>
                <a:highlight>
                  <a:srgbClr val="FFFFFF"/>
                </a:highlight>
                <a:latin typeface="Consolas"/>
              </a:rPr>
              <a:t>, ios::out | ios::binary);</a:t>
            </a:r>
            <a:endParaRPr lang="en-US" altLang="tr-TR" sz="2400" dirty="0"/>
          </a:p>
        </p:txBody>
      </p:sp>
    </p:spTree>
    <p:extLst>
      <p:ext uri="{BB962C8B-B14F-4D97-AF65-F5344CB8AC3E}">
        <p14:creationId xmlns:p14="http://schemas.microsoft.com/office/powerpoint/2010/main" val="26954727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2937803-951E-4A4F-9727-1C024020EF2E}" type="slidenum">
              <a:rPr lang="en-US" altLang="tr-TR"/>
              <a:pPr/>
              <a:t>73</a:t>
            </a:fld>
            <a:endParaRPr lang="en-US" altLang="tr-TR"/>
          </a:p>
        </p:txBody>
      </p:sp>
      <p:sp>
        <p:nvSpPr>
          <p:cNvPr id="101378" name="Rectangle 2"/>
          <p:cNvSpPr>
            <a:spLocks noGrp="1" noChangeArrowheads="1"/>
          </p:cNvSpPr>
          <p:nvPr>
            <p:ph type="title"/>
          </p:nvPr>
        </p:nvSpPr>
        <p:spPr/>
        <p:txBody>
          <a:bodyPr/>
          <a:lstStyle/>
          <a:p>
            <a:r>
              <a:rPr lang="en-US" altLang="tr-TR" dirty="0"/>
              <a:t>Figure </a:t>
            </a:r>
            <a:r>
              <a:rPr lang="tr-TR" altLang="tr-TR" dirty="0"/>
              <a:t>6</a:t>
            </a:r>
            <a:endParaRPr lang="en-US" altLang="tr-TR" dirty="0"/>
          </a:p>
        </p:txBody>
      </p:sp>
      <p:pic>
        <p:nvPicPr>
          <p:cNvPr id="101381" name="Picture 5" descr="G:\BMP files\1209.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2286000"/>
            <a:ext cx="4513263" cy="207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5788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2EDFAD0-2E71-4AF9-A9D1-BF49C8E99FDA}" type="slidenum">
              <a:rPr lang="en-US" altLang="tr-TR"/>
              <a:pPr/>
              <a:t>74</a:t>
            </a:fld>
            <a:endParaRPr lang="en-US" altLang="tr-TR"/>
          </a:p>
        </p:txBody>
      </p:sp>
      <p:sp>
        <p:nvSpPr>
          <p:cNvPr id="103426" name="Rectangle 2"/>
          <p:cNvSpPr>
            <a:spLocks noGrp="1" noChangeArrowheads="1"/>
          </p:cNvSpPr>
          <p:nvPr>
            <p:ph type="title"/>
          </p:nvPr>
        </p:nvSpPr>
        <p:spPr/>
        <p:txBody>
          <a:bodyPr/>
          <a:lstStyle/>
          <a:p>
            <a:r>
              <a:rPr lang="en-US" altLang="tr-TR" dirty="0"/>
              <a:t>Figure </a:t>
            </a:r>
            <a:r>
              <a:rPr lang="tr-TR" altLang="tr-TR" dirty="0" smtClean="0"/>
              <a:t>7</a:t>
            </a:r>
            <a:endParaRPr lang="en-US" altLang="tr-TR" dirty="0"/>
          </a:p>
        </p:txBody>
      </p:sp>
      <p:pic>
        <p:nvPicPr>
          <p:cNvPr id="103429" name="Picture 5" descr="G:\BMP files\1210.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5000" y="1981200"/>
            <a:ext cx="5014913"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0034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4BD5E48-5589-4CBB-A78C-A4141692ED05}" type="slidenum">
              <a:rPr lang="en-US" altLang="tr-TR"/>
              <a:pPr/>
              <a:t>75</a:t>
            </a:fld>
            <a:endParaRPr lang="en-US" altLang="tr-TR"/>
          </a:p>
        </p:txBody>
      </p:sp>
      <p:sp>
        <p:nvSpPr>
          <p:cNvPr id="105474" name="Rectangle 2"/>
          <p:cNvSpPr>
            <a:spLocks noGrp="1" noChangeArrowheads="1"/>
          </p:cNvSpPr>
          <p:nvPr>
            <p:ph type="title"/>
          </p:nvPr>
        </p:nvSpPr>
        <p:spPr>
          <a:xfrm>
            <a:off x="609600" y="0"/>
            <a:ext cx="7772400" cy="609600"/>
          </a:xfrm>
        </p:spPr>
        <p:txBody>
          <a:bodyPr>
            <a:normAutofit fontScale="90000"/>
          </a:bodyPr>
          <a:lstStyle/>
          <a:p>
            <a:r>
              <a:rPr lang="en-US" altLang="tr-TR" dirty="0"/>
              <a:t>Program </a:t>
            </a:r>
            <a:r>
              <a:rPr lang="en-US" altLang="tr-TR" dirty="0" smtClean="0"/>
              <a:t>18</a:t>
            </a:r>
            <a:endParaRPr lang="en-US" altLang="tr-TR" dirty="0"/>
          </a:p>
        </p:txBody>
      </p:sp>
      <p:sp>
        <p:nvSpPr>
          <p:cNvPr id="105475" name="Rectangle 3"/>
          <p:cNvSpPr>
            <a:spLocks noGrp="1" noChangeArrowheads="1"/>
          </p:cNvSpPr>
          <p:nvPr>
            <p:ph type="body" idx="1"/>
          </p:nvPr>
        </p:nvSpPr>
        <p:spPr>
          <a:xfrm>
            <a:off x="304800" y="609600"/>
            <a:ext cx="8839200" cy="5933704"/>
          </a:xfrm>
        </p:spPr>
        <p:txBody>
          <a:bodyPr>
            <a:noAutofit/>
          </a:bodyPr>
          <a:lstStyle/>
          <a:p>
            <a:pPr marL="0" indent="0">
              <a:buNone/>
            </a:pPr>
            <a:r>
              <a:rPr lang="en-US" sz="1200" dirty="0">
                <a:solidFill>
                  <a:srgbClr val="008000"/>
                </a:solidFill>
                <a:highlight>
                  <a:srgbClr val="FFFFFF"/>
                </a:highlight>
                <a:latin typeface="Consolas"/>
              </a:rPr>
              <a:t>// This program uses the write and read functions.</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a:t>
            </a:r>
            <a:r>
              <a:rPr lang="tr-TR" sz="1200" dirty="0" smtClean="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err="1">
                <a:solidFill>
                  <a:srgbClr val="2B91AF"/>
                </a:solidFill>
                <a:highlight>
                  <a:srgbClr val="FFFFFF"/>
                </a:highlight>
                <a:latin typeface="Consolas"/>
              </a:rPr>
              <a:t>fstream</a:t>
            </a:r>
            <a:r>
              <a:rPr lang="en-US" sz="1200" dirty="0">
                <a:solidFill>
                  <a:srgbClr val="000000"/>
                </a:solidFill>
                <a:highlight>
                  <a:srgbClr val="FFFFFF"/>
                </a:highlight>
                <a:latin typeface="Consolas"/>
              </a:rPr>
              <a:t> file(</a:t>
            </a:r>
            <a:r>
              <a:rPr lang="en-US" sz="1200" dirty="0">
                <a:solidFill>
                  <a:srgbClr val="A31515"/>
                </a:solidFill>
                <a:highlight>
                  <a:srgbClr val="FFFFFF"/>
                </a:highlight>
                <a:latin typeface="Consolas"/>
              </a:rPr>
              <a:t>"NUMS.DAT"</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ios</a:t>
            </a:r>
            <a:r>
              <a:rPr lang="en-US" sz="1200" dirty="0">
                <a:solidFill>
                  <a:srgbClr val="000000"/>
                </a:solidFill>
                <a:highlight>
                  <a:srgbClr val="FFFFFF"/>
                </a:highlight>
                <a:latin typeface="Consolas"/>
              </a:rPr>
              <a:t>::out | </a:t>
            </a:r>
            <a:r>
              <a:rPr lang="en-US" sz="1200" dirty="0" err="1">
                <a:solidFill>
                  <a:srgbClr val="2B91AF"/>
                </a:solidFill>
                <a:highlight>
                  <a:srgbClr val="FFFFFF"/>
                </a:highlight>
                <a:latin typeface="Consolas"/>
              </a:rPr>
              <a:t>ios</a:t>
            </a:r>
            <a:r>
              <a:rPr lang="en-US" sz="1200" dirty="0">
                <a:solidFill>
                  <a:srgbClr val="000000"/>
                </a:solidFill>
                <a:highlight>
                  <a:srgbClr val="FFFFFF"/>
                </a:highlight>
                <a:latin typeface="Consolas"/>
              </a:rPr>
              <a:t>::binary);</a:t>
            </a:r>
          </a:p>
          <a:p>
            <a:pPr marL="0" indent="0">
              <a:buNone/>
            </a:pPr>
            <a:r>
              <a:rPr lang="tr-TR" sz="1200" dirty="0">
                <a:solidFill>
                  <a:srgbClr val="0000FF"/>
                </a:solidFill>
                <a:highlight>
                  <a:srgbClr val="FFFFFF"/>
                </a:highlight>
                <a:latin typeface="Consolas"/>
              </a:rPr>
              <a:t>int</a:t>
            </a:r>
            <a:r>
              <a:rPr lang="tr-TR" sz="1200" dirty="0">
                <a:solidFill>
                  <a:srgbClr val="000000"/>
                </a:solidFill>
                <a:highlight>
                  <a:srgbClr val="FFFFFF"/>
                </a:highlight>
                <a:latin typeface="Consolas"/>
              </a:rPr>
              <a:t> buffer[10] = { 1,  2,  3,  4,  5,  6,  7,  8,  9,  10 };</a:t>
            </a:r>
          </a:p>
          <a:p>
            <a:pPr marL="0" indent="0">
              <a:buNone/>
            </a:pP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"Now writing the data to the file.\n"</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file.write((</a:t>
            </a: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*)buffer, </a:t>
            </a:r>
            <a:r>
              <a:rPr lang="tr-TR" sz="1200" dirty="0">
                <a:solidFill>
                  <a:srgbClr val="0000FF"/>
                </a:solidFill>
                <a:highlight>
                  <a:srgbClr val="FFFFFF"/>
                </a:highlight>
                <a:latin typeface="Consolas"/>
              </a:rPr>
              <a:t>sizeof</a:t>
            </a:r>
            <a:r>
              <a:rPr lang="tr-TR" sz="1200" dirty="0">
                <a:solidFill>
                  <a:srgbClr val="000000"/>
                </a:solidFill>
                <a:highlight>
                  <a:srgbClr val="FFFFFF"/>
                </a:highlight>
                <a:latin typeface="Consolas"/>
              </a:rPr>
              <a:t>(buffer));</a:t>
            </a:r>
          </a:p>
          <a:p>
            <a:pPr marL="0" indent="0">
              <a:buNone/>
            </a:pPr>
            <a:r>
              <a:rPr lang="tr-TR" sz="1200" dirty="0">
                <a:solidFill>
                  <a:srgbClr val="000000"/>
                </a:solidFill>
                <a:highlight>
                  <a:srgbClr val="FFFFFF"/>
                </a:highlight>
                <a:latin typeface="Consolas"/>
              </a:rPr>
              <a:t>file.close();</a:t>
            </a:r>
          </a:p>
          <a:p>
            <a:pPr marL="0" indent="0">
              <a:buNone/>
            </a:pP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file.open</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"NUMS.DAT"</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ios</a:t>
            </a:r>
            <a:r>
              <a:rPr lang="en-US" sz="1200" dirty="0">
                <a:solidFill>
                  <a:srgbClr val="000000"/>
                </a:solidFill>
                <a:highlight>
                  <a:srgbClr val="FFFFFF"/>
                </a:highlight>
                <a:latin typeface="Consolas"/>
              </a:rPr>
              <a:t>::in);  </a:t>
            </a:r>
            <a:r>
              <a:rPr lang="en-US" sz="1200" dirty="0">
                <a:solidFill>
                  <a:srgbClr val="008000"/>
                </a:solidFill>
                <a:highlight>
                  <a:srgbClr val="FFFFFF"/>
                </a:highlight>
                <a:latin typeface="Consolas"/>
              </a:rPr>
              <a:t>// Reopen the file.</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a:t>
            </a:r>
            <a:r>
              <a:rPr lang="tr-TR" sz="1200" dirty="0">
                <a:solidFill>
                  <a:srgbClr val="000000"/>
                </a:solidFill>
                <a:highlight>
                  <a:srgbClr val="FFFFFF"/>
                </a:highlight>
                <a:latin typeface="Consolas"/>
              </a:rPr>
              <a:t>file)</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could not be opened.\n"</a:t>
            </a:r>
            <a:r>
              <a:rPr lang="en-US" sz="1200" dirty="0">
                <a:solidFill>
                  <a:srgbClr val="008080"/>
                </a:solidFill>
                <a:highlight>
                  <a:srgbClr val="FFFFFF"/>
                </a:highlight>
                <a:latin typeface="Consolas"/>
              </a:rPr>
              <a:t>&lt;&lt;</a:t>
            </a:r>
            <a:r>
              <a:rPr lang="en-US" sz="1200" dirty="0" err="1">
                <a:solidFill>
                  <a:srgbClr val="000000"/>
                </a:solidFill>
                <a:highlight>
                  <a:srgbClr val="FFFFFF"/>
                </a:highlight>
                <a:latin typeface="Consolas"/>
              </a:rPr>
              <a:t>endl</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exit(0);</a:t>
            </a:r>
          </a:p>
          <a:p>
            <a:pPr marL="0" indent="0">
              <a:buNone/>
            </a:pP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"Now reading the data back into memory.\n"</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file.read((</a:t>
            </a: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*)buffer, </a:t>
            </a:r>
            <a:r>
              <a:rPr lang="tr-TR" sz="1200" dirty="0">
                <a:solidFill>
                  <a:srgbClr val="0000FF"/>
                </a:solidFill>
                <a:highlight>
                  <a:srgbClr val="FFFFFF"/>
                </a:highlight>
                <a:latin typeface="Consolas"/>
              </a:rPr>
              <a:t>sizeof</a:t>
            </a:r>
            <a:r>
              <a:rPr lang="tr-TR" sz="1200" dirty="0">
                <a:solidFill>
                  <a:srgbClr val="000000"/>
                </a:solidFill>
                <a:highlight>
                  <a:srgbClr val="FFFFFF"/>
                </a:highlight>
                <a:latin typeface="Consolas"/>
              </a:rPr>
              <a:t>(buffer));</a:t>
            </a:r>
          </a:p>
          <a:p>
            <a:pPr marL="0" indent="0">
              <a:buNone/>
            </a:pPr>
            <a:r>
              <a:rPr lang="en-US" sz="1200" dirty="0">
                <a:solidFill>
                  <a:srgbClr val="0000FF"/>
                </a:solidFill>
                <a:highlight>
                  <a:srgbClr val="FFFFFF"/>
                </a:highlight>
                <a:latin typeface="Consolas"/>
              </a:rPr>
              <a:t>for</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int</a:t>
            </a:r>
            <a:r>
              <a:rPr lang="en-US" sz="1200" dirty="0">
                <a:solidFill>
                  <a:srgbClr val="000000"/>
                </a:solidFill>
                <a:highlight>
                  <a:srgbClr val="FFFFFF"/>
                </a:highlight>
                <a:latin typeface="Consolas"/>
              </a:rPr>
              <a:t> count = 0; count &lt; 10; count++)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buffer[count]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 "</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file.close</a:t>
            </a:r>
            <a:r>
              <a:rPr lang="tr-TR" sz="1200" dirty="0" smtClean="0">
                <a:solidFill>
                  <a:srgbClr val="000000"/>
                </a:solidFill>
                <a:highlight>
                  <a:srgbClr val="FFFFFF"/>
                </a:highlight>
                <a:latin typeface="Consolas"/>
              </a:rPr>
              <a:t>();</a:t>
            </a:r>
          </a:p>
          <a:p>
            <a:pPr marL="0" indent="0">
              <a:buNone/>
            </a:pPr>
            <a:r>
              <a:rPr lang="tr-TR" sz="1200" dirty="0" smtClean="0">
                <a:solidFill>
                  <a:srgbClr val="000000"/>
                </a:solidFill>
                <a:highlight>
                  <a:srgbClr val="FFFFFF"/>
                </a:highlight>
                <a:latin typeface="Consolas"/>
              </a:rPr>
              <a:t>system</a:t>
            </a:r>
            <a:r>
              <a:rPr lang="tr-TR" sz="1200" dirty="0">
                <a:solidFill>
                  <a:srgbClr val="000000"/>
                </a:solidFill>
                <a:highlight>
                  <a:srgbClr val="FFFFFF"/>
                </a:highlight>
                <a:latin typeface="Consolas"/>
              </a:rPr>
              <a:t>(</a:t>
            </a:r>
            <a:r>
              <a:rPr lang="tr-TR" sz="1200" dirty="0">
                <a:solidFill>
                  <a:srgbClr val="A31515"/>
                </a:solidFill>
                <a:highlight>
                  <a:srgbClr val="FFFFFF"/>
                </a:highlight>
                <a:latin typeface="Consolas"/>
              </a:rPr>
              <a:t>"pause</a:t>
            </a:r>
            <a:r>
              <a:rPr lang="tr-TR" sz="1200" dirty="0" smtClean="0">
                <a:solidFill>
                  <a:srgbClr val="A31515"/>
                </a:solidFill>
                <a:highlight>
                  <a:srgbClr val="FFFFFF"/>
                </a:highlight>
                <a:latin typeface="Consolas"/>
              </a:rPr>
              <a:t>"</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lnSpc>
                <a:spcPct val="90000"/>
              </a:lnSpc>
              <a:buNone/>
            </a:pPr>
            <a:r>
              <a:rPr lang="en-US" altLang="tr-TR" sz="1200" noProof="1">
                <a:solidFill>
                  <a:srgbClr val="000000"/>
                </a:solidFill>
              </a:rPr>
              <a:t>	</a:t>
            </a:r>
          </a:p>
        </p:txBody>
      </p:sp>
    </p:spTree>
    <p:extLst>
      <p:ext uri="{BB962C8B-B14F-4D97-AF65-F5344CB8AC3E}">
        <p14:creationId xmlns:p14="http://schemas.microsoft.com/office/powerpoint/2010/main" val="37656286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3B150D2-B70E-4C61-A465-A9AC60A7B93B}" type="slidenum">
              <a:rPr lang="en-US" altLang="tr-TR"/>
              <a:pPr/>
              <a:t>76</a:t>
            </a:fld>
            <a:endParaRPr lang="en-US" altLang="tr-TR"/>
          </a:p>
        </p:txBody>
      </p:sp>
      <p:sp>
        <p:nvSpPr>
          <p:cNvPr id="165890"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a:t>
            </a:r>
          </a:p>
        </p:txBody>
      </p:sp>
      <p:sp>
        <p:nvSpPr>
          <p:cNvPr id="165891" name="Rectangle 3"/>
          <p:cNvSpPr>
            <a:spLocks noGrp="1" noChangeArrowheads="1"/>
          </p:cNvSpPr>
          <p:nvPr>
            <p:ph type="body" idx="1"/>
          </p:nvPr>
        </p:nvSpPr>
        <p:spPr>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Courier New" pitchFamily="49" charset="0"/>
              </a:rPr>
              <a:t>Now writing the data to the file.</a:t>
            </a:r>
          </a:p>
          <a:p>
            <a:pPr>
              <a:lnSpc>
                <a:spcPct val="80000"/>
              </a:lnSpc>
              <a:buFontTx/>
              <a:buNone/>
            </a:pPr>
            <a:r>
              <a:rPr lang="tr-TR" altLang="tr-TR" sz="2000" noProof="1">
                <a:solidFill>
                  <a:srgbClr val="000000"/>
                </a:solidFill>
                <a:latin typeface="Courier New" pitchFamily="49" charset="0"/>
              </a:rPr>
              <a:t>Now reading the data back into memory.</a:t>
            </a:r>
          </a:p>
          <a:p>
            <a:pPr>
              <a:buFontTx/>
              <a:buNone/>
            </a:pPr>
            <a:r>
              <a:rPr lang="tr-TR" altLang="tr-TR" sz="2000" noProof="1">
                <a:solidFill>
                  <a:srgbClr val="000000"/>
                </a:solidFill>
                <a:latin typeface="Courier New" pitchFamily="49" charset="0"/>
              </a:rPr>
              <a:t>1 2 3 4 5 6 7 8 9 10	</a:t>
            </a:r>
          </a:p>
        </p:txBody>
      </p:sp>
    </p:spTree>
    <p:extLst>
      <p:ext uri="{BB962C8B-B14F-4D97-AF65-F5344CB8AC3E}">
        <p14:creationId xmlns:p14="http://schemas.microsoft.com/office/powerpoint/2010/main" val="26243490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7937C0-E1C5-4430-84F0-A52892A021BE}" type="slidenum">
              <a:rPr lang="en-US" altLang="tr-TR"/>
              <a:pPr/>
              <a:t>77</a:t>
            </a:fld>
            <a:endParaRPr lang="en-US" altLang="tr-TR"/>
          </a:p>
        </p:txBody>
      </p:sp>
      <p:sp>
        <p:nvSpPr>
          <p:cNvPr id="107522" name="Rectangle 2"/>
          <p:cNvSpPr>
            <a:spLocks noGrp="1" noChangeArrowheads="1"/>
          </p:cNvSpPr>
          <p:nvPr>
            <p:ph type="title"/>
          </p:nvPr>
        </p:nvSpPr>
        <p:spPr>
          <a:xfrm>
            <a:off x="685800" y="609600"/>
            <a:ext cx="7772400" cy="609600"/>
          </a:xfrm>
        </p:spPr>
        <p:txBody>
          <a:bodyPr>
            <a:normAutofit fontScale="90000"/>
          </a:bodyPr>
          <a:lstStyle/>
          <a:p>
            <a:r>
              <a:rPr lang="en-US" altLang="tr-TR" dirty="0" smtClean="0"/>
              <a:t>Creating </a:t>
            </a:r>
            <a:r>
              <a:rPr lang="en-US" altLang="tr-TR" dirty="0"/>
              <a:t>Records with Structures</a:t>
            </a:r>
          </a:p>
        </p:txBody>
      </p:sp>
      <p:sp>
        <p:nvSpPr>
          <p:cNvPr id="107523" name="Rectangle 3"/>
          <p:cNvSpPr>
            <a:spLocks noGrp="1" noChangeArrowheads="1"/>
          </p:cNvSpPr>
          <p:nvPr>
            <p:ph type="body" idx="1"/>
          </p:nvPr>
        </p:nvSpPr>
        <p:spPr>
          <a:xfrm>
            <a:off x="685800" y="1600200"/>
            <a:ext cx="7772400" cy="4495800"/>
          </a:xfrm>
        </p:spPr>
        <p:txBody>
          <a:bodyPr>
            <a:normAutofit lnSpcReduction="10000"/>
          </a:bodyPr>
          <a:lstStyle/>
          <a:p>
            <a:pPr>
              <a:lnSpc>
                <a:spcPct val="90000"/>
              </a:lnSpc>
            </a:pPr>
            <a:r>
              <a:rPr lang="en-US" altLang="tr-TR" sz="2800" dirty="0"/>
              <a:t>Structures may be used to store fixed-length records to a file.</a:t>
            </a:r>
          </a:p>
          <a:p>
            <a:pPr lvl="3">
              <a:lnSpc>
                <a:spcPct val="90000"/>
              </a:lnSpc>
              <a:buFontTx/>
              <a:buNone/>
            </a:pPr>
            <a:r>
              <a:rPr lang="en-US" altLang="tr-TR" sz="1800" dirty="0" err="1">
                <a:latin typeface="Courier New" pitchFamily="49" charset="0"/>
              </a:rPr>
              <a:t>struct</a:t>
            </a:r>
            <a:r>
              <a:rPr lang="en-US" altLang="tr-TR" sz="1800" dirty="0">
                <a:latin typeface="Courier New" pitchFamily="49" charset="0"/>
              </a:rPr>
              <a:t> Info</a:t>
            </a:r>
          </a:p>
          <a:p>
            <a:pPr lvl="3">
              <a:lnSpc>
                <a:spcPct val="90000"/>
              </a:lnSpc>
              <a:buFontTx/>
              <a:buNone/>
            </a:pPr>
            <a:r>
              <a:rPr lang="en-US" altLang="tr-TR" sz="1800" dirty="0">
                <a:latin typeface="Courier New" pitchFamily="49" charset="0"/>
              </a:rPr>
              <a:t>{</a:t>
            </a:r>
          </a:p>
          <a:p>
            <a:pPr lvl="3">
              <a:lnSpc>
                <a:spcPct val="90000"/>
              </a:lnSpc>
              <a:buFontTx/>
              <a:buNone/>
            </a:pPr>
            <a:r>
              <a:rPr lang="en-US" altLang="tr-TR" sz="1800" dirty="0">
                <a:latin typeface="Courier New" pitchFamily="49" charset="0"/>
              </a:rPr>
              <a:t>   char name[51];</a:t>
            </a:r>
          </a:p>
          <a:p>
            <a:pPr lvl="3">
              <a:lnSpc>
                <a:spcPct val="90000"/>
              </a:lnSpc>
              <a:buFontTx/>
              <a:buNone/>
            </a:pPr>
            <a:r>
              <a:rPr lang="en-US" altLang="tr-TR" sz="1800" dirty="0">
                <a:latin typeface="Courier New" pitchFamily="49" charset="0"/>
              </a:rPr>
              <a:t>   int age;</a:t>
            </a:r>
          </a:p>
          <a:p>
            <a:pPr lvl="3">
              <a:lnSpc>
                <a:spcPct val="90000"/>
              </a:lnSpc>
              <a:buFontTx/>
              <a:buNone/>
            </a:pPr>
            <a:r>
              <a:rPr lang="en-US" altLang="tr-TR" sz="1800" dirty="0">
                <a:latin typeface="Courier New" pitchFamily="49" charset="0"/>
              </a:rPr>
              <a:t>   char address1[51];</a:t>
            </a:r>
          </a:p>
          <a:p>
            <a:pPr lvl="3">
              <a:lnSpc>
                <a:spcPct val="90000"/>
              </a:lnSpc>
              <a:buFontTx/>
              <a:buNone/>
            </a:pPr>
            <a:r>
              <a:rPr lang="en-US" altLang="tr-TR" sz="1800" dirty="0">
                <a:latin typeface="Courier New" pitchFamily="49" charset="0"/>
              </a:rPr>
              <a:t>   char address2[51];</a:t>
            </a:r>
          </a:p>
          <a:p>
            <a:pPr lvl="3">
              <a:lnSpc>
                <a:spcPct val="90000"/>
              </a:lnSpc>
              <a:buFontTx/>
              <a:buNone/>
            </a:pPr>
            <a:r>
              <a:rPr lang="en-US" altLang="tr-TR" sz="1800" dirty="0">
                <a:latin typeface="Courier New" pitchFamily="49" charset="0"/>
              </a:rPr>
              <a:t>   char phone[14];</a:t>
            </a:r>
          </a:p>
          <a:p>
            <a:pPr lvl="3">
              <a:lnSpc>
                <a:spcPct val="90000"/>
              </a:lnSpc>
              <a:buFontTx/>
              <a:buNone/>
            </a:pPr>
            <a:r>
              <a:rPr lang="en-US" altLang="tr-TR" sz="1800" dirty="0">
                <a:latin typeface="Courier New" pitchFamily="49" charset="0"/>
              </a:rPr>
              <a:t>};</a:t>
            </a:r>
          </a:p>
          <a:p>
            <a:pPr>
              <a:lnSpc>
                <a:spcPct val="90000"/>
              </a:lnSpc>
            </a:pPr>
            <a:r>
              <a:rPr lang="en-US" altLang="tr-TR" sz="2800" dirty="0"/>
              <a:t>Since structures can contain a mixture of data types, you should always use the </a:t>
            </a:r>
            <a:r>
              <a:rPr lang="en-US" altLang="tr-TR" sz="2800" dirty="0" err="1"/>
              <a:t>ios</a:t>
            </a:r>
            <a:r>
              <a:rPr lang="en-US" altLang="tr-TR" sz="2800" dirty="0"/>
              <a:t>::binary mode when opening a file to store them.</a:t>
            </a:r>
          </a:p>
        </p:txBody>
      </p:sp>
    </p:spTree>
    <p:extLst>
      <p:ext uri="{BB962C8B-B14F-4D97-AF65-F5344CB8AC3E}">
        <p14:creationId xmlns:p14="http://schemas.microsoft.com/office/powerpoint/2010/main" val="32818610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7DCFC7-3CC0-4232-A88C-BDEFED936605}" type="slidenum">
              <a:rPr lang="en-US" altLang="tr-TR"/>
              <a:pPr/>
              <a:t>78</a:t>
            </a:fld>
            <a:endParaRPr lang="en-US" altLang="tr-TR"/>
          </a:p>
        </p:txBody>
      </p:sp>
      <p:sp>
        <p:nvSpPr>
          <p:cNvPr id="109570" name="Rectangle 2"/>
          <p:cNvSpPr>
            <a:spLocks noGrp="1" noChangeArrowheads="1"/>
          </p:cNvSpPr>
          <p:nvPr>
            <p:ph type="title"/>
          </p:nvPr>
        </p:nvSpPr>
        <p:spPr>
          <a:xfrm>
            <a:off x="685800" y="228600"/>
            <a:ext cx="7772400" cy="685800"/>
          </a:xfrm>
        </p:spPr>
        <p:txBody>
          <a:bodyPr>
            <a:normAutofit fontScale="90000"/>
          </a:bodyPr>
          <a:lstStyle/>
          <a:p>
            <a:r>
              <a:rPr lang="en-US" altLang="tr-TR" dirty="0"/>
              <a:t>Program </a:t>
            </a:r>
            <a:r>
              <a:rPr lang="en-US" altLang="tr-TR" dirty="0" smtClean="0"/>
              <a:t>19</a:t>
            </a:r>
            <a:r>
              <a:rPr lang="tr-TR" altLang="tr-TR" dirty="0" smtClean="0"/>
              <a:t>a</a:t>
            </a:r>
            <a:endParaRPr lang="en-US" altLang="tr-TR" dirty="0"/>
          </a:p>
        </p:txBody>
      </p:sp>
      <p:sp>
        <p:nvSpPr>
          <p:cNvPr id="109571" name="Rectangle 3"/>
          <p:cNvSpPr>
            <a:spLocks noGrp="1" noChangeArrowheads="1"/>
          </p:cNvSpPr>
          <p:nvPr>
            <p:ph type="body" idx="1"/>
          </p:nvPr>
        </p:nvSpPr>
        <p:spPr>
          <a:xfrm>
            <a:off x="95000" y="838199"/>
            <a:ext cx="8839200" cy="5764481"/>
          </a:xfrm>
        </p:spPr>
        <p:txBody>
          <a:bodyPr>
            <a:noAutofit/>
          </a:bodyPr>
          <a:lstStyle/>
          <a:p>
            <a:pPr marL="0" indent="0">
              <a:buNone/>
            </a:pPr>
            <a:r>
              <a:rPr lang="en-US" sz="1200" dirty="0">
                <a:solidFill>
                  <a:srgbClr val="008000"/>
                </a:solidFill>
                <a:highlight>
                  <a:srgbClr val="FFFFFF"/>
                </a:highlight>
                <a:latin typeface="Consolas"/>
              </a:rPr>
              <a:t>// This program demonstrates the use of a structure variable to</a:t>
            </a:r>
            <a:endParaRPr lang="en-US" sz="1200" dirty="0">
              <a:solidFill>
                <a:srgbClr val="000000"/>
              </a:solidFill>
              <a:highlight>
                <a:srgbClr val="FFFFFF"/>
              </a:highlight>
              <a:latin typeface="Consolas"/>
            </a:endParaRPr>
          </a:p>
          <a:p>
            <a:pPr marL="0" indent="0">
              <a:buNone/>
            </a:pPr>
            <a:r>
              <a:rPr lang="en-US" sz="1200" dirty="0">
                <a:solidFill>
                  <a:srgbClr val="008000"/>
                </a:solidFill>
                <a:highlight>
                  <a:srgbClr val="FFFFFF"/>
                </a:highlight>
                <a:latin typeface="Consolas"/>
              </a:rPr>
              <a:t>// store a record of information to a file</a:t>
            </a:r>
            <a:r>
              <a:rPr lang="en-US" sz="1200" dirty="0" smtClean="0">
                <a:solidFill>
                  <a:srgbClr val="008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&lt;iostream&gt;</a:t>
            </a:r>
            <a:r>
              <a:rPr lang="tr-TR" sz="1200" dirty="0">
                <a:solidFill>
                  <a:srgbClr val="000000"/>
                </a:solidFill>
                <a:highlight>
                  <a:srgbClr val="FFFFFF"/>
                </a:highlight>
                <a:latin typeface="Consolas"/>
              </a:rPr>
              <a:t> </a:t>
            </a: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&lt;fstream&gt;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&lt;iomanip&gt;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//setprecision</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#include</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&lt;ctype.h&gt;</a:t>
            </a:r>
            <a:r>
              <a:rPr lang="tr-TR" sz="1200" dirty="0">
                <a:solidFill>
                  <a:srgbClr val="000000"/>
                </a:solidFill>
                <a:highlight>
                  <a:srgbClr val="FFFFFF"/>
                </a:highlight>
                <a:latin typeface="Consolas"/>
              </a:rPr>
              <a:t>  </a:t>
            </a:r>
            <a:r>
              <a:rPr lang="tr-TR" sz="1200" dirty="0">
                <a:solidFill>
                  <a:srgbClr val="008000"/>
                </a:solidFill>
                <a:highlight>
                  <a:srgbClr val="FFFFFF"/>
                </a:highlight>
                <a:latin typeface="Consolas"/>
              </a:rPr>
              <a:t>// for toupper</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using</a:t>
            </a: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namespace</a:t>
            </a:r>
            <a:r>
              <a:rPr lang="tr-TR" sz="1200" dirty="0">
                <a:solidFill>
                  <a:srgbClr val="000000"/>
                </a:solidFill>
                <a:highlight>
                  <a:srgbClr val="FFFFFF"/>
                </a:highlight>
                <a:latin typeface="Consolas"/>
              </a:rPr>
              <a:t> std;</a:t>
            </a:r>
          </a:p>
          <a:p>
            <a:pPr marL="0" indent="0">
              <a:buNone/>
            </a:pPr>
            <a:r>
              <a:rPr lang="en-US" sz="1200" dirty="0">
                <a:solidFill>
                  <a:srgbClr val="008000"/>
                </a:solidFill>
                <a:highlight>
                  <a:srgbClr val="FFFFFF"/>
                </a:highlight>
                <a:latin typeface="Consolas"/>
              </a:rPr>
              <a:t>// Declare a structure for the record.</a:t>
            </a:r>
            <a:endParaRPr lang="en-US"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struct</a:t>
            </a:r>
            <a:r>
              <a:rPr lang="tr-TR" sz="1200" dirty="0">
                <a:solidFill>
                  <a:srgbClr val="000000"/>
                </a:solidFill>
                <a:highlight>
                  <a:srgbClr val="FFFFFF"/>
                </a:highlight>
                <a:latin typeface="Consolas"/>
              </a:rPr>
              <a:t> </a:t>
            </a:r>
            <a:r>
              <a:rPr lang="tr-TR" sz="1200" dirty="0">
                <a:solidFill>
                  <a:srgbClr val="2B91AF"/>
                </a:solidFill>
                <a:highlight>
                  <a:srgbClr val="FFFFFF"/>
                </a:highlight>
                <a:latin typeface="Consolas"/>
              </a:rPr>
              <a:t>Info</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name[51];</a:t>
            </a:r>
          </a:p>
          <a:p>
            <a:pPr marL="0" indent="0">
              <a:buNone/>
            </a:pPr>
            <a:r>
              <a:rPr lang="tr-TR" sz="1200" dirty="0">
                <a:solidFill>
                  <a:srgbClr val="0000FF"/>
                </a:solidFill>
                <a:highlight>
                  <a:srgbClr val="FFFFFF"/>
                </a:highlight>
                <a:latin typeface="Consolas"/>
              </a:rPr>
              <a:t>int</a:t>
            </a:r>
            <a:r>
              <a:rPr lang="tr-TR" sz="1200" dirty="0">
                <a:solidFill>
                  <a:srgbClr val="000000"/>
                </a:solidFill>
                <a:highlight>
                  <a:srgbClr val="FFFFFF"/>
                </a:highlight>
                <a:latin typeface="Consolas"/>
              </a:rPr>
              <a:t> age;</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address1[51];</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address2[51];</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phone[14];</a:t>
            </a:r>
          </a:p>
          <a:p>
            <a:pPr marL="0" indent="0">
              <a:buNone/>
            </a:pP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tr-TR" sz="1200" dirty="0">
                <a:solidFill>
                  <a:srgbClr val="0000FF"/>
                </a:solidFill>
                <a:highlight>
                  <a:srgbClr val="FFFFFF"/>
                </a:highlight>
                <a:latin typeface="Consolas"/>
              </a:rPr>
              <a:t>void</a:t>
            </a:r>
            <a:r>
              <a:rPr lang="tr-TR" sz="1200" dirty="0">
                <a:solidFill>
                  <a:srgbClr val="000000"/>
                </a:solidFill>
                <a:highlight>
                  <a:srgbClr val="FFFFFF"/>
                </a:highlight>
                <a:latin typeface="Consolas"/>
              </a:rPr>
              <a:t> main(</a:t>
            </a:r>
            <a:r>
              <a:rPr lang="tr-TR" sz="1200" dirty="0">
                <a:solidFill>
                  <a:srgbClr val="0000FF"/>
                </a:solidFill>
                <a:highlight>
                  <a:srgbClr val="FFFFFF"/>
                </a:highlight>
                <a:latin typeface="Consolas"/>
              </a:rPr>
              <a:t>void</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r>
              <a:rPr lang="en-US" sz="1200" dirty="0" err="1">
                <a:solidFill>
                  <a:srgbClr val="2B91AF"/>
                </a:solidFill>
                <a:highlight>
                  <a:srgbClr val="FFFFFF"/>
                </a:highlight>
                <a:latin typeface="Consolas"/>
              </a:rPr>
              <a:t>fstream</a:t>
            </a:r>
            <a:r>
              <a:rPr lang="en-US" sz="1200" dirty="0">
                <a:solidFill>
                  <a:srgbClr val="000000"/>
                </a:solidFill>
                <a:highlight>
                  <a:srgbClr val="FFFFFF"/>
                </a:highlight>
                <a:latin typeface="Consolas"/>
              </a:rPr>
              <a:t> people(</a:t>
            </a:r>
            <a:r>
              <a:rPr lang="en-US" sz="1200" dirty="0">
                <a:solidFill>
                  <a:srgbClr val="A31515"/>
                </a:solidFill>
                <a:highlight>
                  <a:srgbClr val="FFFFFF"/>
                </a:highlight>
                <a:latin typeface="Consolas"/>
              </a:rPr>
              <a:t>"people.dat"</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ios</a:t>
            </a:r>
            <a:r>
              <a:rPr lang="en-US" sz="1200" dirty="0">
                <a:solidFill>
                  <a:srgbClr val="000000"/>
                </a:solidFill>
                <a:highlight>
                  <a:srgbClr val="FFFFFF"/>
                </a:highlight>
                <a:latin typeface="Consolas"/>
              </a:rPr>
              <a:t>::out | </a:t>
            </a:r>
            <a:r>
              <a:rPr lang="en-US" sz="1200" dirty="0" err="1">
                <a:solidFill>
                  <a:srgbClr val="2B91AF"/>
                </a:solidFill>
                <a:highlight>
                  <a:srgbClr val="FFFFFF"/>
                </a:highlight>
                <a:latin typeface="Consolas"/>
              </a:rPr>
              <a:t>ios</a:t>
            </a:r>
            <a:r>
              <a:rPr lang="en-US" sz="1200" dirty="0">
                <a:solidFill>
                  <a:srgbClr val="000000"/>
                </a:solidFill>
                <a:highlight>
                  <a:srgbClr val="FFFFFF"/>
                </a:highlight>
                <a:latin typeface="Consolas"/>
              </a:rPr>
              <a:t>::binary);</a:t>
            </a:r>
          </a:p>
          <a:p>
            <a:pPr marL="0" indent="0">
              <a:buNone/>
            </a:pPr>
            <a:r>
              <a:rPr lang="tr-TR" sz="1200" dirty="0">
                <a:solidFill>
                  <a:srgbClr val="2B91AF"/>
                </a:solidFill>
                <a:highlight>
                  <a:srgbClr val="FFFFFF"/>
                </a:highlight>
                <a:latin typeface="Consolas"/>
              </a:rPr>
              <a:t>Info</a:t>
            </a:r>
            <a:r>
              <a:rPr lang="tr-TR" sz="1200" dirty="0">
                <a:solidFill>
                  <a:srgbClr val="000000"/>
                </a:solidFill>
                <a:highlight>
                  <a:srgbClr val="FFFFFF"/>
                </a:highlight>
                <a:latin typeface="Consolas"/>
              </a:rPr>
              <a:t> person;</a:t>
            </a:r>
          </a:p>
          <a:p>
            <a:pPr marL="0" indent="0">
              <a:buNone/>
            </a:pP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again;</a:t>
            </a:r>
          </a:p>
          <a:p>
            <a:pPr marL="0" indent="0">
              <a:buNone/>
            </a:pPr>
            <a:r>
              <a:rPr lang="tr-TR" sz="1200" dirty="0">
                <a:solidFill>
                  <a:srgbClr val="0000FF"/>
                </a:solidFill>
                <a:highlight>
                  <a:srgbClr val="FFFFFF"/>
                </a:highlight>
                <a:latin typeface="Consolas"/>
              </a:rPr>
              <a:t>if</a:t>
            </a:r>
            <a:r>
              <a:rPr lang="tr-TR" sz="1200" dirty="0">
                <a:solidFill>
                  <a:srgbClr val="000000"/>
                </a:solidFill>
                <a:highlight>
                  <a:srgbClr val="FFFFFF"/>
                </a:highlight>
                <a:latin typeface="Consolas"/>
              </a:rPr>
              <a:t> (</a:t>
            </a:r>
            <a:r>
              <a:rPr lang="tr-TR" sz="1200" dirty="0">
                <a:solidFill>
                  <a:srgbClr val="008080"/>
                </a:solidFill>
                <a:highlight>
                  <a:srgbClr val="FFFFFF"/>
                </a:highlight>
                <a:latin typeface="Consolas"/>
              </a:rPr>
              <a:t>!</a:t>
            </a:r>
            <a:r>
              <a:rPr lang="tr-TR" sz="1200" dirty="0">
                <a:solidFill>
                  <a:srgbClr val="000000"/>
                </a:solidFill>
                <a:highlight>
                  <a:srgbClr val="FFFFFF"/>
                </a:highlight>
                <a:latin typeface="Consolas"/>
              </a:rPr>
              <a:t>people)</a:t>
            </a: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"File could not be opened.\n"</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endl</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exit(0);</a:t>
            </a:r>
          </a:p>
          <a:p>
            <a:pPr marL="0" indent="0">
              <a:buNone/>
            </a:pP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p:txBody>
      </p:sp>
    </p:spTree>
    <p:extLst>
      <p:ext uri="{BB962C8B-B14F-4D97-AF65-F5344CB8AC3E}">
        <p14:creationId xmlns:p14="http://schemas.microsoft.com/office/powerpoint/2010/main" val="34097950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7DCFC7-3CC0-4232-A88C-BDEFED936605}" type="slidenum">
              <a:rPr lang="en-US" altLang="tr-TR"/>
              <a:pPr/>
              <a:t>79</a:t>
            </a:fld>
            <a:endParaRPr lang="en-US" altLang="tr-TR"/>
          </a:p>
        </p:txBody>
      </p:sp>
      <p:sp>
        <p:nvSpPr>
          <p:cNvPr id="109570" name="Rectangle 2"/>
          <p:cNvSpPr>
            <a:spLocks noGrp="1" noChangeArrowheads="1"/>
          </p:cNvSpPr>
          <p:nvPr>
            <p:ph type="title"/>
          </p:nvPr>
        </p:nvSpPr>
        <p:spPr>
          <a:xfrm>
            <a:off x="685800" y="228600"/>
            <a:ext cx="7772400" cy="685800"/>
          </a:xfrm>
        </p:spPr>
        <p:txBody>
          <a:bodyPr>
            <a:normAutofit fontScale="90000"/>
          </a:bodyPr>
          <a:lstStyle/>
          <a:p>
            <a:r>
              <a:rPr lang="en-US" altLang="tr-TR" dirty="0"/>
              <a:t>Program </a:t>
            </a:r>
            <a:r>
              <a:rPr lang="en-US" altLang="tr-TR" dirty="0" smtClean="0"/>
              <a:t>19</a:t>
            </a:r>
            <a:r>
              <a:rPr lang="tr-TR" altLang="tr-TR" dirty="0" smtClean="0"/>
              <a:t>a continues</a:t>
            </a:r>
            <a:endParaRPr lang="en-US" altLang="tr-TR" dirty="0"/>
          </a:p>
        </p:txBody>
      </p:sp>
      <p:sp>
        <p:nvSpPr>
          <p:cNvPr id="109571" name="Rectangle 3"/>
          <p:cNvSpPr>
            <a:spLocks noGrp="1" noChangeArrowheads="1"/>
          </p:cNvSpPr>
          <p:nvPr>
            <p:ph type="body" idx="1"/>
          </p:nvPr>
        </p:nvSpPr>
        <p:spPr>
          <a:xfrm>
            <a:off x="581891" y="909450"/>
            <a:ext cx="6555179" cy="5764481"/>
          </a:xfrm>
        </p:spPr>
        <p:txBody>
          <a:bodyPr>
            <a:noAutofit/>
          </a:bodyPr>
          <a:lstStyle/>
          <a:p>
            <a:pPr marL="0" indent="0">
              <a:buNone/>
            </a:pPr>
            <a:r>
              <a:rPr lang="tr-TR" sz="1200" dirty="0" smtClean="0">
                <a:solidFill>
                  <a:srgbClr val="0000FF"/>
                </a:solidFill>
                <a:highlight>
                  <a:srgbClr val="FFFFFF"/>
                </a:highlight>
                <a:latin typeface="Consolas"/>
              </a:rPr>
              <a:t>do</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"Enter the following information about a person:\n"</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"Name: "</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cin.getline(person.name, 51);</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"Age: "</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person.age;</a:t>
            </a:r>
          </a:p>
          <a:p>
            <a:pPr marL="0" indent="0">
              <a:buNone/>
            </a:pPr>
            <a:r>
              <a:rPr lang="tr-TR" sz="1200" dirty="0">
                <a:solidFill>
                  <a:srgbClr val="000000"/>
                </a:solidFill>
                <a:highlight>
                  <a:srgbClr val="FFFFFF"/>
                </a:highlight>
                <a:latin typeface="Consolas"/>
              </a:rPr>
              <a:t>cin.ignore(); </a:t>
            </a:r>
            <a:r>
              <a:rPr lang="tr-TR" sz="1200" dirty="0">
                <a:solidFill>
                  <a:srgbClr val="008000"/>
                </a:solidFill>
                <a:highlight>
                  <a:srgbClr val="FFFFFF"/>
                </a:highlight>
                <a:latin typeface="Consolas"/>
              </a:rPr>
              <a:t>// skip over remaining newline.</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"Address line 1: "</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cin.getline(person.address1, 51);</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"Address line 2: "</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cin.getline(person.address2, 51);</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a:t>
            </a:r>
            <a:r>
              <a:rPr lang="tr-TR" sz="1200" dirty="0">
                <a:solidFill>
                  <a:srgbClr val="A31515"/>
                </a:solidFill>
                <a:highlight>
                  <a:srgbClr val="FFFFFF"/>
                </a:highlight>
                <a:latin typeface="Consolas"/>
              </a:rPr>
              <a:t>"Phone: "</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cin.getline(person.phone, 14);</a:t>
            </a:r>
          </a:p>
          <a:p>
            <a:pPr marL="0" indent="0">
              <a:buNone/>
            </a:pPr>
            <a:r>
              <a:rPr lang="tr-TR" sz="1200" dirty="0">
                <a:solidFill>
                  <a:srgbClr val="000000"/>
                </a:solidFill>
                <a:highlight>
                  <a:srgbClr val="FFFFFF"/>
                </a:highlight>
                <a:latin typeface="Consolas"/>
              </a:rPr>
              <a:t>people.write((</a:t>
            </a: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*)&amp;person, </a:t>
            </a:r>
            <a:r>
              <a:rPr lang="tr-TR" sz="1200" dirty="0">
                <a:solidFill>
                  <a:srgbClr val="0000FF"/>
                </a:solidFill>
                <a:highlight>
                  <a:srgbClr val="FFFFFF"/>
                </a:highlight>
                <a:latin typeface="Consolas"/>
              </a:rPr>
              <a:t>sizeof</a:t>
            </a:r>
            <a:r>
              <a:rPr lang="tr-TR" sz="1200" dirty="0">
                <a:solidFill>
                  <a:srgbClr val="000000"/>
                </a:solidFill>
                <a:highlight>
                  <a:srgbClr val="FFFFFF"/>
                </a:highlight>
                <a:latin typeface="Consolas"/>
              </a:rPr>
              <a:t>(person));</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"Do you want to enter another record? "</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cin </a:t>
            </a:r>
            <a:r>
              <a:rPr lang="tr-TR" sz="1200" dirty="0">
                <a:solidFill>
                  <a:srgbClr val="008080"/>
                </a:solidFill>
                <a:highlight>
                  <a:srgbClr val="FFFFFF"/>
                </a:highlight>
                <a:latin typeface="Consolas"/>
              </a:rPr>
              <a:t>&gt;&gt;</a:t>
            </a:r>
            <a:r>
              <a:rPr lang="tr-TR" sz="1200" dirty="0">
                <a:solidFill>
                  <a:srgbClr val="000000"/>
                </a:solidFill>
                <a:highlight>
                  <a:srgbClr val="FFFFFF"/>
                </a:highlight>
                <a:latin typeface="Consolas"/>
              </a:rPr>
              <a:t> again;</a:t>
            </a:r>
          </a:p>
          <a:p>
            <a:pPr marL="0" indent="0">
              <a:buNone/>
            </a:pPr>
            <a:r>
              <a:rPr lang="tr-TR" sz="1200" dirty="0">
                <a:solidFill>
                  <a:srgbClr val="000000"/>
                </a:solidFill>
                <a:highlight>
                  <a:srgbClr val="FFFFFF"/>
                </a:highlight>
                <a:latin typeface="Consolas"/>
              </a:rPr>
              <a:t>cin.ignore();</a:t>
            </a:r>
          </a:p>
          <a:p>
            <a:pPr marL="0" indent="0">
              <a:buNone/>
            </a:pPr>
            <a:r>
              <a:rPr lang="tr-TR" sz="1200" dirty="0">
                <a:solidFill>
                  <a:srgbClr val="000000"/>
                </a:solidFill>
                <a:highlight>
                  <a:srgbClr val="FFFFFF"/>
                </a:highlight>
                <a:latin typeface="Consolas"/>
              </a:rPr>
              <a:t>} </a:t>
            </a:r>
            <a:r>
              <a:rPr lang="tr-TR" sz="1200" dirty="0">
                <a:solidFill>
                  <a:srgbClr val="0000FF"/>
                </a:solidFill>
                <a:highlight>
                  <a:srgbClr val="FFFFFF"/>
                </a:highlight>
                <a:latin typeface="Consolas"/>
              </a:rPr>
              <a:t>while</a:t>
            </a:r>
            <a:r>
              <a:rPr lang="tr-TR" sz="1200" dirty="0">
                <a:solidFill>
                  <a:srgbClr val="000000"/>
                </a:solidFill>
                <a:highlight>
                  <a:srgbClr val="FFFFFF"/>
                </a:highlight>
                <a:latin typeface="Consolas"/>
              </a:rPr>
              <a:t> (toupper(again) == </a:t>
            </a:r>
            <a:r>
              <a:rPr lang="tr-TR" sz="1200" dirty="0">
                <a:solidFill>
                  <a:srgbClr val="A31515"/>
                </a:solidFill>
                <a:highlight>
                  <a:srgbClr val="FFFFFF"/>
                </a:highlight>
                <a:latin typeface="Consolas"/>
              </a:rPr>
              <a:t>'Y'</a:t>
            </a: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people.close</a:t>
            </a:r>
            <a:r>
              <a:rPr lang="tr-TR" sz="1200" dirty="0" smtClean="0">
                <a:solidFill>
                  <a:srgbClr val="000000"/>
                </a:solidFill>
                <a:highlight>
                  <a:srgbClr val="FFFFFF"/>
                </a:highlight>
                <a:latin typeface="Consolas"/>
              </a:rPr>
              <a:t>();</a:t>
            </a: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a:t>
            </a: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p:txBody>
      </p:sp>
    </p:spTree>
    <p:extLst>
      <p:ext uri="{BB962C8B-B14F-4D97-AF65-F5344CB8AC3E}">
        <p14:creationId xmlns:p14="http://schemas.microsoft.com/office/powerpoint/2010/main" val="1293272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a:xfrm>
            <a:off x="444674" y="0"/>
            <a:ext cx="8229600" cy="1143000"/>
          </a:xfrm>
          <a:noFill/>
        </p:spPr>
        <p:txBody>
          <a:bodyPr/>
          <a:lstStyle/>
          <a:p>
            <a:r>
              <a:rPr lang="en-US" dirty="0" smtClean="0">
                <a:latin typeface="Cambria" pitchFamily="18" charset="0"/>
              </a:rPr>
              <a:t>Text File </a:t>
            </a:r>
            <a:r>
              <a:rPr lang="en-US" dirty="0" err="1" smtClean="0">
                <a:latin typeface="Cambria" pitchFamily="18" charset="0"/>
              </a:rPr>
              <a:t>vs</a:t>
            </a:r>
            <a:r>
              <a:rPr lang="en-US" dirty="0" smtClean="0">
                <a:latin typeface="Cambria" pitchFamily="18" charset="0"/>
              </a:rPr>
              <a:t> Binary File</a:t>
            </a:r>
          </a:p>
        </p:txBody>
      </p:sp>
      <p:sp>
        <p:nvSpPr>
          <p:cNvPr id="7171" name="Rectangle 2"/>
          <p:cNvSpPr>
            <a:spLocks noGrp="1" noChangeArrowheads="1"/>
          </p:cNvSpPr>
          <p:nvPr>
            <p:ph idx="1"/>
          </p:nvPr>
        </p:nvSpPr>
        <p:spPr>
          <a:xfrm>
            <a:off x="369366" y="1144262"/>
            <a:ext cx="8421687" cy="2176463"/>
          </a:xfrm>
        </p:spPr>
        <p:txBody>
          <a:bodyPr/>
          <a:lstStyle/>
          <a:p>
            <a:r>
              <a:rPr lang="en-US" dirty="0" smtClean="0">
                <a:latin typeface="Cambria" pitchFamily="18" charset="0"/>
              </a:rPr>
              <a:t>Consider how we can store short int 30000 = 0x7530, which occupies 2 bytes in memory</a:t>
            </a:r>
          </a:p>
          <a:p>
            <a:pPr lvl="1"/>
            <a:r>
              <a:rPr lang="en-US" dirty="0" smtClean="0">
                <a:latin typeface="Cambria" pitchFamily="18" charset="0"/>
              </a:rPr>
              <a:t>One option is to store the number in text form as chars ‘3’, ‘0’, ‘0’, ‘0’, ‘0’</a:t>
            </a:r>
          </a:p>
          <a:p>
            <a:pPr lvl="2"/>
            <a:r>
              <a:rPr lang="en-US" dirty="0" smtClean="0">
                <a:latin typeface="Cambria" pitchFamily="18" charset="0"/>
              </a:rPr>
              <a:t>Using ASCII chars, we need 5 bytes to store this number </a:t>
            </a:r>
          </a:p>
        </p:txBody>
      </p:sp>
      <p:sp>
        <p:nvSpPr>
          <p:cNvPr id="7170" name="Slayt Numarası Yer Tutucusu 5"/>
          <p:cNvSpPr>
            <a:spLocks noGrp="1"/>
          </p:cNvSpPr>
          <p:nvPr>
            <p:ph type="sldNum" sz="quarter" idx="12"/>
          </p:nvPr>
        </p:nvSpPr>
        <p:spPr>
          <a:noFill/>
        </p:spPr>
        <p:txBody>
          <a:bodyPr/>
          <a:lstStyle/>
          <a:p>
            <a:fld id="{87899514-5921-401B-9DC6-D9FEBC393252}" type="slidenum">
              <a:rPr lang="en-US" smtClean="0"/>
              <a:pPr/>
              <a:t>8</a:t>
            </a:fld>
            <a:endParaRPr lang="en-US" smtClean="0"/>
          </a:p>
        </p:txBody>
      </p:sp>
      <p:grpSp>
        <p:nvGrpSpPr>
          <p:cNvPr id="7173" name="Group 16"/>
          <p:cNvGrpSpPr>
            <a:grpSpLocks/>
          </p:cNvGrpSpPr>
          <p:nvPr/>
        </p:nvGrpSpPr>
        <p:grpSpPr bwMode="auto">
          <a:xfrm>
            <a:off x="1366838" y="3343275"/>
            <a:ext cx="6234112" cy="925513"/>
            <a:chOff x="861" y="2350"/>
            <a:chExt cx="3927" cy="768"/>
          </a:xfrm>
        </p:grpSpPr>
        <p:sp>
          <p:nvSpPr>
            <p:cNvPr id="7183" name="Rectangle 4"/>
            <p:cNvSpPr>
              <a:spLocks noChangeArrowheads="1"/>
            </p:cNvSpPr>
            <p:nvPr/>
          </p:nvSpPr>
          <p:spPr bwMode="auto">
            <a:xfrm>
              <a:off x="1413" y="2602"/>
              <a:ext cx="428" cy="375"/>
            </a:xfrm>
            <a:prstGeom prst="rect">
              <a:avLst/>
            </a:prstGeom>
            <a:solidFill>
              <a:srgbClr val="DDDDDD"/>
            </a:solidFill>
            <a:ln w="9525">
              <a:solidFill>
                <a:schemeClr val="tx1"/>
              </a:solidFill>
              <a:miter lim="800000"/>
              <a:headEnd/>
              <a:tailEnd/>
            </a:ln>
          </p:spPr>
          <p:txBody>
            <a:bodyPr wrap="none" anchor="ctr"/>
            <a:lstStyle/>
            <a:p>
              <a:pPr algn="ctr"/>
              <a:r>
                <a:rPr lang="en-US">
                  <a:latin typeface="Comic Sans MS" pitchFamily="66" charset="0"/>
                </a:rPr>
                <a:t>‘3’</a:t>
              </a:r>
            </a:p>
          </p:txBody>
        </p:sp>
        <p:sp>
          <p:nvSpPr>
            <p:cNvPr id="7184" name="Rectangle 5"/>
            <p:cNvSpPr>
              <a:spLocks noChangeArrowheads="1"/>
            </p:cNvSpPr>
            <p:nvPr/>
          </p:nvSpPr>
          <p:spPr bwMode="auto">
            <a:xfrm>
              <a:off x="1833" y="2602"/>
              <a:ext cx="428" cy="375"/>
            </a:xfrm>
            <a:prstGeom prst="rect">
              <a:avLst/>
            </a:prstGeom>
            <a:solidFill>
              <a:srgbClr val="DDDDDD"/>
            </a:solidFill>
            <a:ln w="9525">
              <a:solidFill>
                <a:schemeClr val="tx1"/>
              </a:solidFill>
              <a:miter lim="800000"/>
              <a:headEnd/>
              <a:tailEnd/>
            </a:ln>
          </p:spPr>
          <p:txBody>
            <a:bodyPr wrap="none" anchor="ctr"/>
            <a:lstStyle/>
            <a:p>
              <a:pPr algn="ctr"/>
              <a:r>
                <a:rPr lang="en-US">
                  <a:latin typeface="Comic Sans MS" pitchFamily="66" charset="0"/>
                </a:rPr>
                <a:t>‘0’</a:t>
              </a:r>
            </a:p>
          </p:txBody>
        </p:sp>
        <p:sp>
          <p:nvSpPr>
            <p:cNvPr id="7185" name="Rectangle 6"/>
            <p:cNvSpPr>
              <a:spLocks noChangeArrowheads="1"/>
            </p:cNvSpPr>
            <p:nvPr/>
          </p:nvSpPr>
          <p:spPr bwMode="auto">
            <a:xfrm>
              <a:off x="2261" y="2602"/>
              <a:ext cx="428" cy="375"/>
            </a:xfrm>
            <a:prstGeom prst="rect">
              <a:avLst/>
            </a:prstGeom>
            <a:solidFill>
              <a:srgbClr val="DDDDDD"/>
            </a:solidFill>
            <a:ln w="9525">
              <a:solidFill>
                <a:schemeClr val="tx1"/>
              </a:solidFill>
              <a:miter lim="800000"/>
              <a:headEnd/>
              <a:tailEnd/>
            </a:ln>
          </p:spPr>
          <p:txBody>
            <a:bodyPr wrap="none" anchor="ctr"/>
            <a:lstStyle/>
            <a:p>
              <a:pPr algn="ctr"/>
              <a:r>
                <a:rPr lang="en-US">
                  <a:latin typeface="Comic Sans MS" pitchFamily="66" charset="0"/>
                </a:rPr>
                <a:t>‘0’</a:t>
              </a:r>
            </a:p>
          </p:txBody>
        </p:sp>
        <p:sp>
          <p:nvSpPr>
            <p:cNvPr id="7186" name="Rectangle 7"/>
            <p:cNvSpPr>
              <a:spLocks noChangeArrowheads="1"/>
            </p:cNvSpPr>
            <p:nvPr/>
          </p:nvSpPr>
          <p:spPr bwMode="auto">
            <a:xfrm>
              <a:off x="2681" y="2602"/>
              <a:ext cx="428" cy="375"/>
            </a:xfrm>
            <a:prstGeom prst="rect">
              <a:avLst/>
            </a:prstGeom>
            <a:solidFill>
              <a:srgbClr val="DDDDDD"/>
            </a:solidFill>
            <a:ln w="9525">
              <a:solidFill>
                <a:schemeClr val="tx1"/>
              </a:solidFill>
              <a:miter lim="800000"/>
              <a:headEnd/>
              <a:tailEnd/>
            </a:ln>
          </p:spPr>
          <p:txBody>
            <a:bodyPr wrap="none" anchor="ctr"/>
            <a:lstStyle/>
            <a:p>
              <a:pPr algn="ctr"/>
              <a:r>
                <a:rPr lang="en-US">
                  <a:latin typeface="Comic Sans MS" pitchFamily="66" charset="0"/>
                </a:rPr>
                <a:t>‘0’</a:t>
              </a:r>
            </a:p>
          </p:txBody>
        </p:sp>
        <p:sp>
          <p:nvSpPr>
            <p:cNvPr id="7187" name="Rectangle 8"/>
            <p:cNvSpPr>
              <a:spLocks noChangeArrowheads="1"/>
            </p:cNvSpPr>
            <p:nvPr/>
          </p:nvSpPr>
          <p:spPr bwMode="auto">
            <a:xfrm>
              <a:off x="3110" y="2602"/>
              <a:ext cx="428" cy="375"/>
            </a:xfrm>
            <a:prstGeom prst="rect">
              <a:avLst/>
            </a:prstGeom>
            <a:solidFill>
              <a:srgbClr val="DDDDDD"/>
            </a:solidFill>
            <a:ln w="9525">
              <a:solidFill>
                <a:schemeClr val="tx1"/>
              </a:solidFill>
              <a:miter lim="800000"/>
              <a:headEnd/>
              <a:tailEnd/>
            </a:ln>
          </p:spPr>
          <p:txBody>
            <a:bodyPr wrap="none" anchor="ctr"/>
            <a:lstStyle/>
            <a:p>
              <a:pPr algn="ctr"/>
              <a:r>
                <a:rPr lang="en-US">
                  <a:latin typeface="Comic Sans MS" pitchFamily="66" charset="0"/>
                </a:rPr>
                <a:t>‘0’</a:t>
              </a:r>
            </a:p>
          </p:txBody>
        </p:sp>
        <p:sp>
          <p:nvSpPr>
            <p:cNvPr id="7188" name="Text Box 9"/>
            <p:cNvSpPr txBox="1">
              <a:spLocks noChangeArrowheads="1"/>
            </p:cNvSpPr>
            <p:nvPr/>
          </p:nvSpPr>
          <p:spPr bwMode="auto">
            <a:xfrm>
              <a:off x="3665" y="2586"/>
              <a:ext cx="1123" cy="532"/>
            </a:xfrm>
            <a:prstGeom prst="rect">
              <a:avLst/>
            </a:prstGeom>
            <a:noFill/>
            <a:ln w="9525">
              <a:noFill/>
              <a:miter lim="800000"/>
              <a:headEnd/>
              <a:tailEnd/>
            </a:ln>
          </p:spPr>
          <p:txBody>
            <a:bodyPr wrap="none">
              <a:spAutoFit/>
            </a:bodyPr>
            <a:lstStyle/>
            <a:p>
              <a:pPr algn="ctr"/>
              <a:r>
                <a:rPr lang="en-US">
                  <a:latin typeface="Comic Sans MS" pitchFamily="66" charset="0"/>
                </a:rPr>
                <a:t>TextFileEx.txt</a:t>
              </a:r>
            </a:p>
            <a:p>
              <a:pPr algn="ctr"/>
              <a:r>
                <a:rPr lang="en-US">
                  <a:latin typeface="Comic Sans MS" pitchFamily="66" charset="0"/>
                </a:rPr>
                <a:t>5 bytes long</a:t>
              </a:r>
            </a:p>
          </p:txBody>
        </p:sp>
        <p:sp>
          <p:nvSpPr>
            <p:cNvPr id="7189" name="Text Box 10"/>
            <p:cNvSpPr txBox="1">
              <a:spLocks noChangeArrowheads="1"/>
            </p:cNvSpPr>
            <p:nvPr/>
          </p:nvSpPr>
          <p:spPr bwMode="auto">
            <a:xfrm>
              <a:off x="1522" y="2353"/>
              <a:ext cx="204" cy="304"/>
            </a:xfrm>
            <a:prstGeom prst="rect">
              <a:avLst/>
            </a:prstGeom>
            <a:noFill/>
            <a:ln w="9525">
              <a:noFill/>
              <a:miter lim="800000"/>
              <a:headEnd/>
              <a:tailEnd/>
            </a:ln>
          </p:spPr>
          <p:txBody>
            <a:bodyPr wrap="none">
              <a:spAutoFit/>
            </a:bodyPr>
            <a:lstStyle/>
            <a:p>
              <a:r>
                <a:rPr lang="en-US">
                  <a:latin typeface="Comic Sans MS" pitchFamily="66" charset="0"/>
                </a:rPr>
                <a:t>0</a:t>
              </a:r>
            </a:p>
          </p:txBody>
        </p:sp>
        <p:sp>
          <p:nvSpPr>
            <p:cNvPr id="7190" name="Text Box 11"/>
            <p:cNvSpPr txBox="1">
              <a:spLocks noChangeArrowheads="1"/>
            </p:cNvSpPr>
            <p:nvPr/>
          </p:nvSpPr>
          <p:spPr bwMode="auto">
            <a:xfrm>
              <a:off x="1936" y="2353"/>
              <a:ext cx="181" cy="304"/>
            </a:xfrm>
            <a:prstGeom prst="rect">
              <a:avLst/>
            </a:prstGeom>
            <a:noFill/>
            <a:ln w="9525">
              <a:noFill/>
              <a:miter lim="800000"/>
              <a:headEnd/>
              <a:tailEnd/>
            </a:ln>
          </p:spPr>
          <p:txBody>
            <a:bodyPr wrap="none">
              <a:spAutoFit/>
            </a:bodyPr>
            <a:lstStyle/>
            <a:p>
              <a:r>
                <a:rPr lang="en-US">
                  <a:latin typeface="Comic Sans MS" pitchFamily="66" charset="0"/>
                </a:rPr>
                <a:t>1</a:t>
              </a:r>
            </a:p>
          </p:txBody>
        </p:sp>
        <p:sp>
          <p:nvSpPr>
            <p:cNvPr id="7191" name="Text Box 12"/>
            <p:cNvSpPr txBox="1">
              <a:spLocks noChangeArrowheads="1"/>
            </p:cNvSpPr>
            <p:nvPr/>
          </p:nvSpPr>
          <p:spPr bwMode="auto">
            <a:xfrm>
              <a:off x="2374" y="2353"/>
              <a:ext cx="204" cy="304"/>
            </a:xfrm>
            <a:prstGeom prst="rect">
              <a:avLst/>
            </a:prstGeom>
            <a:noFill/>
            <a:ln w="9525">
              <a:noFill/>
              <a:miter lim="800000"/>
              <a:headEnd/>
              <a:tailEnd/>
            </a:ln>
          </p:spPr>
          <p:txBody>
            <a:bodyPr wrap="none">
              <a:spAutoFit/>
            </a:bodyPr>
            <a:lstStyle/>
            <a:p>
              <a:r>
                <a:rPr lang="en-US">
                  <a:latin typeface="Comic Sans MS" pitchFamily="66" charset="0"/>
                </a:rPr>
                <a:t>2</a:t>
              </a:r>
            </a:p>
          </p:txBody>
        </p:sp>
        <p:sp>
          <p:nvSpPr>
            <p:cNvPr id="7192" name="Text Box 13"/>
            <p:cNvSpPr txBox="1">
              <a:spLocks noChangeArrowheads="1"/>
            </p:cNvSpPr>
            <p:nvPr/>
          </p:nvSpPr>
          <p:spPr bwMode="auto">
            <a:xfrm>
              <a:off x="2812" y="2353"/>
              <a:ext cx="204" cy="304"/>
            </a:xfrm>
            <a:prstGeom prst="rect">
              <a:avLst/>
            </a:prstGeom>
            <a:noFill/>
            <a:ln w="9525">
              <a:noFill/>
              <a:miter lim="800000"/>
              <a:headEnd/>
              <a:tailEnd/>
            </a:ln>
          </p:spPr>
          <p:txBody>
            <a:bodyPr wrap="none">
              <a:spAutoFit/>
            </a:bodyPr>
            <a:lstStyle/>
            <a:p>
              <a:r>
                <a:rPr lang="en-US">
                  <a:latin typeface="Comic Sans MS" pitchFamily="66" charset="0"/>
                </a:rPr>
                <a:t>3</a:t>
              </a:r>
            </a:p>
          </p:txBody>
        </p:sp>
        <p:sp>
          <p:nvSpPr>
            <p:cNvPr id="7193" name="Text Box 14"/>
            <p:cNvSpPr txBox="1">
              <a:spLocks noChangeArrowheads="1"/>
            </p:cNvSpPr>
            <p:nvPr/>
          </p:nvSpPr>
          <p:spPr bwMode="auto">
            <a:xfrm>
              <a:off x="3218" y="2353"/>
              <a:ext cx="204" cy="304"/>
            </a:xfrm>
            <a:prstGeom prst="rect">
              <a:avLst/>
            </a:prstGeom>
            <a:noFill/>
            <a:ln w="9525">
              <a:noFill/>
              <a:miter lim="800000"/>
              <a:headEnd/>
              <a:tailEnd/>
            </a:ln>
          </p:spPr>
          <p:txBody>
            <a:bodyPr wrap="none">
              <a:spAutoFit/>
            </a:bodyPr>
            <a:lstStyle/>
            <a:p>
              <a:r>
                <a:rPr lang="en-US">
                  <a:latin typeface="Comic Sans MS" pitchFamily="66" charset="0"/>
                </a:rPr>
                <a:t>4</a:t>
              </a:r>
            </a:p>
          </p:txBody>
        </p:sp>
        <p:sp>
          <p:nvSpPr>
            <p:cNvPr id="7194" name="Text Box 15"/>
            <p:cNvSpPr txBox="1">
              <a:spLocks noChangeArrowheads="1"/>
            </p:cNvSpPr>
            <p:nvPr/>
          </p:nvSpPr>
          <p:spPr bwMode="auto">
            <a:xfrm>
              <a:off x="861" y="2350"/>
              <a:ext cx="593" cy="304"/>
            </a:xfrm>
            <a:prstGeom prst="rect">
              <a:avLst/>
            </a:prstGeom>
            <a:noFill/>
            <a:ln w="9525">
              <a:noFill/>
              <a:miter lim="800000"/>
              <a:headEnd/>
              <a:tailEnd/>
            </a:ln>
          </p:spPr>
          <p:txBody>
            <a:bodyPr wrap="none">
              <a:spAutoFit/>
            </a:bodyPr>
            <a:lstStyle/>
            <a:p>
              <a:r>
                <a:rPr lang="en-US">
                  <a:latin typeface="Comic Sans MS" pitchFamily="66" charset="0"/>
                </a:rPr>
                <a:t>Byte #</a:t>
              </a:r>
            </a:p>
          </p:txBody>
        </p:sp>
      </p:grpSp>
      <p:sp>
        <p:nvSpPr>
          <p:cNvPr id="7174" name="Rectangle 17"/>
          <p:cNvSpPr>
            <a:spLocks noChangeArrowheads="1"/>
          </p:cNvSpPr>
          <p:nvPr/>
        </p:nvSpPr>
        <p:spPr bwMode="auto">
          <a:xfrm>
            <a:off x="331788" y="4445000"/>
            <a:ext cx="8421687" cy="746125"/>
          </a:xfrm>
          <a:prstGeom prst="rect">
            <a:avLst/>
          </a:prstGeom>
          <a:noFill/>
          <a:ln w="9525">
            <a:noFill/>
            <a:miter lim="800000"/>
            <a:headEnd/>
            <a:tailEnd/>
          </a:ln>
        </p:spPr>
        <p:txBody>
          <a:bodyPr/>
          <a:lstStyle/>
          <a:p>
            <a:pPr marL="742950" lvl="1" indent="-285750">
              <a:spcBef>
                <a:spcPct val="20000"/>
              </a:spcBef>
              <a:buFontTx/>
              <a:buChar char="–"/>
            </a:pPr>
            <a:r>
              <a:rPr lang="en-US" sz="2400">
                <a:latin typeface="Cambria" pitchFamily="18" charset="0"/>
              </a:rPr>
              <a:t>The other option is to store the number in binary, which would take as few as 2 bytes</a:t>
            </a:r>
          </a:p>
        </p:txBody>
      </p:sp>
      <p:grpSp>
        <p:nvGrpSpPr>
          <p:cNvPr id="7175" name="Group 18"/>
          <p:cNvGrpSpPr>
            <a:grpSpLocks/>
          </p:cNvGrpSpPr>
          <p:nvPr/>
        </p:nvGrpSpPr>
        <p:grpSpPr bwMode="auto">
          <a:xfrm>
            <a:off x="2344738" y="5359400"/>
            <a:ext cx="4310062" cy="936625"/>
            <a:chOff x="1575" y="2239"/>
            <a:chExt cx="2715" cy="775"/>
          </a:xfrm>
        </p:grpSpPr>
        <p:sp>
          <p:nvSpPr>
            <p:cNvPr id="7177" name="Rectangle 19"/>
            <p:cNvSpPr>
              <a:spLocks noChangeArrowheads="1"/>
            </p:cNvSpPr>
            <p:nvPr/>
          </p:nvSpPr>
          <p:spPr bwMode="auto">
            <a:xfrm>
              <a:off x="2127" y="2491"/>
              <a:ext cx="428" cy="375"/>
            </a:xfrm>
            <a:prstGeom prst="rect">
              <a:avLst/>
            </a:prstGeom>
            <a:solidFill>
              <a:srgbClr val="DDDDDD"/>
            </a:solidFill>
            <a:ln w="9525">
              <a:solidFill>
                <a:schemeClr val="tx1"/>
              </a:solidFill>
              <a:miter lim="800000"/>
              <a:headEnd/>
              <a:tailEnd/>
            </a:ln>
          </p:spPr>
          <p:txBody>
            <a:bodyPr wrap="none" anchor="ctr"/>
            <a:lstStyle/>
            <a:p>
              <a:pPr algn="ctr"/>
              <a:r>
                <a:rPr lang="en-US">
                  <a:latin typeface="Comic Sans MS" pitchFamily="66" charset="0"/>
                </a:rPr>
                <a:t>0x30</a:t>
              </a:r>
            </a:p>
          </p:txBody>
        </p:sp>
        <p:sp>
          <p:nvSpPr>
            <p:cNvPr id="7178" name="Rectangle 20"/>
            <p:cNvSpPr>
              <a:spLocks noChangeArrowheads="1"/>
            </p:cNvSpPr>
            <p:nvPr/>
          </p:nvSpPr>
          <p:spPr bwMode="auto">
            <a:xfrm>
              <a:off x="2547" y="2491"/>
              <a:ext cx="428" cy="375"/>
            </a:xfrm>
            <a:prstGeom prst="rect">
              <a:avLst/>
            </a:prstGeom>
            <a:solidFill>
              <a:srgbClr val="DDDDDD"/>
            </a:solidFill>
            <a:ln w="9525">
              <a:solidFill>
                <a:schemeClr val="tx1"/>
              </a:solidFill>
              <a:miter lim="800000"/>
              <a:headEnd/>
              <a:tailEnd/>
            </a:ln>
          </p:spPr>
          <p:txBody>
            <a:bodyPr wrap="none" anchor="ctr"/>
            <a:lstStyle/>
            <a:p>
              <a:pPr algn="ctr"/>
              <a:r>
                <a:rPr lang="en-US">
                  <a:latin typeface="Comic Sans MS" pitchFamily="66" charset="0"/>
                </a:rPr>
                <a:t>0x75</a:t>
              </a:r>
            </a:p>
          </p:txBody>
        </p:sp>
        <p:sp>
          <p:nvSpPr>
            <p:cNvPr id="7179" name="Text Box 21"/>
            <p:cNvSpPr txBox="1">
              <a:spLocks noChangeArrowheads="1"/>
            </p:cNvSpPr>
            <p:nvPr/>
          </p:nvSpPr>
          <p:spPr bwMode="auto">
            <a:xfrm>
              <a:off x="3067" y="2483"/>
              <a:ext cx="1223" cy="531"/>
            </a:xfrm>
            <a:prstGeom prst="rect">
              <a:avLst/>
            </a:prstGeom>
            <a:noFill/>
            <a:ln w="9525">
              <a:noFill/>
              <a:miter lim="800000"/>
              <a:headEnd/>
              <a:tailEnd/>
            </a:ln>
          </p:spPr>
          <p:txBody>
            <a:bodyPr wrap="none">
              <a:spAutoFit/>
            </a:bodyPr>
            <a:lstStyle/>
            <a:p>
              <a:pPr algn="ctr"/>
              <a:r>
                <a:rPr lang="en-US">
                  <a:latin typeface="Comic Sans MS" pitchFamily="66" charset="0"/>
                </a:rPr>
                <a:t>BinaryFileEx.dat</a:t>
              </a:r>
            </a:p>
            <a:p>
              <a:pPr algn="ctr"/>
              <a:r>
                <a:rPr lang="en-US">
                  <a:latin typeface="Comic Sans MS" pitchFamily="66" charset="0"/>
                </a:rPr>
                <a:t>2 bytes long</a:t>
              </a:r>
            </a:p>
          </p:txBody>
        </p:sp>
        <p:sp>
          <p:nvSpPr>
            <p:cNvPr id="7180" name="Text Box 22"/>
            <p:cNvSpPr txBox="1">
              <a:spLocks noChangeArrowheads="1"/>
            </p:cNvSpPr>
            <p:nvPr/>
          </p:nvSpPr>
          <p:spPr bwMode="auto">
            <a:xfrm>
              <a:off x="2236" y="2240"/>
              <a:ext cx="204" cy="304"/>
            </a:xfrm>
            <a:prstGeom prst="rect">
              <a:avLst/>
            </a:prstGeom>
            <a:noFill/>
            <a:ln w="9525">
              <a:noFill/>
              <a:miter lim="800000"/>
              <a:headEnd/>
              <a:tailEnd/>
            </a:ln>
          </p:spPr>
          <p:txBody>
            <a:bodyPr wrap="none">
              <a:spAutoFit/>
            </a:bodyPr>
            <a:lstStyle/>
            <a:p>
              <a:r>
                <a:rPr lang="en-US">
                  <a:latin typeface="Comic Sans MS" pitchFamily="66" charset="0"/>
                </a:rPr>
                <a:t>0</a:t>
              </a:r>
            </a:p>
          </p:txBody>
        </p:sp>
        <p:sp>
          <p:nvSpPr>
            <p:cNvPr id="7181" name="Text Box 23"/>
            <p:cNvSpPr txBox="1">
              <a:spLocks noChangeArrowheads="1"/>
            </p:cNvSpPr>
            <p:nvPr/>
          </p:nvSpPr>
          <p:spPr bwMode="auto">
            <a:xfrm>
              <a:off x="2650" y="2240"/>
              <a:ext cx="181" cy="304"/>
            </a:xfrm>
            <a:prstGeom prst="rect">
              <a:avLst/>
            </a:prstGeom>
            <a:noFill/>
            <a:ln w="9525">
              <a:noFill/>
              <a:miter lim="800000"/>
              <a:headEnd/>
              <a:tailEnd/>
            </a:ln>
          </p:spPr>
          <p:txBody>
            <a:bodyPr wrap="none">
              <a:spAutoFit/>
            </a:bodyPr>
            <a:lstStyle/>
            <a:p>
              <a:r>
                <a:rPr lang="en-US">
                  <a:latin typeface="Comic Sans MS" pitchFamily="66" charset="0"/>
                </a:rPr>
                <a:t>1</a:t>
              </a:r>
            </a:p>
          </p:txBody>
        </p:sp>
        <p:sp>
          <p:nvSpPr>
            <p:cNvPr id="7182" name="Text Box 24"/>
            <p:cNvSpPr txBox="1">
              <a:spLocks noChangeArrowheads="1"/>
            </p:cNvSpPr>
            <p:nvPr/>
          </p:nvSpPr>
          <p:spPr bwMode="auto">
            <a:xfrm>
              <a:off x="1575" y="2239"/>
              <a:ext cx="593" cy="304"/>
            </a:xfrm>
            <a:prstGeom prst="rect">
              <a:avLst/>
            </a:prstGeom>
            <a:noFill/>
            <a:ln w="9525">
              <a:noFill/>
              <a:miter lim="800000"/>
              <a:headEnd/>
              <a:tailEnd/>
            </a:ln>
          </p:spPr>
          <p:txBody>
            <a:bodyPr wrap="none">
              <a:spAutoFit/>
            </a:bodyPr>
            <a:lstStyle/>
            <a:p>
              <a:r>
                <a:rPr lang="en-US">
                  <a:latin typeface="Comic Sans MS" pitchFamily="66" charset="0"/>
                </a:rPr>
                <a:t>Byte #</a:t>
              </a:r>
            </a:p>
          </p:txBody>
        </p:sp>
      </p:grpSp>
      <p:sp>
        <p:nvSpPr>
          <p:cNvPr id="7176" name="Rectangle 25"/>
          <p:cNvSpPr>
            <a:spLocks noChangeArrowheads="1"/>
          </p:cNvSpPr>
          <p:nvPr/>
        </p:nvSpPr>
        <p:spPr bwMode="auto">
          <a:xfrm>
            <a:off x="2097088" y="6338888"/>
            <a:ext cx="4633912" cy="398462"/>
          </a:xfrm>
          <a:prstGeom prst="rect">
            <a:avLst/>
          </a:prstGeom>
          <a:noFill/>
          <a:ln w="9525">
            <a:noFill/>
            <a:miter lim="800000"/>
            <a:headEnd/>
            <a:tailEnd/>
          </a:ln>
        </p:spPr>
        <p:txBody>
          <a:bodyPr/>
          <a:lstStyle/>
          <a:p>
            <a:pPr marL="742950" lvl="1" indent="-285750">
              <a:spcBef>
                <a:spcPct val="20000"/>
              </a:spcBef>
            </a:pPr>
            <a:r>
              <a:rPr lang="en-US">
                <a:latin typeface="Comic Sans MS" pitchFamily="66" charset="0"/>
              </a:rPr>
              <a:t>Assumes little-endian representation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DC1097F-50A1-4735-B7AE-6FF327FA4D2D}" type="slidenum">
              <a:rPr lang="en-US" altLang="tr-TR"/>
              <a:pPr/>
              <a:t>80</a:t>
            </a:fld>
            <a:endParaRPr lang="en-US" altLang="tr-TR"/>
          </a:p>
        </p:txBody>
      </p:sp>
      <p:sp>
        <p:nvSpPr>
          <p:cNvPr id="168962" name="Rectangle 2"/>
          <p:cNvSpPr>
            <a:spLocks noGrp="1" noChangeArrowheads="1"/>
          </p:cNvSpPr>
          <p:nvPr>
            <p:ph type="title"/>
          </p:nvPr>
        </p:nvSpPr>
        <p:spPr>
          <a:xfrm>
            <a:off x="685800" y="609600"/>
            <a:ext cx="7772400" cy="609600"/>
          </a:xfrm>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 with Example Input</a:t>
            </a:r>
          </a:p>
        </p:txBody>
      </p:sp>
      <p:sp>
        <p:nvSpPr>
          <p:cNvPr id="168963" name="Rectangle 3"/>
          <p:cNvSpPr>
            <a:spLocks noGrp="1" noChangeArrowheads="1"/>
          </p:cNvSpPr>
          <p:nvPr>
            <p:ph type="body" idx="1"/>
          </p:nvPr>
        </p:nvSpPr>
        <p:spPr>
          <a:xfrm>
            <a:off x="685800" y="1219200"/>
            <a:ext cx="7772400" cy="4876800"/>
          </a:xfrm>
          <a:solidFill>
            <a:schemeClr val="bg1">
              <a:lumMod val="95000"/>
            </a:schemeClr>
          </a:solidFill>
          <a:effectLst>
            <a:outerShdw blurRad="50800" dist="38100" dir="2700000" algn="tl" rotWithShape="0">
              <a:prstClr val="black">
                <a:alpha val="40000"/>
              </a:prstClr>
            </a:outerShdw>
          </a:effectLst>
        </p:spPr>
        <p:txBody>
          <a:bodyPr/>
          <a:lstStyle/>
          <a:p>
            <a:pPr>
              <a:lnSpc>
                <a:spcPct val="80000"/>
              </a:lnSpc>
              <a:buFontTx/>
              <a:buNone/>
            </a:pPr>
            <a:r>
              <a:rPr lang="tr-TR" altLang="tr-TR" sz="2000" noProof="1">
                <a:solidFill>
                  <a:srgbClr val="000000"/>
                </a:solidFill>
                <a:latin typeface="Courier New" pitchFamily="49" charset="0"/>
              </a:rPr>
              <a:t>Enter the following information about a person:</a:t>
            </a:r>
          </a:p>
          <a:p>
            <a:pPr>
              <a:lnSpc>
                <a:spcPct val="80000"/>
              </a:lnSpc>
              <a:buFontTx/>
              <a:buNone/>
            </a:pPr>
            <a:r>
              <a:rPr lang="tr-TR" altLang="tr-TR" sz="2000" noProof="1">
                <a:solidFill>
                  <a:srgbClr val="000000"/>
                </a:solidFill>
                <a:latin typeface="Courier New" pitchFamily="49" charset="0"/>
              </a:rPr>
              <a:t>Name: </a:t>
            </a:r>
            <a:r>
              <a:rPr lang="tr-TR" altLang="tr-TR" sz="2000" b="1" noProof="1">
                <a:solidFill>
                  <a:srgbClr val="000000"/>
                </a:solidFill>
                <a:latin typeface="Courier New" pitchFamily="49" charset="0"/>
                <a:ea typeface="Officina Sans" charset="-128"/>
              </a:rPr>
              <a:t>Charlie Baxter [Enter]</a:t>
            </a:r>
          </a:p>
          <a:p>
            <a:pPr>
              <a:lnSpc>
                <a:spcPct val="80000"/>
              </a:lnSpc>
              <a:buFontTx/>
              <a:buNone/>
            </a:pPr>
            <a:r>
              <a:rPr lang="tr-TR" altLang="tr-TR" sz="2000" noProof="1">
                <a:solidFill>
                  <a:srgbClr val="000000"/>
                </a:solidFill>
                <a:latin typeface="Courier New" pitchFamily="49" charset="0"/>
                <a:ea typeface="Officina Sans" charset="-128"/>
              </a:rPr>
              <a:t>Age</a:t>
            </a:r>
            <a:r>
              <a:rPr lang="tr-TR" altLang="tr-TR" sz="2000" b="1" noProof="1">
                <a:solidFill>
                  <a:srgbClr val="000000"/>
                </a:solidFill>
                <a:latin typeface="Courier New" pitchFamily="49" charset="0"/>
                <a:ea typeface="Officina Sans" charset="-128"/>
              </a:rPr>
              <a:t>: 42 [Enter]</a:t>
            </a:r>
          </a:p>
          <a:p>
            <a:pPr>
              <a:lnSpc>
                <a:spcPct val="80000"/>
              </a:lnSpc>
              <a:buFontTx/>
              <a:buNone/>
            </a:pPr>
            <a:r>
              <a:rPr lang="tr-TR" altLang="tr-TR" sz="2000" noProof="1">
                <a:solidFill>
                  <a:srgbClr val="000000"/>
                </a:solidFill>
                <a:latin typeface="Courier New" pitchFamily="49" charset="0"/>
                <a:ea typeface="Officina Sans" charset="-128"/>
              </a:rPr>
              <a:t>Address line 1:</a:t>
            </a:r>
            <a:r>
              <a:rPr lang="tr-TR" altLang="tr-TR" sz="2000" b="1" noProof="1">
                <a:solidFill>
                  <a:srgbClr val="000000"/>
                </a:solidFill>
                <a:latin typeface="Courier New" pitchFamily="49" charset="0"/>
                <a:ea typeface="Officina Sans" charset="-128"/>
              </a:rPr>
              <a:t> 67 Kennedy Bvd. [Enter]</a:t>
            </a:r>
          </a:p>
          <a:p>
            <a:pPr>
              <a:lnSpc>
                <a:spcPct val="80000"/>
              </a:lnSpc>
              <a:buFontTx/>
              <a:buNone/>
            </a:pPr>
            <a:r>
              <a:rPr lang="tr-TR" altLang="tr-TR" sz="2000" noProof="1">
                <a:solidFill>
                  <a:srgbClr val="000000"/>
                </a:solidFill>
                <a:latin typeface="Courier New" pitchFamily="49" charset="0"/>
                <a:ea typeface="Officina Sans" charset="-128"/>
              </a:rPr>
              <a:t>Address line 2:</a:t>
            </a:r>
            <a:r>
              <a:rPr lang="tr-TR" altLang="tr-TR" sz="2000" b="1" noProof="1">
                <a:solidFill>
                  <a:srgbClr val="000000"/>
                </a:solidFill>
                <a:latin typeface="Courier New" pitchFamily="49" charset="0"/>
                <a:ea typeface="Officina Sans" charset="-128"/>
              </a:rPr>
              <a:t> Perth, SC  38754 [Enter]</a:t>
            </a:r>
          </a:p>
          <a:p>
            <a:pPr>
              <a:lnSpc>
                <a:spcPct val="80000"/>
              </a:lnSpc>
              <a:buFontTx/>
              <a:buNone/>
            </a:pPr>
            <a:r>
              <a:rPr lang="tr-TR" altLang="tr-TR" sz="2000" noProof="1">
                <a:solidFill>
                  <a:srgbClr val="000000"/>
                </a:solidFill>
                <a:latin typeface="Courier New" pitchFamily="49" charset="0"/>
                <a:ea typeface="Officina Sans" charset="-128"/>
              </a:rPr>
              <a:t>Phone:</a:t>
            </a:r>
            <a:r>
              <a:rPr lang="tr-TR" altLang="tr-TR" sz="2000" b="1" noProof="1">
                <a:solidFill>
                  <a:srgbClr val="000000"/>
                </a:solidFill>
                <a:latin typeface="Courier New" pitchFamily="49" charset="0"/>
                <a:ea typeface="Officina Sans" charset="-128"/>
              </a:rPr>
              <a:t> (803)555-1234 [Enter]</a:t>
            </a:r>
          </a:p>
          <a:p>
            <a:pPr>
              <a:lnSpc>
                <a:spcPct val="80000"/>
              </a:lnSpc>
              <a:buFontTx/>
              <a:buNone/>
            </a:pPr>
            <a:r>
              <a:rPr lang="tr-TR" altLang="tr-TR" sz="2000" noProof="1">
                <a:solidFill>
                  <a:srgbClr val="000000"/>
                </a:solidFill>
                <a:latin typeface="Courier New" pitchFamily="49" charset="0"/>
                <a:ea typeface="Officina Sans" charset="-128"/>
              </a:rPr>
              <a:t>Do you want to enter another record?</a:t>
            </a:r>
            <a:r>
              <a:rPr lang="tr-TR" altLang="tr-TR" sz="2000" b="1" noProof="1">
                <a:solidFill>
                  <a:srgbClr val="000000"/>
                </a:solidFill>
                <a:latin typeface="Courier New" pitchFamily="49" charset="0"/>
                <a:ea typeface="Officina Sans" charset="-128"/>
              </a:rPr>
              <a:t> </a:t>
            </a:r>
            <a:r>
              <a:rPr lang="tr-TR" altLang="tr-TR" sz="2000" noProof="1">
                <a:solidFill>
                  <a:srgbClr val="000000"/>
                </a:solidFill>
                <a:latin typeface="Courier New" pitchFamily="49" charset="0"/>
              </a:rPr>
              <a:t>Y</a:t>
            </a:r>
            <a:r>
              <a:rPr lang="tr-TR" altLang="tr-TR" sz="2000" b="1" noProof="1">
                <a:solidFill>
                  <a:srgbClr val="000000"/>
                </a:solidFill>
                <a:latin typeface="Courier New" pitchFamily="49" charset="0"/>
                <a:ea typeface="Officina Sans" charset="-128"/>
              </a:rPr>
              <a:t> [Enter]</a:t>
            </a:r>
          </a:p>
          <a:p>
            <a:pPr>
              <a:lnSpc>
                <a:spcPct val="80000"/>
              </a:lnSpc>
              <a:buFontTx/>
              <a:buNone/>
            </a:pPr>
            <a:r>
              <a:rPr lang="tr-TR" altLang="tr-TR" sz="2000" noProof="1">
                <a:solidFill>
                  <a:srgbClr val="000000"/>
                </a:solidFill>
                <a:latin typeface="Courier New" pitchFamily="49" charset="0"/>
                <a:ea typeface="Officina Sans" charset="-128"/>
              </a:rPr>
              <a:t>Enter the following information about a person:</a:t>
            </a:r>
          </a:p>
          <a:p>
            <a:pPr>
              <a:lnSpc>
                <a:spcPct val="80000"/>
              </a:lnSpc>
              <a:buFontTx/>
              <a:buNone/>
            </a:pPr>
            <a:r>
              <a:rPr lang="tr-TR" altLang="tr-TR" sz="2000" noProof="1">
                <a:solidFill>
                  <a:srgbClr val="000000"/>
                </a:solidFill>
                <a:latin typeface="Courier New" pitchFamily="49" charset="0"/>
                <a:ea typeface="Officina Sans" charset="-128"/>
              </a:rPr>
              <a:t>Name:</a:t>
            </a:r>
            <a:r>
              <a:rPr lang="tr-TR" altLang="tr-TR" sz="2000" b="1" noProof="1">
                <a:solidFill>
                  <a:srgbClr val="000000"/>
                </a:solidFill>
                <a:latin typeface="Courier New" pitchFamily="49" charset="0"/>
                <a:ea typeface="Officina Sans" charset="-128"/>
              </a:rPr>
              <a:t> Merideth Murney [Enter]</a:t>
            </a:r>
          </a:p>
          <a:p>
            <a:pPr>
              <a:lnSpc>
                <a:spcPct val="80000"/>
              </a:lnSpc>
              <a:buFontTx/>
              <a:buNone/>
            </a:pPr>
            <a:r>
              <a:rPr lang="tr-TR" altLang="tr-TR" sz="2000" noProof="1">
                <a:solidFill>
                  <a:srgbClr val="000000"/>
                </a:solidFill>
                <a:latin typeface="Courier New" pitchFamily="49" charset="0"/>
                <a:ea typeface="Officina Sans" charset="-128"/>
              </a:rPr>
              <a:t>Age:</a:t>
            </a:r>
            <a:r>
              <a:rPr lang="tr-TR" altLang="tr-TR" sz="2000" b="1" noProof="1">
                <a:solidFill>
                  <a:srgbClr val="000000"/>
                </a:solidFill>
                <a:latin typeface="Courier New" pitchFamily="49" charset="0"/>
                <a:ea typeface="Officina Sans" charset="-128"/>
              </a:rPr>
              <a:t> 22 [Enter]</a:t>
            </a:r>
          </a:p>
          <a:p>
            <a:pPr>
              <a:lnSpc>
                <a:spcPct val="80000"/>
              </a:lnSpc>
              <a:buFontTx/>
              <a:buNone/>
            </a:pPr>
            <a:r>
              <a:rPr lang="tr-TR" altLang="tr-TR" sz="2000" noProof="1">
                <a:solidFill>
                  <a:srgbClr val="000000"/>
                </a:solidFill>
                <a:latin typeface="Courier New" pitchFamily="49" charset="0"/>
                <a:ea typeface="Officina Sans" charset="-128"/>
              </a:rPr>
              <a:t>Address line 1:</a:t>
            </a:r>
            <a:r>
              <a:rPr lang="tr-TR" altLang="tr-TR" sz="2000" b="1" noProof="1">
                <a:solidFill>
                  <a:srgbClr val="000000"/>
                </a:solidFill>
                <a:latin typeface="Courier New" pitchFamily="49" charset="0"/>
                <a:ea typeface="Officina Sans" charset="-128"/>
              </a:rPr>
              <a:t> 487 Lindsay Lane [Enter]</a:t>
            </a:r>
          </a:p>
          <a:p>
            <a:pPr>
              <a:lnSpc>
                <a:spcPct val="80000"/>
              </a:lnSpc>
              <a:buFontTx/>
              <a:buNone/>
            </a:pPr>
            <a:r>
              <a:rPr lang="tr-TR" altLang="tr-TR" sz="2000" noProof="1">
                <a:solidFill>
                  <a:srgbClr val="000000"/>
                </a:solidFill>
                <a:latin typeface="Courier New" pitchFamily="49" charset="0"/>
                <a:ea typeface="Officina Sans" charset="-128"/>
              </a:rPr>
              <a:t>Address line 2:</a:t>
            </a:r>
            <a:r>
              <a:rPr lang="tr-TR" altLang="tr-TR" sz="2000" b="1" noProof="1">
                <a:solidFill>
                  <a:srgbClr val="000000"/>
                </a:solidFill>
                <a:latin typeface="Courier New" pitchFamily="49" charset="0"/>
                <a:ea typeface="Officina Sans" charset="-128"/>
              </a:rPr>
              <a:t> Hazelwood, NC  28737 [Enter]</a:t>
            </a:r>
          </a:p>
          <a:p>
            <a:pPr>
              <a:lnSpc>
                <a:spcPct val="80000"/>
              </a:lnSpc>
              <a:buFontTx/>
              <a:buNone/>
            </a:pPr>
            <a:r>
              <a:rPr lang="tr-TR" altLang="tr-TR" sz="2000" noProof="1">
                <a:solidFill>
                  <a:srgbClr val="000000"/>
                </a:solidFill>
                <a:latin typeface="Courier New" pitchFamily="49" charset="0"/>
                <a:ea typeface="Officina Sans" charset="-128"/>
              </a:rPr>
              <a:t>Phone:</a:t>
            </a:r>
            <a:r>
              <a:rPr lang="tr-TR" altLang="tr-TR" sz="2000" b="1" noProof="1">
                <a:solidFill>
                  <a:srgbClr val="000000"/>
                </a:solidFill>
                <a:latin typeface="Courier New" pitchFamily="49" charset="0"/>
                <a:ea typeface="Officina Sans" charset="-128"/>
              </a:rPr>
              <a:t> (704)453-9999 [Enter]</a:t>
            </a:r>
          </a:p>
          <a:p>
            <a:pPr>
              <a:buFontTx/>
              <a:buNone/>
            </a:pPr>
            <a:r>
              <a:rPr lang="tr-TR" altLang="tr-TR" sz="2000" noProof="1">
                <a:solidFill>
                  <a:srgbClr val="000000"/>
                </a:solidFill>
                <a:latin typeface="Courier New" pitchFamily="49" charset="0"/>
              </a:rPr>
              <a:t>Do you want to enter another record? </a:t>
            </a:r>
            <a:r>
              <a:rPr lang="tr-TR" altLang="tr-TR" sz="2000" b="1" noProof="1">
                <a:solidFill>
                  <a:srgbClr val="000000"/>
                </a:solidFill>
                <a:latin typeface="Courier New" pitchFamily="49" charset="0"/>
                <a:ea typeface="Officina Sans" charset="-128"/>
              </a:rPr>
              <a:t>N [Enter]	</a:t>
            </a:r>
          </a:p>
        </p:txBody>
      </p:sp>
    </p:spTree>
    <p:extLst>
      <p:ext uri="{BB962C8B-B14F-4D97-AF65-F5344CB8AC3E}">
        <p14:creationId xmlns:p14="http://schemas.microsoft.com/office/powerpoint/2010/main" val="13545946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19198"/>
            <a:ext cx="5225143" cy="5795357"/>
          </a:xfrm>
        </p:spPr>
        <p:txBody>
          <a:bodyPr>
            <a:noAutofit/>
          </a:bodyPr>
          <a:lstStyle/>
          <a:p>
            <a:pPr marL="0" indent="0">
              <a:buNone/>
            </a:pPr>
            <a:r>
              <a:rPr lang="en-US" sz="1100" dirty="0">
                <a:solidFill>
                  <a:srgbClr val="008000"/>
                </a:solidFill>
                <a:highlight>
                  <a:srgbClr val="FFFFFF"/>
                </a:highlight>
                <a:latin typeface="Consolas"/>
              </a:rPr>
              <a:t>// This program demonstrates the use of a structure variable </a:t>
            </a:r>
            <a:r>
              <a:rPr lang="en-US" sz="1100" dirty="0" smtClean="0">
                <a:solidFill>
                  <a:srgbClr val="008000"/>
                </a:solidFill>
                <a:highlight>
                  <a:srgbClr val="FFFFFF"/>
                </a:highlight>
                <a:latin typeface="Consolas"/>
              </a:rPr>
              <a:t>to</a:t>
            </a:r>
            <a:r>
              <a:rPr lang="tr-TR" sz="1100" dirty="0" smtClean="0">
                <a:solidFill>
                  <a:srgbClr val="008000"/>
                </a:solidFill>
                <a:highlight>
                  <a:srgbClr val="FFFFFF"/>
                </a:highlight>
                <a:latin typeface="Consolas"/>
              </a:rPr>
              <a:t> </a:t>
            </a:r>
            <a:r>
              <a:rPr lang="en-US" sz="1100" dirty="0" smtClean="0">
                <a:solidFill>
                  <a:srgbClr val="008000"/>
                </a:solidFill>
                <a:highlight>
                  <a:srgbClr val="FFFFFF"/>
                </a:highlight>
                <a:latin typeface="Consolas"/>
              </a:rPr>
              <a:t>read  </a:t>
            </a:r>
            <a:r>
              <a:rPr lang="en-US" sz="1100" dirty="0">
                <a:solidFill>
                  <a:srgbClr val="008000"/>
                </a:solidFill>
                <a:highlight>
                  <a:srgbClr val="FFFFFF"/>
                </a:highlight>
                <a:latin typeface="Consolas"/>
              </a:rPr>
              <a:t>structure information from a file.</a:t>
            </a:r>
            <a:endParaRPr lang="en-US" sz="1100" dirty="0">
              <a:solidFill>
                <a:srgbClr val="000000"/>
              </a:solidFill>
              <a:highlight>
                <a:srgbClr val="FFFFFF"/>
              </a:highlight>
              <a:latin typeface="Consolas"/>
            </a:endParaRPr>
          </a:p>
          <a:p>
            <a:pPr marL="0" indent="0">
              <a:buNone/>
            </a:pPr>
            <a:r>
              <a:rPr lang="tr-TR" sz="1100" dirty="0" smtClean="0">
                <a:solidFill>
                  <a:srgbClr val="0000FF"/>
                </a:solidFill>
                <a:highlight>
                  <a:srgbClr val="FFFFFF"/>
                </a:highlight>
                <a:latin typeface="Consolas"/>
              </a:rPr>
              <a:t>#</a:t>
            </a: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&lt;iostream&gt;</a:t>
            </a:r>
            <a:r>
              <a:rPr lang="tr-TR" sz="1100" dirty="0">
                <a:solidFill>
                  <a:srgbClr val="000000"/>
                </a:solidFill>
                <a:highlight>
                  <a:srgbClr val="FFFFFF"/>
                </a:highlight>
                <a:latin typeface="Consolas"/>
              </a:rPr>
              <a:t> </a:t>
            </a:r>
          </a:p>
          <a:p>
            <a:pPr marL="0" indent="0">
              <a:buNone/>
            </a:pP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&lt;fstream&gt;</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&lt;iomanip&gt;</a:t>
            </a:r>
            <a:r>
              <a:rPr lang="tr-TR" sz="1100" dirty="0">
                <a:solidFill>
                  <a:srgbClr val="000000"/>
                </a:solidFill>
                <a:highlight>
                  <a:srgbClr val="FFFFFF"/>
                </a:highlight>
                <a:latin typeface="Consolas"/>
              </a:rPr>
              <a:t> </a:t>
            </a:r>
            <a:r>
              <a:rPr lang="tr-TR" sz="1100" dirty="0">
                <a:solidFill>
                  <a:srgbClr val="008000"/>
                </a:solidFill>
                <a:highlight>
                  <a:srgbClr val="FFFFFF"/>
                </a:highlight>
                <a:latin typeface="Consolas"/>
              </a:rPr>
              <a:t>//setprecision</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&lt;ctype.h&gt;</a:t>
            </a:r>
            <a:r>
              <a:rPr lang="tr-TR" sz="1100" dirty="0">
                <a:solidFill>
                  <a:srgbClr val="000000"/>
                </a:solidFill>
                <a:highlight>
                  <a:srgbClr val="FFFFFF"/>
                </a:highlight>
                <a:latin typeface="Consolas"/>
              </a:rPr>
              <a:t>  </a:t>
            </a:r>
            <a:r>
              <a:rPr lang="tr-TR" sz="1100" dirty="0">
                <a:solidFill>
                  <a:srgbClr val="008000"/>
                </a:solidFill>
                <a:highlight>
                  <a:srgbClr val="FFFFFF"/>
                </a:highlight>
                <a:latin typeface="Consolas"/>
              </a:rPr>
              <a:t>// for toupper</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using</a:t>
            </a:r>
            <a:r>
              <a:rPr lang="tr-TR" sz="1100" dirty="0">
                <a:solidFill>
                  <a:srgbClr val="000000"/>
                </a:solidFill>
                <a:highlight>
                  <a:srgbClr val="FFFFFF"/>
                </a:highlight>
                <a:latin typeface="Consolas"/>
              </a:rPr>
              <a:t> </a:t>
            </a:r>
            <a:r>
              <a:rPr lang="tr-TR" sz="1100" dirty="0">
                <a:solidFill>
                  <a:srgbClr val="0000FF"/>
                </a:solidFill>
                <a:highlight>
                  <a:srgbClr val="FFFFFF"/>
                </a:highlight>
                <a:latin typeface="Consolas"/>
              </a:rPr>
              <a:t>namespace</a:t>
            </a:r>
            <a:r>
              <a:rPr lang="tr-TR" sz="1100" dirty="0">
                <a:solidFill>
                  <a:srgbClr val="000000"/>
                </a:solidFill>
                <a:highlight>
                  <a:srgbClr val="FFFFFF"/>
                </a:highlight>
                <a:latin typeface="Consolas"/>
              </a:rPr>
              <a:t> std;</a:t>
            </a:r>
          </a:p>
          <a:p>
            <a:pPr marL="0" indent="0">
              <a:buNone/>
            </a:pPr>
            <a:r>
              <a:rPr lang="en-US" sz="1100" dirty="0">
                <a:solidFill>
                  <a:srgbClr val="008000"/>
                </a:solidFill>
                <a:highlight>
                  <a:srgbClr val="FFFFFF"/>
                </a:highlight>
                <a:latin typeface="Consolas"/>
              </a:rPr>
              <a:t>// Declare a structure for the record.</a:t>
            </a:r>
            <a:endParaRPr lang="en-US"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struct</a:t>
            </a:r>
            <a:r>
              <a:rPr lang="tr-TR" sz="1100" dirty="0">
                <a:solidFill>
                  <a:srgbClr val="000000"/>
                </a:solidFill>
                <a:highlight>
                  <a:srgbClr val="FFFFFF"/>
                </a:highlight>
                <a:latin typeface="Consolas"/>
              </a:rPr>
              <a:t> </a:t>
            </a:r>
            <a:r>
              <a:rPr lang="tr-TR" sz="1100" dirty="0">
                <a:solidFill>
                  <a:srgbClr val="2B91AF"/>
                </a:solidFill>
                <a:highlight>
                  <a:srgbClr val="FFFFFF"/>
                </a:highlight>
                <a:latin typeface="Consolas"/>
              </a:rPr>
              <a:t>Info</a:t>
            </a:r>
            <a:endParaRPr lang="tr-TR" sz="1100" dirty="0">
              <a:solidFill>
                <a:srgbClr val="000000"/>
              </a:solidFill>
              <a:highlight>
                <a:srgbClr val="FFFFFF"/>
              </a:highlight>
              <a:latin typeface="Consolas"/>
            </a:endParaRPr>
          </a:p>
          <a:p>
            <a:pPr marL="0" indent="0">
              <a:buNone/>
            </a:pPr>
            <a:r>
              <a:rPr lang="tr-TR" sz="1100" dirty="0">
                <a:solidFill>
                  <a:srgbClr val="000000"/>
                </a:solidFill>
                <a:highlight>
                  <a:srgbClr val="FFFFFF"/>
                </a:highlight>
                <a:latin typeface="Consolas"/>
              </a:rPr>
              <a:t>{</a:t>
            </a:r>
          </a:p>
          <a:p>
            <a:pPr marL="0" indent="0">
              <a:buNone/>
            </a:pP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name[51];</a:t>
            </a:r>
          </a:p>
          <a:p>
            <a:pPr marL="0" indent="0">
              <a:buNone/>
            </a:pPr>
            <a:r>
              <a:rPr lang="tr-TR" sz="1100" dirty="0">
                <a:solidFill>
                  <a:srgbClr val="0000FF"/>
                </a:solidFill>
                <a:highlight>
                  <a:srgbClr val="FFFFFF"/>
                </a:highlight>
                <a:latin typeface="Consolas"/>
              </a:rPr>
              <a:t>int</a:t>
            </a:r>
            <a:r>
              <a:rPr lang="tr-TR" sz="1100" dirty="0">
                <a:solidFill>
                  <a:srgbClr val="000000"/>
                </a:solidFill>
                <a:highlight>
                  <a:srgbClr val="FFFFFF"/>
                </a:highlight>
                <a:latin typeface="Consolas"/>
              </a:rPr>
              <a:t> age;</a:t>
            </a:r>
          </a:p>
          <a:p>
            <a:pPr marL="0" indent="0">
              <a:buNone/>
            </a:pP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address1[51];</a:t>
            </a:r>
          </a:p>
          <a:p>
            <a:pPr marL="0" indent="0">
              <a:buNone/>
            </a:pP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address2[51];</a:t>
            </a:r>
          </a:p>
          <a:p>
            <a:pPr marL="0" indent="0">
              <a:buNone/>
            </a:pP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phone[14];</a:t>
            </a:r>
          </a:p>
          <a:p>
            <a:pPr marL="0" indent="0">
              <a:buNone/>
            </a:pPr>
            <a:r>
              <a:rPr lang="tr-TR" sz="1100" dirty="0">
                <a:solidFill>
                  <a:srgbClr val="000000"/>
                </a:solidFill>
                <a:highlight>
                  <a:srgbClr val="FFFFFF"/>
                </a:highlight>
                <a:latin typeface="Consolas"/>
              </a:rPr>
              <a:t>};</a:t>
            </a:r>
          </a:p>
          <a:p>
            <a:pPr marL="0" indent="0">
              <a:buNone/>
            </a:pPr>
            <a:r>
              <a:rPr lang="tr-TR" sz="1100" dirty="0">
                <a:solidFill>
                  <a:srgbClr val="0000FF"/>
                </a:solidFill>
                <a:highlight>
                  <a:srgbClr val="FFFFFF"/>
                </a:highlight>
                <a:latin typeface="Consolas"/>
              </a:rPr>
              <a:t>void</a:t>
            </a:r>
            <a:r>
              <a:rPr lang="tr-TR" sz="1100" dirty="0">
                <a:solidFill>
                  <a:srgbClr val="000000"/>
                </a:solidFill>
                <a:highlight>
                  <a:srgbClr val="FFFFFF"/>
                </a:highlight>
                <a:latin typeface="Consolas"/>
              </a:rPr>
              <a:t> main(</a:t>
            </a:r>
            <a:r>
              <a:rPr lang="tr-TR" sz="1100" dirty="0">
                <a:solidFill>
                  <a:srgbClr val="0000FF"/>
                </a:solidFill>
                <a:highlight>
                  <a:srgbClr val="FFFFFF"/>
                </a:highlight>
                <a:latin typeface="Consolas"/>
              </a:rPr>
              <a:t>void</a:t>
            </a:r>
            <a:r>
              <a:rPr lang="tr-TR" sz="1100" dirty="0">
                <a:solidFill>
                  <a:srgbClr val="000000"/>
                </a:solidFill>
                <a:highlight>
                  <a:srgbClr val="FFFFFF"/>
                </a:highlight>
                <a:latin typeface="Consolas"/>
              </a:rPr>
              <a:t>){</a:t>
            </a:r>
          </a:p>
          <a:p>
            <a:pPr marL="0" indent="0">
              <a:buNone/>
            </a:pPr>
            <a:r>
              <a:rPr lang="en-US" sz="1100" dirty="0" err="1">
                <a:solidFill>
                  <a:srgbClr val="2B91AF"/>
                </a:solidFill>
                <a:highlight>
                  <a:srgbClr val="FFFFFF"/>
                </a:highlight>
                <a:latin typeface="Consolas"/>
              </a:rPr>
              <a:t>fstream</a:t>
            </a:r>
            <a:r>
              <a:rPr lang="en-US" sz="1100" dirty="0">
                <a:solidFill>
                  <a:srgbClr val="000000"/>
                </a:solidFill>
                <a:highlight>
                  <a:srgbClr val="FFFFFF"/>
                </a:highlight>
                <a:latin typeface="Consolas"/>
              </a:rPr>
              <a:t> people(</a:t>
            </a:r>
            <a:r>
              <a:rPr lang="en-US" sz="1100" dirty="0">
                <a:solidFill>
                  <a:srgbClr val="A31515"/>
                </a:solidFill>
                <a:highlight>
                  <a:srgbClr val="FFFFFF"/>
                </a:highlight>
                <a:latin typeface="Consolas"/>
              </a:rPr>
              <a:t>"people.dat"</a:t>
            </a:r>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ios</a:t>
            </a:r>
            <a:r>
              <a:rPr lang="en-US" sz="1100" dirty="0">
                <a:solidFill>
                  <a:srgbClr val="000000"/>
                </a:solidFill>
                <a:highlight>
                  <a:srgbClr val="FFFFFF"/>
                </a:highlight>
                <a:latin typeface="Consolas"/>
              </a:rPr>
              <a:t>::in | </a:t>
            </a:r>
            <a:r>
              <a:rPr lang="en-US" sz="1100" dirty="0" err="1">
                <a:solidFill>
                  <a:srgbClr val="2B91AF"/>
                </a:solidFill>
                <a:highlight>
                  <a:srgbClr val="FFFFFF"/>
                </a:highlight>
                <a:latin typeface="Consolas"/>
              </a:rPr>
              <a:t>ios</a:t>
            </a:r>
            <a:r>
              <a:rPr lang="en-US" sz="1100" dirty="0">
                <a:solidFill>
                  <a:srgbClr val="000000"/>
                </a:solidFill>
                <a:highlight>
                  <a:srgbClr val="FFFFFF"/>
                </a:highlight>
                <a:latin typeface="Consolas"/>
              </a:rPr>
              <a:t>::binary);</a:t>
            </a:r>
          </a:p>
          <a:p>
            <a:pPr marL="0" indent="0">
              <a:buNone/>
            </a:pPr>
            <a:r>
              <a:rPr lang="tr-TR" sz="1100" dirty="0">
                <a:solidFill>
                  <a:srgbClr val="2B91AF"/>
                </a:solidFill>
                <a:highlight>
                  <a:srgbClr val="FFFFFF"/>
                </a:highlight>
                <a:latin typeface="Consolas"/>
              </a:rPr>
              <a:t>Info</a:t>
            </a:r>
            <a:r>
              <a:rPr lang="tr-TR" sz="1100" dirty="0">
                <a:solidFill>
                  <a:srgbClr val="000000"/>
                </a:solidFill>
                <a:highlight>
                  <a:srgbClr val="FFFFFF"/>
                </a:highlight>
                <a:latin typeface="Consolas"/>
              </a:rPr>
              <a:t> person;</a:t>
            </a:r>
          </a:p>
          <a:p>
            <a:pPr marL="0" indent="0">
              <a:buNone/>
            </a:pP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again;</a:t>
            </a:r>
          </a:p>
          <a:p>
            <a:pPr marL="0" indent="0">
              <a:buNone/>
            </a:pPr>
            <a:r>
              <a:rPr lang="tr-TR" sz="1100" dirty="0">
                <a:solidFill>
                  <a:srgbClr val="0000FF"/>
                </a:solidFill>
                <a:highlight>
                  <a:srgbClr val="FFFFFF"/>
                </a:highlight>
                <a:latin typeface="Consolas"/>
              </a:rPr>
              <a:t>if</a:t>
            </a:r>
            <a:r>
              <a:rPr lang="tr-TR" sz="1100" dirty="0">
                <a:solidFill>
                  <a:srgbClr val="000000"/>
                </a:solidFill>
                <a:highlight>
                  <a:srgbClr val="FFFFFF"/>
                </a:highlight>
                <a:latin typeface="Consolas"/>
              </a:rPr>
              <a:t> (</a:t>
            </a:r>
            <a:r>
              <a:rPr lang="tr-TR" sz="1100" dirty="0">
                <a:solidFill>
                  <a:srgbClr val="008080"/>
                </a:solidFill>
                <a:highlight>
                  <a:srgbClr val="FFFFFF"/>
                </a:highlight>
                <a:latin typeface="Consolas"/>
              </a:rPr>
              <a:t>!</a:t>
            </a:r>
            <a:r>
              <a:rPr lang="tr-TR" sz="1100" dirty="0">
                <a:solidFill>
                  <a:srgbClr val="000000"/>
                </a:solidFill>
                <a:highlight>
                  <a:srgbClr val="FFFFFF"/>
                </a:highlight>
                <a:latin typeface="Consolas"/>
              </a:rPr>
              <a:t>people)</a:t>
            </a:r>
          </a:p>
          <a:p>
            <a:pPr marL="0" indent="0">
              <a:buNone/>
            </a:pPr>
            <a:r>
              <a:rPr lang="tr-TR" sz="1100" dirty="0">
                <a:solidFill>
                  <a:srgbClr val="000000"/>
                </a:solidFill>
                <a:highlight>
                  <a:srgbClr val="FFFFFF"/>
                </a:highlight>
                <a:latin typeface="Consolas"/>
              </a:rPr>
              <a:t>{</a:t>
            </a:r>
          </a:p>
          <a:p>
            <a:pPr marL="0" indent="0">
              <a:buNone/>
            </a:pPr>
            <a:r>
              <a:rPr lang="en-US" sz="1100" dirty="0" err="1">
                <a:solidFill>
                  <a:srgbClr val="000000"/>
                </a:solidFill>
                <a:highlight>
                  <a:srgbClr val="FFFFFF"/>
                </a:highlight>
                <a:latin typeface="Consolas"/>
              </a:rPr>
              <a:t>cout</a:t>
            </a:r>
            <a:r>
              <a:rPr lang="en-US" sz="1100" dirty="0">
                <a:solidFill>
                  <a:srgbClr val="000000"/>
                </a:solidFill>
                <a:highlight>
                  <a:srgbClr val="FFFFFF"/>
                </a:highlight>
                <a:latin typeface="Consolas"/>
              </a:rPr>
              <a:t> </a:t>
            </a:r>
            <a:r>
              <a:rPr lang="en-US" sz="1100" dirty="0">
                <a:solidFill>
                  <a:srgbClr val="008080"/>
                </a:solidFill>
                <a:highlight>
                  <a:srgbClr val="FFFFFF"/>
                </a:highlight>
                <a:latin typeface="Consolas"/>
              </a:rPr>
              <a:t>&lt;&lt;</a:t>
            </a:r>
            <a:r>
              <a:rPr lang="en-US" sz="1100" dirty="0">
                <a:solidFill>
                  <a:srgbClr val="000000"/>
                </a:solidFill>
                <a:highlight>
                  <a:srgbClr val="FFFFFF"/>
                </a:highlight>
                <a:latin typeface="Consolas"/>
              </a:rPr>
              <a:t> </a:t>
            </a:r>
            <a:r>
              <a:rPr lang="en-US" sz="1100" dirty="0">
                <a:solidFill>
                  <a:srgbClr val="A31515"/>
                </a:solidFill>
                <a:highlight>
                  <a:srgbClr val="FFFFFF"/>
                </a:highlight>
                <a:latin typeface="Consolas"/>
              </a:rPr>
              <a:t>"File could not be opened.\n"</a:t>
            </a:r>
            <a:r>
              <a:rPr lang="en-US" sz="1100" dirty="0">
                <a:solidFill>
                  <a:srgbClr val="000000"/>
                </a:solidFill>
                <a:highlight>
                  <a:srgbClr val="FFFFFF"/>
                </a:highlight>
                <a:latin typeface="Consolas"/>
              </a:rPr>
              <a:t> </a:t>
            </a:r>
            <a:r>
              <a:rPr lang="en-US" sz="1100" dirty="0">
                <a:solidFill>
                  <a:srgbClr val="008080"/>
                </a:solidFill>
                <a:highlight>
                  <a:srgbClr val="FFFFFF"/>
                </a:highlight>
                <a:latin typeface="Consolas"/>
              </a:rPr>
              <a:t>&lt;&lt;</a:t>
            </a: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endl</a:t>
            </a:r>
            <a:r>
              <a:rPr lang="en-US"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system(</a:t>
            </a:r>
            <a:r>
              <a:rPr lang="tr-TR" sz="1100" dirty="0">
                <a:solidFill>
                  <a:srgbClr val="A31515"/>
                </a:solidFill>
                <a:highlight>
                  <a:srgbClr val="FFFFFF"/>
                </a:highlight>
                <a:latin typeface="Consolas"/>
              </a:rPr>
              <a:t>"pause"</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exit(0);</a:t>
            </a:r>
          </a:p>
          <a:p>
            <a:pPr marL="0" indent="0">
              <a:buNone/>
            </a:pPr>
            <a:r>
              <a:rPr lang="tr-TR" sz="1100" dirty="0">
                <a:solidFill>
                  <a:srgbClr val="000000"/>
                </a:solidFill>
                <a:highlight>
                  <a:srgbClr val="FFFFFF"/>
                </a:highlight>
                <a:latin typeface="Consolas"/>
              </a:rPr>
              <a:t>}</a:t>
            </a:r>
          </a:p>
          <a:p>
            <a:pPr marL="0" indent="0">
              <a:buNone/>
            </a:pPr>
            <a:endParaRPr lang="tr-TR" sz="1100" dirty="0">
              <a:solidFill>
                <a:srgbClr val="000000"/>
              </a:solidFill>
              <a:highlight>
                <a:srgbClr val="FFFFFF"/>
              </a:highlight>
              <a:latin typeface="Consolas"/>
            </a:endParaRPr>
          </a:p>
          <a:p>
            <a:pPr marL="0" indent="0">
              <a:buNone/>
            </a:pPr>
            <a:endParaRPr lang="tr-TR" sz="1100" dirty="0">
              <a:solidFill>
                <a:srgbClr val="000000"/>
              </a:solidFill>
              <a:highlight>
                <a:srgbClr val="FFFFFF"/>
              </a:highlight>
              <a:latin typeface="Consolas"/>
            </a:endParaRPr>
          </a:p>
          <a:p>
            <a:pPr marL="0" indent="0">
              <a:buNone/>
            </a:pPr>
            <a:endParaRPr lang="tr-TR" sz="1100" dirty="0">
              <a:solidFill>
                <a:srgbClr val="000000"/>
              </a:solidFill>
              <a:highlight>
                <a:srgbClr val="FFFFFF"/>
              </a:highlight>
              <a:latin typeface="Consolas"/>
            </a:endParaRPr>
          </a:p>
          <a:p>
            <a:pPr marL="0" indent="0">
              <a:buNone/>
            </a:pPr>
            <a:endParaRPr lang="tr-TR" sz="1100" dirty="0"/>
          </a:p>
        </p:txBody>
      </p:sp>
      <p:sp>
        <p:nvSpPr>
          <p:cNvPr id="4" name="Slide Number Placeholder 3"/>
          <p:cNvSpPr>
            <a:spLocks noGrp="1"/>
          </p:cNvSpPr>
          <p:nvPr>
            <p:ph type="sldNum" sz="quarter" idx="12"/>
          </p:nvPr>
        </p:nvSpPr>
        <p:spPr/>
        <p:txBody>
          <a:bodyPr/>
          <a:lstStyle/>
          <a:p>
            <a:pPr>
              <a:defRPr/>
            </a:pPr>
            <a:fld id="{B57B0ACE-00DF-4E59-AF6B-1BABF139A424}" type="slidenum">
              <a:rPr lang="en-US" smtClean="0"/>
              <a:pPr>
                <a:defRPr/>
              </a:pPr>
              <a:t>81</a:t>
            </a:fld>
            <a:endParaRPr lang="en-US"/>
          </a:p>
        </p:txBody>
      </p:sp>
      <p:sp>
        <p:nvSpPr>
          <p:cNvPr id="5" name="Rectangle 2"/>
          <p:cNvSpPr>
            <a:spLocks noGrp="1" noChangeArrowheads="1"/>
          </p:cNvSpPr>
          <p:nvPr>
            <p:ph type="title"/>
          </p:nvPr>
        </p:nvSpPr>
        <p:spPr>
          <a:xfrm>
            <a:off x="0" y="0"/>
            <a:ext cx="8229600" cy="866899"/>
          </a:xfrm>
        </p:spPr>
        <p:txBody>
          <a:bodyPr>
            <a:normAutofit/>
          </a:bodyPr>
          <a:lstStyle/>
          <a:p>
            <a:r>
              <a:rPr lang="en-US" altLang="tr-TR" dirty="0"/>
              <a:t>Program </a:t>
            </a:r>
            <a:r>
              <a:rPr lang="en-US" altLang="tr-TR" dirty="0" smtClean="0"/>
              <a:t>19</a:t>
            </a:r>
            <a:r>
              <a:rPr lang="tr-TR" altLang="tr-TR" dirty="0" smtClean="0"/>
              <a:t>b</a:t>
            </a:r>
            <a:endParaRPr lang="en-US" altLang="tr-TR" dirty="0"/>
          </a:p>
        </p:txBody>
      </p:sp>
      <p:sp>
        <p:nvSpPr>
          <p:cNvPr id="6" name="TextBox 5"/>
          <p:cNvSpPr txBox="1"/>
          <p:nvPr/>
        </p:nvSpPr>
        <p:spPr>
          <a:xfrm>
            <a:off x="4278647" y="1321691"/>
            <a:ext cx="4177747" cy="2677656"/>
          </a:xfrm>
          <a:prstGeom prst="rect">
            <a:avLst/>
          </a:prstGeom>
          <a:noFill/>
        </p:spPr>
        <p:txBody>
          <a:bodyPr wrap="none" rtlCol="0">
            <a:spAutoFit/>
          </a:bodyPr>
          <a:lstStyle/>
          <a:p>
            <a:pPr marL="0" indent="0">
              <a:buNone/>
            </a:pPr>
            <a:r>
              <a:rPr lang="tr-TR" sz="1200" dirty="0">
                <a:solidFill>
                  <a:srgbClr val="008000"/>
                </a:solidFill>
                <a:highlight>
                  <a:srgbClr val="FFFFFF"/>
                </a:highlight>
                <a:latin typeface="Consolas"/>
              </a:rPr>
              <a:t>//information reading from file</a:t>
            </a: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people.read((</a:t>
            </a:r>
            <a:r>
              <a:rPr lang="tr-TR" sz="1200" dirty="0">
                <a:solidFill>
                  <a:srgbClr val="0000FF"/>
                </a:solidFill>
                <a:highlight>
                  <a:srgbClr val="FFFFFF"/>
                </a:highlight>
                <a:latin typeface="Consolas"/>
              </a:rPr>
              <a:t>char</a:t>
            </a:r>
            <a:r>
              <a:rPr lang="tr-TR" sz="1200" dirty="0">
                <a:solidFill>
                  <a:srgbClr val="000000"/>
                </a:solidFill>
                <a:highlight>
                  <a:srgbClr val="FFFFFF"/>
                </a:highlight>
                <a:latin typeface="Consolas"/>
              </a:rPr>
              <a:t> *)&amp;person, </a:t>
            </a:r>
            <a:r>
              <a:rPr lang="tr-TR" sz="1200" dirty="0">
                <a:solidFill>
                  <a:srgbClr val="0000FF"/>
                </a:solidFill>
                <a:highlight>
                  <a:srgbClr val="FFFFFF"/>
                </a:highlight>
                <a:latin typeface="Consolas"/>
              </a:rPr>
              <a:t>sizeof</a:t>
            </a:r>
            <a:r>
              <a:rPr lang="tr-TR" sz="1200" dirty="0">
                <a:solidFill>
                  <a:srgbClr val="000000"/>
                </a:solidFill>
                <a:highlight>
                  <a:srgbClr val="FFFFFF"/>
                </a:highlight>
                <a:latin typeface="Consolas"/>
              </a:rPr>
              <a:t>(person));</a:t>
            </a:r>
          </a:p>
          <a:p>
            <a:pPr marL="0" indent="0">
              <a:buNone/>
            </a:pPr>
            <a:r>
              <a:rPr lang="en-US" sz="1200" dirty="0" err="1">
                <a:solidFill>
                  <a:srgbClr val="000000"/>
                </a:solidFill>
                <a:highlight>
                  <a:srgbClr val="FFFFFF"/>
                </a:highlight>
                <a:latin typeface="Consolas"/>
              </a:rPr>
              <a:t>cout</a:t>
            </a:r>
            <a:r>
              <a:rPr lang="en-US" sz="1200" dirty="0">
                <a:solidFill>
                  <a:srgbClr val="000000"/>
                </a:solidFill>
                <a:highlight>
                  <a:srgbClr val="FFFFFF"/>
                </a:highlight>
                <a:latin typeface="Consolas"/>
              </a:rPr>
              <a:t> </a:t>
            </a:r>
            <a:r>
              <a:rPr lang="en-US" sz="1200" dirty="0">
                <a:solidFill>
                  <a:srgbClr val="008080"/>
                </a:solidFill>
                <a:highlight>
                  <a:srgbClr val="FFFFFF"/>
                </a:highlight>
                <a:latin typeface="Consolas"/>
              </a:rPr>
              <a:t>&lt;&lt;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"The Person </a:t>
            </a:r>
            <a:r>
              <a:rPr lang="en-US" sz="1200" dirty="0" err="1">
                <a:solidFill>
                  <a:srgbClr val="A31515"/>
                </a:solidFill>
                <a:highlight>
                  <a:srgbClr val="FFFFFF"/>
                </a:highlight>
                <a:latin typeface="Consolas"/>
              </a:rPr>
              <a:t>Informations</a:t>
            </a:r>
            <a:r>
              <a:rPr lang="en-US" sz="1200" dirty="0">
                <a:solidFill>
                  <a:srgbClr val="A31515"/>
                </a:solidFill>
                <a:highlight>
                  <a:srgbClr val="FFFFFF"/>
                </a:highlight>
                <a:latin typeface="Consolas"/>
              </a:rPr>
              <a:t> from file:\n"</a:t>
            </a:r>
            <a:r>
              <a:rPr lang="en-US"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person.name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person.age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person.address1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person.address2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r>
              <a:rPr lang="tr-TR" sz="1200" dirty="0">
                <a:solidFill>
                  <a:srgbClr val="000000"/>
                </a:solidFill>
                <a:highlight>
                  <a:srgbClr val="FFFFFF"/>
                </a:highlight>
                <a:latin typeface="Consolas"/>
              </a:rPr>
              <a:t>cout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person.phone </a:t>
            </a:r>
            <a:r>
              <a:rPr lang="tr-TR" sz="1200" dirty="0">
                <a:solidFill>
                  <a:srgbClr val="008080"/>
                </a:solidFill>
                <a:highlight>
                  <a:srgbClr val="FFFFFF"/>
                </a:highlight>
                <a:latin typeface="Consolas"/>
              </a:rPr>
              <a:t>&lt;&lt;</a:t>
            </a:r>
            <a:r>
              <a:rPr lang="tr-TR" sz="1200" dirty="0">
                <a:solidFill>
                  <a:srgbClr val="000000"/>
                </a:solidFill>
                <a:highlight>
                  <a:srgbClr val="FFFFFF"/>
                </a:highlight>
                <a:latin typeface="Consolas"/>
              </a:rPr>
              <a:t> endl;</a:t>
            </a:r>
          </a:p>
          <a:p>
            <a:pPr marL="0" indent="0">
              <a:buNone/>
            </a:pPr>
            <a:endParaRPr lang="tr-TR" sz="1200" dirty="0">
              <a:solidFill>
                <a:srgbClr val="000000"/>
              </a:solidFill>
              <a:highlight>
                <a:srgbClr val="FFFFFF"/>
              </a:highlight>
              <a:latin typeface="Consolas"/>
            </a:endParaRPr>
          </a:p>
          <a:p>
            <a:pPr marL="0" indent="0">
              <a:buNone/>
            </a:pPr>
            <a:endParaRPr lang="tr-TR" sz="1200" dirty="0">
              <a:solidFill>
                <a:srgbClr val="000000"/>
              </a:solidFill>
              <a:highlight>
                <a:srgbClr val="FFFFFF"/>
              </a:highlight>
              <a:latin typeface="Consolas"/>
            </a:endParaRPr>
          </a:p>
          <a:p>
            <a:pPr marL="0" indent="0">
              <a:buNone/>
            </a:pPr>
            <a:r>
              <a:rPr lang="tr-TR" sz="1200" dirty="0">
                <a:solidFill>
                  <a:srgbClr val="000000"/>
                </a:solidFill>
                <a:highlight>
                  <a:srgbClr val="FFFFFF"/>
                </a:highlight>
                <a:latin typeface="Consolas"/>
              </a:rPr>
              <a:t>people.close();</a:t>
            </a:r>
          </a:p>
          <a:p>
            <a:pPr marL="0" indent="0">
              <a:buNone/>
            </a:pPr>
            <a:r>
              <a:rPr lang="tr-TR" sz="1200" dirty="0">
                <a:solidFill>
                  <a:srgbClr val="000000"/>
                </a:solidFill>
                <a:highlight>
                  <a:srgbClr val="FFFFFF"/>
                </a:highlight>
                <a:latin typeface="Consolas"/>
              </a:rPr>
              <a:t>system(</a:t>
            </a:r>
            <a:r>
              <a:rPr lang="tr-TR" sz="1200" dirty="0">
                <a:solidFill>
                  <a:srgbClr val="A31515"/>
                </a:solidFill>
                <a:highlight>
                  <a:srgbClr val="FFFFFF"/>
                </a:highlight>
                <a:latin typeface="Consolas"/>
              </a:rPr>
              <a:t>"pause"</a:t>
            </a:r>
            <a:r>
              <a:rPr lang="tr-TR" sz="1200" dirty="0">
                <a:solidFill>
                  <a:srgbClr val="000000"/>
                </a:solidFill>
                <a:highlight>
                  <a:srgbClr val="FFFFFF"/>
                </a:highlight>
                <a:latin typeface="Consolas"/>
              </a:rPr>
              <a:t>);</a:t>
            </a:r>
          </a:p>
          <a:p>
            <a:pPr marL="0" indent="0">
              <a:buNone/>
            </a:pPr>
            <a:r>
              <a:rPr lang="tr-TR" sz="1200" dirty="0">
                <a:solidFill>
                  <a:srgbClr val="000000"/>
                </a:solidFill>
                <a:highlight>
                  <a:srgbClr val="FFFFFF"/>
                </a:highlight>
                <a:latin typeface="Consolas"/>
              </a:rPr>
              <a:t>}</a:t>
            </a:r>
          </a:p>
          <a:p>
            <a:endParaRPr lang="tr-TR" sz="1200" dirty="0"/>
          </a:p>
        </p:txBody>
      </p:sp>
    </p:spTree>
    <p:extLst>
      <p:ext uri="{BB962C8B-B14F-4D97-AF65-F5344CB8AC3E}">
        <p14:creationId xmlns:p14="http://schemas.microsoft.com/office/powerpoint/2010/main" val="6372233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7DDBC7D-A7F1-4633-9C04-E198F040012B}" type="slidenum">
              <a:rPr lang="en-US" altLang="tr-TR"/>
              <a:pPr/>
              <a:t>82</a:t>
            </a:fld>
            <a:endParaRPr lang="en-US" altLang="tr-TR"/>
          </a:p>
        </p:txBody>
      </p:sp>
      <p:sp>
        <p:nvSpPr>
          <p:cNvPr id="111618" name="Rectangle 2"/>
          <p:cNvSpPr>
            <a:spLocks noGrp="1" noChangeArrowheads="1"/>
          </p:cNvSpPr>
          <p:nvPr>
            <p:ph type="title"/>
          </p:nvPr>
        </p:nvSpPr>
        <p:spPr/>
        <p:txBody>
          <a:bodyPr/>
          <a:lstStyle/>
          <a:p>
            <a:r>
              <a:rPr lang="en-US" altLang="tr-TR" dirty="0" smtClean="0"/>
              <a:t>Random </a:t>
            </a:r>
            <a:r>
              <a:rPr lang="en-US" altLang="tr-TR" dirty="0"/>
              <a:t>Access Files</a:t>
            </a:r>
          </a:p>
        </p:txBody>
      </p:sp>
      <p:sp>
        <p:nvSpPr>
          <p:cNvPr id="111619" name="Rectangle 3"/>
          <p:cNvSpPr>
            <a:spLocks noGrp="1" noChangeArrowheads="1"/>
          </p:cNvSpPr>
          <p:nvPr>
            <p:ph type="body" idx="1"/>
          </p:nvPr>
        </p:nvSpPr>
        <p:spPr/>
        <p:txBody>
          <a:bodyPr/>
          <a:lstStyle/>
          <a:p>
            <a:r>
              <a:rPr lang="en-US" altLang="tr-TR" dirty="0"/>
              <a:t>Random Access means non-sequentially accessing </a:t>
            </a:r>
            <a:r>
              <a:rPr lang="en-US" altLang="tr-TR" dirty="0" err="1" smtClean="0"/>
              <a:t>informat</a:t>
            </a:r>
            <a:r>
              <a:rPr lang="tr-TR" altLang="tr-TR" dirty="0" smtClean="0"/>
              <a:t>i</a:t>
            </a:r>
            <a:r>
              <a:rPr lang="en-US" altLang="tr-TR" dirty="0" smtClean="0"/>
              <a:t>on </a:t>
            </a:r>
            <a:r>
              <a:rPr lang="en-US" altLang="tr-TR" dirty="0"/>
              <a:t>in a file.</a:t>
            </a:r>
          </a:p>
          <a:p>
            <a:pPr>
              <a:buFontTx/>
              <a:buNone/>
            </a:pPr>
            <a:r>
              <a:rPr lang="en-US" altLang="tr-TR" dirty="0"/>
              <a:t>Figure </a:t>
            </a:r>
            <a:r>
              <a:rPr lang="tr-TR" altLang="tr-TR" dirty="0"/>
              <a:t>8</a:t>
            </a:r>
            <a:endParaRPr lang="en-US" altLang="tr-TR" dirty="0"/>
          </a:p>
        </p:txBody>
      </p:sp>
      <p:pic>
        <p:nvPicPr>
          <p:cNvPr id="111620" name="Picture 4" descr="G:\BMP files\1211.bm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3581400"/>
            <a:ext cx="5867400" cy="267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802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64FC1D-5B40-47ED-AAAB-CA1AD76E2556}" type="slidenum">
              <a:rPr lang="en-US" altLang="tr-TR"/>
              <a:pPr/>
              <a:t>83</a:t>
            </a:fld>
            <a:endParaRPr lang="en-US" altLang="tr-TR"/>
          </a:p>
        </p:txBody>
      </p:sp>
      <p:sp>
        <p:nvSpPr>
          <p:cNvPr id="113666" name="Rectangle 2"/>
          <p:cNvSpPr>
            <a:spLocks noGrp="1" noChangeArrowheads="1"/>
          </p:cNvSpPr>
          <p:nvPr>
            <p:ph type="title"/>
          </p:nvPr>
        </p:nvSpPr>
        <p:spPr/>
        <p:txBody>
          <a:bodyPr/>
          <a:lstStyle/>
          <a:p>
            <a:r>
              <a:rPr lang="en-US" altLang="tr-TR" dirty="0"/>
              <a:t>Table </a:t>
            </a:r>
            <a:r>
              <a:rPr lang="tr-TR" altLang="tr-TR"/>
              <a:t>5</a:t>
            </a:r>
            <a:endParaRPr lang="en-US" altLang="tr-TR"/>
          </a:p>
        </p:txBody>
      </p:sp>
      <p:graphicFrame>
        <p:nvGraphicFramePr>
          <p:cNvPr id="2" name="Table 1"/>
          <p:cNvGraphicFramePr>
            <a:graphicFrameLocks noGrp="1"/>
          </p:cNvGraphicFramePr>
          <p:nvPr>
            <p:extLst>
              <p:ext uri="{D42A27DB-BD31-4B8C-83A1-F6EECF244321}">
                <p14:modId xmlns:p14="http://schemas.microsoft.com/office/powerpoint/2010/main" val="2451206639"/>
              </p:ext>
            </p:extLst>
          </p:nvPr>
        </p:nvGraphicFramePr>
        <p:xfrm>
          <a:off x="569013" y="2066307"/>
          <a:ext cx="7850592" cy="1223010"/>
        </p:xfrm>
        <a:graphic>
          <a:graphicData uri="http://schemas.openxmlformats.org/drawingml/2006/table">
            <a:tbl>
              <a:tblPr>
                <a:tableStyleId>{8A107856-5554-42FB-B03E-39F5DBC370BA}</a:tableStyleId>
              </a:tblPr>
              <a:tblGrid>
                <a:gridCol w="1711049"/>
                <a:gridCol w="6139543"/>
              </a:tblGrid>
              <a:tr h="251401">
                <a:tc>
                  <a:txBody>
                    <a:bodyPr/>
                    <a:lstStyle/>
                    <a:p>
                      <a:pPr marL="73025" marR="73025">
                        <a:spcBef>
                          <a:spcPts val="320"/>
                        </a:spcBef>
                        <a:spcAft>
                          <a:spcPts val="320"/>
                        </a:spcAft>
                      </a:pPr>
                      <a:r>
                        <a:rPr lang="tr-TR" sz="2000" b="1" dirty="0">
                          <a:effectLst/>
                        </a:rPr>
                        <a:t>Mode Flag</a:t>
                      </a:r>
                      <a:endParaRPr lang="tr-TR" sz="2000" b="1" dirty="0">
                        <a:solidFill>
                          <a:srgbClr val="000000"/>
                        </a:solidFill>
                        <a:effectLst/>
                        <a:latin typeface="Times New Roman"/>
                        <a:ea typeface="Times New Roman"/>
                      </a:endParaRPr>
                    </a:p>
                  </a:txBody>
                  <a:tcPr marL="68580" marR="68580" marT="0" marB="0"/>
                </a:tc>
                <a:tc>
                  <a:txBody>
                    <a:bodyPr/>
                    <a:lstStyle/>
                    <a:p>
                      <a:pPr marL="73025" marR="73025">
                        <a:spcBef>
                          <a:spcPts val="320"/>
                        </a:spcBef>
                        <a:spcAft>
                          <a:spcPts val="320"/>
                        </a:spcAft>
                      </a:pPr>
                      <a:r>
                        <a:rPr lang="tr-TR" sz="1800" b="1" dirty="0">
                          <a:effectLst/>
                        </a:rPr>
                        <a:t>Description                                                                  </a:t>
                      </a:r>
                      <a:endParaRPr lang="tr-TR" sz="1800" b="1" dirty="0">
                        <a:solidFill>
                          <a:srgbClr val="000000"/>
                        </a:solidFill>
                        <a:effectLst/>
                        <a:latin typeface="Times New Roman"/>
                        <a:ea typeface="Times New Roman"/>
                      </a:endParaRPr>
                    </a:p>
                  </a:txBody>
                  <a:tcPr marL="68580" marR="68580" marT="0" marB="0"/>
                </a:tc>
              </a:tr>
              <a:tr h="222250">
                <a:tc>
                  <a:txBody>
                    <a:bodyPr/>
                    <a:lstStyle/>
                    <a:p>
                      <a:pPr marL="73025" marR="73025">
                        <a:spcBef>
                          <a:spcPts val="320"/>
                        </a:spcBef>
                        <a:spcAft>
                          <a:spcPts val="320"/>
                        </a:spcAft>
                      </a:pPr>
                      <a:r>
                        <a:rPr lang="tr-TR" sz="2000" b="1" dirty="0">
                          <a:effectLst/>
                        </a:rPr>
                        <a:t>ios::beg</a:t>
                      </a:r>
                      <a:endParaRPr lang="tr-TR" sz="2000" b="1" dirty="0">
                        <a:solidFill>
                          <a:srgbClr val="000000"/>
                        </a:solidFill>
                        <a:effectLst/>
                        <a:latin typeface="Times New Roman"/>
                        <a:ea typeface="Times New Roman"/>
                      </a:endParaRPr>
                    </a:p>
                  </a:txBody>
                  <a:tcPr marL="68580" marR="68580" marT="0" marB="0"/>
                </a:tc>
                <a:tc>
                  <a:txBody>
                    <a:bodyPr/>
                    <a:lstStyle/>
                    <a:p>
                      <a:pPr marL="73025" marR="73025">
                        <a:spcBef>
                          <a:spcPts val="320"/>
                        </a:spcBef>
                        <a:spcAft>
                          <a:spcPts val="320"/>
                        </a:spcAft>
                      </a:pPr>
                      <a:r>
                        <a:rPr lang="tr-TR" sz="1800" dirty="0">
                          <a:effectLst/>
                        </a:rPr>
                        <a:t>The offset is calculated from the beginning of the file.</a:t>
                      </a:r>
                      <a:endParaRPr lang="tr-TR" sz="1800" dirty="0">
                        <a:solidFill>
                          <a:srgbClr val="000000"/>
                        </a:solidFill>
                        <a:effectLst/>
                        <a:latin typeface="Times New Roman"/>
                        <a:ea typeface="Times New Roman"/>
                      </a:endParaRPr>
                    </a:p>
                  </a:txBody>
                  <a:tcPr marL="68580" marR="68580" marT="0" marB="0"/>
                </a:tc>
              </a:tr>
              <a:tr h="222250">
                <a:tc>
                  <a:txBody>
                    <a:bodyPr/>
                    <a:lstStyle/>
                    <a:p>
                      <a:pPr marL="73025" marR="73025">
                        <a:spcBef>
                          <a:spcPts val="320"/>
                        </a:spcBef>
                        <a:spcAft>
                          <a:spcPts val="320"/>
                        </a:spcAft>
                      </a:pPr>
                      <a:r>
                        <a:rPr lang="tr-TR" sz="2000" b="1" dirty="0">
                          <a:effectLst/>
                        </a:rPr>
                        <a:t>ios::end</a:t>
                      </a:r>
                      <a:endParaRPr lang="tr-TR" sz="2000" b="1" dirty="0">
                        <a:solidFill>
                          <a:srgbClr val="000000"/>
                        </a:solidFill>
                        <a:effectLst/>
                        <a:latin typeface="Times New Roman"/>
                        <a:ea typeface="Times New Roman"/>
                      </a:endParaRPr>
                    </a:p>
                  </a:txBody>
                  <a:tcPr marL="68580" marR="68580" marT="0" marB="0"/>
                </a:tc>
                <a:tc>
                  <a:txBody>
                    <a:bodyPr/>
                    <a:lstStyle/>
                    <a:p>
                      <a:pPr marL="73025" marR="73025">
                        <a:spcBef>
                          <a:spcPts val="320"/>
                        </a:spcBef>
                        <a:spcAft>
                          <a:spcPts val="320"/>
                        </a:spcAft>
                      </a:pPr>
                      <a:r>
                        <a:rPr lang="tr-TR" sz="1800" dirty="0">
                          <a:effectLst/>
                        </a:rPr>
                        <a:t>The offset is calculated from the end of the file.</a:t>
                      </a:r>
                      <a:endParaRPr lang="tr-TR" sz="1800" dirty="0">
                        <a:solidFill>
                          <a:srgbClr val="000000"/>
                        </a:solidFill>
                        <a:effectLst/>
                        <a:latin typeface="Times New Roman"/>
                        <a:ea typeface="Times New Roman"/>
                      </a:endParaRPr>
                    </a:p>
                  </a:txBody>
                  <a:tcPr marL="68580" marR="68580" marT="0" marB="0"/>
                </a:tc>
              </a:tr>
              <a:tr h="308610">
                <a:tc>
                  <a:txBody>
                    <a:bodyPr/>
                    <a:lstStyle/>
                    <a:p>
                      <a:pPr marL="73025" marR="73025">
                        <a:spcBef>
                          <a:spcPts val="320"/>
                        </a:spcBef>
                        <a:spcAft>
                          <a:spcPts val="320"/>
                        </a:spcAft>
                      </a:pPr>
                      <a:r>
                        <a:rPr lang="tr-TR" sz="2000" b="1" dirty="0">
                          <a:effectLst/>
                        </a:rPr>
                        <a:t>ios::cur</a:t>
                      </a:r>
                      <a:endParaRPr lang="tr-TR" sz="2000" b="1" dirty="0">
                        <a:solidFill>
                          <a:srgbClr val="000000"/>
                        </a:solidFill>
                        <a:effectLst/>
                        <a:latin typeface="Times New Roman"/>
                        <a:ea typeface="Times New Roman"/>
                      </a:endParaRPr>
                    </a:p>
                  </a:txBody>
                  <a:tcPr marL="68580" marR="68580" marT="0" marB="0"/>
                </a:tc>
                <a:tc>
                  <a:txBody>
                    <a:bodyPr/>
                    <a:lstStyle/>
                    <a:p>
                      <a:pPr marL="73025" marR="73025">
                        <a:spcBef>
                          <a:spcPts val="320"/>
                        </a:spcBef>
                        <a:spcAft>
                          <a:spcPts val="320"/>
                        </a:spcAft>
                      </a:pPr>
                      <a:r>
                        <a:rPr lang="tr-TR" sz="1800" dirty="0">
                          <a:effectLst/>
                        </a:rPr>
                        <a:t>The offset is calculated from the current position.</a:t>
                      </a:r>
                      <a:endParaRPr lang="tr-TR" sz="1800" dirty="0">
                        <a:solidFill>
                          <a:srgbClr val="00000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60244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98D37D-7D0D-45E7-8E44-DEE5637D9A2D}" type="slidenum">
              <a:rPr lang="en-US" altLang="tr-TR"/>
              <a:pPr/>
              <a:t>84</a:t>
            </a:fld>
            <a:endParaRPr lang="en-US" altLang="tr-TR"/>
          </a:p>
        </p:txBody>
      </p:sp>
      <p:sp>
        <p:nvSpPr>
          <p:cNvPr id="115714" name="Rectangle 2"/>
          <p:cNvSpPr>
            <a:spLocks noGrp="1" noChangeArrowheads="1"/>
          </p:cNvSpPr>
          <p:nvPr>
            <p:ph type="title"/>
          </p:nvPr>
        </p:nvSpPr>
        <p:spPr>
          <a:xfrm>
            <a:off x="685800" y="304800"/>
            <a:ext cx="7772400" cy="685800"/>
          </a:xfrm>
        </p:spPr>
        <p:txBody>
          <a:bodyPr>
            <a:normAutofit fontScale="90000"/>
          </a:bodyPr>
          <a:lstStyle/>
          <a:p>
            <a:r>
              <a:rPr lang="en-US" altLang="tr-TR" dirty="0"/>
              <a:t>Table </a:t>
            </a:r>
            <a:r>
              <a:rPr lang="tr-TR" altLang="tr-TR" dirty="0"/>
              <a:t>6</a:t>
            </a:r>
            <a:endParaRPr lang="en-US" altLang="tr-TR" dirty="0"/>
          </a:p>
        </p:txBody>
      </p:sp>
      <p:graphicFrame>
        <p:nvGraphicFramePr>
          <p:cNvPr id="2" name="Table 1"/>
          <p:cNvGraphicFramePr>
            <a:graphicFrameLocks noGrp="1"/>
          </p:cNvGraphicFramePr>
          <p:nvPr>
            <p:extLst>
              <p:ext uri="{D42A27DB-BD31-4B8C-83A1-F6EECF244321}">
                <p14:modId xmlns:p14="http://schemas.microsoft.com/office/powerpoint/2010/main" val="1333446148"/>
              </p:ext>
            </p:extLst>
          </p:nvPr>
        </p:nvGraphicFramePr>
        <p:xfrm>
          <a:off x="518984" y="1149178"/>
          <a:ext cx="7761587" cy="4777818"/>
        </p:xfrm>
        <a:graphic>
          <a:graphicData uri="http://schemas.openxmlformats.org/drawingml/2006/table">
            <a:tbl>
              <a:tblPr>
                <a:tableStyleId>{69CF1AB2-1976-4502-BF36-3FF5EA218861}</a:tableStyleId>
              </a:tblPr>
              <a:tblGrid>
                <a:gridCol w="3008813"/>
                <a:gridCol w="4752774"/>
              </a:tblGrid>
              <a:tr h="334976">
                <a:tc>
                  <a:txBody>
                    <a:bodyPr/>
                    <a:lstStyle/>
                    <a:p>
                      <a:pPr marL="73025" marR="73025">
                        <a:spcBef>
                          <a:spcPts val="320"/>
                        </a:spcBef>
                        <a:spcAft>
                          <a:spcPts val="320"/>
                        </a:spcAft>
                      </a:pPr>
                      <a:r>
                        <a:rPr lang="en-US" sz="1800" b="1" dirty="0">
                          <a:effectLst/>
                          <a:latin typeface="+mj-lt"/>
                        </a:rPr>
                        <a:t>Statement</a:t>
                      </a:r>
                      <a:endParaRPr lang="tr-TR" sz="1800" b="1" dirty="0">
                        <a:solidFill>
                          <a:srgbClr val="000000"/>
                        </a:solidFill>
                        <a:effectLst/>
                        <a:latin typeface="+mj-lt"/>
                        <a:ea typeface="Times New Roman"/>
                      </a:endParaRPr>
                    </a:p>
                  </a:txBody>
                  <a:tcPr marL="0" marR="0" marT="0" marB="0"/>
                </a:tc>
                <a:tc>
                  <a:txBody>
                    <a:bodyPr/>
                    <a:lstStyle/>
                    <a:p>
                      <a:pPr marL="73025" marR="73025">
                        <a:spcBef>
                          <a:spcPts val="320"/>
                        </a:spcBef>
                        <a:spcAft>
                          <a:spcPts val="320"/>
                        </a:spcAft>
                      </a:pPr>
                      <a:r>
                        <a:rPr lang="en-US" sz="1800" b="1" dirty="0">
                          <a:effectLst/>
                          <a:latin typeface="+mj-lt"/>
                        </a:rPr>
                        <a:t>How it Affects the Read/Write Position</a:t>
                      </a:r>
                      <a:endParaRPr lang="tr-TR" sz="1800" b="1" dirty="0">
                        <a:solidFill>
                          <a:srgbClr val="000000"/>
                        </a:solidFill>
                        <a:effectLst/>
                        <a:latin typeface="+mj-lt"/>
                        <a:ea typeface="Times New Roman"/>
                      </a:endParaRPr>
                    </a:p>
                  </a:txBody>
                  <a:tcPr marL="0" marR="0" marT="0" marB="0"/>
                </a:tc>
              </a:tr>
              <a:tr h="888568">
                <a:tc>
                  <a:txBody>
                    <a:bodyPr/>
                    <a:lstStyle/>
                    <a:p>
                      <a:pPr marL="73025" marR="73025">
                        <a:spcBef>
                          <a:spcPts val="320"/>
                        </a:spcBef>
                        <a:spcAft>
                          <a:spcPts val="320"/>
                        </a:spcAft>
                      </a:pPr>
                      <a:r>
                        <a:rPr lang="tr-TR" sz="1800" dirty="0" smtClean="0">
                          <a:effectLst/>
                          <a:latin typeface="+mj-lt"/>
                        </a:rPr>
                        <a:t>f</a:t>
                      </a:r>
                      <a:r>
                        <a:rPr lang="en-US" sz="1800" dirty="0" err="1" smtClean="0">
                          <a:effectLst/>
                          <a:latin typeface="+mj-lt"/>
                        </a:rPr>
                        <a:t>ile.seek</a:t>
                      </a:r>
                      <a:r>
                        <a:rPr lang="en-US" sz="1800" b="1" dirty="0" err="1" smtClean="0">
                          <a:solidFill>
                            <a:srgbClr val="FF0000"/>
                          </a:solidFill>
                          <a:effectLst/>
                          <a:latin typeface="+mj-lt"/>
                        </a:rPr>
                        <a:t>p</a:t>
                      </a:r>
                      <a:r>
                        <a:rPr lang="en-US" sz="1800" dirty="0" smtClean="0">
                          <a:effectLst/>
                          <a:latin typeface="+mj-lt"/>
                        </a:rPr>
                        <a:t>(32L</a:t>
                      </a:r>
                      <a:r>
                        <a:rPr lang="en-US" sz="1800" dirty="0">
                          <a:effectLst/>
                          <a:latin typeface="+mj-lt"/>
                        </a:rPr>
                        <a:t>, </a:t>
                      </a:r>
                      <a:r>
                        <a:rPr lang="en-US" sz="1800" dirty="0" err="1">
                          <a:effectLst/>
                          <a:latin typeface="+mj-lt"/>
                        </a:rPr>
                        <a:t>ios</a:t>
                      </a:r>
                      <a:r>
                        <a:rPr lang="en-US" sz="1800" dirty="0">
                          <a:effectLst/>
                          <a:latin typeface="+mj-lt"/>
                        </a:rPr>
                        <a:t>::beg);</a:t>
                      </a:r>
                      <a:endParaRPr lang="tr-TR" sz="1800" dirty="0">
                        <a:solidFill>
                          <a:srgbClr val="000000"/>
                        </a:solidFill>
                        <a:effectLst/>
                        <a:latin typeface="+mj-lt"/>
                        <a:ea typeface="Times New Roman"/>
                      </a:endParaRPr>
                    </a:p>
                  </a:txBody>
                  <a:tcPr marL="0" marR="0" marT="0" marB="0" anchor="ctr"/>
                </a:tc>
                <a:tc>
                  <a:txBody>
                    <a:bodyPr/>
                    <a:lstStyle/>
                    <a:p>
                      <a:pPr marL="73025" marR="73025">
                        <a:spcBef>
                          <a:spcPts val="320"/>
                        </a:spcBef>
                        <a:spcAft>
                          <a:spcPts val="320"/>
                        </a:spcAft>
                      </a:pPr>
                      <a:r>
                        <a:rPr lang="en-US" sz="1800" dirty="0">
                          <a:effectLst/>
                          <a:latin typeface="+mj-lt"/>
                        </a:rPr>
                        <a:t>Sets the </a:t>
                      </a:r>
                      <a:r>
                        <a:rPr lang="en-US" sz="1800" b="1" dirty="0">
                          <a:solidFill>
                            <a:srgbClr val="FF0000"/>
                          </a:solidFill>
                          <a:effectLst/>
                          <a:latin typeface="+mj-lt"/>
                        </a:rPr>
                        <a:t>write</a:t>
                      </a:r>
                      <a:r>
                        <a:rPr lang="en-US" sz="1800" dirty="0">
                          <a:effectLst/>
                          <a:latin typeface="+mj-lt"/>
                        </a:rPr>
                        <a:t> position to the 33rd byte (byte 32) from </a:t>
                      </a:r>
                      <a:r>
                        <a:rPr lang="en-US" sz="1800" u="sng" dirty="0">
                          <a:effectLst/>
                          <a:latin typeface="+mj-lt"/>
                        </a:rPr>
                        <a:t>the beginning of the file</a:t>
                      </a:r>
                      <a:r>
                        <a:rPr lang="en-US" sz="1800" dirty="0">
                          <a:effectLst/>
                          <a:latin typeface="+mj-lt"/>
                        </a:rPr>
                        <a:t>.</a:t>
                      </a:r>
                      <a:endParaRPr lang="tr-TR" sz="1800" dirty="0">
                        <a:solidFill>
                          <a:srgbClr val="000000"/>
                        </a:solidFill>
                        <a:effectLst/>
                        <a:latin typeface="+mj-lt"/>
                        <a:ea typeface="Times New Roman"/>
                      </a:endParaRPr>
                    </a:p>
                  </a:txBody>
                  <a:tcPr marL="0" marR="0" marT="0" marB="0" anchor="ctr"/>
                </a:tc>
              </a:tr>
              <a:tr h="592379">
                <a:tc>
                  <a:txBody>
                    <a:bodyPr/>
                    <a:lstStyle/>
                    <a:p>
                      <a:pPr marL="73025" marR="73025">
                        <a:spcBef>
                          <a:spcPts val="320"/>
                        </a:spcBef>
                        <a:spcAft>
                          <a:spcPts val="320"/>
                        </a:spcAft>
                      </a:pPr>
                      <a:r>
                        <a:rPr lang="en-US" sz="1800" dirty="0" err="1">
                          <a:effectLst/>
                          <a:latin typeface="+mj-lt"/>
                        </a:rPr>
                        <a:t>file.seek</a:t>
                      </a:r>
                      <a:r>
                        <a:rPr lang="en-US" sz="1800" b="1" dirty="0" err="1">
                          <a:solidFill>
                            <a:srgbClr val="FF0000"/>
                          </a:solidFill>
                          <a:effectLst/>
                          <a:latin typeface="+mj-lt"/>
                        </a:rPr>
                        <a:t>p</a:t>
                      </a:r>
                      <a:r>
                        <a:rPr lang="en-US" sz="1800" dirty="0">
                          <a:effectLst/>
                          <a:latin typeface="+mj-lt"/>
                        </a:rPr>
                        <a:t>(-10L, </a:t>
                      </a:r>
                      <a:r>
                        <a:rPr lang="en-US" sz="1800" dirty="0" err="1">
                          <a:effectLst/>
                          <a:latin typeface="+mj-lt"/>
                        </a:rPr>
                        <a:t>ios</a:t>
                      </a:r>
                      <a:r>
                        <a:rPr lang="en-US" sz="1800" dirty="0">
                          <a:effectLst/>
                          <a:latin typeface="+mj-lt"/>
                        </a:rPr>
                        <a:t>::end);</a:t>
                      </a:r>
                      <a:endParaRPr lang="tr-TR" sz="1800" dirty="0">
                        <a:solidFill>
                          <a:srgbClr val="000000"/>
                        </a:solidFill>
                        <a:effectLst/>
                        <a:latin typeface="+mj-lt"/>
                        <a:ea typeface="Times New Roman"/>
                      </a:endParaRPr>
                    </a:p>
                  </a:txBody>
                  <a:tcPr marL="0" marR="0" marT="0" marB="0" anchor="ctr"/>
                </a:tc>
                <a:tc>
                  <a:txBody>
                    <a:bodyPr/>
                    <a:lstStyle/>
                    <a:p>
                      <a:pPr marL="73025" marR="73025">
                        <a:spcBef>
                          <a:spcPts val="320"/>
                        </a:spcBef>
                        <a:spcAft>
                          <a:spcPts val="320"/>
                        </a:spcAft>
                      </a:pPr>
                      <a:r>
                        <a:rPr lang="en-US" sz="1800" dirty="0">
                          <a:effectLst/>
                          <a:latin typeface="+mj-lt"/>
                        </a:rPr>
                        <a:t>Sets the </a:t>
                      </a:r>
                      <a:r>
                        <a:rPr lang="en-US" sz="1800" b="1" dirty="0">
                          <a:solidFill>
                            <a:srgbClr val="FF0000"/>
                          </a:solidFill>
                          <a:effectLst/>
                          <a:latin typeface="+mj-lt"/>
                        </a:rPr>
                        <a:t>write</a:t>
                      </a:r>
                      <a:r>
                        <a:rPr lang="en-US" sz="1800" dirty="0">
                          <a:effectLst/>
                          <a:latin typeface="+mj-lt"/>
                        </a:rPr>
                        <a:t> position to the 11th byte (byte 10) from </a:t>
                      </a:r>
                      <a:r>
                        <a:rPr lang="en-US" sz="1800" u="sng" dirty="0">
                          <a:effectLst/>
                          <a:latin typeface="+mj-lt"/>
                        </a:rPr>
                        <a:t>the end of the file</a:t>
                      </a:r>
                      <a:r>
                        <a:rPr lang="en-US" sz="1800" dirty="0">
                          <a:effectLst/>
                          <a:latin typeface="+mj-lt"/>
                        </a:rPr>
                        <a:t>.</a:t>
                      </a:r>
                      <a:endParaRPr lang="tr-TR" sz="1800" dirty="0">
                        <a:solidFill>
                          <a:srgbClr val="000000"/>
                        </a:solidFill>
                        <a:effectLst/>
                        <a:latin typeface="+mj-lt"/>
                        <a:ea typeface="Times New Roman"/>
                      </a:endParaRPr>
                    </a:p>
                  </a:txBody>
                  <a:tcPr marL="0" marR="0" marT="0" marB="0" anchor="ctr"/>
                </a:tc>
              </a:tr>
              <a:tr h="592379">
                <a:tc>
                  <a:txBody>
                    <a:bodyPr/>
                    <a:lstStyle/>
                    <a:p>
                      <a:pPr marL="73025" marR="73025">
                        <a:spcBef>
                          <a:spcPts val="320"/>
                        </a:spcBef>
                        <a:spcAft>
                          <a:spcPts val="320"/>
                        </a:spcAft>
                      </a:pPr>
                      <a:r>
                        <a:rPr lang="en-US" sz="1800" dirty="0" err="1">
                          <a:effectLst/>
                          <a:latin typeface="+mj-lt"/>
                        </a:rPr>
                        <a:t>file.seek</a:t>
                      </a:r>
                      <a:r>
                        <a:rPr lang="en-US" sz="1800" b="1" dirty="0" err="1">
                          <a:solidFill>
                            <a:srgbClr val="FF0000"/>
                          </a:solidFill>
                          <a:effectLst/>
                          <a:latin typeface="+mj-lt"/>
                        </a:rPr>
                        <a:t>p</a:t>
                      </a:r>
                      <a:r>
                        <a:rPr lang="en-US" sz="1800" dirty="0">
                          <a:effectLst/>
                          <a:latin typeface="+mj-lt"/>
                        </a:rPr>
                        <a:t>(120L, </a:t>
                      </a:r>
                      <a:r>
                        <a:rPr lang="en-US" sz="1800" dirty="0" err="1">
                          <a:effectLst/>
                          <a:latin typeface="+mj-lt"/>
                        </a:rPr>
                        <a:t>ios</a:t>
                      </a:r>
                      <a:r>
                        <a:rPr lang="en-US" sz="1800" dirty="0">
                          <a:effectLst/>
                          <a:latin typeface="+mj-lt"/>
                        </a:rPr>
                        <a:t>::cur);</a:t>
                      </a:r>
                      <a:endParaRPr lang="tr-TR" sz="1800" dirty="0">
                        <a:solidFill>
                          <a:srgbClr val="000000"/>
                        </a:solidFill>
                        <a:effectLst/>
                        <a:latin typeface="+mj-lt"/>
                        <a:ea typeface="Times New Roman"/>
                      </a:endParaRPr>
                    </a:p>
                  </a:txBody>
                  <a:tcPr marL="0" marR="0" marT="0" marB="0" anchor="ctr"/>
                </a:tc>
                <a:tc>
                  <a:txBody>
                    <a:bodyPr/>
                    <a:lstStyle/>
                    <a:p>
                      <a:pPr marL="73025" marR="73025">
                        <a:spcBef>
                          <a:spcPts val="320"/>
                        </a:spcBef>
                        <a:spcAft>
                          <a:spcPts val="320"/>
                        </a:spcAft>
                      </a:pPr>
                      <a:r>
                        <a:rPr lang="en-US" sz="1800" dirty="0">
                          <a:effectLst/>
                          <a:latin typeface="+mj-lt"/>
                        </a:rPr>
                        <a:t>Sets the </a:t>
                      </a:r>
                      <a:r>
                        <a:rPr lang="en-US" sz="1800" b="1" dirty="0">
                          <a:solidFill>
                            <a:srgbClr val="FF0000"/>
                          </a:solidFill>
                          <a:effectLst/>
                          <a:latin typeface="+mj-lt"/>
                        </a:rPr>
                        <a:t>write</a:t>
                      </a:r>
                      <a:r>
                        <a:rPr lang="en-US" sz="1800" dirty="0">
                          <a:effectLst/>
                          <a:latin typeface="+mj-lt"/>
                        </a:rPr>
                        <a:t> position to the 121st byte (byte 120) from </a:t>
                      </a:r>
                      <a:r>
                        <a:rPr lang="en-US" sz="1800" u="sng" dirty="0">
                          <a:effectLst/>
                          <a:latin typeface="+mj-lt"/>
                        </a:rPr>
                        <a:t>the current position</a:t>
                      </a:r>
                      <a:r>
                        <a:rPr lang="en-US" sz="1800" dirty="0">
                          <a:effectLst/>
                          <a:latin typeface="+mj-lt"/>
                        </a:rPr>
                        <a:t>.</a:t>
                      </a:r>
                      <a:endParaRPr lang="tr-TR" sz="1800" dirty="0">
                        <a:solidFill>
                          <a:srgbClr val="000000"/>
                        </a:solidFill>
                        <a:effectLst/>
                        <a:latin typeface="+mj-lt"/>
                        <a:ea typeface="Times New Roman"/>
                      </a:endParaRPr>
                    </a:p>
                  </a:txBody>
                  <a:tcPr marL="0" marR="0" marT="0" marB="0" anchor="ctr"/>
                </a:tc>
              </a:tr>
              <a:tr h="592379">
                <a:tc>
                  <a:txBody>
                    <a:bodyPr/>
                    <a:lstStyle/>
                    <a:p>
                      <a:pPr marL="73025" marR="73025">
                        <a:spcBef>
                          <a:spcPts val="320"/>
                        </a:spcBef>
                        <a:spcAft>
                          <a:spcPts val="320"/>
                        </a:spcAft>
                      </a:pPr>
                      <a:r>
                        <a:rPr lang="en-US" sz="1800" dirty="0" err="1">
                          <a:effectLst/>
                          <a:latin typeface="+mj-lt"/>
                        </a:rPr>
                        <a:t>file.seek</a:t>
                      </a:r>
                      <a:r>
                        <a:rPr lang="en-US" sz="1800" b="1" dirty="0" err="1">
                          <a:solidFill>
                            <a:srgbClr val="FF0000"/>
                          </a:solidFill>
                          <a:effectLst/>
                          <a:latin typeface="+mj-lt"/>
                        </a:rPr>
                        <a:t>g</a:t>
                      </a:r>
                      <a:r>
                        <a:rPr lang="en-US" sz="1800" dirty="0">
                          <a:effectLst/>
                          <a:latin typeface="+mj-lt"/>
                        </a:rPr>
                        <a:t>(2L, </a:t>
                      </a:r>
                      <a:r>
                        <a:rPr lang="en-US" sz="1800" dirty="0" err="1">
                          <a:effectLst/>
                          <a:latin typeface="+mj-lt"/>
                        </a:rPr>
                        <a:t>ios</a:t>
                      </a:r>
                      <a:r>
                        <a:rPr lang="en-US" sz="1800" dirty="0">
                          <a:effectLst/>
                          <a:latin typeface="+mj-lt"/>
                        </a:rPr>
                        <a:t>::beg);</a:t>
                      </a:r>
                      <a:endParaRPr lang="tr-TR" sz="1800" dirty="0">
                        <a:solidFill>
                          <a:srgbClr val="000000"/>
                        </a:solidFill>
                        <a:effectLst/>
                        <a:latin typeface="+mj-lt"/>
                        <a:ea typeface="Times New Roman"/>
                      </a:endParaRPr>
                    </a:p>
                  </a:txBody>
                  <a:tcPr marL="0" marR="0" marT="0" marB="0" anchor="ctr"/>
                </a:tc>
                <a:tc>
                  <a:txBody>
                    <a:bodyPr/>
                    <a:lstStyle/>
                    <a:p>
                      <a:pPr marL="73025" marR="73025">
                        <a:spcBef>
                          <a:spcPts val="320"/>
                        </a:spcBef>
                        <a:spcAft>
                          <a:spcPts val="320"/>
                        </a:spcAft>
                      </a:pPr>
                      <a:r>
                        <a:rPr lang="en-US" sz="1800" dirty="0">
                          <a:effectLst/>
                          <a:latin typeface="+mj-lt"/>
                        </a:rPr>
                        <a:t>Sets the </a:t>
                      </a:r>
                      <a:r>
                        <a:rPr lang="en-US" sz="1800" b="1" dirty="0">
                          <a:solidFill>
                            <a:srgbClr val="FF0000"/>
                          </a:solidFill>
                          <a:effectLst/>
                          <a:latin typeface="+mj-lt"/>
                        </a:rPr>
                        <a:t>read</a:t>
                      </a:r>
                      <a:r>
                        <a:rPr lang="en-US" sz="1800" dirty="0">
                          <a:effectLst/>
                          <a:latin typeface="+mj-lt"/>
                        </a:rPr>
                        <a:t> position to the 3rd byte (byte 2) from </a:t>
                      </a:r>
                      <a:r>
                        <a:rPr lang="en-US" sz="1800" u="sng" dirty="0">
                          <a:effectLst/>
                          <a:latin typeface="+mj-lt"/>
                        </a:rPr>
                        <a:t>the beginning of the file</a:t>
                      </a:r>
                      <a:r>
                        <a:rPr lang="en-US" sz="1800" dirty="0">
                          <a:effectLst/>
                          <a:latin typeface="+mj-lt"/>
                        </a:rPr>
                        <a:t>.</a:t>
                      </a:r>
                      <a:endParaRPr lang="tr-TR" sz="1800" dirty="0">
                        <a:solidFill>
                          <a:srgbClr val="000000"/>
                        </a:solidFill>
                        <a:effectLst/>
                        <a:latin typeface="+mj-lt"/>
                        <a:ea typeface="Times New Roman"/>
                      </a:endParaRPr>
                    </a:p>
                  </a:txBody>
                  <a:tcPr marL="0" marR="0" marT="0" marB="0" anchor="ctr"/>
                </a:tc>
              </a:tr>
              <a:tr h="592379">
                <a:tc>
                  <a:txBody>
                    <a:bodyPr/>
                    <a:lstStyle/>
                    <a:p>
                      <a:pPr marL="73025" marR="73025">
                        <a:spcBef>
                          <a:spcPts val="320"/>
                        </a:spcBef>
                        <a:spcAft>
                          <a:spcPts val="320"/>
                        </a:spcAft>
                      </a:pPr>
                      <a:r>
                        <a:rPr lang="en-US" sz="1800" dirty="0" err="1">
                          <a:effectLst/>
                          <a:latin typeface="+mj-lt"/>
                        </a:rPr>
                        <a:t>file.seek</a:t>
                      </a:r>
                      <a:r>
                        <a:rPr lang="en-US" sz="1800" b="1" dirty="0" err="1">
                          <a:solidFill>
                            <a:srgbClr val="FF0000"/>
                          </a:solidFill>
                          <a:effectLst/>
                          <a:latin typeface="+mj-lt"/>
                        </a:rPr>
                        <a:t>g</a:t>
                      </a:r>
                      <a:r>
                        <a:rPr lang="en-US" sz="1800" dirty="0">
                          <a:effectLst/>
                          <a:latin typeface="+mj-lt"/>
                        </a:rPr>
                        <a:t>(-100L, </a:t>
                      </a:r>
                      <a:r>
                        <a:rPr lang="en-US" sz="1800" dirty="0" err="1">
                          <a:effectLst/>
                          <a:latin typeface="+mj-lt"/>
                        </a:rPr>
                        <a:t>ios</a:t>
                      </a:r>
                      <a:r>
                        <a:rPr lang="en-US" sz="1800" dirty="0">
                          <a:effectLst/>
                          <a:latin typeface="+mj-lt"/>
                        </a:rPr>
                        <a:t>::end);</a:t>
                      </a:r>
                      <a:endParaRPr lang="tr-TR" sz="1800" dirty="0">
                        <a:solidFill>
                          <a:srgbClr val="000000"/>
                        </a:solidFill>
                        <a:effectLst/>
                        <a:latin typeface="+mj-lt"/>
                        <a:ea typeface="Times New Roman"/>
                      </a:endParaRPr>
                    </a:p>
                  </a:txBody>
                  <a:tcPr marL="0" marR="0" marT="0" marB="0" anchor="ctr"/>
                </a:tc>
                <a:tc>
                  <a:txBody>
                    <a:bodyPr/>
                    <a:lstStyle/>
                    <a:p>
                      <a:pPr marL="73025" marR="73025">
                        <a:spcBef>
                          <a:spcPts val="320"/>
                        </a:spcBef>
                        <a:spcAft>
                          <a:spcPts val="320"/>
                        </a:spcAft>
                      </a:pPr>
                      <a:r>
                        <a:rPr lang="en-US" sz="1800" dirty="0">
                          <a:effectLst/>
                          <a:latin typeface="+mj-lt"/>
                        </a:rPr>
                        <a:t>Sets the </a:t>
                      </a:r>
                      <a:r>
                        <a:rPr lang="en-US" sz="1800" b="1" dirty="0">
                          <a:solidFill>
                            <a:srgbClr val="FF0000"/>
                          </a:solidFill>
                          <a:effectLst/>
                          <a:latin typeface="+mj-lt"/>
                        </a:rPr>
                        <a:t>read</a:t>
                      </a:r>
                      <a:r>
                        <a:rPr lang="en-US" sz="1800" dirty="0">
                          <a:effectLst/>
                          <a:latin typeface="+mj-lt"/>
                        </a:rPr>
                        <a:t> position to the 101st byte (byte 100) from </a:t>
                      </a:r>
                      <a:r>
                        <a:rPr lang="en-US" sz="1800" u="sng" dirty="0">
                          <a:effectLst/>
                          <a:latin typeface="+mj-lt"/>
                        </a:rPr>
                        <a:t>the end of the file</a:t>
                      </a:r>
                      <a:r>
                        <a:rPr lang="en-US" sz="1800" dirty="0">
                          <a:effectLst/>
                          <a:latin typeface="+mj-lt"/>
                        </a:rPr>
                        <a:t>.</a:t>
                      </a:r>
                      <a:endParaRPr lang="tr-TR" sz="1800" dirty="0">
                        <a:solidFill>
                          <a:srgbClr val="000000"/>
                        </a:solidFill>
                        <a:effectLst/>
                        <a:latin typeface="+mj-lt"/>
                        <a:ea typeface="Times New Roman"/>
                      </a:endParaRPr>
                    </a:p>
                  </a:txBody>
                  <a:tcPr marL="0" marR="0" marT="0" marB="0" anchor="ctr"/>
                </a:tc>
              </a:tr>
              <a:tr h="592379">
                <a:tc>
                  <a:txBody>
                    <a:bodyPr/>
                    <a:lstStyle/>
                    <a:p>
                      <a:pPr marL="73025" marR="73025">
                        <a:spcBef>
                          <a:spcPts val="320"/>
                        </a:spcBef>
                        <a:spcAft>
                          <a:spcPts val="320"/>
                        </a:spcAft>
                      </a:pPr>
                      <a:r>
                        <a:rPr lang="en-US" sz="1800" dirty="0" err="1">
                          <a:effectLst/>
                          <a:latin typeface="+mj-lt"/>
                        </a:rPr>
                        <a:t>file.seek</a:t>
                      </a:r>
                      <a:r>
                        <a:rPr lang="en-US" sz="1800" b="1" dirty="0" err="1">
                          <a:solidFill>
                            <a:srgbClr val="FF0000"/>
                          </a:solidFill>
                          <a:effectLst/>
                          <a:latin typeface="+mj-lt"/>
                        </a:rPr>
                        <a:t>g</a:t>
                      </a:r>
                      <a:r>
                        <a:rPr lang="en-US" sz="1800" b="1" dirty="0">
                          <a:solidFill>
                            <a:srgbClr val="FF0000"/>
                          </a:solidFill>
                          <a:effectLst/>
                          <a:latin typeface="+mj-lt"/>
                        </a:rPr>
                        <a:t>(</a:t>
                      </a:r>
                      <a:r>
                        <a:rPr lang="en-US" sz="1800" dirty="0">
                          <a:effectLst/>
                          <a:latin typeface="+mj-lt"/>
                        </a:rPr>
                        <a:t>40L, </a:t>
                      </a:r>
                      <a:r>
                        <a:rPr lang="en-US" sz="1800" dirty="0" err="1">
                          <a:effectLst/>
                          <a:latin typeface="+mj-lt"/>
                        </a:rPr>
                        <a:t>ios</a:t>
                      </a:r>
                      <a:r>
                        <a:rPr lang="en-US" sz="1800" dirty="0">
                          <a:effectLst/>
                          <a:latin typeface="+mj-lt"/>
                        </a:rPr>
                        <a:t>::cur);</a:t>
                      </a:r>
                      <a:endParaRPr lang="tr-TR" sz="1800" dirty="0">
                        <a:solidFill>
                          <a:srgbClr val="000000"/>
                        </a:solidFill>
                        <a:effectLst/>
                        <a:latin typeface="+mj-lt"/>
                        <a:ea typeface="Times New Roman"/>
                      </a:endParaRPr>
                    </a:p>
                  </a:txBody>
                  <a:tcPr marL="0" marR="0" marT="0" marB="0" anchor="ctr"/>
                </a:tc>
                <a:tc>
                  <a:txBody>
                    <a:bodyPr/>
                    <a:lstStyle/>
                    <a:p>
                      <a:pPr marL="73025" marR="73025">
                        <a:spcBef>
                          <a:spcPts val="320"/>
                        </a:spcBef>
                        <a:spcAft>
                          <a:spcPts val="320"/>
                        </a:spcAft>
                      </a:pPr>
                      <a:r>
                        <a:rPr lang="en-US" sz="1800" dirty="0">
                          <a:effectLst/>
                          <a:latin typeface="+mj-lt"/>
                        </a:rPr>
                        <a:t>Sets the </a:t>
                      </a:r>
                      <a:r>
                        <a:rPr lang="en-US" sz="1800" b="1" dirty="0">
                          <a:solidFill>
                            <a:srgbClr val="FF0000"/>
                          </a:solidFill>
                          <a:effectLst/>
                          <a:latin typeface="+mj-lt"/>
                        </a:rPr>
                        <a:t>read</a:t>
                      </a:r>
                      <a:r>
                        <a:rPr lang="en-US" sz="1800" dirty="0">
                          <a:effectLst/>
                          <a:latin typeface="+mj-lt"/>
                        </a:rPr>
                        <a:t> position to the 41st byte (byte 40) from </a:t>
                      </a:r>
                      <a:r>
                        <a:rPr lang="en-US" sz="1800" u="sng" dirty="0">
                          <a:effectLst/>
                          <a:latin typeface="+mj-lt"/>
                        </a:rPr>
                        <a:t>the current position</a:t>
                      </a:r>
                      <a:r>
                        <a:rPr lang="en-US" sz="1800" dirty="0">
                          <a:effectLst/>
                          <a:latin typeface="+mj-lt"/>
                        </a:rPr>
                        <a:t>.</a:t>
                      </a:r>
                      <a:endParaRPr lang="tr-TR" sz="1800" dirty="0">
                        <a:solidFill>
                          <a:srgbClr val="000000"/>
                        </a:solidFill>
                        <a:effectLst/>
                        <a:latin typeface="+mj-lt"/>
                        <a:ea typeface="Times New Roman"/>
                      </a:endParaRPr>
                    </a:p>
                  </a:txBody>
                  <a:tcPr marL="0" marR="0" marT="0" marB="0" anchor="ctr"/>
                </a:tc>
              </a:tr>
              <a:tr h="592379">
                <a:tc>
                  <a:txBody>
                    <a:bodyPr/>
                    <a:lstStyle/>
                    <a:p>
                      <a:pPr marL="73025" marR="73025">
                        <a:spcBef>
                          <a:spcPts val="320"/>
                        </a:spcBef>
                        <a:spcAft>
                          <a:spcPts val="320"/>
                        </a:spcAft>
                      </a:pPr>
                      <a:r>
                        <a:rPr lang="en-US" sz="1800" dirty="0" err="1">
                          <a:effectLst/>
                          <a:latin typeface="+mj-lt"/>
                        </a:rPr>
                        <a:t>file.seek</a:t>
                      </a:r>
                      <a:r>
                        <a:rPr lang="en-US" sz="1800" b="1" dirty="0" err="1">
                          <a:solidFill>
                            <a:srgbClr val="FF0000"/>
                          </a:solidFill>
                          <a:effectLst/>
                          <a:latin typeface="+mj-lt"/>
                        </a:rPr>
                        <a:t>g</a:t>
                      </a:r>
                      <a:r>
                        <a:rPr lang="en-US" sz="1800" dirty="0">
                          <a:effectLst/>
                          <a:latin typeface="+mj-lt"/>
                        </a:rPr>
                        <a:t>(0L, </a:t>
                      </a:r>
                      <a:r>
                        <a:rPr lang="en-US" sz="1800" dirty="0" err="1">
                          <a:effectLst/>
                          <a:latin typeface="+mj-lt"/>
                        </a:rPr>
                        <a:t>ios</a:t>
                      </a:r>
                      <a:r>
                        <a:rPr lang="en-US" sz="1800" dirty="0">
                          <a:effectLst/>
                          <a:latin typeface="+mj-lt"/>
                        </a:rPr>
                        <a:t>::end);</a:t>
                      </a:r>
                      <a:endParaRPr lang="tr-TR" sz="1800" dirty="0">
                        <a:solidFill>
                          <a:srgbClr val="000000"/>
                        </a:solidFill>
                        <a:effectLst/>
                        <a:latin typeface="+mj-lt"/>
                        <a:ea typeface="Times New Roman"/>
                      </a:endParaRPr>
                    </a:p>
                  </a:txBody>
                  <a:tcPr marL="0" marR="0" marT="0" marB="0" anchor="ctr"/>
                </a:tc>
                <a:tc>
                  <a:txBody>
                    <a:bodyPr/>
                    <a:lstStyle/>
                    <a:p>
                      <a:pPr marL="73025" marR="73025">
                        <a:spcBef>
                          <a:spcPts val="320"/>
                        </a:spcBef>
                        <a:spcAft>
                          <a:spcPts val="320"/>
                        </a:spcAft>
                      </a:pPr>
                      <a:r>
                        <a:rPr lang="en-US" sz="1800" dirty="0">
                          <a:effectLst/>
                          <a:latin typeface="+mj-lt"/>
                        </a:rPr>
                        <a:t>Sets the </a:t>
                      </a:r>
                      <a:r>
                        <a:rPr lang="en-US" sz="1800" b="1" dirty="0">
                          <a:solidFill>
                            <a:srgbClr val="FF0000"/>
                          </a:solidFill>
                          <a:effectLst/>
                          <a:latin typeface="+mj-lt"/>
                        </a:rPr>
                        <a:t>read</a:t>
                      </a:r>
                      <a:r>
                        <a:rPr lang="en-US" sz="1800" dirty="0">
                          <a:effectLst/>
                          <a:latin typeface="+mj-lt"/>
                        </a:rPr>
                        <a:t> position to </a:t>
                      </a:r>
                      <a:r>
                        <a:rPr lang="en-US" sz="1800" u="sng" dirty="0">
                          <a:effectLst/>
                          <a:latin typeface="+mj-lt"/>
                        </a:rPr>
                        <a:t>the end of the file</a:t>
                      </a:r>
                      <a:r>
                        <a:rPr lang="en-US" sz="1800" dirty="0">
                          <a:effectLst/>
                          <a:latin typeface="+mj-lt"/>
                        </a:rPr>
                        <a:t>.</a:t>
                      </a:r>
                      <a:endParaRPr lang="tr-TR" sz="1800" dirty="0">
                        <a:solidFill>
                          <a:srgbClr val="000000"/>
                        </a:solidFill>
                        <a:effectLst/>
                        <a:latin typeface="+mj-lt"/>
                        <a:ea typeface="Times New Roman"/>
                      </a:endParaRPr>
                    </a:p>
                  </a:txBody>
                  <a:tcPr marL="0" marR="0" marT="0" marB="0" anchor="ctr"/>
                </a:tc>
              </a:tr>
            </a:tbl>
          </a:graphicData>
        </a:graphic>
      </p:graphicFrame>
      <p:sp>
        <p:nvSpPr>
          <p:cNvPr id="3" name="Rectangle 62"/>
          <p:cNvSpPr>
            <a:spLocks noChangeArrowheads="1"/>
          </p:cNvSpPr>
          <p:nvPr/>
        </p:nvSpPr>
        <p:spPr bwMode="auto">
          <a:xfrm>
            <a:off x="2000250" y="2516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612024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EB79F4D-EA85-469E-8D3A-3E5E4A8435B7}" type="slidenum">
              <a:rPr lang="en-US" altLang="tr-TR"/>
              <a:pPr/>
              <a:t>85</a:t>
            </a:fld>
            <a:endParaRPr lang="en-US" altLang="tr-TR"/>
          </a:p>
        </p:txBody>
      </p:sp>
      <p:sp>
        <p:nvSpPr>
          <p:cNvPr id="117762" name="Rectangle 2"/>
          <p:cNvSpPr>
            <a:spLocks noGrp="1" noChangeArrowheads="1"/>
          </p:cNvSpPr>
          <p:nvPr>
            <p:ph type="title"/>
          </p:nvPr>
        </p:nvSpPr>
        <p:spPr>
          <a:xfrm>
            <a:off x="685800" y="228600"/>
            <a:ext cx="7772400" cy="457200"/>
          </a:xfrm>
        </p:spPr>
        <p:txBody>
          <a:bodyPr>
            <a:normAutofit fontScale="90000"/>
          </a:bodyPr>
          <a:lstStyle/>
          <a:p>
            <a:r>
              <a:rPr lang="en-US" altLang="tr-TR" dirty="0"/>
              <a:t>Program </a:t>
            </a:r>
            <a:r>
              <a:rPr lang="en-US" altLang="tr-TR" dirty="0" smtClean="0"/>
              <a:t>2</a:t>
            </a:r>
            <a:r>
              <a:rPr lang="tr-TR" altLang="tr-TR" dirty="0"/>
              <a:t>0</a:t>
            </a:r>
            <a:endParaRPr lang="en-US" altLang="tr-TR" dirty="0"/>
          </a:p>
        </p:txBody>
      </p:sp>
      <p:sp>
        <p:nvSpPr>
          <p:cNvPr id="117763" name="Rectangle 3"/>
          <p:cNvSpPr>
            <a:spLocks noGrp="1" noChangeArrowheads="1"/>
          </p:cNvSpPr>
          <p:nvPr>
            <p:ph type="body" idx="1"/>
          </p:nvPr>
        </p:nvSpPr>
        <p:spPr>
          <a:xfrm>
            <a:off x="228600" y="838200"/>
            <a:ext cx="8915400" cy="5257800"/>
          </a:xfrm>
        </p:spPr>
        <p:txBody>
          <a:bodyPr>
            <a:normAutofit fontScale="77500" lnSpcReduction="20000"/>
          </a:bodyPr>
          <a:lstStyle/>
          <a:p>
            <a:pPr marL="0" indent="0">
              <a:buNone/>
            </a:pPr>
            <a:r>
              <a:rPr lang="en-US" sz="1800" dirty="0">
                <a:solidFill>
                  <a:srgbClr val="008000"/>
                </a:solidFill>
                <a:highlight>
                  <a:srgbClr val="FFFFFF"/>
                </a:highlight>
                <a:latin typeface="Consolas"/>
              </a:rPr>
              <a:t>// This program demonstrates the </a:t>
            </a:r>
            <a:r>
              <a:rPr lang="en-US" sz="1800" dirty="0" err="1">
                <a:solidFill>
                  <a:srgbClr val="008000"/>
                </a:solidFill>
                <a:highlight>
                  <a:srgbClr val="FFFFFF"/>
                </a:highlight>
                <a:latin typeface="Consolas"/>
              </a:rPr>
              <a:t>seekg</a:t>
            </a:r>
            <a:r>
              <a:rPr lang="en-US" sz="1800" dirty="0">
                <a:solidFill>
                  <a:srgbClr val="008000"/>
                </a:solidFill>
                <a:highlight>
                  <a:srgbClr val="FFFFFF"/>
                </a:highlight>
                <a:latin typeface="Consolas"/>
              </a:rPr>
              <a:t> function.</a:t>
            </a:r>
            <a:endParaRPr lang="en-US" sz="1800" dirty="0">
              <a:solidFill>
                <a:srgbClr val="000000"/>
              </a:solidFill>
              <a:highlight>
                <a:srgbClr val="FFFFFF"/>
              </a:highlight>
              <a:latin typeface="Consolas"/>
            </a:endParaRPr>
          </a:p>
          <a:p>
            <a:pPr marL="0" indent="0">
              <a:buNone/>
            </a:pPr>
            <a:r>
              <a:rPr lang="tr-TR" sz="1800" dirty="0">
                <a:solidFill>
                  <a:srgbClr val="008000"/>
                </a:solidFill>
                <a:highlight>
                  <a:srgbClr val="FFFFFF"/>
                </a:highlight>
                <a:latin typeface="Consolas"/>
              </a:rPr>
              <a:t>//letters.txt--&gt;abcdefghijklmnopqrstuvwxyz</a:t>
            </a:r>
            <a:endParaRPr lang="tr-TR"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#include</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&lt;iostream&gt;</a:t>
            </a:r>
            <a:r>
              <a:rPr lang="tr-TR" sz="1800" dirty="0">
                <a:solidFill>
                  <a:srgbClr val="000000"/>
                </a:solidFill>
                <a:highlight>
                  <a:srgbClr val="FFFFFF"/>
                </a:highlight>
                <a:latin typeface="Consolas"/>
              </a:rPr>
              <a:t> </a:t>
            </a:r>
          </a:p>
          <a:p>
            <a:pPr marL="0" indent="0">
              <a:buNone/>
            </a:pPr>
            <a:r>
              <a:rPr lang="tr-TR" sz="1800" dirty="0">
                <a:solidFill>
                  <a:srgbClr val="0000FF"/>
                </a:solidFill>
                <a:highlight>
                  <a:srgbClr val="FFFFFF"/>
                </a:highlight>
                <a:latin typeface="Consolas"/>
              </a:rPr>
              <a:t>#include</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&lt;fstream&gt;</a:t>
            </a:r>
            <a:endParaRPr lang="tr-TR"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using</a:t>
            </a:r>
            <a:r>
              <a:rPr lang="tr-TR" sz="1800" dirty="0">
                <a:solidFill>
                  <a:srgbClr val="000000"/>
                </a:solidFill>
                <a:highlight>
                  <a:srgbClr val="FFFFFF"/>
                </a:highlight>
                <a:latin typeface="Consolas"/>
              </a:rPr>
              <a:t> </a:t>
            </a:r>
            <a:r>
              <a:rPr lang="tr-TR" sz="1800" dirty="0">
                <a:solidFill>
                  <a:srgbClr val="0000FF"/>
                </a:solidFill>
                <a:highlight>
                  <a:srgbClr val="FFFFFF"/>
                </a:highlight>
                <a:latin typeface="Consolas"/>
              </a:rPr>
              <a:t>namespace</a:t>
            </a:r>
            <a:r>
              <a:rPr lang="tr-TR" sz="1800" dirty="0">
                <a:solidFill>
                  <a:srgbClr val="000000"/>
                </a:solidFill>
                <a:highlight>
                  <a:srgbClr val="FFFFFF"/>
                </a:highlight>
                <a:latin typeface="Consolas"/>
              </a:rPr>
              <a:t> std;</a:t>
            </a:r>
          </a:p>
          <a:p>
            <a:pPr marL="0" indent="0">
              <a:buNone/>
            </a:pPr>
            <a:r>
              <a:rPr lang="tr-TR" sz="1800" dirty="0">
                <a:solidFill>
                  <a:srgbClr val="0000FF"/>
                </a:solidFill>
                <a:highlight>
                  <a:srgbClr val="FFFFFF"/>
                </a:highlight>
                <a:latin typeface="Consolas"/>
              </a:rPr>
              <a:t>void</a:t>
            </a:r>
            <a:r>
              <a:rPr lang="tr-TR" sz="1800" dirty="0">
                <a:solidFill>
                  <a:srgbClr val="000000"/>
                </a:solidFill>
                <a:highlight>
                  <a:srgbClr val="FFFFFF"/>
                </a:highlight>
                <a:latin typeface="Consolas"/>
              </a:rPr>
              <a:t> main(</a:t>
            </a:r>
            <a:r>
              <a:rPr lang="tr-TR" sz="1800" dirty="0">
                <a:solidFill>
                  <a:srgbClr val="0000FF"/>
                </a:solidFill>
                <a:highlight>
                  <a:srgbClr val="FFFFFF"/>
                </a:highlight>
                <a:latin typeface="Consolas"/>
              </a:rPr>
              <a:t>void</a:t>
            </a: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a:t>
            </a:r>
          </a:p>
          <a:p>
            <a:pPr marL="0" indent="0">
              <a:buNone/>
            </a:pPr>
            <a:r>
              <a:rPr lang="tr-TR" sz="1800" dirty="0">
                <a:solidFill>
                  <a:srgbClr val="2B91AF"/>
                </a:solidFill>
                <a:highlight>
                  <a:srgbClr val="FFFFFF"/>
                </a:highlight>
                <a:latin typeface="Consolas"/>
              </a:rPr>
              <a:t>fstream</a:t>
            </a:r>
            <a:r>
              <a:rPr lang="tr-TR" sz="1800" dirty="0">
                <a:solidFill>
                  <a:srgbClr val="000000"/>
                </a:solidFill>
                <a:highlight>
                  <a:srgbClr val="FFFFFF"/>
                </a:highlight>
                <a:latin typeface="Consolas"/>
              </a:rPr>
              <a:t> file(</a:t>
            </a:r>
            <a:r>
              <a:rPr lang="tr-TR" sz="1800" dirty="0">
                <a:solidFill>
                  <a:srgbClr val="A31515"/>
                </a:solidFill>
                <a:highlight>
                  <a:srgbClr val="FFFFFF"/>
                </a:highlight>
                <a:latin typeface="Consolas"/>
              </a:rPr>
              <a:t>"letters.txt"</a:t>
            </a:r>
            <a:r>
              <a:rPr lang="tr-TR" sz="1800" dirty="0">
                <a:solidFill>
                  <a:srgbClr val="000000"/>
                </a:solidFill>
                <a:highlight>
                  <a:srgbClr val="FFFFFF"/>
                </a:highlight>
                <a:latin typeface="Consolas"/>
              </a:rPr>
              <a:t>, </a:t>
            </a:r>
            <a:r>
              <a:rPr lang="tr-TR" sz="1800" dirty="0">
                <a:solidFill>
                  <a:srgbClr val="2B91AF"/>
                </a:solidFill>
                <a:highlight>
                  <a:srgbClr val="FFFFFF"/>
                </a:highlight>
                <a:latin typeface="Consolas"/>
              </a:rPr>
              <a:t>ios</a:t>
            </a:r>
            <a:r>
              <a:rPr lang="tr-TR" sz="1800" dirty="0">
                <a:solidFill>
                  <a:srgbClr val="000000"/>
                </a:solidFill>
                <a:highlight>
                  <a:srgbClr val="FFFFFF"/>
                </a:highlight>
                <a:latin typeface="Consolas"/>
              </a:rPr>
              <a:t>::in);</a:t>
            </a:r>
          </a:p>
          <a:p>
            <a:pPr marL="0" indent="0">
              <a:buNone/>
            </a:pPr>
            <a:r>
              <a:rPr lang="tr-TR" sz="1800" dirty="0">
                <a:solidFill>
                  <a:srgbClr val="0000FF"/>
                </a:solidFill>
                <a:highlight>
                  <a:srgbClr val="FFFFFF"/>
                </a:highlight>
                <a:latin typeface="Consolas"/>
              </a:rPr>
              <a:t>char</a:t>
            </a:r>
            <a:r>
              <a:rPr lang="tr-TR" sz="1800" dirty="0">
                <a:solidFill>
                  <a:srgbClr val="000000"/>
                </a:solidFill>
                <a:highlight>
                  <a:srgbClr val="FFFFFF"/>
                </a:highlight>
                <a:latin typeface="Consolas"/>
              </a:rPr>
              <a:t> ch;</a:t>
            </a:r>
          </a:p>
          <a:p>
            <a:pPr marL="0" indent="0">
              <a:buNone/>
            </a:pPr>
            <a:endParaRPr lang="tr-TR" sz="1800" dirty="0">
              <a:solidFill>
                <a:srgbClr val="000000"/>
              </a:solidFill>
              <a:highlight>
                <a:srgbClr val="FFFFFF"/>
              </a:highlight>
              <a:latin typeface="Consolas"/>
            </a:endParaRPr>
          </a:p>
          <a:p>
            <a:pPr marL="0" indent="0">
              <a:buNone/>
            </a:pPr>
            <a:r>
              <a:rPr lang="tr-TR" sz="1800" dirty="0">
                <a:solidFill>
                  <a:srgbClr val="000000"/>
                </a:solidFill>
                <a:highlight>
                  <a:srgbClr val="FFFFFF"/>
                </a:highlight>
                <a:latin typeface="Consolas"/>
              </a:rPr>
              <a:t>file.seekg(5L, </a:t>
            </a:r>
            <a:r>
              <a:rPr lang="tr-TR" sz="1800" dirty="0">
                <a:solidFill>
                  <a:srgbClr val="2B91AF"/>
                </a:solidFill>
                <a:highlight>
                  <a:srgbClr val="FFFFFF"/>
                </a:highlight>
                <a:latin typeface="Consolas"/>
              </a:rPr>
              <a:t>ios</a:t>
            </a:r>
            <a:r>
              <a:rPr lang="tr-TR" sz="1800" dirty="0">
                <a:solidFill>
                  <a:srgbClr val="000000"/>
                </a:solidFill>
                <a:highlight>
                  <a:srgbClr val="FFFFFF"/>
                </a:highlight>
                <a:latin typeface="Consolas"/>
              </a:rPr>
              <a:t>::beg);</a:t>
            </a:r>
          </a:p>
          <a:p>
            <a:pPr marL="0" indent="0">
              <a:buNone/>
            </a:pPr>
            <a:r>
              <a:rPr lang="tr-TR" sz="1800" dirty="0">
                <a:solidFill>
                  <a:srgbClr val="000000"/>
                </a:solidFill>
                <a:highlight>
                  <a:srgbClr val="FFFFFF"/>
                </a:highlight>
                <a:latin typeface="Consolas"/>
              </a:rPr>
              <a:t>file.get(ch);</a:t>
            </a:r>
          </a:p>
          <a:p>
            <a:pPr marL="0" indent="0">
              <a:buNone/>
            </a:pPr>
            <a:r>
              <a:rPr lang="en-US" sz="1800" dirty="0" err="1">
                <a:solidFill>
                  <a:srgbClr val="00000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"Byte 5 from beginning: "</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ch</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endl</a:t>
            </a:r>
            <a:r>
              <a:rPr lang="en-US"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file.seekg(-10L, </a:t>
            </a:r>
            <a:r>
              <a:rPr lang="tr-TR" sz="1800" dirty="0">
                <a:solidFill>
                  <a:srgbClr val="2B91AF"/>
                </a:solidFill>
                <a:highlight>
                  <a:srgbClr val="FFFFFF"/>
                </a:highlight>
                <a:latin typeface="Consolas"/>
              </a:rPr>
              <a:t>ios</a:t>
            </a:r>
            <a:r>
              <a:rPr lang="tr-TR" sz="1800" dirty="0">
                <a:solidFill>
                  <a:srgbClr val="000000"/>
                </a:solidFill>
                <a:highlight>
                  <a:srgbClr val="FFFFFF"/>
                </a:highlight>
                <a:latin typeface="Consolas"/>
              </a:rPr>
              <a:t>::end);</a:t>
            </a:r>
          </a:p>
          <a:p>
            <a:pPr marL="0" indent="0">
              <a:buNone/>
            </a:pPr>
            <a:r>
              <a:rPr lang="tr-TR" sz="1800" dirty="0">
                <a:solidFill>
                  <a:srgbClr val="000000"/>
                </a:solidFill>
                <a:highlight>
                  <a:srgbClr val="FFFFFF"/>
                </a:highlight>
                <a:latin typeface="Consolas"/>
              </a:rPr>
              <a:t>file.get(ch);</a:t>
            </a:r>
          </a:p>
          <a:p>
            <a:pPr marL="0" indent="0">
              <a:buNone/>
            </a:pPr>
            <a:r>
              <a:rPr lang="en-US" sz="1800" dirty="0" err="1">
                <a:solidFill>
                  <a:srgbClr val="00000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"Byte 10 from end: "</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ch</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endl</a:t>
            </a:r>
            <a:r>
              <a:rPr lang="en-US"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file.seekg(3L, </a:t>
            </a:r>
            <a:r>
              <a:rPr lang="tr-TR" sz="1800" dirty="0">
                <a:solidFill>
                  <a:srgbClr val="2B91AF"/>
                </a:solidFill>
                <a:highlight>
                  <a:srgbClr val="FFFFFF"/>
                </a:highlight>
                <a:latin typeface="Consolas"/>
              </a:rPr>
              <a:t>ios</a:t>
            </a:r>
            <a:r>
              <a:rPr lang="tr-TR" sz="1800" dirty="0">
                <a:solidFill>
                  <a:srgbClr val="000000"/>
                </a:solidFill>
                <a:highlight>
                  <a:srgbClr val="FFFFFF"/>
                </a:highlight>
                <a:latin typeface="Consolas"/>
              </a:rPr>
              <a:t>::cur);</a:t>
            </a:r>
          </a:p>
          <a:p>
            <a:pPr marL="0" indent="0">
              <a:buNone/>
            </a:pPr>
            <a:r>
              <a:rPr lang="tr-TR" sz="1800" dirty="0">
                <a:solidFill>
                  <a:srgbClr val="000000"/>
                </a:solidFill>
                <a:highlight>
                  <a:srgbClr val="FFFFFF"/>
                </a:highlight>
                <a:latin typeface="Consolas"/>
              </a:rPr>
              <a:t>file.get(ch);</a:t>
            </a:r>
          </a:p>
          <a:p>
            <a:pPr marL="0" indent="0">
              <a:buNone/>
            </a:pPr>
            <a:r>
              <a:rPr lang="en-US" sz="1800" dirty="0" err="1">
                <a:solidFill>
                  <a:srgbClr val="00000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"Byte 3 from current: "</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ch</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endl</a:t>
            </a:r>
            <a:r>
              <a:rPr lang="en-US"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file.close();</a:t>
            </a:r>
          </a:p>
          <a:p>
            <a:pPr marL="0" indent="0">
              <a:buNone/>
            </a:pPr>
            <a:endParaRPr lang="tr-TR" sz="1800" dirty="0">
              <a:solidFill>
                <a:srgbClr val="000000"/>
              </a:solidFill>
              <a:highlight>
                <a:srgbClr val="FFFFFF"/>
              </a:highlight>
              <a:latin typeface="Consolas"/>
            </a:endParaRPr>
          </a:p>
          <a:p>
            <a:pPr marL="0" indent="0">
              <a:buNone/>
            </a:pPr>
            <a:r>
              <a:rPr lang="tr-TR" sz="1800" dirty="0">
                <a:solidFill>
                  <a:srgbClr val="000000"/>
                </a:solidFill>
                <a:highlight>
                  <a:srgbClr val="FFFFFF"/>
                </a:highlight>
                <a:latin typeface="Consolas"/>
              </a:rPr>
              <a:t>system(</a:t>
            </a:r>
            <a:r>
              <a:rPr lang="tr-TR" sz="1800" dirty="0">
                <a:solidFill>
                  <a:srgbClr val="A31515"/>
                </a:solidFill>
                <a:highlight>
                  <a:srgbClr val="FFFFFF"/>
                </a:highlight>
                <a:latin typeface="Consolas"/>
              </a:rPr>
              <a:t>"pause"</a:t>
            </a: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a:t>
            </a:r>
            <a:endParaRPr lang="en-US" altLang="tr-TR" sz="1800" noProof="1">
              <a:solidFill>
                <a:srgbClr val="000000"/>
              </a:solidFill>
              <a:latin typeface="Courier New" pitchFamily="49" charset="0"/>
            </a:endParaRPr>
          </a:p>
        </p:txBody>
      </p:sp>
    </p:spTree>
    <p:extLst>
      <p:ext uri="{BB962C8B-B14F-4D97-AF65-F5344CB8AC3E}">
        <p14:creationId xmlns:p14="http://schemas.microsoft.com/office/powerpoint/2010/main" val="18649444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6574744-11AC-4EA6-BA97-37FC21C890E8}" type="slidenum">
              <a:rPr lang="en-US" altLang="tr-TR"/>
              <a:pPr/>
              <a:t>86</a:t>
            </a:fld>
            <a:endParaRPr lang="en-US" altLang="tr-TR"/>
          </a:p>
        </p:txBody>
      </p:sp>
      <p:sp>
        <p:nvSpPr>
          <p:cNvPr id="171010"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a:t>
            </a:r>
          </a:p>
        </p:txBody>
      </p:sp>
      <p:sp>
        <p:nvSpPr>
          <p:cNvPr id="171011" name="Rectangle 3"/>
          <p:cNvSpPr>
            <a:spLocks noGrp="1" noChangeArrowheads="1"/>
          </p:cNvSpPr>
          <p:nvPr>
            <p:ph type="body" idx="1"/>
          </p:nvPr>
        </p:nvSpPr>
        <p:spPr>
          <a:xfrm>
            <a:off x="433450" y="1898864"/>
            <a:ext cx="8229600" cy="4389120"/>
          </a:xfrm>
        </p:spPr>
        <p:txBody>
          <a:bodyPr/>
          <a:lstStyle/>
          <a:p>
            <a:pPr>
              <a:lnSpc>
                <a:spcPct val="80000"/>
              </a:lnSpc>
              <a:buFontTx/>
              <a:buNone/>
            </a:pPr>
            <a:r>
              <a:rPr lang="tr-TR" altLang="tr-TR" sz="2000" noProof="1">
                <a:solidFill>
                  <a:srgbClr val="000000"/>
                </a:solidFill>
                <a:latin typeface="Courier New" pitchFamily="49" charset="0"/>
              </a:rPr>
              <a:t>Byte 5 from beginning: f</a:t>
            </a:r>
          </a:p>
          <a:p>
            <a:pPr>
              <a:lnSpc>
                <a:spcPct val="80000"/>
              </a:lnSpc>
              <a:buFontTx/>
              <a:buNone/>
            </a:pPr>
            <a:r>
              <a:rPr lang="tr-TR" altLang="tr-TR" sz="2000" noProof="1">
                <a:solidFill>
                  <a:srgbClr val="000000"/>
                </a:solidFill>
                <a:latin typeface="Courier New" pitchFamily="49" charset="0"/>
              </a:rPr>
              <a:t>Byte 10 from end: q</a:t>
            </a:r>
          </a:p>
          <a:p>
            <a:pPr>
              <a:buFontTx/>
              <a:buNone/>
            </a:pPr>
            <a:r>
              <a:rPr lang="tr-TR" altLang="tr-TR" sz="2000" noProof="1">
                <a:solidFill>
                  <a:srgbClr val="000000"/>
                </a:solidFill>
                <a:latin typeface="Courier New" pitchFamily="49" charset="0"/>
              </a:rPr>
              <a:t>Byte 3 from current: u	</a:t>
            </a:r>
          </a:p>
        </p:txBody>
      </p:sp>
    </p:spTree>
    <p:extLst>
      <p:ext uri="{BB962C8B-B14F-4D97-AF65-F5344CB8AC3E}">
        <p14:creationId xmlns:p14="http://schemas.microsoft.com/office/powerpoint/2010/main" val="26739882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27416E6-7F54-43B4-9DA5-0FC4B5BB11A1}" type="slidenum">
              <a:rPr lang="en-US" altLang="tr-TR"/>
              <a:pPr/>
              <a:t>87</a:t>
            </a:fld>
            <a:endParaRPr lang="en-US" altLang="tr-TR"/>
          </a:p>
        </p:txBody>
      </p:sp>
      <p:sp>
        <p:nvSpPr>
          <p:cNvPr id="119810" name="Rectangle 2"/>
          <p:cNvSpPr>
            <a:spLocks noGrp="1" noChangeArrowheads="1"/>
          </p:cNvSpPr>
          <p:nvPr>
            <p:ph type="title"/>
          </p:nvPr>
        </p:nvSpPr>
        <p:spPr/>
        <p:txBody>
          <a:bodyPr>
            <a:normAutofit fontScale="90000"/>
          </a:bodyPr>
          <a:lstStyle/>
          <a:p>
            <a:r>
              <a:rPr lang="en-US" altLang="tr-TR"/>
              <a:t>The </a:t>
            </a:r>
            <a:r>
              <a:rPr lang="en-US" altLang="tr-TR">
                <a:latin typeface="Courier New" pitchFamily="49" charset="0"/>
              </a:rPr>
              <a:t>tellp</a:t>
            </a:r>
            <a:r>
              <a:rPr lang="en-US" altLang="tr-TR"/>
              <a:t> and </a:t>
            </a:r>
            <a:r>
              <a:rPr lang="en-US" altLang="tr-TR">
                <a:latin typeface="Courier New" pitchFamily="49" charset="0"/>
              </a:rPr>
              <a:t>tellg</a:t>
            </a:r>
            <a:r>
              <a:rPr lang="en-US" altLang="tr-TR"/>
              <a:t> Member Functions</a:t>
            </a:r>
          </a:p>
        </p:txBody>
      </p:sp>
      <p:sp>
        <p:nvSpPr>
          <p:cNvPr id="119811" name="Rectangle 3"/>
          <p:cNvSpPr>
            <a:spLocks noGrp="1" noChangeArrowheads="1"/>
          </p:cNvSpPr>
          <p:nvPr>
            <p:ph type="body" idx="1"/>
          </p:nvPr>
        </p:nvSpPr>
        <p:spPr/>
        <p:txBody>
          <a:bodyPr/>
          <a:lstStyle/>
          <a:p>
            <a:r>
              <a:rPr lang="en-US" altLang="tr-TR">
                <a:latin typeface="Courier New" pitchFamily="49" charset="0"/>
              </a:rPr>
              <a:t>tellp</a:t>
            </a:r>
            <a:r>
              <a:rPr lang="en-US" altLang="tr-TR"/>
              <a:t> returns a long integer that is the current byte number of the file’s write position.</a:t>
            </a:r>
          </a:p>
          <a:p>
            <a:r>
              <a:rPr lang="en-US" altLang="tr-TR">
                <a:latin typeface="Courier New" pitchFamily="49" charset="0"/>
              </a:rPr>
              <a:t>tellg</a:t>
            </a:r>
            <a:r>
              <a:rPr lang="en-US" altLang="tr-TR"/>
              <a:t> returns a long integer that is the current byte number of the file’s read position.</a:t>
            </a:r>
          </a:p>
        </p:txBody>
      </p:sp>
    </p:spTree>
    <p:extLst>
      <p:ext uri="{BB962C8B-B14F-4D97-AF65-F5344CB8AC3E}">
        <p14:creationId xmlns:p14="http://schemas.microsoft.com/office/powerpoint/2010/main" val="30046071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978991-74BC-4A60-8E4E-12ED4C3DF223}" type="slidenum">
              <a:rPr lang="en-US" altLang="tr-TR"/>
              <a:pPr/>
              <a:t>88</a:t>
            </a:fld>
            <a:endParaRPr lang="en-US" altLang="tr-TR"/>
          </a:p>
        </p:txBody>
      </p:sp>
      <p:sp>
        <p:nvSpPr>
          <p:cNvPr id="122882" name="Rectangle 2"/>
          <p:cNvSpPr>
            <a:spLocks noGrp="1" noChangeArrowheads="1"/>
          </p:cNvSpPr>
          <p:nvPr>
            <p:ph type="title"/>
          </p:nvPr>
        </p:nvSpPr>
        <p:spPr>
          <a:xfrm>
            <a:off x="762000" y="0"/>
            <a:ext cx="7772400" cy="685800"/>
          </a:xfrm>
        </p:spPr>
        <p:txBody>
          <a:bodyPr>
            <a:normAutofit fontScale="90000"/>
          </a:bodyPr>
          <a:lstStyle/>
          <a:p>
            <a:r>
              <a:rPr lang="en-US" altLang="tr-TR" dirty="0"/>
              <a:t>Program </a:t>
            </a:r>
            <a:r>
              <a:rPr lang="tr-TR" altLang="tr-TR" dirty="0" smtClean="0"/>
              <a:t>21</a:t>
            </a:r>
            <a:endParaRPr lang="en-US" altLang="tr-TR" dirty="0"/>
          </a:p>
        </p:txBody>
      </p:sp>
      <p:sp>
        <p:nvSpPr>
          <p:cNvPr id="122883" name="Rectangle 3"/>
          <p:cNvSpPr>
            <a:spLocks noGrp="1" noChangeArrowheads="1"/>
          </p:cNvSpPr>
          <p:nvPr>
            <p:ph type="body" idx="1"/>
          </p:nvPr>
        </p:nvSpPr>
        <p:spPr>
          <a:xfrm>
            <a:off x="228600" y="838200"/>
            <a:ext cx="8915400" cy="5257800"/>
          </a:xfrm>
        </p:spPr>
        <p:txBody>
          <a:bodyPr/>
          <a:lstStyle/>
          <a:p>
            <a:pPr>
              <a:lnSpc>
                <a:spcPct val="80000"/>
              </a:lnSpc>
              <a:spcBef>
                <a:spcPts val="475"/>
              </a:spcBef>
              <a:buFontTx/>
              <a:buNone/>
            </a:pPr>
            <a:r>
              <a:rPr lang="tr-TR" altLang="tr-TR" sz="1700" noProof="1">
                <a:solidFill>
                  <a:srgbClr val="000000"/>
                </a:solidFill>
                <a:latin typeface="Courier New" pitchFamily="49" charset="0"/>
              </a:rPr>
              <a:t>// This program demonstrates the tellg function.</a:t>
            </a:r>
          </a:p>
          <a:p>
            <a:pPr>
              <a:lnSpc>
                <a:spcPct val="80000"/>
              </a:lnSpc>
              <a:buFontTx/>
              <a:buNone/>
            </a:pPr>
            <a:r>
              <a:rPr lang="tr-TR" altLang="tr-TR" sz="1700" noProof="1">
                <a:solidFill>
                  <a:srgbClr val="000000"/>
                </a:solidFill>
                <a:latin typeface="Courier New" pitchFamily="49" charset="0"/>
              </a:rPr>
              <a:t>#include &lt;</a:t>
            </a:r>
            <a:r>
              <a:rPr lang="en-US" altLang="tr-TR" sz="1700" dirty="0" err="1">
                <a:solidFill>
                  <a:srgbClr val="000000"/>
                </a:solidFill>
                <a:latin typeface="Courier New" pitchFamily="49" charset="0"/>
              </a:rPr>
              <a:t>iostream.h</a:t>
            </a:r>
            <a:r>
              <a:rPr lang="en-US" altLang="tr-TR" sz="1700" noProof="1">
                <a:solidFill>
                  <a:srgbClr val="000000"/>
                </a:solidFill>
                <a:latin typeface="Courier New" pitchFamily="49" charset="0"/>
              </a:rPr>
              <a:t>&gt; </a:t>
            </a:r>
            <a:endParaRPr lang="en-US" altLang="tr-TR" sz="1700" dirty="0">
              <a:solidFill>
                <a:srgbClr val="000000"/>
              </a:solidFill>
              <a:latin typeface="Courier New" pitchFamily="49" charset="0"/>
            </a:endParaRPr>
          </a:p>
          <a:p>
            <a:pPr>
              <a:lnSpc>
                <a:spcPct val="80000"/>
              </a:lnSpc>
              <a:buFontTx/>
              <a:buNone/>
            </a:pPr>
            <a:r>
              <a:rPr lang="en-US" altLang="tr-TR" sz="1700" noProof="1">
                <a:solidFill>
                  <a:srgbClr val="000000"/>
                </a:solidFill>
                <a:latin typeface="Courier New" pitchFamily="49" charset="0"/>
              </a:rPr>
              <a:t>#include &lt;fstream.h&gt;</a:t>
            </a:r>
          </a:p>
          <a:p>
            <a:pPr>
              <a:lnSpc>
                <a:spcPct val="80000"/>
              </a:lnSpc>
              <a:buFontTx/>
              <a:buNone/>
            </a:pPr>
            <a:r>
              <a:rPr lang="en-US" altLang="tr-TR" sz="1700" noProof="1">
                <a:solidFill>
                  <a:srgbClr val="000000"/>
                </a:solidFill>
                <a:latin typeface="Courier New" pitchFamily="49" charset="0"/>
              </a:rPr>
              <a:t>#include &lt;ctype.h&gt;	// For toupper</a:t>
            </a:r>
          </a:p>
          <a:p>
            <a:pPr>
              <a:lnSpc>
                <a:spcPct val="80000"/>
              </a:lnSpc>
              <a:buFontTx/>
              <a:buNone/>
            </a:pPr>
            <a:endParaRPr lang="en-US" altLang="tr-TR" sz="1700" noProof="1">
              <a:solidFill>
                <a:srgbClr val="000000"/>
              </a:solidFill>
              <a:latin typeface="Courier New" pitchFamily="49" charset="0"/>
            </a:endParaRPr>
          </a:p>
          <a:p>
            <a:pPr>
              <a:lnSpc>
                <a:spcPct val="80000"/>
              </a:lnSpc>
              <a:buFontTx/>
              <a:buNone/>
            </a:pPr>
            <a:r>
              <a:rPr lang="en-US" altLang="tr-TR" sz="1700" noProof="1">
                <a:solidFill>
                  <a:srgbClr val="000000"/>
                </a:solidFill>
                <a:latin typeface="Courier New" pitchFamily="49" charset="0"/>
              </a:rPr>
              <a:t>void main(void)</a:t>
            </a:r>
          </a:p>
          <a:p>
            <a:pPr>
              <a:lnSpc>
                <a:spcPct val="80000"/>
              </a:lnSpc>
              <a:buFontTx/>
              <a:buNone/>
            </a:pPr>
            <a:r>
              <a:rPr lang="en-US" altLang="tr-TR" sz="1700" noProof="1">
                <a:solidFill>
                  <a:srgbClr val="000000"/>
                </a:solidFill>
                <a:latin typeface="Courier New" pitchFamily="49" charset="0"/>
              </a:rPr>
              <a:t>{</a:t>
            </a:r>
          </a:p>
          <a:p>
            <a:pPr>
              <a:lnSpc>
                <a:spcPct val="80000"/>
              </a:lnSpc>
              <a:buFontTx/>
              <a:buNone/>
            </a:pPr>
            <a:r>
              <a:rPr lang="en-US" altLang="tr-TR" sz="1700" noProof="1">
                <a:solidFill>
                  <a:srgbClr val="000000"/>
                </a:solidFill>
                <a:latin typeface="Courier New" pitchFamily="49" charset="0"/>
              </a:rPr>
              <a:t>	fstream file("letters.txt", ios::in);</a:t>
            </a:r>
          </a:p>
          <a:p>
            <a:pPr>
              <a:lnSpc>
                <a:spcPct val="80000"/>
              </a:lnSpc>
              <a:buFontTx/>
              <a:buNone/>
            </a:pPr>
            <a:r>
              <a:rPr lang="en-US" altLang="tr-TR" sz="1700" noProof="1">
                <a:solidFill>
                  <a:srgbClr val="000000"/>
                </a:solidFill>
                <a:latin typeface="Courier New" pitchFamily="49" charset="0"/>
              </a:rPr>
              <a:t>	long offset;</a:t>
            </a:r>
          </a:p>
          <a:p>
            <a:pPr>
              <a:lnSpc>
                <a:spcPct val="80000"/>
              </a:lnSpc>
              <a:buFontTx/>
              <a:buNone/>
            </a:pPr>
            <a:r>
              <a:rPr lang="en-US" altLang="tr-TR" sz="1700" noProof="1">
                <a:solidFill>
                  <a:srgbClr val="000000"/>
                </a:solidFill>
                <a:latin typeface="Courier New" pitchFamily="49" charset="0"/>
              </a:rPr>
              <a:t>	char ch, again;</a:t>
            </a:r>
            <a:r>
              <a:rPr lang="en-US" altLang="tr-TR" sz="1700" dirty="0">
                <a:solidFill>
                  <a:srgbClr val="000000"/>
                </a:solidFill>
                <a:latin typeface="Courier New" pitchFamily="49" charset="0"/>
              </a:rPr>
              <a:t/>
            </a:r>
            <a:br>
              <a:rPr lang="en-US" altLang="tr-TR" sz="1700" dirty="0">
                <a:solidFill>
                  <a:srgbClr val="000000"/>
                </a:solidFill>
                <a:latin typeface="Courier New" pitchFamily="49" charset="0"/>
              </a:rPr>
            </a:br>
            <a:endParaRPr lang="en-US" altLang="tr-TR" sz="1700" noProof="1">
              <a:solidFill>
                <a:srgbClr val="000000"/>
              </a:solidFill>
              <a:latin typeface="Courier New" pitchFamily="49" charset="0"/>
            </a:endParaRPr>
          </a:p>
          <a:p>
            <a:pPr>
              <a:lnSpc>
                <a:spcPct val="80000"/>
              </a:lnSpc>
              <a:buFontTx/>
              <a:buNone/>
            </a:pPr>
            <a:r>
              <a:rPr lang="en-US" altLang="tr-TR" sz="1700" noProof="1">
                <a:solidFill>
                  <a:srgbClr val="000000"/>
                </a:solidFill>
                <a:latin typeface="Courier New" pitchFamily="49" charset="0"/>
              </a:rPr>
              <a:t>	do</a:t>
            </a:r>
          </a:p>
          <a:p>
            <a:pPr>
              <a:lnSpc>
                <a:spcPct val="80000"/>
              </a:lnSpc>
              <a:buFontTx/>
              <a:buNone/>
            </a:pPr>
            <a:r>
              <a:rPr lang="en-US" altLang="tr-TR" sz="1700" noProof="1">
                <a:solidFill>
                  <a:srgbClr val="000000"/>
                </a:solidFill>
                <a:latin typeface="Courier New" pitchFamily="49" charset="0"/>
              </a:rPr>
              <a:t>	{</a:t>
            </a:r>
          </a:p>
          <a:p>
            <a:pPr>
              <a:lnSpc>
                <a:spcPct val="80000"/>
              </a:lnSpc>
              <a:buFontTx/>
              <a:buNone/>
            </a:pPr>
            <a:r>
              <a:rPr lang="en-US" altLang="tr-TR" sz="1700" noProof="1">
                <a:solidFill>
                  <a:srgbClr val="000000"/>
                </a:solidFill>
                <a:latin typeface="Courier New" pitchFamily="49" charset="0"/>
              </a:rPr>
              <a:t>		cout &lt;&lt; "Currently at position " &lt;&lt; file.tellg() &lt;&lt; endl;</a:t>
            </a:r>
          </a:p>
          <a:p>
            <a:pPr>
              <a:lnSpc>
                <a:spcPct val="80000"/>
              </a:lnSpc>
              <a:buFontTx/>
              <a:buNone/>
            </a:pPr>
            <a:r>
              <a:rPr lang="en-US" altLang="tr-TR" sz="1700" noProof="1">
                <a:solidFill>
                  <a:srgbClr val="000000"/>
                </a:solidFill>
                <a:latin typeface="Courier New" pitchFamily="49" charset="0"/>
              </a:rPr>
              <a:t>		cout &lt;&lt; "Enter an offset from the beginning of the file: ";</a:t>
            </a:r>
          </a:p>
          <a:p>
            <a:pPr>
              <a:lnSpc>
                <a:spcPct val="80000"/>
              </a:lnSpc>
              <a:buFontTx/>
              <a:buNone/>
            </a:pPr>
            <a:r>
              <a:rPr lang="en-US" altLang="tr-TR" sz="1700" noProof="1">
                <a:solidFill>
                  <a:srgbClr val="000000"/>
                </a:solidFill>
                <a:latin typeface="Courier New" pitchFamily="49" charset="0"/>
              </a:rPr>
              <a:t>		cin &gt;&gt; offset;</a:t>
            </a:r>
          </a:p>
        </p:txBody>
      </p:sp>
    </p:spTree>
    <p:extLst>
      <p:ext uri="{BB962C8B-B14F-4D97-AF65-F5344CB8AC3E}">
        <p14:creationId xmlns:p14="http://schemas.microsoft.com/office/powerpoint/2010/main" val="26524565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24CBB84-80BD-4427-9E83-D104382D8723}" type="slidenum">
              <a:rPr lang="en-US" altLang="tr-TR"/>
              <a:pPr/>
              <a:t>89</a:t>
            </a:fld>
            <a:endParaRPr lang="en-US" altLang="tr-TR"/>
          </a:p>
        </p:txBody>
      </p:sp>
      <p:sp>
        <p:nvSpPr>
          <p:cNvPr id="172034" name="Rectangle 2"/>
          <p:cNvSpPr>
            <a:spLocks noGrp="1" noChangeArrowheads="1"/>
          </p:cNvSpPr>
          <p:nvPr>
            <p:ph type="title"/>
          </p:nvPr>
        </p:nvSpPr>
        <p:spPr/>
        <p:txBody>
          <a:bodyPr/>
          <a:lstStyle/>
          <a:p>
            <a:pPr>
              <a:lnSpc>
                <a:spcPct val="80000"/>
              </a:lnSpc>
            </a:pPr>
            <a:r>
              <a:rPr lang="tr-TR" altLang="tr-TR" sz="2400" i="1" noProof="1">
                <a:solidFill>
                  <a:srgbClr val="000000"/>
                </a:solidFill>
                <a:latin typeface="Prestige Elite"/>
              </a:rPr>
              <a:t>Program continues</a:t>
            </a:r>
            <a:endParaRPr lang="tr-TR" altLang="tr-TR" sz="2400" noProof="1">
              <a:solidFill>
                <a:srgbClr val="000000"/>
              </a:solidFill>
              <a:latin typeface="Prestige Elite"/>
            </a:endParaRPr>
          </a:p>
        </p:txBody>
      </p:sp>
      <p:sp>
        <p:nvSpPr>
          <p:cNvPr id="172035" name="Rectangle 3"/>
          <p:cNvSpPr>
            <a:spLocks noGrp="1" noChangeArrowheads="1"/>
          </p:cNvSpPr>
          <p:nvPr>
            <p:ph type="body" idx="1"/>
          </p:nvPr>
        </p:nvSpPr>
        <p:spPr/>
        <p:txBody>
          <a:bodyPr/>
          <a:lstStyle/>
          <a:p>
            <a:pPr>
              <a:lnSpc>
                <a:spcPct val="80000"/>
              </a:lnSpc>
              <a:buFontTx/>
              <a:buNone/>
            </a:pPr>
            <a:r>
              <a:rPr lang="tr-TR" altLang="tr-TR" sz="1800" noProof="1">
                <a:solidFill>
                  <a:srgbClr val="000000"/>
                </a:solidFill>
                <a:latin typeface="Courier New" pitchFamily="49" charset="0"/>
              </a:rPr>
              <a:t>		file.seekg(offset, ios::beg);</a:t>
            </a:r>
          </a:p>
          <a:p>
            <a:pPr>
              <a:lnSpc>
                <a:spcPct val="80000"/>
              </a:lnSpc>
              <a:buFontTx/>
              <a:buNone/>
            </a:pPr>
            <a:r>
              <a:rPr lang="tr-TR" altLang="tr-TR" sz="1800" noProof="1">
                <a:solidFill>
                  <a:srgbClr val="000000"/>
                </a:solidFill>
                <a:latin typeface="Courier New" pitchFamily="49" charset="0"/>
              </a:rPr>
              <a:t>		file.get(ch);</a:t>
            </a:r>
          </a:p>
          <a:p>
            <a:pPr>
              <a:lnSpc>
                <a:spcPct val="80000"/>
              </a:lnSpc>
              <a:buFontTx/>
              <a:buNone/>
            </a:pPr>
            <a:r>
              <a:rPr lang="tr-TR" altLang="tr-TR" sz="1800" noProof="1">
                <a:solidFill>
                  <a:srgbClr val="000000"/>
                </a:solidFill>
                <a:latin typeface="Courier New" pitchFamily="49" charset="0"/>
              </a:rPr>
              <a:t>		cout &lt;&lt; "Character read: " &lt;&lt; ch &lt;&lt; endl;</a:t>
            </a:r>
          </a:p>
          <a:p>
            <a:pPr>
              <a:lnSpc>
                <a:spcPct val="80000"/>
              </a:lnSpc>
              <a:buFontTx/>
              <a:buNone/>
            </a:pPr>
            <a:r>
              <a:rPr lang="tr-TR" altLang="tr-TR" sz="1800" noProof="1">
                <a:solidFill>
                  <a:srgbClr val="000000"/>
                </a:solidFill>
                <a:latin typeface="Courier New" pitchFamily="49" charset="0"/>
              </a:rPr>
              <a:t>		cout &lt;&lt; "Do it again? ";</a:t>
            </a:r>
          </a:p>
          <a:p>
            <a:pPr>
              <a:lnSpc>
                <a:spcPct val="80000"/>
              </a:lnSpc>
              <a:buFontTx/>
              <a:buNone/>
            </a:pPr>
            <a:r>
              <a:rPr lang="tr-TR" altLang="tr-TR" sz="1800" noProof="1">
                <a:solidFill>
                  <a:srgbClr val="000000"/>
                </a:solidFill>
                <a:latin typeface="Courier New" pitchFamily="49" charset="0"/>
              </a:rPr>
              <a:t>		cin &gt;&gt; again;</a:t>
            </a:r>
          </a:p>
          <a:p>
            <a:pPr>
              <a:lnSpc>
                <a:spcPct val="80000"/>
              </a:lnSpc>
              <a:buFontTx/>
              <a:buNone/>
            </a:pPr>
            <a:r>
              <a:rPr lang="tr-TR" altLang="tr-TR" sz="1800" noProof="1">
                <a:solidFill>
                  <a:srgbClr val="000000"/>
                </a:solidFill>
                <a:latin typeface="Courier New" pitchFamily="49" charset="0"/>
              </a:rPr>
              <a:t>	} while (toupper(again) == 'Y');</a:t>
            </a:r>
          </a:p>
          <a:p>
            <a:pPr>
              <a:lnSpc>
                <a:spcPct val="80000"/>
              </a:lnSpc>
              <a:buFontTx/>
              <a:buNone/>
            </a:pPr>
            <a:r>
              <a:rPr lang="tr-TR" altLang="tr-TR" sz="1800" noProof="1">
                <a:solidFill>
                  <a:srgbClr val="000000"/>
                </a:solidFill>
                <a:latin typeface="Courier New" pitchFamily="49" charset="0"/>
              </a:rPr>
              <a:t>	file.close();</a:t>
            </a:r>
          </a:p>
          <a:p>
            <a:pPr>
              <a:buFontTx/>
              <a:buNone/>
            </a:pPr>
            <a:r>
              <a:rPr lang="tr-TR" altLang="tr-TR" sz="1800" noProof="1">
                <a:solidFill>
                  <a:srgbClr val="000000"/>
                </a:solidFill>
                <a:latin typeface="Courier New" pitchFamily="49" charset="0"/>
              </a:rPr>
              <a:t>}	</a:t>
            </a:r>
          </a:p>
        </p:txBody>
      </p:sp>
    </p:spTree>
    <p:extLst>
      <p:ext uri="{BB962C8B-B14F-4D97-AF65-F5344CB8AC3E}">
        <p14:creationId xmlns:p14="http://schemas.microsoft.com/office/powerpoint/2010/main" val="388005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noFill/>
        </p:spPr>
        <p:txBody>
          <a:bodyPr/>
          <a:lstStyle/>
          <a:p>
            <a:r>
              <a:rPr lang="en-US" dirty="0" smtClean="0">
                <a:latin typeface="Cambria" pitchFamily="18" charset="0"/>
              </a:rPr>
              <a:t>Text File </a:t>
            </a:r>
            <a:r>
              <a:rPr lang="en-US" dirty="0" err="1" smtClean="0">
                <a:latin typeface="Cambria" pitchFamily="18" charset="0"/>
              </a:rPr>
              <a:t>vs</a:t>
            </a:r>
            <a:r>
              <a:rPr lang="en-US" dirty="0" smtClean="0">
                <a:latin typeface="Cambria" pitchFamily="18" charset="0"/>
              </a:rPr>
              <a:t> Binary File</a:t>
            </a:r>
          </a:p>
        </p:txBody>
      </p:sp>
      <p:sp>
        <p:nvSpPr>
          <p:cNvPr id="8195" name="Rectangle 2"/>
          <p:cNvSpPr>
            <a:spLocks noGrp="1" noChangeArrowheads="1"/>
          </p:cNvSpPr>
          <p:nvPr>
            <p:ph idx="1"/>
          </p:nvPr>
        </p:nvSpPr>
        <p:spPr>
          <a:xfrm>
            <a:off x="306737" y="1745512"/>
            <a:ext cx="8421687" cy="4642764"/>
          </a:xfrm>
        </p:spPr>
        <p:txBody>
          <a:bodyPr/>
          <a:lstStyle/>
          <a:p>
            <a:r>
              <a:rPr lang="en-US" dirty="0" smtClean="0">
                <a:latin typeface="Cambria" pitchFamily="18" charset="0"/>
              </a:rPr>
              <a:t>Why distinguish between text &amp; binary files?</a:t>
            </a:r>
          </a:p>
          <a:p>
            <a:pPr lvl="1"/>
            <a:r>
              <a:rPr lang="en-US" dirty="0" smtClean="0">
                <a:latin typeface="Cambria" pitchFamily="18" charset="0"/>
              </a:rPr>
              <a:t>The reason is some OSs, e.g., Windows stores text files and binary files in different ways</a:t>
            </a:r>
          </a:p>
          <a:p>
            <a:pPr lvl="1"/>
            <a:r>
              <a:rPr lang="en-US" dirty="0" smtClean="0">
                <a:latin typeface="Cambria" pitchFamily="18" charset="0"/>
              </a:rPr>
              <a:t>Text files are divided into lines, so there must be some special way to mark the end of each line</a:t>
            </a:r>
          </a:p>
        </p:txBody>
      </p:sp>
      <p:sp>
        <p:nvSpPr>
          <p:cNvPr id="8194" name="Slayt Numarası Yer Tutucusu 5"/>
          <p:cNvSpPr>
            <a:spLocks noGrp="1"/>
          </p:cNvSpPr>
          <p:nvPr>
            <p:ph type="sldNum" sz="quarter" idx="12"/>
          </p:nvPr>
        </p:nvSpPr>
        <p:spPr>
          <a:noFill/>
        </p:spPr>
        <p:txBody>
          <a:bodyPr/>
          <a:lstStyle/>
          <a:p>
            <a:fld id="{41F20A4A-3FB3-46A5-9CBA-B0D00139A642}"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51EBF6E-A5F4-4694-BCBA-7C0106401A1E}" type="slidenum">
              <a:rPr lang="en-US" altLang="tr-TR"/>
              <a:pPr/>
              <a:t>90</a:t>
            </a:fld>
            <a:endParaRPr lang="en-US" altLang="tr-TR"/>
          </a:p>
        </p:txBody>
      </p:sp>
      <p:sp>
        <p:nvSpPr>
          <p:cNvPr id="143362"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Output with Example Input</a:t>
            </a:r>
          </a:p>
        </p:txBody>
      </p:sp>
      <p:sp>
        <p:nvSpPr>
          <p:cNvPr id="143363" name="Rectangle 3"/>
          <p:cNvSpPr>
            <a:spLocks noGrp="1" noChangeArrowheads="1"/>
          </p:cNvSpPr>
          <p:nvPr>
            <p:ph type="body" idx="1"/>
          </p:nvPr>
        </p:nvSpPr>
        <p:spPr/>
        <p:txBody>
          <a:bodyPr/>
          <a:lstStyle/>
          <a:p>
            <a:pPr>
              <a:lnSpc>
                <a:spcPct val="80000"/>
              </a:lnSpc>
              <a:buFontTx/>
              <a:buNone/>
            </a:pPr>
            <a:r>
              <a:rPr lang="tr-TR" altLang="tr-TR" sz="1800" noProof="1">
                <a:solidFill>
                  <a:srgbClr val="000000"/>
                </a:solidFill>
                <a:latin typeface="Prestige Elite"/>
              </a:rPr>
              <a:t>	</a:t>
            </a:r>
            <a:r>
              <a:rPr lang="tr-TR" altLang="tr-TR" sz="1800" noProof="1">
                <a:solidFill>
                  <a:srgbClr val="000000"/>
                </a:solidFill>
                <a:latin typeface="Courier New" pitchFamily="49" charset="0"/>
              </a:rPr>
              <a:t>Currently at position 0</a:t>
            </a:r>
          </a:p>
          <a:p>
            <a:pPr>
              <a:lnSpc>
                <a:spcPct val="80000"/>
              </a:lnSpc>
              <a:buFontTx/>
              <a:buNone/>
            </a:pPr>
            <a:r>
              <a:rPr lang="tr-TR" altLang="tr-TR" sz="1800" noProof="1">
                <a:solidFill>
                  <a:srgbClr val="000000"/>
                </a:solidFill>
                <a:latin typeface="Courier New" pitchFamily="49" charset="0"/>
              </a:rPr>
              <a:t>	Enter an offset from the beginning of the file: </a:t>
            </a:r>
            <a:r>
              <a:rPr lang="tr-TR" altLang="tr-TR" sz="1800" b="1" noProof="1">
                <a:solidFill>
                  <a:srgbClr val="000000"/>
                </a:solidFill>
                <a:latin typeface="Courier New" pitchFamily="49" charset="0"/>
                <a:ea typeface="Officina Sans" charset="-128"/>
              </a:rPr>
              <a:t>5 [Enter]</a:t>
            </a:r>
          </a:p>
          <a:p>
            <a:pPr>
              <a:lnSpc>
                <a:spcPct val="80000"/>
              </a:lnSpc>
              <a:buFontTx/>
              <a:buNone/>
            </a:pPr>
            <a:r>
              <a:rPr lang="tr-TR" altLang="tr-TR" sz="1800" b="1" noProof="1">
                <a:solidFill>
                  <a:srgbClr val="000000"/>
                </a:solidFill>
                <a:latin typeface="Courier New" pitchFamily="49" charset="0"/>
              </a:rPr>
              <a:t>	</a:t>
            </a:r>
            <a:r>
              <a:rPr lang="tr-TR" altLang="tr-TR" sz="1800" noProof="1">
                <a:solidFill>
                  <a:srgbClr val="000000"/>
                </a:solidFill>
                <a:latin typeface="Courier New" pitchFamily="49" charset="0"/>
                <a:ea typeface="Officina Sans" charset="-128"/>
              </a:rPr>
              <a:t>Character read: f</a:t>
            </a:r>
            <a:endParaRPr lang="tr-TR" altLang="tr-TR" sz="1800" b="1" noProof="1">
              <a:solidFill>
                <a:srgbClr val="000000"/>
              </a:solidFill>
              <a:latin typeface="Courier New" pitchFamily="49" charset="0"/>
              <a:ea typeface="Officina Sans" charset="-128"/>
            </a:endParaRPr>
          </a:p>
          <a:p>
            <a:pPr>
              <a:lnSpc>
                <a:spcPct val="80000"/>
              </a:lnSpc>
              <a:buFontTx/>
              <a:buNone/>
            </a:pPr>
            <a:r>
              <a:rPr lang="tr-TR" altLang="tr-TR" sz="1800" b="1" noProof="1">
                <a:solidFill>
                  <a:srgbClr val="000000"/>
                </a:solidFill>
                <a:latin typeface="Courier New" pitchFamily="49" charset="0"/>
                <a:ea typeface="Officina Sans" charset="-128"/>
              </a:rPr>
              <a:t>	</a:t>
            </a:r>
            <a:r>
              <a:rPr lang="tr-TR" altLang="tr-TR" sz="1800" noProof="1">
                <a:solidFill>
                  <a:srgbClr val="000000"/>
                </a:solidFill>
                <a:latin typeface="Courier New" pitchFamily="49" charset="0"/>
                <a:ea typeface="Officina Sans" charset="-128"/>
              </a:rPr>
              <a:t>Do it again?</a:t>
            </a:r>
            <a:r>
              <a:rPr lang="tr-TR" altLang="tr-TR" sz="1800" b="1" noProof="1">
                <a:solidFill>
                  <a:srgbClr val="000000"/>
                </a:solidFill>
                <a:latin typeface="Courier New" pitchFamily="49" charset="0"/>
                <a:ea typeface="Officina Sans" charset="-128"/>
              </a:rPr>
              <a:t> y [Enter]</a:t>
            </a:r>
          </a:p>
          <a:p>
            <a:pPr>
              <a:lnSpc>
                <a:spcPct val="80000"/>
              </a:lnSpc>
              <a:buFontTx/>
              <a:buNone/>
            </a:pPr>
            <a:r>
              <a:rPr lang="tr-TR" altLang="tr-TR" sz="1800" b="1" noProof="1">
                <a:solidFill>
                  <a:srgbClr val="000000"/>
                </a:solidFill>
                <a:latin typeface="Courier New" pitchFamily="49" charset="0"/>
              </a:rPr>
              <a:t>	</a:t>
            </a:r>
            <a:r>
              <a:rPr lang="tr-TR" altLang="tr-TR" sz="1800" noProof="1">
                <a:solidFill>
                  <a:srgbClr val="000000"/>
                </a:solidFill>
                <a:latin typeface="Courier New" pitchFamily="49" charset="0"/>
                <a:ea typeface="Officina Sans" charset="-128"/>
              </a:rPr>
              <a:t>Currently at position 6</a:t>
            </a:r>
          </a:p>
          <a:p>
            <a:pPr>
              <a:lnSpc>
                <a:spcPct val="80000"/>
              </a:lnSpc>
              <a:buFontTx/>
              <a:buNone/>
            </a:pPr>
            <a:r>
              <a:rPr lang="tr-TR" altLang="tr-TR" sz="1800" noProof="1">
                <a:solidFill>
                  <a:srgbClr val="000000"/>
                </a:solidFill>
                <a:latin typeface="Courier New" pitchFamily="49" charset="0"/>
                <a:ea typeface="Officina Sans" charset="-128"/>
              </a:rPr>
              <a:t>	Enter an offset from the beginning of the file:</a:t>
            </a:r>
            <a:r>
              <a:rPr lang="tr-TR" altLang="tr-TR" sz="1800" b="1" noProof="1">
                <a:solidFill>
                  <a:srgbClr val="000000"/>
                </a:solidFill>
                <a:latin typeface="Courier New" pitchFamily="49" charset="0"/>
                <a:ea typeface="Officina Sans" charset="-128"/>
              </a:rPr>
              <a:t> 0 [Enter]</a:t>
            </a:r>
          </a:p>
          <a:p>
            <a:pPr>
              <a:lnSpc>
                <a:spcPct val="80000"/>
              </a:lnSpc>
              <a:buFontTx/>
              <a:buNone/>
            </a:pPr>
            <a:r>
              <a:rPr lang="tr-TR" altLang="tr-TR" sz="1800" noProof="1">
                <a:solidFill>
                  <a:srgbClr val="000000"/>
                </a:solidFill>
                <a:latin typeface="Courier New" pitchFamily="49" charset="0"/>
              </a:rPr>
              <a:t>	</a:t>
            </a:r>
            <a:r>
              <a:rPr lang="tr-TR" altLang="tr-TR" sz="1800" noProof="1">
                <a:solidFill>
                  <a:srgbClr val="000000"/>
                </a:solidFill>
                <a:latin typeface="Courier New" pitchFamily="49" charset="0"/>
                <a:ea typeface="Officina Sans" charset="-128"/>
              </a:rPr>
              <a:t>Character read: a</a:t>
            </a:r>
            <a:endParaRPr lang="tr-TR" altLang="tr-TR" sz="1800" b="1" noProof="1">
              <a:solidFill>
                <a:srgbClr val="000000"/>
              </a:solidFill>
              <a:latin typeface="Courier New" pitchFamily="49" charset="0"/>
              <a:ea typeface="Officina Sans" charset="-128"/>
            </a:endParaRPr>
          </a:p>
          <a:p>
            <a:pPr>
              <a:lnSpc>
                <a:spcPct val="80000"/>
              </a:lnSpc>
              <a:buFontTx/>
              <a:buNone/>
            </a:pPr>
            <a:r>
              <a:rPr lang="tr-TR" altLang="tr-TR" sz="1800" b="1" noProof="1">
                <a:solidFill>
                  <a:srgbClr val="000000"/>
                </a:solidFill>
                <a:latin typeface="Courier New" pitchFamily="49" charset="0"/>
                <a:ea typeface="Officina Sans" charset="-128"/>
              </a:rPr>
              <a:t>	</a:t>
            </a:r>
            <a:r>
              <a:rPr lang="tr-TR" altLang="tr-TR" sz="1800" noProof="1">
                <a:solidFill>
                  <a:srgbClr val="000000"/>
                </a:solidFill>
                <a:latin typeface="Courier New" pitchFamily="49" charset="0"/>
                <a:ea typeface="Officina Sans" charset="-128"/>
              </a:rPr>
              <a:t>Do it again?</a:t>
            </a:r>
            <a:r>
              <a:rPr lang="tr-TR" altLang="tr-TR" sz="1800" b="1" noProof="1">
                <a:solidFill>
                  <a:srgbClr val="000000"/>
                </a:solidFill>
                <a:latin typeface="Courier New" pitchFamily="49" charset="0"/>
                <a:ea typeface="Officina Sans" charset="-128"/>
              </a:rPr>
              <a:t> y [Enter]</a:t>
            </a:r>
          </a:p>
          <a:p>
            <a:pPr>
              <a:lnSpc>
                <a:spcPct val="80000"/>
              </a:lnSpc>
              <a:buFontTx/>
              <a:buNone/>
            </a:pPr>
            <a:r>
              <a:rPr lang="tr-TR" altLang="tr-TR" sz="1800" b="1" noProof="1">
                <a:solidFill>
                  <a:srgbClr val="000000"/>
                </a:solidFill>
                <a:latin typeface="Courier New" pitchFamily="49" charset="0"/>
              </a:rPr>
              <a:t>	</a:t>
            </a:r>
            <a:r>
              <a:rPr lang="tr-TR" altLang="tr-TR" sz="1800" noProof="1">
                <a:solidFill>
                  <a:srgbClr val="000000"/>
                </a:solidFill>
                <a:latin typeface="Courier New" pitchFamily="49" charset="0"/>
                <a:ea typeface="Officina Sans" charset="-128"/>
              </a:rPr>
              <a:t>Currently at position 1</a:t>
            </a:r>
          </a:p>
          <a:p>
            <a:pPr>
              <a:lnSpc>
                <a:spcPct val="80000"/>
              </a:lnSpc>
              <a:buFontTx/>
              <a:buNone/>
            </a:pPr>
            <a:r>
              <a:rPr lang="tr-TR" altLang="tr-TR" sz="1800" noProof="1">
                <a:solidFill>
                  <a:srgbClr val="000000"/>
                </a:solidFill>
                <a:latin typeface="Courier New" pitchFamily="49" charset="0"/>
                <a:ea typeface="Officina Sans" charset="-128"/>
              </a:rPr>
              <a:t>	Enter an offset from the beginning of the file:</a:t>
            </a:r>
            <a:r>
              <a:rPr lang="tr-TR" altLang="tr-TR" sz="1800" b="1" noProof="1">
                <a:solidFill>
                  <a:srgbClr val="000000"/>
                </a:solidFill>
                <a:latin typeface="Courier New" pitchFamily="49" charset="0"/>
                <a:ea typeface="Officina Sans" charset="-128"/>
              </a:rPr>
              <a:t> 20 [Enter]</a:t>
            </a:r>
          </a:p>
          <a:p>
            <a:pPr>
              <a:lnSpc>
                <a:spcPct val="80000"/>
              </a:lnSpc>
              <a:buFontTx/>
              <a:buNone/>
            </a:pPr>
            <a:r>
              <a:rPr lang="tr-TR" altLang="tr-TR" sz="1800" b="1" noProof="1">
                <a:solidFill>
                  <a:srgbClr val="000000"/>
                </a:solidFill>
                <a:latin typeface="Courier New" pitchFamily="49" charset="0"/>
              </a:rPr>
              <a:t>	</a:t>
            </a:r>
            <a:r>
              <a:rPr lang="tr-TR" altLang="tr-TR" sz="1800" noProof="1">
                <a:solidFill>
                  <a:srgbClr val="000000"/>
                </a:solidFill>
                <a:latin typeface="Courier New" pitchFamily="49" charset="0"/>
                <a:ea typeface="Officina Sans" charset="-128"/>
              </a:rPr>
              <a:t>Character read:</a:t>
            </a:r>
            <a:r>
              <a:rPr lang="tr-TR" altLang="tr-TR" sz="1800" b="1" noProof="1">
                <a:solidFill>
                  <a:srgbClr val="000000"/>
                </a:solidFill>
                <a:latin typeface="Courier New" pitchFamily="49" charset="0"/>
                <a:ea typeface="Officina Sans" charset="-128"/>
              </a:rPr>
              <a:t> u</a:t>
            </a:r>
          </a:p>
          <a:p>
            <a:pPr>
              <a:buFontTx/>
              <a:buNone/>
            </a:pPr>
            <a:r>
              <a:rPr lang="tr-TR" altLang="tr-TR" sz="1800" noProof="1">
                <a:solidFill>
                  <a:srgbClr val="000000"/>
                </a:solidFill>
                <a:latin typeface="Courier New" pitchFamily="49" charset="0"/>
              </a:rPr>
              <a:t>	Do it again? </a:t>
            </a:r>
            <a:r>
              <a:rPr lang="tr-TR" altLang="tr-TR" sz="1800" b="1" noProof="1">
                <a:solidFill>
                  <a:srgbClr val="000000"/>
                </a:solidFill>
                <a:latin typeface="Courier New" pitchFamily="49" charset="0"/>
                <a:ea typeface="Officina Sans" charset="-128"/>
              </a:rPr>
              <a:t>n [Enter]	</a:t>
            </a:r>
          </a:p>
        </p:txBody>
      </p:sp>
    </p:spTree>
    <p:extLst>
      <p:ext uri="{BB962C8B-B14F-4D97-AF65-F5344CB8AC3E}">
        <p14:creationId xmlns:p14="http://schemas.microsoft.com/office/powerpoint/2010/main" val="26750612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5AFFA6-091C-48B3-A07E-F6513555A8AD}" type="slidenum">
              <a:rPr lang="en-US" altLang="tr-TR"/>
              <a:pPr/>
              <a:t>91</a:t>
            </a:fld>
            <a:endParaRPr lang="en-US" altLang="tr-TR"/>
          </a:p>
        </p:txBody>
      </p:sp>
      <p:sp>
        <p:nvSpPr>
          <p:cNvPr id="124930" name="Rectangle 2"/>
          <p:cNvSpPr>
            <a:spLocks noGrp="1" noChangeArrowheads="1"/>
          </p:cNvSpPr>
          <p:nvPr>
            <p:ph type="title"/>
          </p:nvPr>
        </p:nvSpPr>
        <p:spPr/>
        <p:txBody>
          <a:bodyPr>
            <a:normAutofit/>
          </a:bodyPr>
          <a:lstStyle/>
          <a:p>
            <a:r>
              <a:rPr lang="en-US" altLang="tr-TR" sz="3600" dirty="0" smtClean="0"/>
              <a:t>Opening </a:t>
            </a:r>
            <a:r>
              <a:rPr lang="en-US" altLang="tr-TR" sz="3600" dirty="0"/>
              <a:t>a File for Both Input and Output</a:t>
            </a:r>
          </a:p>
        </p:txBody>
      </p:sp>
      <p:sp>
        <p:nvSpPr>
          <p:cNvPr id="124931" name="Rectangle 3"/>
          <p:cNvSpPr>
            <a:spLocks noGrp="1" noChangeArrowheads="1"/>
          </p:cNvSpPr>
          <p:nvPr>
            <p:ph type="body" idx="1"/>
          </p:nvPr>
        </p:nvSpPr>
        <p:spPr>
          <a:xfrm>
            <a:off x="304800" y="1981200"/>
            <a:ext cx="8686800" cy="4114800"/>
          </a:xfrm>
        </p:spPr>
        <p:txBody>
          <a:bodyPr/>
          <a:lstStyle/>
          <a:p>
            <a:r>
              <a:rPr lang="en-US" altLang="tr-TR"/>
              <a:t>You may perform input and output on an fstream file without closing it and reopening it.</a:t>
            </a:r>
            <a:br>
              <a:rPr lang="en-US" altLang="tr-TR"/>
            </a:br>
            <a:endParaRPr lang="en-US" altLang="tr-TR"/>
          </a:p>
          <a:p>
            <a:pPr>
              <a:buFontTx/>
              <a:buNone/>
            </a:pPr>
            <a:r>
              <a:rPr lang="en-US" altLang="tr-TR" sz="2400">
                <a:latin typeface="Courier New" pitchFamily="49" charset="0"/>
              </a:rPr>
              <a:t>fstream file(“data.dat”, ios::in | ios::out);</a:t>
            </a:r>
          </a:p>
        </p:txBody>
      </p:sp>
    </p:spTree>
    <p:extLst>
      <p:ext uri="{BB962C8B-B14F-4D97-AF65-F5344CB8AC3E}">
        <p14:creationId xmlns:p14="http://schemas.microsoft.com/office/powerpoint/2010/main" val="14234977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FE81CD6-018A-4143-8BD2-16DD5A2ECAE7}" type="slidenum">
              <a:rPr lang="en-US" altLang="tr-TR"/>
              <a:pPr/>
              <a:t>92</a:t>
            </a:fld>
            <a:endParaRPr lang="en-US" altLang="tr-TR"/>
          </a:p>
        </p:txBody>
      </p:sp>
      <p:sp>
        <p:nvSpPr>
          <p:cNvPr id="126978" name="Rectangle 2"/>
          <p:cNvSpPr>
            <a:spLocks noGrp="1" noChangeArrowheads="1"/>
          </p:cNvSpPr>
          <p:nvPr>
            <p:ph type="title"/>
          </p:nvPr>
        </p:nvSpPr>
        <p:spPr>
          <a:xfrm>
            <a:off x="609600" y="228600"/>
            <a:ext cx="7772400" cy="609600"/>
          </a:xfrm>
        </p:spPr>
        <p:txBody>
          <a:bodyPr>
            <a:normAutofit fontScale="90000"/>
          </a:bodyPr>
          <a:lstStyle/>
          <a:p>
            <a:r>
              <a:rPr lang="en-US" altLang="tr-TR" dirty="0"/>
              <a:t>Program </a:t>
            </a:r>
            <a:r>
              <a:rPr lang="tr-TR" altLang="tr-TR" dirty="0" smtClean="0"/>
              <a:t>22</a:t>
            </a:r>
            <a:endParaRPr lang="en-US" altLang="tr-TR" dirty="0"/>
          </a:p>
        </p:txBody>
      </p:sp>
      <p:sp>
        <p:nvSpPr>
          <p:cNvPr id="126979" name="Rectangle 3"/>
          <p:cNvSpPr>
            <a:spLocks noGrp="1" noChangeArrowheads="1"/>
          </p:cNvSpPr>
          <p:nvPr>
            <p:ph type="body" idx="1"/>
          </p:nvPr>
        </p:nvSpPr>
        <p:spPr>
          <a:xfrm>
            <a:off x="304800" y="838200"/>
            <a:ext cx="8839200" cy="5257800"/>
          </a:xfrm>
        </p:spPr>
        <p:txBody>
          <a:bodyPr>
            <a:normAutofit fontScale="70000" lnSpcReduction="20000"/>
          </a:bodyPr>
          <a:lstStyle/>
          <a:p>
            <a:pPr marL="0" indent="0">
              <a:buNone/>
            </a:pPr>
            <a:r>
              <a:rPr lang="en-US" sz="1800" dirty="0">
                <a:solidFill>
                  <a:srgbClr val="008000"/>
                </a:solidFill>
                <a:highlight>
                  <a:srgbClr val="FFFFFF"/>
                </a:highlight>
                <a:latin typeface="Consolas"/>
              </a:rPr>
              <a:t>// This program sets up a file of blank inventory records.</a:t>
            </a:r>
            <a:endParaRPr lang="en-US"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#include</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&lt;iostream&gt;</a:t>
            </a:r>
            <a:r>
              <a:rPr lang="tr-TR" sz="1800" dirty="0">
                <a:solidFill>
                  <a:srgbClr val="000000"/>
                </a:solidFill>
                <a:highlight>
                  <a:srgbClr val="FFFFFF"/>
                </a:highlight>
                <a:latin typeface="Consolas"/>
              </a:rPr>
              <a:t> </a:t>
            </a:r>
          </a:p>
          <a:p>
            <a:pPr marL="0" indent="0">
              <a:buNone/>
            </a:pPr>
            <a:r>
              <a:rPr lang="tr-TR" sz="1800" dirty="0">
                <a:solidFill>
                  <a:srgbClr val="0000FF"/>
                </a:solidFill>
                <a:highlight>
                  <a:srgbClr val="FFFFFF"/>
                </a:highlight>
                <a:latin typeface="Consolas"/>
              </a:rPr>
              <a:t>#include</a:t>
            </a:r>
            <a:r>
              <a:rPr lang="tr-TR" sz="1800" dirty="0">
                <a:solidFill>
                  <a:srgbClr val="000000"/>
                </a:solidFill>
                <a:highlight>
                  <a:srgbClr val="FFFFFF"/>
                </a:highlight>
                <a:latin typeface="Consolas"/>
              </a:rPr>
              <a:t> </a:t>
            </a:r>
            <a:r>
              <a:rPr lang="tr-TR" sz="1800" dirty="0">
                <a:solidFill>
                  <a:srgbClr val="A31515"/>
                </a:solidFill>
                <a:highlight>
                  <a:srgbClr val="FFFFFF"/>
                </a:highlight>
                <a:latin typeface="Consolas"/>
              </a:rPr>
              <a:t>&lt;fstream&gt;</a:t>
            </a:r>
            <a:endParaRPr lang="tr-TR"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using</a:t>
            </a:r>
            <a:r>
              <a:rPr lang="tr-TR" sz="1800" dirty="0">
                <a:solidFill>
                  <a:srgbClr val="000000"/>
                </a:solidFill>
                <a:highlight>
                  <a:srgbClr val="FFFFFF"/>
                </a:highlight>
                <a:latin typeface="Consolas"/>
              </a:rPr>
              <a:t> </a:t>
            </a:r>
            <a:r>
              <a:rPr lang="tr-TR" sz="1800" dirty="0">
                <a:solidFill>
                  <a:srgbClr val="0000FF"/>
                </a:solidFill>
                <a:highlight>
                  <a:srgbClr val="FFFFFF"/>
                </a:highlight>
                <a:latin typeface="Consolas"/>
              </a:rPr>
              <a:t>namespace</a:t>
            </a:r>
            <a:r>
              <a:rPr lang="tr-TR" sz="1800" dirty="0">
                <a:solidFill>
                  <a:srgbClr val="000000"/>
                </a:solidFill>
                <a:highlight>
                  <a:srgbClr val="FFFFFF"/>
                </a:highlight>
                <a:latin typeface="Consolas"/>
              </a:rPr>
              <a:t> std;</a:t>
            </a:r>
          </a:p>
          <a:p>
            <a:pPr marL="0" indent="0">
              <a:buNone/>
            </a:pPr>
            <a:r>
              <a:rPr lang="tr-TR" sz="1800" dirty="0">
                <a:solidFill>
                  <a:srgbClr val="008000"/>
                </a:solidFill>
                <a:highlight>
                  <a:srgbClr val="FFFFFF"/>
                </a:highlight>
                <a:latin typeface="Consolas"/>
              </a:rPr>
              <a:t>// Declaration of Invtry structure</a:t>
            </a:r>
            <a:endParaRPr lang="tr-TR"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struct</a:t>
            </a:r>
            <a:r>
              <a:rPr lang="tr-TR" sz="1800" dirty="0">
                <a:solidFill>
                  <a:srgbClr val="000000"/>
                </a:solidFill>
                <a:highlight>
                  <a:srgbClr val="FFFFFF"/>
                </a:highlight>
                <a:latin typeface="Consolas"/>
              </a:rPr>
              <a:t> </a:t>
            </a:r>
            <a:r>
              <a:rPr lang="tr-TR" sz="1800" dirty="0">
                <a:solidFill>
                  <a:srgbClr val="2B91AF"/>
                </a:solidFill>
                <a:highlight>
                  <a:srgbClr val="FFFFFF"/>
                </a:highlight>
                <a:latin typeface="Consolas"/>
              </a:rPr>
              <a:t>Invtry</a:t>
            </a:r>
            <a:endParaRPr lang="tr-TR" sz="1800" dirty="0">
              <a:solidFill>
                <a:srgbClr val="000000"/>
              </a:solidFill>
              <a:highlight>
                <a:srgbClr val="FFFFFF"/>
              </a:highlight>
              <a:latin typeface="Consolas"/>
            </a:endParaRPr>
          </a:p>
          <a:p>
            <a:pPr marL="0" indent="0">
              <a:buNone/>
            </a:pPr>
            <a:r>
              <a:rPr lang="tr-TR" sz="1800" dirty="0">
                <a:solidFill>
                  <a:srgbClr val="000000"/>
                </a:solidFill>
                <a:highlight>
                  <a:srgbClr val="FFFFFF"/>
                </a:highlight>
                <a:latin typeface="Consolas"/>
              </a:rPr>
              <a:t>{</a:t>
            </a:r>
          </a:p>
          <a:p>
            <a:pPr marL="0" indent="0">
              <a:buNone/>
            </a:pPr>
            <a:r>
              <a:rPr lang="tr-TR" sz="1800" dirty="0">
                <a:solidFill>
                  <a:srgbClr val="0000FF"/>
                </a:solidFill>
                <a:highlight>
                  <a:srgbClr val="FFFFFF"/>
                </a:highlight>
                <a:latin typeface="Consolas"/>
              </a:rPr>
              <a:t>char</a:t>
            </a:r>
            <a:r>
              <a:rPr lang="tr-TR" sz="1800" dirty="0">
                <a:solidFill>
                  <a:srgbClr val="000000"/>
                </a:solidFill>
                <a:highlight>
                  <a:srgbClr val="FFFFFF"/>
                </a:highlight>
                <a:latin typeface="Consolas"/>
              </a:rPr>
              <a:t> desc[31];</a:t>
            </a:r>
          </a:p>
          <a:p>
            <a:pPr marL="0" indent="0">
              <a:buNone/>
            </a:pPr>
            <a:r>
              <a:rPr lang="tr-TR" sz="1800" dirty="0">
                <a:solidFill>
                  <a:srgbClr val="0000FF"/>
                </a:solidFill>
                <a:highlight>
                  <a:srgbClr val="FFFFFF"/>
                </a:highlight>
                <a:latin typeface="Consolas"/>
              </a:rPr>
              <a:t>int</a:t>
            </a:r>
            <a:r>
              <a:rPr lang="tr-TR" sz="1800" dirty="0">
                <a:solidFill>
                  <a:srgbClr val="000000"/>
                </a:solidFill>
                <a:highlight>
                  <a:srgbClr val="FFFFFF"/>
                </a:highlight>
                <a:latin typeface="Consolas"/>
              </a:rPr>
              <a:t> qty;</a:t>
            </a:r>
          </a:p>
          <a:p>
            <a:pPr marL="0" indent="0">
              <a:buNone/>
            </a:pPr>
            <a:r>
              <a:rPr lang="tr-TR" sz="1800" dirty="0">
                <a:solidFill>
                  <a:srgbClr val="0000FF"/>
                </a:solidFill>
                <a:highlight>
                  <a:srgbClr val="FFFFFF"/>
                </a:highlight>
                <a:latin typeface="Consolas"/>
              </a:rPr>
              <a:t>float</a:t>
            </a:r>
            <a:r>
              <a:rPr lang="tr-TR" sz="1800" dirty="0">
                <a:solidFill>
                  <a:srgbClr val="000000"/>
                </a:solidFill>
                <a:highlight>
                  <a:srgbClr val="FFFFFF"/>
                </a:highlight>
                <a:latin typeface="Consolas"/>
              </a:rPr>
              <a:t> price;</a:t>
            </a:r>
          </a:p>
          <a:p>
            <a:pPr marL="0" indent="0">
              <a:buNone/>
            </a:pPr>
            <a:r>
              <a:rPr lang="tr-TR" sz="1800" dirty="0">
                <a:solidFill>
                  <a:srgbClr val="000000"/>
                </a:solidFill>
                <a:highlight>
                  <a:srgbClr val="FFFFFF"/>
                </a:highlight>
                <a:latin typeface="Consolas"/>
              </a:rPr>
              <a:t>};</a:t>
            </a:r>
          </a:p>
          <a:p>
            <a:pPr marL="0" indent="0">
              <a:buNone/>
            </a:pPr>
            <a:endParaRPr lang="tr-TR" sz="1800" dirty="0">
              <a:solidFill>
                <a:srgbClr val="000000"/>
              </a:solidFill>
              <a:highlight>
                <a:srgbClr val="FFFFFF"/>
              </a:highlight>
              <a:latin typeface="Consolas"/>
            </a:endParaRPr>
          </a:p>
          <a:p>
            <a:pPr marL="0" indent="0">
              <a:buNone/>
            </a:pPr>
            <a:r>
              <a:rPr lang="tr-TR" sz="1800" dirty="0">
                <a:solidFill>
                  <a:srgbClr val="0000FF"/>
                </a:solidFill>
                <a:highlight>
                  <a:srgbClr val="FFFFFF"/>
                </a:highlight>
                <a:latin typeface="Consolas"/>
              </a:rPr>
              <a:t>void</a:t>
            </a:r>
            <a:r>
              <a:rPr lang="tr-TR" sz="1800" dirty="0">
                <a:solidFill>
                  <a:srgbClr val="000000"/>
                </a:solidFill>
                <a:highlight>
                  <a:srgbClr val="FFFFFF"/>
                </a:highlight>
                <a:latin typeface="Consolas"/>
              </a:rPr>
              <a:t> main(</a:t>
            </a:r>
            <a:r>
              <a:rPr lang="tr-TR" sz="1800" dirty="0">
                <a:solidFill>
                  <a:srgbClr val="0000FF"/>
                </a:solidFill>
                <a:highlight>
                  <a:srgbClr val="FFFFFF"/>
                </a:highlight>
                <a:latin typeface="Consolas"/>
              </a:rPr>
              <a:t>void</a:t>
            </a: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a:t>
            </a:r>
          </a:p>
          <a:p>
            <a:pPr marL="0" indent="0">
              <a:buNone/>
            </a:pPr>
            <a:r>
              <a:rPr lang="en-US" sz="1800" dirty="0" err="1">
                <a:solidFill>
                  <a:srgbClr val="2B91AF"/>
                </a:solidFill>
                <a:highlight>
                  <a:srgbClr val="FFFFFF"/>
                </a:highlight>
                <a:latin typeface="Consolas"/>
              </a:rPr>
              <a:t>fstream</a:t>
            </a:r>
            <a:r>
              <a:rPr lang="en-US" sz="1800" dirty="0">
                <a:solidFill>
                  <a:srgbClr val="000000"/>
                </a:solidFill>
                <a:highlight>
                  <a:srgbClr val="FFFFFF"/>
                </a:highlight>
                <a:latin typeface="Consolas"/>
              </a:rPr>
              <a:t> inventory(</a:t>
            </a:r>
            <a:r>
              <a:rPr lang="en-US" sz="1800" dirty="0">
                <a:solidFill>
                  <a:srgbClr val="A31515"/>
                </a:solidFill>
                <a:highlight>
                  <a:srgbClr val="FFFFFF"/>
                </a:highlight>
                <a:latin typeface="Consolas"/>
              </a:rPr>
              <a:t>"invtry.dat"</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ios</a:t>
            </a:r>
            <a:r>
              <a:rPr lang="en-US" sz="1800" dirty="0">
                <a:solidFill>
                  <a:srgbClr val="000000"/>
                </a:solidFill>
                <a:highlight>
                  <a:srgbClr val="FFFFFF"/>
                </a:highlight>
                <a:latin typeface="Consolas"/>
              </a:rPr>
              <a:t>::out | </a:t>
            </a:r>
            <a:r>
              <a:rPr lang="en-US" sz="1800" dirty="0" err="1">
                <a:solidFill>
                  <a:srgbClr val="2B91AF"/>
                </a:solidFill>
                <a:highlight>
                  <a:srgbClr val="FFFFFF"/>
                </a:highlight>
                <a:latin typeface="Consolas"/>
              </a:rPr>
              <a:t>ios</a:t>
            </a:r>
            <a:r>
              <a:rPr lang="en-US" sz="1800" dirty="0">
                <a:solidFill>
                  <a:srgbClr val="000000"/>
                </a:solidFill>
                <a:highlight>
                  <a:srgbClr val="FFFFFF"/>
                </a:highlight>
                <a:latin typeface="Consolas"/>
              </a:rPr>
              <a:t>::binary);</a:t>
            </a:r>
          </a:p>
          <a:p>
            <a:pPr marL="0" indent="0">
              <a:buNone/>
            </a:pPr>
            <a:r>
              <a:rPr lang="tr-TR" sz="1800" dirty="0">
                <a:solidFill>
                  <a:srgbClr val="2B91AF"/>
                </a:solidFill>
                <a:highlight>
                  <a:srgbClr val="FFFFFF"/>
                </a:highlight>
                <a:latin typeface="Consolas"/>
              </a:rPr>
              <a:t>Invtry</a:t>
            </a:r>
            <a:r>
              <a:rPr lang="tr-TR" sz="1800" dirty="0">
                <a:solidFill>
                  <a:srgbClr val="000000"/>
                </a:solidFill>
                <a:highlight>
                  <a:srgbClr val="FFFFFF"/>
                </a:highlight>
                <a:latin typeface="Consolas"/>
              </a:rPr>
              <a:t> record = { </a:t>
            </a:r>
            <a:r>
              <a:rPr lang="tr-TR" sz="1800" dirty="0">
                <a:solidFill>
                  <a:srgbClr val="A31515"/>
                </a:solidFill>
                <a:highlight>
                  <a:srgbClr val="FFFFFF"/>
                </a:highlight>
                <a:latin typeface="Consolas"/>
              </a:rPr>
              <a:t>""</a:t>
            </a:r>
            <a:r>
              <a:rPr lang="tr-TR" sz="1800" dirty="0">
                <a:solidFill>
                  <a:srgbClr val="000000"/>
                </a:solidFill>
                <a:highlight>
                  <a:srgbClr val="FFFFFF"/>
                </a:highlight>
                <a:latin typeface="Consolas"/>
              </a:rPr>
              <a:t>, 0, 0.0 };</a:t>
            </a:r>
          </a:p>
          <a:p>
            <a:pPr marL="0" indent="0">
              <a:buNone/>
            </a:pPr>
            <a:endParaRPr lang="tr-TR" sz="1800" dirty="0">
              <a:solidFill>
                <a:srgbClr val="000000"/>
              </a:solidFill>
              <a:highlight>
                <a:srgbClr val="FFFFFF"/>
              </a:highlight>
              <a:latin typeface="Consolas"/>
            </a:endParaRPr>
          </a:p>
          <a:p>
            <a:pPr marL="0" indent="0">
              <a:buNone/>
            </a:pPr>
            <a:r>
              <a:rPr lang="en-US" sz="1800" dirty="0">
                <a:solidFill>
                  <a:srgbClr val="008000"/>
                </a:solidFill>
                <a:highlight>
                  <a:srgbClr val="FFFFFF"/>
                </a:highlight>
                <a:latin typeface="Consolas"/>
              </a:rPr>
              <a:t>// Now write the blank records</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for</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int</a:t>
            </a:r>
            <a:r>
              <a:rPr lang="en-US" sz="1800" dirty="0">
                <a:solidFill>
                  <a:srgbClr val="000000"/>
                </a:solidFill>
                <a:highlight>
                  <a:srgbClr val="FFFFFF"/>
                </a:highlight>
                <a:latin typeface="Consolas"/>
              </a:rPr>
              <a:t> count = 0; count &lt; 5; count++)</a:t>
            </a:r>
          </a:p>
          <a:p>
            <a:pPr marL="0" indent="0">
              <a:buNone/>
            </a:pPr>
            <a:r>
              <a:rPr lang="tr-TR" sz="1800" dirty="0">
                <a:solidFill>
                  <a:srgbClr val="000000"/>
                </a:solidFill>
                <a:highlight>
                  <a:srgbClr val="FFFFFF"/>
                </a:highlight>
                <a:latin typeface="Consolas"/>
              </a:rPr>
              <a:t>{</a:t>
            </a:r>
          </a:p>
          <a:p>
            <a:pPr marL="0" indent="0">
              <a:buNone/>
            </a:pPr>
            <a:r>
              <a:rPr lang="en-US" sz="1800" dirty="0" err="1">
                <a:solidFill>
                  <a:srgbClr val="00000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"Now writing record "</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count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endl</a:t>
            </a:r>
            <a:r>
              <a:rPr lang="en-US"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inventory.write((</a:t>
            </a:r>
            <a:r>
              <a:rPr lang="tr-TR" sz="1800" dirty="0">
                <a:solidFill>
                  <a:srgbClr val="0000FF"/>
                </a:solidFill>
                <a:highlight>
                  <a:srgbClr val="FFFFFF"/>
                </a:highlight>
                <a:latin typeface="Consolas"/>
              </a:rPr>
              <a:t>char</a:t>
            </a:r>
            <a:r>
              <a:rPr lang="tr-TR" sz="1800" dirty="0">
                <a:solidFill>
                  <a:srgbClr val="000000"/>
                </a:solidFill>
                <a:highlight>
                  <a:srgbClr val="FFFFFF"/>
                </a:highlight>
                <a:latin typeface="Consolas"/>
              </a:rPr>
              <a:t> *)&amp;record, </a:t>
            </a:r>
            <a:r>
              <a:rPr lang="tr-TR" sz="1800" dirty="0">
                <a:solidFill>
                  <a:srgbClr val="0000FF"/>
                </a:solidFill>
                <a:highlight>
                  <a:srgbClr val="FFFFFF"/>
                </a:highlight>
                <a:latin typeface="Consolas"/>
              </a:rPr>
              <a:t>sizeof</a:t>
            </a:r>
            <a:r>
              <a:rPr lang="tr-TR" sz="1800" dirty="0">
                <a:solidFill>
                  <a:srgbClr val="000000"/>
                </a:solidFill>
                <a:highlight>
                  <a:srgbClr val="FFFFFF"/>
                </a:highlight>
                <a:latin typeface="Consolas"/>
              </a:rPr>
              <a:t>(record));</a:t>
            </a:r>
          </a:p>
          <a:p>
            <a:pPr marL="0" indent="0">
              <a:buNone/>
            </a:pP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inventory.close();</a:t>
            </a:r>
          </a:p>
          <a:p>
            <a:pPr marL="0" indent="0">
              <a:buNone/>
            </a:pPr>
            <a:r>
              <a:rPr lang="tr-TR" sz="1800" dirty="0">
                <a:solidFill>
                  <a:srgbClr val="000000"/>
                </a:solidFill>
                <a:highlight>
                  <a:srgbClr val="FFFFFF"/>
                </a:highlight>
                <a:latin typeface="Consolas"/>
              </a:rPr>
              <a:t>system(</a:t>
            </a:r>
            <a:r>
              <a:rPr lang="tr-TR" sz="1800" dirty="0">
                <a:solidFill>
                  <a:srgbClr val="A31515"/>
                </a:solidFill>
                <a:highlight>
                  <a:srgbClr val="FFFFFF"/>
                </a:highlight>
                <a:latin typeface="Consolas"/>
              </a:rPr>
              <a:t>"pause"</a:t>
            </a:r>
            <a:r>
              <a:rPr lang="tr-TR" sz="1800" dirty="0">
                <a:solidFill>
                  <a:srgbClr val="000000"/>
                </a:solidFill>
                <a:highlight>
                  <a:srgbClr val="FFFFFF"/>
                </a:highlight>
                <a:latin typeface="Consolas"/>
              </a:rPr>
              <a:t>);</a:t>
            </a:r>
          </a:p>
          <a:p>
            <a:pPr marL="0" indent="0">
              <a:buNone/>
            </a:pPr>
            <a:r>
              <a:rPr lang="tr-TR" sz="1800" dirty="0">
                <a:solidFill>
                  <a:srgbClr val="000000"/>
                </a:solidFill>
                <a:highlight>
                  <a:srgbClr val="FFFFFF"/>
                </a:highlight>
                <a:latin typeface="Consolas"/>
              </a:rPr>
              <a:t>}</a:t>
            </a:r>
          </a:p>
        </p:txBody>
      </p:sp>
    </p:spTree>
    <p:extLst>
      <p:ext uri="{BB962C8B-B14F-4D97-AF65-F5344CB8AC3E}">
        <p14:creationId xmlns:p14="http://schemas.microsoft.com/office/powerpoint/2010/main" val="2004262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0EEDAE-BA57-47F6-8FBD-D26F709CA17E}" type="slidenum">
              <a:rPr lang="en-US" altLang="tr-TR"/>
              <a:pPr/>
              <a:t>93</a:t>
            </a:fld>
            <a:endParaRPr lang="en-US" altLang="tr-TR"/>
          </a:p>
        </p:txBody>
      </p:sp>
      <p:sp>
        <p:nvSpPr>
          <p:cNvPr id="174082"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a:t>
            </a:r>
          </a:p>
        </p:txBody>
      </p:sp>
      <p:sp>
        <p:nvSpPr>
          <p:cNvPr id="174083" name="Rectangle 3"/>
          <p:cNvSpPr>
            <a:spLocks noGrp="1" noChangeArrowheads="1"/>
          </p:cNvSpPr>
          <p:nvPr>
            <p:ph type="body" idx="1"/>
          </p:nvPr>
        </p:nvSpPr>
        <p:spPr/>
        <p:txBody>
          <a:bodyPr/>
          <a:lstStyle/>
          <a:p>
            <a:pPr>
              <a:lnSpc>
                <a:spcPct val="80000"/>
              </a:lnSpc>
              <a:buFontTx/>
              <a:buNone/>
            </a:pPr>
            <a:r>
              <a:rPr lang="tr-TR" altLang="tr-TR" sz="2000" noProof="1">
                <a:solidFill>
                  <a:srgbClr val="000000"/>
                </a:solidFill>
                <a:latin typeface="Courier New" pitchFamily="49" charset="0"/>
              </a:rPr>
              <a:t>Now writing record 0</a:t>
            </a:r>
          </a:p>
          <a:p>
            <a:pPr>
              <a:lnSpc>
                <a:spcPct val="80000"/>
              </a:lnSpc>
              <a:buFontTx/>
              <a:buNone/>
            </a:pPr>
            <a:r>
              <a:rPr lang="tr-TR" altLang="tr-TR" sz="2000" noProof="1">
                <a:solidFill>
                  <a:srgbClr val="000000"/>
                </a:solidFill>
                <a:latin typeface="Courier New" pitchFamily="49" charset="0"/>
              </a:rPr>
              <a:t>Now writing record 1</a:t>
            </a:r>
          </a:p>
          <a:p>
            <a:pPr>
              <a:lnSpc>
                <a:spcPct val="80000"/>
              </a:lnSpc>
              <a:buFontTx/>
              <a:buNone/>
            </a:pPr>
            <a:r>
              <a:rPr lang="tr-TR" altLang="tr-TR" sz="2000" noProof="1">
                <a:solidFill>
                  <a:srgbClr val="000000"/>
                </a:solidFill>
                <a:latin typeface="Courier New" pitchFamily="49" charset="0"/>
              </a:rPr>
              <a:t>Now writing record 2</a:t>
            </a:r>
          </a:p>
          <a:p>
            <a:pPr>
              <a:lnSpc>
                <a:spcPct val="80000"/>
              </a:lnSpc>
              <a:buFontTx/>
              <a:buNone/>
            </a:pPr>
            <a:r>
              <a:rPr lang="tr-TR" altLang="tr-TR" sz="2000" noProof="1">
                <a:solidFill>
                  <a:srgbClr val="000000"/>
                </a:solidFill>
                <a:latin typeface="Courier New" pitchFamily="49" charset="0"/>
              </a:rPr>
              <a:t>Now writing record 3</a:t>
            </a:r>
          </a:p>
          <a:p>
            <a:pPr>
              <a:buFontTx/>
              <a:buNone/>
            </a:pPr>
            <a:r>
              <a:rPr lang="tr-TR" altLang="tr-TR" sz="2000" noProof="1">
                <a:solidFill>
                  <a:srgbClr val="000000"/>
                </a:solidFill>
                <a:latin typeface="Courier New" pitchFamily="49" charset="0"/>
              </a:rPr>
              <a:t>Now writing record 4	</a:t>
            </a:r>
          </a:p>
        </p:txBody>
      </p:sp>
    </p:spTree>
    <p:extLst>
      <p:ext uri="{BB962C8B-B14F-4D97-AF65-F5344CB8AC3E}">
        <p14:creationId xmlns:p14="http://schemas.microsoft.com/office/powerpoint/2010/main" val="38062271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F280364-9E54-4916-B99D-0EDA437D5A62}" type="slidenum">
              <a:rPr lang="en-US" altLang="tr-TR"/>
              <a:pPr/>
              <a:t>94</a:t>
            </a:fld>
            <a:endParaRPr lang="en-US" altLang="tr-TR"/>
          </a:p>
        </p:txBody>
      </p:sp>
      <p:sp>
        <p:nvSpPr>
          <p:cNvPr id="129026" name="Rectangle 2"/>
          <p:cNvSpPr>
            <a:spLocks noGrp="1" noChangeArrowheads="1"/>
          </p:cNvSpPr>
          <p:nvPr>
            <p:ph type="title"/>
          </p:nvPr>
        </p:nvSpPr>
        <p:spPr>
          <a:xfrm>
            <a:off x="762000" y="228600"/>
            <a:ext cx="7772400" cy="609600"/>
          </a:xfrm>
        </p:spPr>
        <p:txBody>
          <a:bodyPr>
            <a:normAutofit fontScale="90000"/>
          </a:bodyPr>
          <a:lstStyle/>
          <a:p>
            <a:r>
              <a:rPr lang="en-US" altLang="tr-TR" dirty="0"/>
              <a:t>Program </a:t>
            </a:r>
            <a:r>
              <a:rPr lang="tr-TR" altLang="tr-TR" dirty="0" smtClean="0"/>
              <a:t>23</a:t>
            </a:r>
            <a:endParaRPr lang="en-US" altLang="tr-TR" dirty="0"/>
          </a:p>
        </p:txBody>
      </p:sp>
      <p:sp>
        <p:nvSpPr>
          <p:cNvPr id="129027" name="Rectangle 3"/>
          <p:cNvSpPr>
            <a:spLocks noGrp="1" noChangeArrowheads="1"/>
          </p:cNvSpPr>
          <p:nvPr>
            <p:ph type="body" idx="1"/>
          </p:nvPr>
        </p:nvSpPr>
        <p:spPr>
          <a:xfrm>
            <a:off x="304800" y="755074"/>
            <a:ext cx="8839200" cy="6102925"/>
          </a:xfrm>
        </p:spPr>
        <p:txBody>
          <a:bodyPr>
            <a:noAutofit/>
          </a:bodyPr>
          <a:lstStyle/>
          <a:p>
            <a:pPr marL="0" indent="0">
              <a:buNone/>
            </a:pPr>
            <a:r>
              <a:rPr lang="tr-TR" sz="1100" dirty="0">
                <a:solidFill>
                  <a:srgbClr val="008000"/>
                </a:solidFill>
                <a:highlight>
                  <a:srgbClr val="FFFFFF"/>
                </a:highlight>
                <a:latin typeface="Consolas"/>
              </a:rPr>
              <a:t>//23.cpp</a:t>
            </a:r>
            <a:endParaRPr lang="tr-TR" sz="1100" dirty="0">
              <a:solidFill>
                <a:srgbClr val="000000"/>
              </a:solidFill>
              <a:highlight>
                <a:srgbClr val="FFFFFF"/>
              </a:highlight>
              <a:latin typeface="Consolas"/>
            </a:endParaRPr>
          </a:p>
          <a:p>
            <a:pPr marL="0" indent="0">
              <a:buNone/>
            </a:pPr>
            <a:r>
              <a:rPr lang="en-US" sz="1100" dirty="0">
                <a:solidFill>
                  <a:srgbClr val="008000"/>
                </a:solidFill>
                <a:highlight>
                  <a:srgbClr val="FFFFFF"/>
                </a:highlight>
                <a:latin typeface="Consolas"/>
              </a:rPr>
              <a:t>// This program sets up a file of blank inventory records.</a:t>
            </a:r>
            <a:endParaRPr lang="en-US"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&lt;iostream&gt;</a:t>
            </a:r>
            <a:r>
              <a:rPr lang="tr-TR" sz="1100" dirty="0">
                <a:solidFill>
                  <a:srgbClr val="000000"/>
                </a:solidFill>
                <a:highlight>
                  <a:srgbClr val="FFFFFF"/>
                </a:highlight>
                <a:latin typeface="Consolas"/>
              </a:rPr>
              <a:t> </a:t>
            </a:r>
          </a:p>
          <a:p>
            <a:pPr marL="0" indent="0">
              <a:buNone/>
            </a:pP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&lt;fstream&gt;</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using</a:t>
            </a:r>
            <a:r>
              <a:rPr lang="tr-TR" sz="1100" dirty="0">
                <a:solidFill>
                  <a:srgbClr val="000000"/>
                </a:solidFill>
                <a:highlight>
                  <a:srgbClr val="FFFFFF"/>
                </a:highlight>
                <a:latin typeface="Consolas"/>
              </a:rPr>
              <a:t> </a:t>
            </a:r>
            <a:r>
              <a:rPr lang="tr-TR" sz="1100" dirty="0">
                <a:solidFill>
                  <a:srgbClr val="0000FF"/>
                </a:solidFill>
                <a:highlight>
                  <a:srgbClr val="FFFFFF"/>
                </a:highlight>
                <a:latin typeface="Consolas"/>
              </a:rPr>
              <a:t>namespace</a:t>
            </a:r>
            <a:r>
              <a:rPr lang="tr-TR" sz="1100" dirty="0">
                <a:solidFill>
                  <a:srgbClr val="000000"/>
                </a:solidFill>
                <a:highlight>
                  <a:srgbClr val="FFFFFF"/>
                </a:highlight>
                <a:latin typeface="Consolas"/>
              </a:rPr>
              <a:t> std;</a:t>
            </a:r>
          </a:p>
          <a:p>
            <a:pPr marL="0" indent="0">
              <a:buNone/>
            </a:pPr>
            <a:r>
              <a:rPr lang="tr-TR" sz="1100" dirty="0">
                <a:solidFill>
                  <a:srgbClr val="008000"/>
                </a:solidFill>
                <a:highlight>
                  <a:srgbClr val="FFFFFF"/>
                </a:highlight>
                <a:latin typeface="Consolas"/>
              </a:rPr>
              <a:t>// Declaration of Invtry structure</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struct</a:t>
            </a:r>
            <a:r>
              <a:rPr lang="tr-TR" sz="1100" dirty="0">
                <a:solidFill>
                  <a:srgbClr val="000000"/>
                </a:solidFill>
                <a:highlight>
                  <a:srgbClr val="FFFFFF"/>
                </a:highlight>
                <a:latin typeface="Consolas"/>
              </a:rPr>
              <a:t> </a:t>
            </a:r>
            <a:r>
              <a:rPr lang="tr-TR" sz="1100" dirty="0">
                <a:solidFill>
                  <a:srgbClr val="2B91AF"/>
                </a:solidFill>
                <a:highlight>
                  <a:srgbClr val="FFFFFF"/>
                </a:highlight>
                <a:latin typeface="Consolas"/>
              </a:rPr>
              <a:t>Invtry</a:t>
            </a:r>
            <a:endParaRPr lang="tr-TR" sz="1100" dirty="0">
              <a:solidFill>
                <a:srgbClr val="000000"/>
              </a:solidFill>
              <a:highlight>
                <a:srgbClr val="FFFFFF"/>
              </a:highlight>
              <a:latin typeface="Consolas"/>
            </a:endParaRPr>
          </a:p>
          <a:p>
            <a:pPr marL="0" indent="0">
              <a:buNone/>
            </a:pPr>
            <a:r>
              <a:rPr lang="tr-TR" sz="1100" dirty="0">
                <a:solidFill>
                  <a:srgbClr val="000000"/>
                </a:solidFill>
                <a:highlight>
                  <a:srgbClr val="FFFFFF"/>
                </a:highlight>
                <a:latin typeface="Consolas"/>
              </a:rPr>
              <a:t>{</a:t>
            </a:r>
          </a:p>
          <a:p>
            <a:pPr marL="0" indent="0">
              <a:buNone/>
            </a:pP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desc[31];</a:t>
            </a:r>
          </a:p>
          <a:p>
            <a:pPr marL="0" indent="0">
              <a:buNone/>
            </a:pPr>
            <a:r>
              <a:rPr lang="tr-TR" sz="1100" dirty="0">
                <a:solidFill>
                  <a:srgbClr val="0000FF"/>
                </a:solidFill>
                <a:highlight>
                  <a:srgbClr val="FFFFFF"/>
                </a:highlight>
                <a:latin typeface="Consolas"/>
              </a:rPr>
              <a:t>int</a:t>
            </a:r>
            <a:r>
              <a:rPr lang="tr-TR" sz="1100" dirty="0">
                <a:solidFill>
                  <a:srgbClr val="000000"/>
                </a:solidFill>
                <a:highlight>
                  <a:srgbClr val="FFFFFF"/>
                </a:highlight>
                <a:latin typeface="Consolas"/>
              </a:rPr>
              <a:t> qty;</a:t>
            </a:r>
          </a:p>
          <a:p>
            <a:pPr marL="0" indent="0">
              <a:buNone/>
            </a:pPr>
            <a:r>
              <a:rPr lang="tr-TR" sz="1100" dirty="0">
                <a:solidFill>
                  <a:srgbClr val="0000FF"/>
                </a:solidFill>
                <a:highlight>
                  <a:srgbClr val="FFFFFF"/>
                </a:highlight>
                <a:latin typeface="Consolas"/>
              </a:rPr>
              <a:t>float</a:t>
            </a:r>
            <a:r>
              <a:rPr lang="tr-TR" sz="1100" dirty="0">
                <a:solidFill>
                  <a:srgbClr val="000000"/>
                </a:solidFill>
                <a:highlight>
                  <a:srgbClr val="FFFFFF"/>
                </a:highlight>
                <a:latin typeface="Consolas"/>
              </a:rPr>
              <a:t> price;</a:t>
            </a:r>
          </a:p>
          <a:p>
            <a:pPr marL="0" indent="0">
              <a:buNone/>
            </a:pPr>
            <a:r>
              <a:rPr lang="tr-TR" sz="1100" dirty="0" smtClean="0">
                <a:solidFill>
                  <a:srgbClr val="000000"/>
                </a:solidFill>
                <a:highlight>
                  <a:srgbClr val="FFFFFF"/>
                </a:highlight>
                <a:latin typeface="Consolas"/>
              </a:rPr>
              <a:t>};</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void</a:t>
            </a:r>
            <a:r>
              <a:rPr lang="tr-TR" sz="1100" dirty="0">
                <a:solidFill>
                  <a:srgbClr val="000000"/>
                </a:solidFill>
                <a:highlight>
                  <a:srgbClr val="FFFFFF"/>
                </a:highlight>
                <a:latin typeface="Consolas"/>
              </a:rPr>
              <a:t> main(</a:t>
            </a:r>
            <a:r>
              <a:rPr lang="tr-TR" sz="1100" dirty="0">
                <a:solidFill>
                  <a:srgbClr val="0000FF"/>
                </a:solidFill>
                <a:highlight>
                  <a:srgbClr val="FFFFFF"/>
                </a:highlight>
                <a:latin typeface="Consolas"/>
              </a:rPr>
              <a:t>void</a:t>
            </a:r>
            <a:r>
              <a:rPr lang="tr-TR" sz="1100" dirty="0" smtClean="0">
                <a:solidFill>
                  <a:srgbClr val="000000"/>
                </a:solidFill>
                <a:highlight>
                  <a:srgbClr val="FFFFFF"/>
                </a:highlight>
                <a:latin typeface="Consolas"/>
              </a:rPr>
              <a:t>){</a:t>
            </a:r>
            <a:endParaRPr lang="tr-TR" sz="1100" dirty="0">
              <a:solidFill>
                <a:srgbClr val="000000"/>
              </a:solidFill>
              <a:highlight>
                <a:srgbClr val="FFFFFF"/>
              </a:highlight>
              <a:latin typeface="Consolas"/>
            </a:endParaRPr>
          </a:p>
          <a:p>
            <a:pPr marL="0" indent="0">
              <a:buNone/>
            </a:pPr>
            <a:r>
              <a:rPr lang="tr-TR" sz="1100" dirty="0">
                <a:solidFill>
                  <a:srgbClr val="2B91AF"/>
                </a:solidFill>
                <a:highlight>
                  <a:srgbClr val="FFFFFF"/>
                </a:highlight>
                <a:latin typeface="Consolas"/>
              </a:rPr>
              <a:t>fstream</a:t>
            </a:r>
            <a:r>
              <a:rPr lang="tr-TR" sz="1100" dirty="0">
                <a:solidFill>
                  <a:srgbClr val="000000"/>
                </a:solidFill>
                <a:highlight>
                  <a:srgbClr val="FFFFFF"/>
                </a:highlight>
                <a:latin typeface="Consolas"/>
              </a:rPr>
              <a:t> inventory(</a:t>
            </a:r>
            <a:r>
              <a:rPr lang="tr-TR" sz="1100" dirty="0">
                <a:solidFill>
                  <a:srgbClr val="A31515"/>
                </a:solidFill>
                <a:highlight>
                  <a:srgbClr val="FFFFFF"/>
                </a:highlight>
                <a:latin typeface="Consolas"/>
              </a:rPr>
              <a:t>"invtry.dat"</a:t>
            </a:r>
            <a:r>
              <a:rPr lang="tr-TR" sz="1100" dirty="0">
                <a:solidFill>
                  <a:srgbClr val="000000"/>
                </a:solidFill>
                <a:highlight>
                  <a:srgbClr val="FFFFFF"/>
                </a:highlight>
                <a:latin typeface="Consolas"/>
              </a:rPr>
              <a:t>, </a:t>
            </a:r>
            <a:r>
              <a:rPr lang="tr-TR" sz="1100" dirty="0">
                <a:solidFill>
                  <a:srgbClr val="2B91AF"/>
                </a:solidFill>
                <a:highlight>
                  <a:srgbClr val="FFFFFF"/>
                </a:highlight>
                <a:latin typeface="Consolas"/>
              </a:rPr>
              <a:t>ios</a:t>
            </a:r>
            <a:r>
              <a:rPr lang="tr-TR" sz="1100" dirty="0">
                <a:solidFill>
                  <a:srgbClr val="000000"/>
                </a:solidFill>
                <a:highlight>
                  <a:srgbClr val="FFFFFF"/>
                </a:highlight>
                <a:latin typeface="Consolas"/>
              </a:rPr>
              <a:t>::in | </a:t>
            </a:r>
            <a:r>
              <a:rPr lang="tr-TR" sz="1100" dirty="0">
                <a:solidFill>
                  <a:srgbClr val="2B91AF"/>
                </a:solidFill>
                <a:highlight>
                  <a:srgbClr val="FFFFFF"/>
                </a:highlight>
                <a:latin typeface="Consolas"/>
              </a:rPr>
              <a:t>ios</a:t>
            </a:r>
            <a:r>
              <a:rPr lang="tr-TR" sz="1100" dirty="0">
                <a:solidFill>
                  <a:srgbClr val="000000"/>
                </a:solidFill>
                <a:highlight>
                  <a:srgbClr val="FFFFFF"/>
                </a:highlight>
                <a:latin typeface="Consolas"/>
              </a:rPr>
              <a:t>::binary);</a:t>
            </a:r>
          </a:p>
          <a:p>
            <a:pPr marL="0" indent="0">
              <a:buNone/>
            </a:pPr>
            <a:r>
              <a:rPr lang="tr-TR" sz="1100" dirty="0">
                <a:solidFill>
                  <a:srgbClr val="2B91AF"/>
                </a:solidFill>
                <a:highlight>
                  <a:srgbClr val="FFFFFF"/>
                </a:highlight>
                <a:latin typeface="Consolas"/>
              </a:rPr>
              <a:t>Invtry</a:t>
            </a:r>
            <a:r>
              <a:rPr lang="tr-TR" sz="1100" dirty="0">
                <a:solidFill>
                  <a:srgbClr val="000000"/>
                </a:solidFill>
                <a:highlight>
                  <a:srgbClr val="FFFFFF"/>
                </a:highlight>
                <a:latin typeface="Consolas"/>
              </a:rPr>
              <a:t> record = { </a:t>
            </a:r>
            <a:r>
              <a:rPr lang="tr-TR" sz="1100" dirty="0">
                <a:solidFill>
                  <a:srgbClr val="A31515"/>
                </a:solidFill>
                <a:highlight>
                  <a:srgbClr val="FFFFFF"/>
                </a:highlight>
                <a:latin typeface="Consolas"/>
              </a:rPr>
              <a:t>""</a:t>
            </a:r>
            <a:r>
              <a:rPr lang="tr-TR" sz="1100" dirty="0">
                <a:solidFill>
                  <a:srgbClr val="000000"/>
                </a:solidFill>
                <a:highlight>
                  <a:srgbClr val="FFFFFF"/>
                </a:highlight>
                <a:latin typeface="Consolas"/>
              </a:rPr>
              <a:t>, 0, 0.0 };</a:t>
            </a:r>
          </a:p>
          <a:p>
            <a:pPr marL="0" indent="0">
              <a:buNone/>
            </a:pPr>
            <a:r>
              <a:rPr lang="en-US" sz="1100" dirty="0">
                <a:solidFill>
                  <a:srgbClr val="008000"/>
                </a:solidFill>
                <a:highlight>
                  <a:srgbClr val="FFFFFF"/>
                </a:highlight>
                <a:latin typeface="Consolas"/>
              </a:rPr>
              <a:t>// Now read and display the records</a:t>
            </a:r>
            <a:endParaRPr lang="en-US" sz="1100" dirty="0">
              <a:solidFill>
                <a:srgbClr val="000000"/>
              </a:solidFill>
              <a:highlight>
                <a:srgbClr val="FFFFFF"/>
              </a:highlight>
              <a:latin typeface="Consolas"/>
            </a:endParaRPr>
          </a:p>
          <a:p>
            <a:pPr marL="0" indent="0">
              <a:buNone/>
            </a:pPr>
            <a:r>
              <a:rPr lang="tr-TR" sz="1100" dirty="0">
                <a:solidFill>
                  <a:srgbClr val="000000"/>
                </a:solidFill>
                <a:highlight>
                  <a:srgbClr val="FFFFFF"/>
                </a:highlight>
                <a:latin typeface="Consolas"/>
              </a:rPr>
              <a:t>inventory.read((</a:t>
            </a: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*)&amp;record, </a:t>
            </a:r>
            <a:r>
              <a:rPr lang="tr-TR" sz="1100" dirty="0">
                <a:solidFill>
                  <a:srgbClr val="0000FF"/>
                </a:solidFill>
                <a:highlight>
                  <a:srgbClr val="FFFFFF"/>
                </a:highlight>
                <a:latin typeface="Consolas"/>
              </a:rPr>
              <a:t>sizeof</a:t>
            </a:r>
            <a:r>
              <a:rPr lang="tr-TR" sz="1100" dirty="0">
                <a:solidFill>
                  <a:srgbClr val="000000"/>
                </a:solidFill>
                <a:highlight>
                  <a:srgbClr val="FFFFFF"/>
                </a:highlight>
                <a:latin typeface="Consolas"/>
              </a:rPr>
              <a:t>(record));</a:t>
            </a:r>
          </a:p>
          <a:p>
            <a:pPr marL="0" indent="0">
              <a:buNone/>
            </a:pPr>
            <a:r>
              <a:rPr lang="tr-TR" sz="1100" dirty="0">
                <a:solidFill>
                  <a:srgbClr val="0000FF"/>
                </a:solidFill>
                <a:highlight>
                  <a:srgbClr val="FFFFFF"/>
                </a:highlight>
                <a:latin typeface="Consolas"/>
              </a:rPr>
              <a:t>while</a:t>
            </a:r>
            <a:r>
              <a:rPr lang="tr-TR" sz="1100" dirty="0">
                <a:solidFill>
                  <a:srgbClr val="000000"/>
                </a:solidFill>
                <a:highlight>
                  <a:srgbClr val="FFFFFF"/>
                </a:highlight>
                <a:latin typeface="Consolas"/>
              </a:rPr>
              <a:t> (!inventory.eof())</a:t>
            </a:r>
          </a:p>
          <a:p>
            <a:pPr marL="0" indent="0">
              <a:buNone/>
            </a:pP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"Description: "</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record.desc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endl;</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"Quantity: "</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record.qty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endl;</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"Price: "</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record.price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endl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endl;</a:t>
            </a:r>
          </a:p>
          <a:p>
            <a:pPr marL="0" indent="0">
              <a:buNone/>
            </a:pPr>
            <a:r>
              <a:rPr lang="tr-TR" sz="1100" dirty="0">
                <a:solidFill>
                  <a:srgbClr val="000000"/>
                </a:solidFill>
                <a:highlight>
                  <a:srgbClr val="FFFFFF"/>
                </a:highlight>
                <a:latin typeface="Consolas"/>
              </a:rPr>
              <a:t>inventory.read((</a:t>
            </a: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*)&amp;record, </a:t>
            </a:r>
            <a:r>
              <a:rPr lang="tr-TR" sz="1100" dirty="0">
                <a:solidFill>
                  <a:srgbClr val="0000FF"/>
                </a:solidFill>
                <a:highlight>
                  <a:srgbClr val="FFFFFF"/>
                </a:highlight>
                <a:latin typeface="Consolas"/>
              </a:rPr>
              <a:t>sizeof</a:t>
            </a:r>
            <a:r>
              <a:rPr lang="tr-TR" sz="1100" dirty="0">
                <a:solidFill>
                  <a:srgbClr val="000000"/>
                </a:solidFill>
                <a:highlight>
                  <a:srgbClr val="FFFFFF"/>
                </a:highlight>
                <a:latin typeface="Consolas"/>
              </a:rPr>
              <a:t>(record));</a:t>
            </a:r>
          </a:p>
          <a:p>
            <a:pPr marL="0" indent="0">
              <a:buNone/>
            </a:pP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inventory.close();</a:t>
            </a:r>
          </a:p>
          <a:p>
            <a:pPr marL="0" indent="0">
              <a:buNone/>
            </a:pPr>
            <a:r>
              <a:rPr lang="tr-TR" sz="1100" dirty="0">
                <a:solidFill>
                  <a:srgbClr val="000000"/>
                </a:solidFill>
                <a:highlight>
                  <a:srgbClr val="FFFFFF"/>
                </a:highlight>
                <a:latin typeface="Consolas"/>
              </a:rPr>
              <a:t>system(</a:t>
            </a:r>
            <a:r>
              <a:rPr lang="tr-TR" sz="1100" dirty="0">
                <a:solidFill>
                  <a:srgbClr val="A31515"/>
                </a:solidFill>
                <a:highlight>
                  <a:srgbClr val="FFFFFF"/>
                </a:highlight>
                <a:latin typeface="Consolas"/>
              </a:rPr>
              <a:t>"pause"</a:t>
            </a:r>
            <a:r>
              <a:rPr lang="tr-TR" sz="1100" dirty="0">
                <a:solidFill>
                  <a:srgbClr val="000000"/>
                </a:solidFill>
                <a:highlight>
                  <a:srgbClr val="FFFFFF"/>
                </a:highlight>
                <a:latin typeface="Consolas"/>
              </a:rPr>
              <a:t>);</a:t>
            </a:r>
          </a:p>
          <a:p>
            <a:pPr marL="0" indent="0">
              <a:buNone/>
            </a:pPr>
            <a:r>
              <a:rPr lang="tr-TR" sz="1100" dirty="0" smtClean="0">
                <a:solidFill>
                  <a:srgbClr val="000000"/>
                </a:solidFill>
                <a:highlight>
                  <a:srgbClr val="FFFFFF"/>
                </a:highlight>
                <a:latin typeface="Consolas"/>
              </a:rPr>
              <a:t>}</a:t>
            </a:r>
            <a:endParaRPr lang="tr-TR" sz="1100" dirty="0">
              <a:solidFill>
                <a:srgbClr val="000000"/>
              </a:solidFill>
              <a:highlight>
                <a:srgbClr val="FFFFFF"/>
              </a:highlight>
              <a:latin typeface="Consolas"/>
            </a:endParaRPr>
          </a:p>
        </p:txBody>
      </p:sp>
    </p:spTree>
    <p:extLst>
      <p:ext uri="{BB962C8B-B14F-4D97-AF65-F5344CB8AC3E}">
        <p14:creationId xmlns:p14="http://schemas.microsoft.com/office/powerpoint/2010/main" val="33490632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E4A93E-359D-4D97-A6A6-1D8A6BF8B62B}" type="slidenum">
              <a:rPr lang="en-US" altLang="tr-TR"/>
              <a:pPr/>
              <a:t>95</a:t>
            </a:fld>
            <a:endParaRPr lang="en-US" altLang="tr-TR"/>
          </a:p>
        </p:txBody>
      </p:sp>
      <p:sp>
        <p:nvSpPr>
          <p:cNvPr id="176131" name="Rectangle 3"/>
          <p:cNvSpPr>
            <a:spLocks noGrp="1" noChangeArrowheads="1"/>
          </p:cNvSpPr>
          <p:nvPr>
            <p:ph type="body" idx="1"/>
          </p:nvPr>
        </p:nvSpPr>
        <p:spPr>
          <a:xfrm>
            <a:off x="685800" y="1676400"/>
            <a:ext cx="7772400" cy="4419600"/>
          </a:xfrm>
        </p:spPr>
        <p:txBody>
          <a:bodyPr>
            <a:normAutofit lnSpcReduction="10000"/>
          </a:bodyPr>
          <a:lstStyle/>
          <a:p>
            <a:pPr>
              <a:lnSpc>
                <a:spcPct val="96000"/>
              </a:lnSpc>
              <a:spcBef>
                <a:spcPts val="1000"/>
              </a:spcBef>
              <a:buFontTx/>
              <a:buNone/>
            </a:pPr>
            <a:r>
              <a:rPr lang="tr-TR" altLang="tr-TR" sz="2000" b="1" i="1" noProof="1">
                <a:solidFill>
                  <a:srgbClr val="000000"/>
                </a:solidFill>
                <a:latin typeface="Officina Sans" charset="-128"/>
                <a:ea typeface="Officina Sans" charset="-128"/>
              </a:rPr>
              <a:t>Program Screen Output</a:t>
            </a:r>
          </a:p>
          <a:p>
            <a:pPr lvl="2">
              <a:lnSpc>
                <a:spcPct val="80000"/>
              </a:lnSpc>
              <a:buFontTx/>
              <a:buNone/>
            </a:pPr>
            <a:r>
              <a:rPr lang="tr-TR" altLang="tr-TR" sz="1800" noProof="1">
                <a:solidFill>
                  <a:srgbClr val="000000"/>
                </a:solidFill>
                <a:latin typeface="Courier New" pitchFamily="49" charset="0"/>
              </a:rPr>
              <a:t>Description:</a:t>
            </a:r>
          </a:p>
          <a:p>
            <a:pPr lvl="2">
              <a:lnSpc>
                <a:spcPct val="80000"/>
              </a:lnSpc>
              <a:buFontTx/>
              <a:buNone/>
            </a:pPr>
            <a:r>
              <a:rPr lang="tr-TR" altLang="tr-TR" sz="1800" noProof="1">
                <a:solidFill>
                  <a:srgbClr val="000000"/>
                </a:solidFill>
                <a:latin typeface="Courier New" pitchFamily="49" charset="0"/>
              </a:rPr>
              <a:t>Quantity: 0</a:t>
            </a:r>
          </a:p>
          <a:p>
            <a:pPr lvl="2">
              <a:lnSpc>
                <a:spcPct val="80000"/>
              </a:lnSpc>
              <a:buFontTx/>
              <a:buNone/>
            </a:pPr>
            <a:r>
              <a:rPr lang="tr-TR" altLang="tr-TR" sz="1800" noProof="1">
                <a:solidFill>
                  <a:srgbClr val="000000"/>
                </a:solidFill>
                <a:latin typeface="Courier New" pitchFamily="49" charset="0"/>
              </a:rPr>
              <a:t>Price: 0.0</a:t>
            </a:r>
          </a:p>
          <a:p>
            <a:pPr lvl="2">
              <a:lnSpc>
                <a:spcPct val="80000"/>
              </a:lnSpc>
              <a:buFontTx/>
              <a:buNone/>
            </a:pPr>
            <a:r>
              <a:rPr lang="tr-TR" altLang="tr-TR" sz="1800" noProof="1">
                <a:solidFill>
                  <a:srgbClr val="000000"/>
                </a:solidFill>
                <a:latin typeface="Courier New" pitchFamily="49" charset="0"/>
              </a:rPr>
              <a:t>Description:</a:t>
            </a:r>
          </a:p>
          <a:p>
            <a:pPr lvl="2">
              <a:lnSpc>
                <a:spcPct val="80000"/>
              </a:lnSpc>
              <a:buFontTx/>
              <a:buNone/>
            </a:pPr>
            <a:r>
              <a:rPr lang="tr-TR" altLang="tr-TR" sz="1800" noProof="1">
                <a:solidFill>
                  <a:srgbClr val="000000"/>
                </a:solidFill>
                <a:latin typeface="Courier New" pitchFamily="49" charset="0"/>
              </a:rPr>
              <a:t>Quantity: 0</a:t>
            </a:r>
          </a:p>
          <a:p>
            <a:pPr lvl="2">
              <a:lnSpc>
                <a:spcPct val="80000"/>
              </a:lnSpc>
              <a:buFontTx/>
              <a:buNone/>
            </a:pPr>
            <a:r>
              <a:rPr lang="tr-TR" altLang="tr-TR" sz="1800" noProof="1">
                <a:solidFill>
                  <a:srgbClr val="000000"/>
                </a:solidFill>
                <a:latin typeface="Courier New" pitchFamily="49" charset="0"/>
              </a:rPr>
              <a:t>Price: 0.0</a:t>
            </a:r>
          </a:p>
          <a:p>
            <a:pPr lvl="2">
              <a:lnSpc>
                <a:spcPct val="80000"/>
              </a:lnSpc>
              <a:buFontTx/>
              <a:buNone/>
            </a:pPr>
            <a:r>
              <a:rPr lang="tr-TR" altLang="tr-TR" sz="1800" noProof="1">
                <a:solidFill>
                  <a:srgbClr val="000000"/>
                </a:solidFill>
                <a:latin typeface="Courier New" pitchFamily="49" charset="0"/>
              </a:rPr>
              <a:t>Description:</a:t>
            </a:r>
          </a:p>
          <a:p>
            <a:pPr lvl="2">
              <a:lnSpc>
                <a:spcPct val="80000"/>
              </a:lnSpc>
              <a:buFontTx/>
              <a:buNone/>
            </a:pPr>
            <a:r>
              <a:rPr lang="tr-TR" altLang="tr-TR" sz="1800" noProof="1">
                <a:solidFill>
                  <a:srgbClr val="000000"/>
                </a:solidFill>
                <a:latin typeface="Courier New" pitchFamily="49" charset="0"/>
              </a:rPr>
              <a:t>Quantity: 0</a:t>
            </a:r>
          </a:p>
          <a:p>
            <a:pPr lvl="2">
              <a:lnSpc>
                <a:spcPct val="80000"/>
              </a:lnSpc>
              <a:buFontTx/>
              <a:buNone/>
            </a:pPr>
            <a:r>
              <a:rPr lang="tr-TR" altLang="tr-TR" sz="1800" noProof="1">
                <a:solidFill>
                  <a:srgbClr val="000000"/>
                </a:solidFill>
                <a:latin typeface="Courier New" pitchFamily="49" charset="0"/>
              </a:rPr>
              <a:t>Price: 0.0</a:t>
            </a:r>
          </a:p>
          <a:p>
            <a:pPr lvl="2">
              <a:lnSpc>
                <a:spcPct val="80000"/>
              </a:lnSpc>
              <a:buFontTx/>
              <a:buNone/>
            </a:pPr>
            <a:r>
              <a:rPr lang="tr-TR" altLang="tr-TR" sz="1800" noProof="1">
                <a:solidFill>
                  <a:srgbClr val="000000"/>
                </a:solidFill>
                <a:latin typeface="Courier New" pitchFamily="49" charset="0"/>
              </a:rPr>
              <a:t>Description:</a:t>
            </a:r>
          </a:p>
          <a:p>
            <a:pPr lvl="2">
              <a:lnSpc>
                <a:spcPct val="80000"/>
              </a:lnSpc>
              <a:buFontTx/>
              <a:buNone/>
            </a:pPr>
            <a:r>
              <a:rPr lang="tr-TR" altLang="tr-TR" sz="1800" noProof="1">
                <a:solidFill>
                  <a:srgbClr val="000000"/>
                </a:solidFill>
                <a:latin typeface="Courier New" pitchFamily="49" charset="0"/>
              </a:rPr>
              <a:t>Quantity: 0</a:t>
            </a:r>
          </a:p>
          <a:p>
            <a:pPr lvl="2">
              <a:lnSpc>
                <a:spcPct val="80000"/>
              </a:lnSpc>
              <a:buFontTx/>
              <a:buNone/>
            </a:pPr>
            <a:r>
              <a:rPr lang="tr-TR" altLang="tr-TR" sz="1800" noProof="1">
                <a:solidFill>
                  <a:srgbClr val="000000"/>
                </a:solidFill>
                <a:latin typeface="Courier New" pitchFamily="49" charset="0"/>
              </a:rPr>
              <a:t>Price: 0.0</a:t>
            </a:r>
          </a:p>
          <a:p>
            <a:pPr lvl="2">
              <a:lnSpc>
                <a:spcPct val="80000"/>
              </a:lnSpc>
              <a:buFontTx/>
              <a:buNone/>
            </a:pPr>
            <a:r>
              <a:rPr lang="tr-TR" altLang="tr-TR" sz="1800" noProof="1">
                <a:solidFill>
                  <a:srgbClr val="000000"/>
                </a:solidFill>
                <a:latin typeface="Courier New" pitchFamily="49" charset="0"/>
              </a:rPr>
              <a:t>Description:</a:t>
            </a:r>
          </a:p>
          <a:p>
            <a:pPr lvl="2">
              <a:lnSpc>
                <a:spcPct val="80000"/>
              </a:lnSpc>
              <a:buFontTx/>
              <a:buNone/>
            </a:pPr>
            <a:r>
              <a:rPr lang="tr-TR" altLang="tr-TR" sz="1800" noProof="1">
                <a:solidFill>
                  <a:srgbClr val="000000"/>
                </a:solidFill>
                <a:latin typeface="Courier New" pitchFamily="49" charset="0"/>
              </a:rPr>
              <a:t>Quantity: 0</a:t>
            </a:r>
          </a:p>
          <a:p>
            <a:pPr lvl="2">
              <a:lnSpc>
                <a:spcPct val="80000"/>
              </a:lnSpc>
              <a:buFontTx/>
              <a:buNone/>
            </a:pPr>
            <a:r>
              <a:rPr lang="tr-TR" altLang="tr-TR" sz="1800" noProof="1">
                <a:solidFill>
                  <a:srgbClr val="000000"/>
                </a:solidFill>
                <a:latin typeface="Courier New" pitchFamily="49" charset="0"/>
              </a:rPr>
              <a:t>Price: 0.0</a:t>
            </a:r>
          </a:p>
        </p:txBody>
      </p:sp>
    </p:spTree>
    <p:extLst>
      <p:ext uri="{BB962C8B-B14F-4D97-AF65-F5344CB8AC3E}">
        <p14:creationId xmlns:p14="http://schemas.microsoft.com/office/powerpoint/2010/main" val="24361752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26986D-ABF6-4F41-9F1E-D543E45C3E66}" type="slidenum">
              <a:rPr lang="en-US" altLang="tr-TR"/>
              <a:pPr/>
              <a:t>96</a:t>
            </a:fld>
            <a:endParaRPr lang="en-US" altLang="tr-TR"/>
          </a:p>
        </p:txBody>
      </p:sp>
      <p:sp>
        <p:nvSpPr>
          <p:cNvPr id="131074" name="Rectangle 2"/>
          <p:cNvSpPr>
            <a:spLocks noGrp="1" noChangeArrowheads="1"/>
          </p:cNvSpPr>
          <p:nvPr>
            <p:ph type="title"/>
          </p:nvPr>
        </p:nvSpPr>
        <p:spPr>
          <a:xfrm>
            <a:off x="685800" y="228600"/>
            <a:ext cx="7772400" cy="609600"/>
          </a:xfrm>
        </p:spPr>
        <p:txBody>
          <a:bodyPr>
            <a:normAutofit fontScale="90000"/>
          </a:bodyPr>
          <a:lstStyle/>
          <a:p>
            <a:r>
              <a:rPr lang="en-US" altLang="tr-TR" dirty="0"/>
              <a:t>Program </a:t>
            </a:r>
            <a:r>
              <a:rPr lang="tr-TR" altLang="tr-TR" dirty="0" smtClean="0"/>
              <a:t>24</a:t>
            </a:r>
            <a:endParaRPr lang="en-US" altLang="tr-TR" dirty="0"/>
          </a:p>
        </p:txBody>
      </p:sp>
      <p:sp>
        <p:nvSpPr>
          <p:cNvPr id="131075" name="Rectangle 3"/>
          <p:cNvSpPr>
            <a:spLocks noGrp="1" noChangeArrowheads="1"/>
          </p:cNvSpPr>
          <p:nvPr>
            <p:ph type="body" idx="1"/>
          </p:nvPr>
        </p:nvSpPr>
        <p:spPr>
          <a:xfrm>
            <a:off x="304800" y="838200"/>
            <a:ext cx="8839200" cy="5871358"/>
          </a:xfrm>
        </p:spPr>
        <p:txBody>
          <a:bodyPr>
            <a:noAutofit/>
          </a:bodyPr>
          <a:lstStyle/>
          <a:p>
            <a:pPr marL="0" indent="0">
              <a:buNone/>
            </a:pPr>
            <a:r>
              <a:rPr lang="tr-TR" sz="1100" dirty="0">
                <a:solidFill>
                  <a:srgbClr val="008000"/>
                </a:solidFill>
                <a:highlight>
                  <a:srgbClr val="FFFFFF"/>
                </a:highlight>
                <a:latin typeface="Consolas"/>
              </a:rPr>
              <a:t>//24.cpp</a:t>
            </a:r>
            <a:endParaRPr lang="tr-TR" sz="1100" dirty="0">
              <a:solidFill>
                <a:srgbClr val="000000"/>
              </a:solidFill>
              <a:highlight>
                <a:srgbClr val="FFFFFF"/>
              </a:highlight>
              <a:latin typeface="Consolas"/>
            </a:endParaRPr>
          </a:p>
          <a:p>
            <a:pPr marL="0" indent="0">
              <a:buNone/>
            </a:pPr>
            <a:r>
              <a:rPr lang="en-US" sz="1100" dirty="0">
                <a:solidFill>
                  <a:srgbClr val="008000"/>
                </a:solidFill>
                <a:highlight>
                  <a:srgbClr val="FFFFFF"/>
                </a:highlight>
                <a:latin typeface="Consolas"/>
              </a:rPr>
              <a:t>// This program allows the user to edit a specific record in the inventory file.</a:t>
            </a:r>
            <a:endParaRPr lang="en-US"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&lt;iostream&gt;</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#include</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&lt;fstream&gt;</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using</a:t>
            </a:r>
            <a:r>
              <a:rPr lang="tr-TR" sz="1100" dirty="0">
                <a:solidFill>
                  <a:srgbClr val="000000"/>
                </a:solidFill>
                <a:highlight>
                  <a:srgbClr val="FFFFFF"/>
                </a:highlight>
                <a:latin typeface="Consolas"/>
              </a:rPr>
              <a:t> </a:t>
            </a:r>
            <a:r>
              <a:rPr lang="tr-TR" sz="1100" dirty="0">
                <a:solidFill>
                  <a:srgbClr val="0000FF"/>
                </a:solidFill>
                <a:highlight>
                  <a:srgbClr val="FFFFFF"/>
                </a:highlight>
                <a:latin typeface="Consolas"/>
              </a:rPr>
              <a:t>namespace</a:t>
            </a:r>
            <a:r>
              <a:rPr lang="tr-TR" sz="1100" dirty="0">
                <a:solidFill>
                  <a:srgbClr val="000000"/>
                </a:solidFill>
                <a:highlight>
                  <a:srgbClr val="FFFFFF"/>
                </a:highlight>
                <a:latin typeface="Consolas"/>
              </a:rPr>
              <a:t> std;</a:t>
            </a:r>
          </a:p>
          <a:p>
            <a:pPr marL="0" indent="0">
              <a:buNone/>
            </a:pPr>
            <a:r>
              <a:rPr lang="tr-TR" sz="1100" dirty="0">
                <a:solidFill>
                  <a:srgbClr val="008000"/>
                </a:solidFill>
                <a:highlight>
                  <a:srgbClr val="FFFFFF"/>
                </a:highlight>
                <a:latin typeface="Consolas"/>
              </a:rPr>
              <a:t>// Declaration of Invtry structure</a:t>
            </a: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struct</a:t>
            </a:r>
            <a:r>
              <a:rPr lang="tr-TR" sz="1100" dirty="0">
                <a:solidFill>
                  <a:srgbClr val="000000"/>
                </a:solidFill>
                <a:highlight>
                  <a:srgbClr val="FFFFFF"/>
                </a:highlight>
                <a:latin typeface="Consolas"/>
              </a:rPr>
              <a:t> </a:t>
            </a:r>
            <a:r>
              <a:rPr lang="tr-TR" sz="1100" dirty="0">
                <a:solidFill>
                  <a:srgbClr val="2B91AF"/>
                </a:solidFill>
                <a:highlight>
                  <a:srgbClr val="FFFFFF"/>
                </a:highlight>
                <a:latin typeface="Consolas"/>
              </a:rPr>
              <a:t>Invtry</a:t>
            </a:r>
            <a:endParaRPr lang="tr-TR" sz="1100" dirty="0">
              <a:solidFill>
                <a:srgbClr val="000000"/>
              </a:solidFill>
              <a:highlight>
                <a:srgbClr val="FFFFFF"/>
              </a:highlight>
              <a:latin typeface="Consolas"/>
            </a:endParaRPr>
          </a:p>
          <a:p>
            <a:pPr marL="0" indent="0">
              <a:buNone/>
            </a:pPr>
            <a:r>
              <a:rPr lang="tr-TR" sz="1100" dirty="0">
                <a:solidFill>
                  <a:srgbClr val="000000"/>
                </a:solidFill>
                <a:highlight>
                  <a:srgbClr val="FFFFFF"/>
                </a:highlight>
                <a:latin typeface="Consolas"/>
              </a:rPr>
              <a:t>{</a:t>
            </a:r>
          </a:p>
          <a:p>
            <a:pPr marL="0" indent="0">
              <a:buNone/>
            </a:pP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desc[31];</a:t>
            </a:r>
          </a:p>
          <a:p>
            <a:pPr marL="0" indent="0">
              <a:buNone/>
            </a:pPr>
            <a:r>
              <a:rPr lang="tr-TR" sz="1100" dirty="0">
                <a:solidFill>
                  <a:srgbClr val="0000FF"/>
                </a:solidFill>
                <a:highlight>
                  <a:srgbClr val="FFFFFF"/>
                </a:highlight>
                <a:latin typeface="Consolas"/>
              </a:rPr>
              <a:t>int</a:t>
            </a:r>
            <a:r>
              <a:rPr lang="tr-TR" sz="1100" dirty="0">
                <a:solidFill>
                  <a:srgbClr val="000000"/>
                </a:solidFill>
                <a:highlight>
                  <a:srgbClr val="FFFFFF"/>
                </a:highlight>
                <a:latin typeface="Consolas"/>
              </a:rPr>
              <a:t> qty;</a:t>
            </a:r>
          </a:p>
          <a:p>
            <a:pPr marL="0" indent="0">
              <a:buNone/>
            </a:pPr>
            <a:r>
              <a:rPr lang="tr-TR" sz="1100" dirty="0">
                <a:solidFill>
                  <a:srgbClr val="0000FF"/>
                </a:solidFill>
                <a:highlight>
                  <a:srgbClr val="FFFFFF"/>
                </a:highlight>
                <a:latin typeface="Consolas"/>
              </a:rPr>
              <a:t>float</a:t>
            </a:r>
            <a:r>
              <a:rPr lang="tr-TR" sz="1100" dirty="0">
                <a:solidFill>
                  <a:srgbClr val="000000"/>
                </a:solidFill>
                <a:highlight>
                  <a:srgbClr val="FFFFFF"/>
                </a:highlight>
                <a:latin typeface="Consolas"/>
              </a:rPr>
              <a:t> price;</a:t>
            </a:r>
          </a:p>
          <a:p>
            <a:pPr marL="0" indent="0">
              <a:buNone/>
            </a:pPr>
            <a:r>
              <a:rPr lang="tr-TR" sz="1100" dirty="0">
                <a:solidFill>
                  <a:srgbClr val="000000"/>
                </a:solidFill>
                <a:highlight>
                  <a:srgbClr val="FFFFFF"/>
                </a:highlight>
                <a:latin typeface="Consolas"/>
              </a:rPr>
              <a:t>};</a:t>
            </a:r>
          </a:p>
          <a:p>
            <a:pPr marL="0" indent="0">
              <a:buNone/>
            </a:pPr>
            <a:endParaRPr lang="tr-TR" sz="1100" dirty="0">
              <a:solidFill>
                <a:srgbClr val="000000"/>
              </a:solidFill>
              <a:highlight>
                <a:srgbClr val="FFFFFF"/>
              </a:highlight>
              <a:latin typeface="Consolas"/>
            </a:endParaRPr>
          </a:p>
          <a:p>
            <a:pPr marL="0" indent="0">
              <a:buNone/>
            </a:pPr>
            <a:r>
              <a:rPr lang="tr-TR" sz="1100" dirty="0">
                <a:solidFill>
                  <a:srgbClr val="0000FF"/>
                </a:solidFill>
                <a:highlight>
                  <a:srgbClr val="FFFFFF"/>
                </a:highlight>
                <a:latin typeface="Consolas"/>
              </a:rPr>
              <a:t>void</a:t>
            </a:r>
            <a:r>
              <a:rPr lang="tr-TR" sz="1100" dirty="0">
                <a:solidFill>
                  <a:srgbClr val="000000"/>
                </a:solidFill>
                <a:highlight>
                  <a:srgbClr val="FFFFFF"/>
                </a:highlight>
                <a:latin typeface="Consolas"/>
              </a:rPr>
              <a:t> main(</a:t>
            </a:r>
            <a:r>
              <a:rPr lang="tr-TR" sz="1100" dirty="0">
                <a:solidFill>
                  <a:srgbClr val="0000FF"/>
                </a:solidFill>
                <a:highlight>
                  <a:srgbClr val="FFFFFF"/>
                </a:highlight>
                <a:latin typeface="Consolas"/>
              </a:rPr>
              <a:t>void</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a:t>
            </a:r>
          </a:p>
          <a:p>
            <a:pPr marL="0" indent="0">
              <a:buNone/>
            </a:pPr>
            <a:r>
              <a:rPr lang="tr-TR" sz="1100" dirty="0">
                <a:solidFill>
                  <a:srgbClr val="2B91AF"/>
                </a:solidFill>
                <a:highlight>
                  <a:srgbClr val="FFFFFF"/>
                </a:highlight>
                <a:latin typeface="Consolas"/>
              </a:rPr>
              <a:t>fstream</a:t>
            </a:r>
            <a:r>
              <a:rPr lang="tr-TR" sz="1100" dirty="0">
                <a:solidFill>
                  <a:srgbClr val="000000"/>
                </a:solidFill>
                <a:highlight>
                  <a:srgbClr val="FFFFFF"/>
                </a:highlight>
                <a:latin typeface="Consolas"/>
              </a:rPr>
              <a:t> inventory(</a:t>
            </a:r>
            <a:r>
              <a:rPr lang="tr-TR" sz="1100" dirty="0">
                <a:solidFill>
                  <a:srgbClr val="A31515"/>
                </a:solidFill>
                <a:highlight>
                  <a:srgbClr val="FFFFFF"/>
                </a:highlight>
                <a:latin typeface="Consolas"/>
              </a:rPr>
              <a:t>"invtry.dat"</a:t>
            </a:r>
            <a:r>
              <a:rPr lang="tr-TR" sz="1100" dirty="0">
                <a:solidFill>
                  <a:srgbClr val="000000"/>
                </a:solidFill>
                <a:highlight>
                  <a:srgbClr val="FFFFFF"/>
                </a:highlight>
                <a:latin typeface="Consolas"/>
              </a:rPr>
              <a:t>, </a:t>
            </a:r>
            <a:r>
              <a:rPr lang="tr-TR" sz="1100" dirty="0">
                <a:solidFill>
                  <a:srgbClr val="2B91AF"/>
                </a:solidFill>
                <a:highlight>
                  <a:srgbClr val="FFFFFF"/>
                </a:highlight>
                <a:latin typeface="Consolas"/>
              </a:rPr>
              <a:t>ios</a:t>
            </a:r>
            <a:r>
              <a:rPr lang="tr-TR" sz="1100" dirty="0">
                <a:solidFill>
                  <a:srgbClr val="000000"/>
                </a:solidFill>
                <a:highlight>
                  <a:srgbClr val="FFFFFF"/>
                </a:highlight>
                <a:latin typeface="Consolas"/>
              </a:rPr>
              <a:t>::in | </a:t>
            </a:r>
            <a:r>
              <a:rPr lang="tr-TR" sz="1100" dirty="0">
                <a:solidFill>
                  <a:srgbClr val="2B91AF"/>
                </a:solidFill>
                <a:highlight>
                  <a:srgbClr val="FFFFFF"/>
                </a:highlight>
                <a:latin typeface="Consolas"/>
              </a:rPr>
              <a:t>ios</a:t>
            </a:r>
            <a:r>
              <a:rPr lang="tr-TR" sz="1100" dirty="0">
                <a:solidFill>
                  <a:srgbClr val="000000"/>
                </a:solidFill>
                <a:highlight>
                  <a:srgbClr val="FFFFFF"/>
                </a:highlight>
                <a:latin typeface="Consolas"/>
              </a:rPr>
              <a:t>::out | </a:t>
            </a:r>
            <a:r>
              <a:rPr lang="tr-TR" sz="1100" dirty="0">
                <a:solidFill>
                  <a:srgbClr val="2B91AF"/>
                </a:solidFill>
                <a:highlight>
                  <a:srgbClr val="FFFFFF"/>
                </a:highlight>
                <a:latin typeface="Consolas"/>
              </a:rPr>
              <a:t>ios</a:t>
            </a:r>
            <a:r>
              <a:rPr lang="tr-TR" sz="1100" dirty="0">
                <a:solidFill>
                  <a:srgbClr val="000000"/>
                </a:solidFill>
                <a:highlight>
                  <a:srgbClr val="FFFFFF"/>
                </a:highlight>
                <a:latin typeface="Consolas"/>
              </a:rPr>
              <a:t>::binary);</a:t>
            </a:r>
          </a:p>
          <a:p>
            <a:pPr marL="0" indent="0">
              <a:buNone/>
            </a:pPr>
            <a:r>
              <a:rPr lang="tr-TR" sz="1100" dirty="0">
                <a:solidFill>
                  <a:srgbClr val="2B91AF"/>
                </a:solidFill>
                <a:highlight>
                  <a:srgbClr val="FFFFFF"/>
                </a:highlight>
                <a:latin typeface="Consolas"/>
              </a:rPr>
              <a:t>Invtry</a:t>
            </a:r>
            <a:r>
              <a:rPr lang="tr-TR" sz="1100" dirty="0">
                <a:solidFill>
                  <a:srgbClr val="000000"/>
                </a:solidFill>
                <a:highlight>
                  <a:srgbClr val="FFFFFF"/>
                </a:highlight>
                <a:latin typeface="Consolas"/>
              </a:rPr>
              <a:t> record;</a:t>
            </a:r>
          </a:p>
          <a:p>
            <a:pPr marL="0" indent="0">
              <a:buNone/>
            </a:pPr>
            <a:r>
              <a:rPr lang="tr-TR" sz="1100" dirty="0">
                <a:solidFill>
                  <a:srgbClr val="0000FF"/>
                </a:solidFill>
                <a:highlight>
                  <a:srgbClr val="FFFFFF"/>
                </a:highlight>
                <a:latin typeface="Consolas"/>
              </a:rPr>
              <a:t>long</a:t>
            </a:r>
            <a:r>
              <a:rPr lang="tr-TR" sz="1100" dirty="0">
                <a:solidFill>
                  <a:srgbClr val="000000"/>
                </a:solidFill>
                <a:highlight>
                  <a:srgbClr val="FFFFFF"/>
                </a:highlight>
                <a:latin typeface="Consolas"/>
              </a:rPr>
              <a:t> recNum;</a:t>
            </a:r>
          </a:p>
          <a:p>
            <a:pPr marL="0" indent="0">
              <a:buNone/>
            </a:pPr>
            <a:r>
              <a:rPr lang="en-US" sz="1100" dirty="0" err="1">
                <a:solidFill>
                  <a:srgbClr val="000000"/>
                </a:solidFill>
                <a:highlight>
                  <a:srgbClr val="FFFFFF"/>
                </a:highlight>
                <a:latin typeface="Consolas"/>
              </a:rPr>
              <a:t>cout</a:t>
            </a:r>
            <a:r>
              <a:rPr lang="en-US" sz="1100" dirty="0">
                <a:solidFill>
                  <a:srgbClr val="000000"/>
                </a:solidFill>
                <a:highlight>
                  <a:srgbClr val="FFFFFF"/>
                </a:highlight>
                <a:latin typeface="Consolas"/>
              </a:rPr>
              <a:t> </a:t>
            </a:r>
            <a:r>
              <a:rPr lang="en-US" sz="1100" dirty="0">
                <a:solidFill>
                  <a:srgbClr val="008080"/>
                </a:solidFill>
                <a:highlight>
                  <a:srgbClr val="FFFFFF"/>
                </a:highlight>
                <a:latin typeface="Consolas"/>
              </a:rPr>
              <a:t>&lt;&lt;</a:t>
            </a:r>
            <a:r>
              <a:rPr lang="en-US" sz="1100" dirty="0">
                <a:solidFill>
                  <a:srgbClr val="000000"/>
                </a:solidFill>
                <a:highlight>
                  <a:srgbClr val="FFFFFF"/>
                </a:highlight>
                <a:latin typeface="Consolas"/>
              </a:rPr>
              <a:t> </a:t>
            </a:r>
            <a:r>
              <a:rPr lang="en-US" sz="1100" dirty="0">
                <a:solidFill>
                  <a:srgbClr val="A31515"/>
                </a:solidFill>
                <a:highlight>
                  <a:srgbClr val="FFFFFF"/>
                </a:highlight>
                <a:latin typeface="Consolas"/>
              </a:rPr>
              <a:t>"Which record do you want to edit?"</a:t>
            </a:r>
            <a:r>
              <a:rPr lang="en-US"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cin </a:t>
            </a:r>
            <a:r>
              <a:rPr lang="tr-TR" sz="1100" dirty="0">
                <a:solidFill>
                  <a:srgbClr val="008080"/>
                </a:solidFill>
                <a:highlight>
                  <a:srgbClr val="FFFFFF"/>
                </a:highlight>
                <a:latin typeface="Consolas"/>
              </a:rPr>
              <a:t>&gt;&gt;</a:t>
            </a:r>
            <a:r>
              <a:rPr lang="tr-TR" sz="1100" dirty="0">
                <a:solidFill>
                  <a:srgbClr val="000000"/>
                </a:solidFill>
                <a:highlight>
                  <a:srgbClr val="FFFFFF"/>
                </a:highlight>
                <a:latin typeface="Consolas"/>
              </a:rPr>
              <a:t> recNum;</a:t>
            </a:r>
          </a:p>
          <a:p>
            <a:pPr marL="0" indent="0">
              <a:buNone/>
            </a:pPr>
            <a:r>
              <a:rPr lang="tr-TR" sz="1100" dirty="0">
                <a:solidFill>
                  <a:srgbClr val="000000"/>
                </a:solidFill>
                <a:highlight>
                  <a:srgbClr val="FFFFFF"/>
                </a:highlight>
                <a:latin typeface="Consolas"/>
              </a:rPr>
              <a:t>inventory.seekg(recNum * </a:t>
            </a:r>
            <a:r>
              <a:rPr lang="tr-TR" sz="1100" dirty="0">
                <a:solidFill>
                  <a:srgbClr val="0000FF"/>
                </a:solidFill>
                <a:highlight>
                  <a:srgbClr val="FFFFFF"/>
                </a:highlight>
                <a:latin typeface="Consolas"/>
              </a:rPr>
              <a:t>sizeof</a:t>
            </a:r>
            <a:r>
              <a:rPr lang="tr-TR" sz="1100" dirty="0">
                <a:solidFill>
                  <a:srgbClr val="000000"/>
                </a:solidFill>
                <a:highlight>
                  <a:srgbClr val="FFFFFF"/>
                </a:highlight>
                <a:latin typeface="Consolas"/>
              </a:rPr>
              <a:t>(record), </a:t>
            </a:r>
            <a:r>
              <a:rPr lang="tr-TR" sz="1100" dirty="0">
                <a:solidFill>
                  <a:srgbClr val="2B91AF"/>
                </a:solidFill>
                <a:highlight>
                  <a:srgbClr val="FFFFFF"/>
                </a:highlight>
                <a:latin typeface="Consolas"/>
              </a:rPr>
              <a:t>ios</a:t>
            </a:r>
            <a:r>
              <a:rPr lang="tr-TR" sz="1100" dirty="0">
                <a:solidFill>
                  <a:srgbClr val="000000"/>
                </a:solidFill>
                <a:highlight>
                  <a:srgbClr val="FFFFFF"/>
                </a:highlight>
                <a:latin typeface="Consolas"/>
              </a:rPr>
              <a:t>::beg);</a:t>
            </a:r>
          </a:p>
          <a:p>
            <a:pPr marL="0" indent="0">
              <a:buNone/>
            </a:pPr>
            <a:r>
              <a:rPr lang="tr-TR" sz="1100" dirty="0">
                <a:solidFill>
                  <a:srgbClr val="000000"/>
                </a:solidFill>
                <a:highlight>
                  <a:srgbClr val="FFFFFF"/>
                </a:highlight>
                <a:latin typeface="Consolas"/>
              </a:rPr>
              <a:t>inventory.read((</a:t>
            </a:r>
            <a:r>
              <a:rPr lang="tr-TR" sz="1100" dirty="0">
                <a:solidFill>
                  <a:srgbClr val="0000FF"/>
                </a:solidFill>
                <a:highlight>
                  <a:srgbClr val="FFFFFF"/>
                </a:highlight>
                <a:latin typeface="Consolas"/>
              </a:rPr>
              <a:t>char</a:t>
            </a:r>
            <a:r>
              <a:rPr lang="tr-TR" sz="1100" dirty="0">
                <a:solidFill>
                  <a:srgbClr val="000000"/>
                </a:solidFill>
                <a:highlight>
                  <a:srgbClr val="FFFFFF"/>
                </a:highlight>
                <a:latin typeface="Consolas"/>
              </a:rPr>
              <a:t> *)&amp;record, </a:t>
            </a:r>
            <a:r>
              <a:rPr lang="tr-TR" sz="1100" dirty="0">
                <a:solidFill>
                  <a:srgbClr val="0000FF"/>
                </a:solidFill>
                <a:highlight>
                  <a:srgbClr val="FFFFFF"/>
                </a:highlight>
                <a:latin typeface="Consolas"/>
              </a:rPr>
              <a:t>sizeof</a:t>
            </a:r>
            <a:r>
              <a:rPr lang="tr-TR" sz="1100" dirty="0">
                <a:solidFill>
                  <a:srgbClr val="000000"/>
                </a:solidFill>
                <a:highlight>
                  <a:srgbClr val="FFFFFF"/>
                </a:highlight>
                <a:latin typeface="Consolas"/>
              </a:rPr>
              <a:t>(record));</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"Description: "</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record.desc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endl;</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"Quantity: "</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record.qty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endl;</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a:t>
            </a:r>
            <a:r>
              <a:rPr lang="tr-TR" sz="1100" dirty="0">
                <a:solidFill>
                  <a:srgbClr val="A31515"/>
                </a:solidFill>
                <a:highlight>
                  <a:srgbClr val="FFFFFF"/>
                </a:highlight>
                <a:latin typeface="Consolas"/>
              </a:rPr>
              <a:t>"Price: "</a:t>
            </a:r>
            <a:r>
              <a:rPr lang="tr-TR" sz="1100" dirty="0">
                <a:solidFill>
                  <a:srgbClr val="000000"/>
                </a:solidFill>
                <a:highlight>
                  <a:srgbClr val="FFFFFF"/>
                </a:highlight>
                <a:latin typeface="Consolas"/>
              </a:rPr>
              <a:t>;</a:t>
            </a:r>
          </a:p>
          <a:p>
            <a:pPr marL="0" indent="0">
              <a:buNone/>
            </a:pPr>
            <a:r>
              <a:rPr lang="tr-TR" sz="1100" dirty="0">
                <a:solidFill>
                  <a:srgbClr val="000000"/>
                </a:solidFill>
                <a:highlight>
                  <a:srgbClr val="FFFFFF"/>
                </a:highlight>
                <a:latin typeface="Consolas"/>
              </a:rPr>
              <a:t>cout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record.price </a:t>
            </a:r>
            <a:r>
              <a:rPr lang="tr-TR" sz="1100" dirty="0">
                <a:solidFill>
                  <a:srgbClr val="008080"/>
                </a:solidFill>
                <a:highlight>
                  <a:srgbClr val="FFFFFF"/>
                </a:highlight>
                <a:latin typeface="Consolas"/>
              </a:rPr>
              <a:t>&lt;&lt;</a:t>
            </a:r>
            <a:r>
              <a:rPr lang="tr-TR" sz="1100" dirty="0">
                <a:solidFill>
                  <a:srgbClr val="000000"/>
                </a:solidFill>
                <a:highlight>
                  <a:srgbClr val="FFFFFF"/>
                </a:highlight>
                <a:latin typeface="Consolas"/>
              </a:rPr>
              <a:t> endl</a:t>
            </a:r>
            <a:r>
              <a:rPr lang="tr-TR" sz="1100" dirty="0" smtClean="0">
                <a:solidFill>
                  <a:srgbClr val="000000"/>
                </a:solidFill>
                <a:highlight>
                  <a:srgbClr val="FFFFFF"/>
                </a:highlight>
                <a:latin typeface="Consolas"/>
              </a:rPr>
              <a:t>;</a:t>
            </a:r>
            <a:endParaRPr lang="tr-TR" sz="1100" dirty="0">
              <a:solidFill>
                <a:srgbClr val="000000"/>
              </a:solidFill>
              <a:highlight>
                <a:srgbClr val="FFFFFF"/>
              </a:highlight>
              <a:latin typeface="Consolas"/>
            </a:endParaRPr>
          </a:p>
        </p:txBody>
      </p:sp>
    </p:spTree>
    <p:extLst>
      <p:ext uri="{BB962C8B-B14F-4D97-AF65-F5344CB8AC3E}">
        <p14:creationId xmlns:p14="http://schemas.microsoft.com/office/powerpoint/2010/main" val="26836770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26986D-ABF6-4F41-9F1E-D543E45C3E66}" type="slidenum">
              <a:rPr lang="en-US" altLang="tr-TR"/>
              <a:pPr/>
              <a:t>97</a:t>
            </a:fld>
            <a:endParaRPr lang="en-US" altLang="tr-TR"/>
          </a:p>
        </p:txBody>
      </p:sp>
      <p:sp>
        <p:nvSpPr>
          <p:cNvPr id="131074" name="Rectangle 2"/>
          <p:cNvSpPr>
            <a:spLocks noGrp="1" noChangeArrowheads="1"/>
          </p:cNvSpPr>
          <p:nvPr>
            <p:ph type="title"/>
          </p:nvPr>
        </p:nvSpPr>
        <p:spPr>
          <a:xfrm>
            <a:off x="685800" y="228600"/>
            <a:ext cx="7772400" cy="609600"/>
          </a:xfrm>
        </p:spPr>
        <p:txBody>
          <a:bodyPr>
            <a:normAutofit fontScale="90000"/>
          </a:bodyPr>
          <a:lstStyle/>
          <a:p>
            <a:r>
              <a:rPr lang="en-US" altLang="tr-TR" dirty="0"/>
              <a:t>Program </a:t>
            </a:r>
            <a:r>
              <a:rPr lang="tr-TR" altLang="tr-TR" dirty="0" smtClean="0"/>
              <a:t>24 continues</a:t>
            </a:r>
            <a:endParaRPr lang="en-US" altLang="tr-TR" dirty="0"/>
          </a:p>
        </p:txBody>
      </p:sp>
      <p:sp>
        <p:nvSpPr>
          <p:cNvPr id="131075" name="Rectangle 3"/>
          <p:cNvSpPr>
            <a:spLocks noGrp="1" noChangeArrowheads="1"/>
          </p:cNvSpPr>
          <p:nvPr>
            <p:ph type="body" idx="1"/>
          </p:nvPr>
        </p:nvSpPr>
        <p:spPr>
          <a:xfrm>
            <a:off x="304800" y="838200"/>
            <a:ext cx="8839200" cy="5479473"/>
          </a:xfrm>
        </p:spPr>
        <p:txBody>
          <a:bodyPr>
            <a:noAutofit/>
          </a:bodyPr>
          <a:lstStyle/>
          <a:p>
            <a:pPr marL="0" indent="0">
              <a:buNone/>
            </a:pPr>
            <a:r>
              <a:rPr lang="en-US" sz="1600" dirty="0" err="1" smtClean="0">
                <a:solidFill>
                  <a:srgbClr val="000000"/>
                </a:solidFill>
                <a:highlight>
                  <a:srgbClr val="FFFFFF"/>
                </a:highlight>
                <a:latin typeface="Consolas"/>
              </a:rPr>
              <a:t>cout</a:t>
            </a:r>
            <a:r>
              <a:rPr lang="en-US" sz="1600" dirty="0" smtClean="0">
                <a:solidFill>
                  <a:srgbClr val="000000"/>
                </a:solidFill>
                <a:highlight>
                  <a:srgbClr val="FFFFFF"/>
                </a:highlight>
                <a:latin typeface="Consolas"/>
              </a:rPr>
              <a:t> </a:t>
            </a:r>
            <a:r>
              <a:rPr lang="en-US" sz="1600" dirty="0">
                <a:solidFill>
                  <a:srgbClr val="008080"/>
                </a:solidFill>
                <a:highlight>
                  <a:srgbClr val="FFFFFF"/>
                </a:highlight>
                <a:latin typeface="Consolas"/>
              </a:rPr>
              <a:t>&lt;&lt;</a:t>
            </a:r>
            <a:r>
              <a:rPr lang="en-US" sz="1600" dirty="0">
                <a:solidFill>
                  <a:srgbClr val="000000"/>
                </a:solidFill>
                <a:highlight>
                  <a:srgbClr val="FFFFFF"/>
                </a:highlight>
                <a:latin typeface="Consolas"/>
              </a:rPr>
              <a:t> </a:t>
            </a:r>
            <a:r>
              <a:rPr lang="en-US" sz="1600" dirty="0">
                <a:solidFill>
                  <a:srgbClr val="A31515"/>
                </a:solidFill>
                <a:highlight>
                  <a:srgbClr val="FFFFFF"/>
                </a:highlight>
                <a:latin typeface="Consolas"/>
              </a:rPr>
              <a:t>"Enter the new data:\n"</a:t>
            </a:r>
            <a:r>
              <a:rPr lang="en-US" sz="1600" dirty="0">
                <a:solidFill>
                  <a:srgbClr val="000000"/>
                </a:solidFill>
                <a:highlight>
                  <a:srgbClr val="FFFFFF"/>
                </a:highlight>
                <a:latin typeface="Consolas"/>
              </a:rPr>
              <a:t>;</a:t>
            </a:r>
          </a:p>
          <a:p>
            <a:pPr marL="0" indent="0">
              <a:buNone/>
            </a:pPr>
            <a:r>
              <a:rPr lang="tr-TR" sz="1600" dirty="0">
                <a:solidFill>
                  <a:srgbClr val="000000"/>
                </a:solidFill>
                <a:highlight>
                  <a:srgbClr val="FFFFFF"/>
                </a:highlight>
                <a:latin typeface="Consolas"/>
              </a:rPr>
              <a:t>cout </a:t>
            </a:r>
            <a:r>
              <a:rPr lang="tr-TR" sz="1600" dirty="0">
                <a:solidFill>
                  <a:srgbClr val="008080"/>
                </a:solidFill>
                <a:highlight>
                  <a:srgbClr val="FFFFFF"/>
                </a:highlight>
                <a:latin typeface="Consolas"/>
              </a:rPr>
              <a:t>&lt;&lt;</a:t>
            </a:r>
            <a:r>
              <a:rPr lang="tr-TR" sz="1600" dirty="0">
                <a:solidFill>
                  <a:srgbClr val="000000"/>
                </a:solidFill>
                <a:highlight>
                  <a:srgbClr val="FFFFFF"/>
                </a:highlight>
                <a:latin typeface="Consolas"/>
              </a:rPr>
              <a:t> </a:t>
            </a:r>
            <a:r>
              <a:rPr lang="tr-TR" sz="1600" dirty="0">
                <a:solidFill>
                  <a:srgbClr val="A31515"/>
                </a:solidFill>
                <a:highlight>
                  <a:srgbClr val="FFFFFF"/>
                </a:highlight>
                <a:latin typeface="Consolas"/>
              </a:rPr>
              <a:t>"Description: "</a:t>
            </a:r>
            <a:r>
              <a:rPr lang="tr-TR" sz="1600" dirty="0">
                <a:solidFill>
                  <a:srgbClr val="000000"/>
                </a:solidFill>
                <a:highlight>
                  <a:srgbClr val="FFFFFF"/>
                </a:highlight>
                <a:latin typeface="Consolas"/>
              </a:rPr>
              <a:t>;</a:t>
            </a:r>
          </a:p>
          <a:p>
            <a:pPr marL="0" indent="0">
              <a:buNone/>
            </a:pPr>
            <a:r>
              <a:rPr lang="tr-TR" sz="1600" dirty="0">
                <a:solidFill>
                  <a:srgbClr val="000000"/>
                </a:solidFill>
                <a:highlight>
                  <a:srgbClr val="FFFFFF"/>
                </a:highlight>
                <a:latin typeface="Consolas"/>
              </a:rPr>
              <a:t>cin.ignore();</a:t>
            </a:r>
          </a:p>
          <a:p>
            <a:pPr marL="0" indent="0">
              <a:buNone/>
            </a:pPr>
            <a:r>
              <a:rPr lang="tr-TR" sz="1600" dirty="0">
                <a:solidFill>
                  <a:srgbClr val="000000"/>
                </a:solidFill>
                <a:highlight>
                  <a:srgbClr val="FFFFFF"/>
                </a:highlight>
                <a:latin typeface="Consolas"/>
              </a:rPr>
              <a:t>cin.getline(record.desc, 31);</a:t>
            </a:r>
          </a:p>
          <a:p>
            <a:pPr marL="0" indent="0">
              <a:buNone/>
            </a:pPr>
            <a:r>
              <a:rPr lang="tr-TR" sz="1600" dirty="0">
                <a:solidFill>
                  <a:srgbClr val="000000"/>
                </a:solidFill>
                <a:highlight>
                  <a:srgbClr val="FFFFFF"/>
                </a:highlight>
                <a:latin typeface="Consolas"/>
              </a:rPr>
              <a:t>cout </a:t>
            </a:r>
            <a:r>
              <a:rPr lang="tr-TR" sz="1600" dirty="0">
                <a:solidFill>
                  <a:srgbClr val="008080"/>
                </a:solidFill>
                <a:highlight>
                  <a:srgbClr val="FFFFFF"/>
                </a:highlight>
                <a:latin typeface="Consolas"/>
              </a:rPr>
              <a:t>&lt;&lt;</a:t>
            </a:r>
            <a:r>
              <a:rPr lang="tr-TR" sz="1600" dirty="0">
                <a:solidFill>
                  <a:srgbClr val="000000"/>
                </a:solidFill>
                <a:highlight>
                  <a:srgbClr val="FFFFFF"/>
                </a:highlight>
                <a:latin typeface="Consolas"/>
              </a:rPr>
              <a:t> </a:t>
            </a:r>
            <a:r>
              <a:rPr lang="tr-TR" sz="1600" dirty="0">
                <a:solidFill>
                  <a:srgbClr val="A31515"/>
                </a:solidFill>
                <a:highlight>
                  <a:srgbClr val="FFFFFF"/>
                </a:highlight>
                <a:latin typeface="Consolas"/>
              </a:rPr>
              <a:t>"Quantity: "</a:t>
            </a:r>
            <a:r>
              <a:rPr lang="tr-TR" sz="1600" dirty="0">
                <a:solidFill>
                  <a:srgbClr val="000000"/>
                </a:solidFill>
                <a:highlight>
                  <a:srgbClr val="FFFFFF"/>
                </a:highlight>
                <a:latin typeface="Consolas"/>
              </a:rPr>
              <a:t>;</a:t>
            </a:r>
          </a:p>
          <a:p>
            <a:pPr marL="0" indent="0">
              <a:buNone/>
            </a:pPr>
            <a:r>
              <a:rPr lang="tr-TR" sz="1600" dirty="0">
                <a:solidFill>
                  <a:srgbClr val="000000"/>
                </a:solidFill>
                <a:highlight>
                  <a:srgbClr val="FFFFFF"/>
                </a:highlight>
                <a:latin typeface="Consolas"/>
              </a:rPr>
              <a:t>cin </a:t>
            </a:r>
            <a:r>
              <a:rPr lang="tr-TR" sz="1600" dirty="0">
                <a:solidFill>
                  <a:srgbClr val="008080"/>
                </a:solidFill>
                <a:highlight>
                  <a:srgbClr val="FFFFFF"/>
                </a:highlight>
                <a:latin typeface="Consolas"/>
              </a:rPr>
              <a:t>&gt;&gt;</a:t>
            </a:r>
            <a:r>
              <a:rPr lang="tr-TR" sz="1600" dirty="0">
                <a:solidFill>
                  <a:srgbClr val="000000"/>
                </a:solidFill>
                <a:highlight>
                  <a:srgbClr val="FFFFFF"/>
                </a:highlight>
                <a:latin typeface="Consolas"/>
              </a:rPr>
              <a:t> record.qty;</a:t>
            </a:r>
          </a:p>
          <a:p>
            <a:pPr marL="0" indent="0">
              <a:buNone/>
            </a:pPr>
            <a:r>
              <a:rPr lang="tr-TR" sz="1600" dirty="0">
                <a:solidFill>
                  <a:srgbClr val="000000"/>
                </a:solidFill>
                <a:highlight>
                  <a:srgbClr val="FFFFFF"/>
                </a:highlight>
                <a:latin typeface="Consolas"/>
              </a:rPr>
              <a:t>cout </a:t>
            </a:r>
            <a:r>
              <a:rPr lang="tr-TR" sz="1600" dirty="0">
                <a:solidFill>
                  <a:srgbClr val="008080"/>
                </a:solidFill>
                <a:highlight>
                  <a:srgbClr val="FFFFFF"/>
                </a:highlight>
                <a:latin typeface="Consolas"/>
              </a:rPr>
              <a:t>&lt;&lt;</a:t>
            </a:r>
            <a:r>
              <a:rPr lang="tr-TR" sz="1600" dirty="0">
                <a:solidFill>
                  <a:srgbClr val="000000"/>
                </a:solidFill>
                <a:highlight>
                  <a:srgbClr val="FFFFFF"/>
                </a:highlight>
                <a:latin typeface="Consolas"/>
              </a:rPr>
              <a:t> </a:t>
            </a:r>
            <a:r>
              <a:rPr lang="tr-TR" sz="1600" dirty="0">
                <a:solidFill>
                  <a:srgbClr val="A31515"/>
                </a:solidFill>
                <a:highlight>
                  <a:srgbClr val="FFFFFF"/>
                </a:highlight>
                <a:latin typeface="Consolas"/>
              </a:rPr>
              <a:t>"Price: "</a:t>
            </a:r>
            <a:r>
              <a:rPr lang="tr-TR" sz="1600" dirty="0">
                <a:solidFill>
                  <a:srgbClr val="000000"/>
                </a:solidFill>
                <a:highlight>
                  <a:srgbClr val="FFFFFF"/>
                </a:highlight>
                <a:latin typeface="Consolas"/>
              </a:rPr>
              <a:t>;</a:t>
            </a:r>
          </a:p>
          <a:p>
            <a:pPr marL="0" indent="0">
              <a:buNone/>
            </a:pPr>
            <a:r>
              <a:rPr lang="tr-TR" sz="1600" dirty="0">
                <a:solidFill>
                  <a:srgbClr val="000000"/>
                </a:solidFill>
                <a:highlight>
                  <a:srgbClr val="FFFFFF"/>
                </a:highlight>
                <a:latin typeface="Consolas"/>
              </a:rPr>
              <a:t>cin </a:t>
            </a:r>
            <a:r>
              <a:rPr lang="tr-TR" sz="1600" dirty="0">
                <a:solidFill>
                  <a:srgbClr val="008080"/>
                </a:solidFill>
                <a:highlight>
                  <a:srgbClr val="FFFFFF"/>
                </a:highlight>
                <a:latin typeface="Consolas"/>
              </a:rPr>
              <a:t>&gt;&gt;</a:t>
            </a:r>
            <a:r>
              <a:rPr lang="tr-TR" sz="1600" dirty="0">
                <a:solidFill>
                  <a:srgbClr val="000000"/>
                </a:solidFill>
                <a:highlight>
                  <a:srgbClr val="FFFFFF"/>
                </a:highlight>
                <a:latin typeface="Consolas"/>
              </a:rPr>
              <a:t> record.price;</a:t>
            </a:r>
          </a:p>
          <a:p>
            <a:pPr marL="0" indent="0">
              <a:buNone/>
            </a:pPr>
            <a:r>
              <a:rPr lang="tr-TR" sz="1600" dirty="0">
                <a:solidFill>
                  <a:srgbClr val="000000"/>
                </a:solidFill>
                <a:highlight>
                  <a:srgbClr val="FFFFFF"/>
                </a:highlight>
                <a:latin typeface="Consolas"/>
              </a:rPr>
              <a:t>inventory.seekp(recNum * </a:t>
            </a:r>
            <a:r>
              <a:rPr lang="tr-TR" sz="1600" dirty="0">
                <a:solidFill>
                  <a:srgbClr val="0000FF"/>
                </a:solidFill>
                <a:highlight>
                  <a:srgbClr val="FFFFFF"/>
                </a:highlight>
                <a:latin typeface="Consolas"/>
              </a:rPr>
              <a:t>sizeof</a:t>
            </a:r>
            <a:r>
              <a:rPr lang="tr-TR" sz="1600" dirty="0">
                <a:solidFill>
                  <a:srgbClr val="000000"/>
                </a:solidFill>
                <a:highlight>
                  <a:srgbClr val="FFFFFF"/>
                </a:highlight>
                <a:latin typeface="Consolas"/>
              </a:rPr>
              <a:t>(record), </a:t>
            </a:r>
            <a:r>
              <a:rPr lang="tr-TR" sz="1600" dirty="0">
                <a:solidFill>
                  <a:srgbClr val="2B91AF"/>
                </a:solidFill>
                <a:highlight>
                  <a:srgbClr val="FFFFFF"/>
                </a:highlight>
                <a:latin typeface="Consolas"/>
              </a:rPr>
              <a:t>ios</a:t>
            </a:r>
            <a:r>
              <a:rPr lang="tr-TR" sz="1600" dirty="0">
                <a:solidFill>
                  <a:srgbClr val="000000"/>
                </a:solidFill>
                <a:highlight>
                  <a:srgbClr val="FFFFFF"/>
                </a:highlight>
                <a:latin typeface="Consolas"/>
              </a:rPr>
              <a:t>::beg);</a:t>
            </a:r>
          </a:p>
          <a:p>
            <a:pPr marL="0" indent="0">
              <a:buNone/>
            </a:pPr>
            <a:r>
              <a:rPr lang="tr-TR" sz="1600" dirty="0">
                <a:solidFill>
                  <a:srgbClr val="000000"/>
                </a:solidFill>
                <a:highlight>
                  <a:srgbClr val="FFFFFF"/>
                </a:highlight>
                <a:latin typeface="Consolas"/>
              </a:rPr>
              <a:t>inventory.write((</a:t>
            </a:r>
            <a:r>
              <a:rPr lang="tr-TR" sz="1600" dirty="0">
                <a:solidFill>
                  <a:srgbClr val="0000FF"/>
                </a:solidFill>
                <a:highlight>
                  <a:srgbClr val="FFFFFF"/>
                </a:highlight>
                <a:latin typeface="Consolas"/>
              </a:rPr>
              <a:t>char</a:t>
            </a:r>
            <a:r>
              <a:rPr lang="tr-TR" sz="1600" dirty="0">
                <a:solidFill>
                  <a:srgbClr val="000000"/>
                </a:solidFill>
                <a:highlight>
                  <a:srgbClr val="FFFFFF"/>
                </a:highlight>
                <a:latin typeface="Consolas"/>
              </a:rPr>
              <a:t> *)&amp;record, </a:t>
            </a:r>
            <a:r>
              <a:rPr lang="tr-TR" sz="1600" dirty="0">
                <a:solidFill>
                  <a:srgbClr val="0000FF"/>
                </a:solidFill>
                <a:highlight>
                  <a:srgbClr val="FFFFFF"/>
                </a:highlight>
                <a:latin typeface="Consolas"/>
              </a:rPr>
              <a:t>sizeof</a:t>
            </a:r>
            <a:r>
              <a:rPr lang="tr-TR" sz="1600" dirty="0">
                <a:solidFill>
                  <a:srgbClr val="000000"/>
                </a:solidFill>
                <a:highlight>
                  <a:srgbClr val="FFFFFF"/>
                </a:highlight>
                <a:latin typeface="Consolas"/>
              </a:rPr>
              <a:t>(record));</a:t>
            </a:r>
          </a:p>
          <a:p>
            <a:pPr marL="0" indent="0">
              <a:buNone/>
            </a:pPr>
            <a:r>
              <a:rPr lang="tr-TR" sz="1600" dirty="0">
                <a:solidFill>
                  <a:srgbClr val="000000"/>
                </a:solidFill>
                <a:highlight>
                  <a:srgbClr val="FFFFFF"/>
                </a:highlight>
                <a:latin typeface="Consolas"/>
              </a:rPr>
              <a:t>inventory.close();</a:t>
            </a:r>
          </a:p>
          <a:p>
            <a:pPr marL="0" indent="0">
              <a:buNone/>
            </a:pPr>
            <a:r>
              <a:rPr lang="tr-TR" sz="1600" dirty="0">
                <a:solidFill>
                  <a:srgbClr val="000000"/>
                </a:solidFill>
                <a:highlight>
                  <a:srgbClr val="FFFFFF"/>
                </a:highlight>
                <a:latin typeface="Consolas"/>
              </a:rPr>
              <a:t>system(</a:t>
            </a:r>
            <a:r>
              <a:rPr lang="tr-TR" sz="1600" dirty="0">
                <a:solidFill>
                  <a:srgbClr val="A31515"/>
                </a:solidFill>
                <a:highlight>
                  <a:srgbClr val="FFFFFF"/>
                </a:highlight>
                <a:latin typeface="Consolas"/>
              </a:rPr>
              <a:t>"pause"</a:t>
            </a:r>
            <a:r>
              <a:rPr lang="tr-TR" sz="1600" dirty="0">
                <a:solidFill>
                  <a:srgbClr val="000000"/>
                </a:solidFill>
                <a:highlight>
                  <a:srgbClr val="FFFFFF"/>
                </a:highlight>
                <a:latin typeface="Consolas"/>
              </a:rPr>
              <a:t>);</a:t>
            </a:r>
          </a:p>
          <a:p>
            <a:pPr marL="0" indent="0">
              <a:buNone/>
            </a:pPr>
            <a:r>
              <a:rPr lang="tr-TR" sz="1600" dirty="0">
                <a:solidFill>
                  <a:srgbClr val="000000"/>
                </a:solidFill>
                <a:highlight>
                  <a:srgbClr val="FFFFFF"/>
                </a:highlight>
                <a:latin typeface="Consolas"/>
              </a:rPr>
              <a:t>}</a:t>
            </a:r>
          </a:p>
        </p:txBody>
      </p:sp>
    </p:spTree>
    <p:extLst>
      <p:ext uri="{BB962C8B-B14F-4D97-AF65-F5344CB8AC3E}">
        <p14:creationId xmlns:p14="http://schemas.microsoft.com/office/powerpoint/2010/main" val="19776919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83220A-920D-4148-9D81-4FDC4CD5F025}" type="slidenum">
              <a:rPr lang="en-US" altLang="tr-TR"/>
              <a:pPr/>
              <a:t>98</a:t>
            </a:fld>
            <a:endParaRPr lang="en-US" altLang="tr-TR"/>
          </a:p>
        </p:txBody>
      </p:sp>
      <p:sp>
        <p:nvSpPr>
          <p:cNvPr id="179202" name="Rectangle 2"/>
          <p:cNvSpPr>
            <a:spLocks noGrp="1" noChangeArrowheads="1"/>
          </p:cNvSpPr>
          <p:nvPr>
            <p:ph type="title"/>
          </p:nvPr>
        </p:nvSpPr>
        <p:spPr/>
        <p:txBody>
          <a:bodyPr/>
          <a:lstStyle/>
          <a:p>
            <a:pPr>
              <a:lnSpc>
                <a:spcPct val="96000"/>
              </a:lnSpc>
              <a:spcBef>
                <a:spcPts val="1275"/>
              </a:spcBef>
            </a:pPr>
            <a:r>
              <a:rPr lang="tr-TR" altLang="tr-TR" sz="2400" b="1" i="1" noProof="1">
                <a:solidFill>
                  <a:srgbClr val="000000"/>
                </a:solidFill>
                <a:latin typeface="Officina Sans" charset="-128"/>
                <a:ea typeface="Officina Sans" charset="-128"/>
              </a:rPr>
              <a:t>Program Screen Output with Example Input</a:t>
            </a:r>
          </a:p>
        </p:txBody>
      </p:sp>
      <p:sp>
        <p:nvSpPr>
          <p:cNvPr id="179203" name="Rectangle 3"/>
          <p:cNvSpPr>
            <a:spLocks noGrp="1" noChangeArrowheads="1"/>
          </p:cNvSpPr>
          <p:nvPr>
            <p:ph type="body" idx="1"/>
          </p:nvPr>
        </p:nvSpPr>
        <p:spPr/>
        <p:txBody>
          <a:bodyPr/>
          <a:lstStyle/>
          <a:p>
            <a:pPr>
              <a:lnSpc>
                <a:spcPct val="80000"/>
              </a:lnSpc>
              <a:buFontTx/>
              <a:buNone/>
            </a:pPr>
            <a:r>
              <a:rPr lang="tr-TR" altLang="tr-TR" sz="2000" noProof="1">
                <a:solidFill>
                  <a:srgbClr val="000000"/>
                </a:solidFill>
                <a:latin typeface="Courier New" pitchFamily="49" charset="0"/>
              </a:rPr>
              <a:t>Which record do you ant to edit? </a:t>
            </a:r>
            <a:r>
              <a:rPr lang="tr-TR" altLang="tr-TR" sz="2000" b="1" noProof="1">
                <a:solidFill>
                  <a:srgbClr val="000000"/>
                </a:solidFill>
                <a:latin typeface="Courier New" pitchFamily="49" charset="0"/>
                <a:ea typeface="Officina Sans" charset="-128"/>
              </a:rPr>
              <a:t>2 [Enter]</a:t>
            </a:r>
          </a:p>
          <a:p>
            <a:pPr>
              <a:lnSpc>
                <a:spcPct val="80000"/>
              </a:lnSpc>
              <a:buFontTx/>
              <a:buNone/>
            </a:pPr>
            <a:r>
              <a:rPr lang="tr-TR" altLang="tr-TR" sz="2000" noProof="1">
                <a:solidFill>
                  <a:srgbClr val="000000"/>
                </a:solidFill>
                <a:latin typeface="Courier New" pitchFamily="49" charset="0"/>
                <a:ea typeface="Officina Sans" charset="-128"/>
              </a:rPr>
              <a:t>Description:</a:t>
            </a:r>
          </a:p>
          <a:p>
            <a:pPr>
              <a:lnSpc>
                <a:spcPct val="80000"/>
              </a:lnSpc>
              <a:buFontTx/>
              <a:buNone/>
            </a:pPr>
            <a:r>
              <a:rPr lang="tr-TR" altLang="tr-TR" sz="2000" noProof="1">
                <a:solidFill>
                  <a:srgbClr val="000000"/>
                </a:solidFill>
                <a:latin typeface="Courier New" pitchFamily="49" charset="0"/>
                <a:ea typeface="Officina Sans" charset="-128"/>
              </a:rPr>
              <a:t>Quantity:</a:t>
            </a:r>
            <a:r>
              <a:rPr lang="tr-TR" altLang="tr-TR" sz="2000" b="1" noProof="1">
                <a:solidFill>
                  <a:srgbClr val="000000"/>
                </a:solidFill>
                <a:latin typeface="Courier New" pitchFamily="49" charset="0"/>
                <a:ea typeface="Officina Sans" charset="-128"/>
              </a:rPr>
              <a:t> 0</a:t>
            </a:r>
          </a:p>
          <a:p>
            <a:pPr>
              <a:lnSpc>
                <a:spcPct val="80000"/>
              </a:lnSpc>
              <a:buFontTx/>
              <a:buNone/>
            </a:pPr>
            <a:r>
              <a:rPr lang="tr-TR" altLang="tr-TR" sz="2000" noProof="1">
                <a:solidFill>
                  <a:srgbClr val="000000"/>
                </a:solidFill>
                <a:latin typeface="Courier New" pitchFamily="49" charset="0"/>
                <a:ea typeface="Officina Sans" charset="-128"/>
              </a:rPr>
              <a:t>Price:</a:t>
            </a:r>
            <a:r>
              <a:rPr lang="tr-TR" altLang="tr-TR" sz="2000" b="1" noProof="1">
                <a:solidFill>
                  <a:srgbClr val="000000"/>
                </a:solidFill>
                <a:latin typeface="Courier New" pitchFamily="49" charset="0"/>
                <a:ea typeface="Officina Sans" charset="-128"/>
              </a:rPr>
              <a:t> 0.0</a:t>
            </a:r>
          </a:p>
          <a:p>
            <a:pPr>
              <a:lnSpc>
                <a:spcPct val="80000"/>
              </a:lnSpc>
              <a:buFontTx/>
              <a:buNone/>
            </a:pPr>
            <a:r>
              <a:rPr lang="tr-TR" altLang="tr-TR" sz="2000" noProof="1">
                <a:solidFill>
                  <a:srgbClr val="000000"/>
                </a:solidFill>
                <a:latin typeface="Courier New" pitchFamily="49" charset="0"/>
                <a:ea typeface="Officina Sans" charset="-128"/>
              </a:rPr>
              <a:t>Enter the new data:</a:t>
            </a:r>
          </a:p>
          <a:p>
            <a:pPr>
              <a:lnSpc>
                <a:spcPct val="80000"/>
              </a:lnSpc>
              <a:buFontTx/>
              <a:buNone/>
            </a:pPr>
            <a:r>
              <a:rPr lang="tr-TR" altLang="tr-TR" sz="2000" noProof="1">
                <a:solidFill>
                  <a:srgbClr val="000000"/>
                </a:solidFill>
                <a:latin typeface="Courier New" pitchFamily="49" charset="0"/>
                <a:ea typeface="Officina Sans" charset="-128"/>
              </a:rPr>
              <a:t>Description:</a:t>
            </a:r>
            <a:r>
              <a:rPr lang="tr-TR" altLang="tr-TR" sz="2000" b="1" noProof="1">
                <a:solidFill>
                  <a:srgbClr val="000000"/>
                </a:solidFill>
                <a:latin typeface="Courier New" pitchFamily="49" charset="0"/>
                <a:ea typeface="Officina Sans" charset="-128"/>
              </a:rPr>
              <a:t> Wrench [Enter]</a:t>
            </a:r>
          </a:p>
          <a:p>
            <a:pPr>
              <a:lnSpc>
                <a:spcPct val="80000"/>
              </a:lnSpc>
              <a:buFontTx/>
              <a:buNone/>
            </a:pPr>
            <a:r>
              <a:rPr lang="tr-TR" altLang="tr-TR" sz="2000" noProof="1">
                <a:solidFill>
                  <a:srgbClr val="000000"/>
                </a:solidFill>
                <a:latin typeface="Courier New" pitchFamily="49" charset="0"/>
                <a:ea typeface="Officina Sans" charset="-128"/>
              </a:rPr>
              <a:t>Quantity:</a:t>
            </a:r>
            <a:r>
              <a:rPr lang="tr-TR" altLang="tr-TR" sz="2000" b="1" noProof="1">
                <a:solidFill>
                  <a:srgbClr val="000000"/>
                </a:solidFill>
                <a:latin typeface="Courier New" pitchFamily="49" charset="0"/>
                <a:ea typeface="Officina Sans" charset="-128"/>
              </a:rPr>
              <a:t> 10 [Enter]</a:t>
            </a:r>
          </a:p>
          <a:p>
            <a:pPr>
              <a:buFontTx/>
              <a:buNone/>
            </a:pPr>
            <a:r>
              <a:rPr lang="tr-TR" altLang="tr-TR" sz="2000" noProof="1">
                <a:solidFill>
                  <a:srgbClr val="000000"/>
                </a:solidFill>
                <a:latin typeface="Courier New" pitchFamily="49" charset="0"/>
              </a:rPr>
              <a:t>Price: </a:t>
            </a:r>
            <a:r>
              <a:rPr lang="tr-TR" altLang="tr-TR" sz="2000" b="1" noProof="1">
                <a:solidFill>
                  <a:srgbClr val="000000"/>
                </a:solidFill>
                <a:latin typeface="Courier New" pitchFamily="49" charset="0"/>
                <a:ea typeface="Officina Sans" charset="-128"/>
              </a:rPr>
              <a:t>4.67 [Enter]	</a:t>
            </a:r>
          </a:p>
        </p:txBody>
      </p:sp>
    </p:spTree>
    <p:extLst>
      <p:ext uri="{BB962C8B-B14F-4D97-AF65-F5344CB8AC3E}">
        <p14:creationId xmlns:p14="http://schemas.microsoft.com/office/powerpoint/2010/main" val="245929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25315</TotalTime>
  <Words>6730</Words>
  <Application>Microsoft Office PowerPoint</Application>
  <PresentationFormat>On-screen Show (4:3)</PresentationFormat>
  <Paragraphs>1315</Paragraphs>
  <Slides>98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0" baseType="lpstr">
      <vt:lpstr>Flow</vt:lpstr>
      <vt:lpstr>Document</vt:lpstr>
      <vt:lpstr>C++ Programming</vt:lpstr>
      <vt:lpstr>Today’s Material</vt:lpstr>
      <vt:lpstr>What is a File?</vt:lpstr>
      <vt:lpstr>Table 1</vt:lpstr>
      <vt:lpstr>I/O from Keyboard/Display</vt:lpstr>
      <vt:lpstr>File: Logical View</vt:lpstr>
      <vt:lpstr>File Types</vt:lpstr>
      <vt:lpstr>Text File vs Binary File</vt:lpstr>
      <vt:lpstr>Text File vs Binary File</vt:lpstr>
      <vt:lpstr>Text Files in Windows</vt:lpstr>
      <vt:lpstr>Text Files in Unix-based OSs</vt:lpstr>
      <vt:lpstr>Accessing Files</vt:lpstr>
      <vt:lpstr>Figure 1</vt:lpstr>
      <vt:lpstr>Figure 2</vt:lpstr>
      <vt:lpstr>Stream Class Hierarchy</vt:lpstr>
      <vt:lpstr>Setting Up a Program for File Input/Output</vt:lpstr>
      <vt:lpstr>Opening a File</vt:lpstr>
      <vt:lpstr>Table 2</vt:lpstr>
      <vt:lpstr>File Modes</vt:lpstr>
      <vt:lpstr>Program 1</vt:lpstr>
      <vt:lpstr>Program Output with Example Input</vt:lpstr>
      <vt:lpstr>Opening a File at Declaration And Testing For Open Errors</vt:lpstr>
      <vt:lpstr>Program 2</vt:lpstr>
      <vt:lpstr>Program Output with Example Input</vt:lpstr>
      <vt:lpstr>Testing for Open Errors (Another Way)</vt:lpstr>
      <vt:lpstr>Closing a File</vt:lpstr>
      <vt:lpstr>Program 3</vt:lpstr>
      <vt:lpstr>Program Output</vt:lpstr>
      <vt:lpstr>Using &lt;&lt; to Write Information to a File</vt:lpstr>
      <vt:lpstr>Program 4</vt:lpstr>
      <vt:lpstr>Program Output</vt:lpstr>
      <vt:lpstr>Figure 3</vt:lpstr>
      <vt:lpstr>Program 5</vt:lpstr>
      <vt:lpstr>Program Output</vt:lpstr>
      <vt:lpstr>File Output Formatting</vt:lpstr>
      <vt:lpstr>Program 6</vt:lpstr>
      <vt:lpstr>Screen output and Contents of File numfile.txt and</vt:lpstr>
      <vt:lpstr>Program 7</vt:lpstr>
      <vt:lpstr>Screen Output and Contents of File TABLE.TXT</vt:lpstr>
      <vt:lpstr>Figure 4</vt:lpstr>
      <vt:lpstr>Using &gt;&gt; to Read Information from a File</vt:lpstr>
      <vt:lpstr>Program 8</vt:lpstr>
      <vt:lpstr>Program Screen Output</vt:lpstr>
      <vt:lpstr>Detecting the End of a File</vt:lpstr>
      <vt:lpstr>Program 9</vt:lpstr>
      <vt:lpstr>Program Screen Output</vt:lpstr>
      <vt:lpstr>Note on eof()</vt:lpstr>
      <vt:lpstr>Passing File Stream Objects to Functions - Program 10</vt:lpstr>
      <vt:lpstr>More Detailed Error Testing</vt:lpstr>
      <vt:lpstr>Table 3</vt:lpstr>
      <vt:lpstr>Stream Errors </vt:lpstr>
      <vt:lpstr>Table 4</vt:lpstr>
      <vt:lpstr>Program 11</vt:lpstr>
      <vt:lpstr>Program 11 continues</vt:lpstr>
      <vt:lpstr>Member Functions for Reading and Writing Files</vt:lpstr>
      <vt:lpstr>Figure 5</vt:lpstr>
      <vt:lpstr>Program 12</vt:lpstr>
      <vt:lpstr>Program Screen Output</vt:lpstr>
      <vt:lpstr>The getline Member Function</vt:lpstr>
      <vt:lpstr>Program 13</vt:lpstr>
      <vt:lpstr>Program Screen Output</vt:lpstr>
      <vt:lpstr>Program 14</vt:lpstr>
      <vt:lpstr>Program Output</vt:lpstr>
      <vt:lpstr>The get Member Function</vt:lpstr>
      <vt:lpstr>Program 15</vt:lpstr>
      <vt:lpstr>The put Member Function</vt:lpstr>
      <vt:lpstr>Program 16</vt:lpstr>
      <vt:lpstr>Program Screen Output with Example Input</vt:lpstr>
      <vt:lpstr>Focus on Software Engineering:  Working with Multiple Files</vt:lpstr>
      <vt:lpstr>Program 17</vt:lpstr>
      <vt:lpstr>Program Screen Output with Example Input</vt:lpstr>
      <vt:lpstr>Binary Files</vt:lpstr>
      <vt:lpstr>Figure 6</vt:lpstr>
      <vt:lpstr>Figure 7</vt:lpstr>
      <vt:lpstr>Program 18</vt:lpstr>
      <vt:lpstr>Program Screen Output</vt:lpstr>
      <vt:lpstr>Creating Records with Structures</vt:lpstr>
      <vt:lpstr>Program 19a</vt:lpstr>
      <vt:lpstr>Program 19a continues</vt:lpstr>
      <vt:lpstr>Program Screen Output with Example Input</vt:lpstr>
      <vt:lpstr>Program 19b</vt:lpstr>
      <vt:lpstr>Random Access Files</vt:lpstr>
      <vt:lpstr>Table 5</vt:lpstr>
      <vt:lpstr>Table 6</vt:lpstr>
      <vt:lpstr>Program 20</vt:lpstr>
      <vt:lpstr>Program Screen Output</vt:lpstr>
      <vt:lpstr>The tellp and tellg Member Functions</vt:lpstr>
      <vt:lpstr>Program 21</vt:lpstr>
      <vt:lpstr>Program continues</vt:lpstr>
      <vt:lpstr>Program Output with Example Input</vt:lpstr>
      <vt:lpstr>Opening a File for Both Input and Output</vt:lpstr>
      <vt:lpstr>Program 22</vt:lpstr>
      <vt:lpstr>Program Screen Output</vt:lpstr>
      <vt:lpstr>Program 23</vt:lpstr>
      <vt:lpstr>PowerPoint Presentation</vt:lpstr>
      <vt:lpstr>Program 24</vt:lpstr>
      <vt:lpstr>Program 24 continues</vt:lpstr>
      <vt:lpstr>Program Screen Output with Example Input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Analysis</dc:title>
  <dc:creator>yanagun</dc:creator>
  <cp:lastModifiedBy>Yıldıray ANAGÜN</cp:lastModifiedBy>
  <cp:revision>1079</cp:revision>
  <dcterms:created xsi:type="dcterms:W3CDTF">1999-11-19T17:16:32Z</dcterms:created>
  <dcterms:modified xsi:type="dcterms:W3CDTF">2016-05-09T10:09:40Z</dcterms:modified>
</cp:coreProperties>
</file>