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350" r:id="rId2"/>
    <p:sldId id="323" r:id="rId3"/>
    <p:sldId id="331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3" r:id="rId12"/>
    <p:sldId id="340" r:id="rId13"/>
    <p:sldId id="334" r:id="rId14"/>
    <p:sldId id="332" r:id="rId15"/>
    <p:sldId id="345" r:id="rId16"/>
    <p:sldId id="335" r:id="rId17"/>
    <p:sldId id="336" r:id="rId18"/>
    <p:sldId id="351" r:id="rId19"/>
    <p:sldId id="352" r:id="rId20"/>
    <p:sldId id="353" r:id="rId21"/>
    <p:sldId id="354" r:id="rId22"/>
    <p:sldId id="355" r:id="rId23"/>
    <p:sldId id="359" r:id="rId24"/>
    <p:sldId id="370" r:id="rId25"/>
    <p:sldId id="360" r:id="rId26"/>
    <p:sldId id="371" r:id="rId27"/>
    <p:sldId id="361" r:id="rId28"/>
    <p:sldId id="372" r:id="rId29"/>
    <p:sldId id="362" r:id="rId30"/>
    <p:sldId id="373" r:id="rId31"/>
    <p:sldId id="363" r:id="rId32"/>
    <p:sldId id="374" r:id="rId33"/>
    <p:sldId id="364" r:id="rId34"/>
    <p:sldId id="365" r:id="rId35"/>
    <p:sldId id="375" r:id="rId36"/>
    <p:sldId id="357" r:id="rId37"/>
    <p:sldId id="358" r:id="rId38"/>
    <p:sldId id="342" r:id="rId39"/>
    <p:sldId id="343" r:id="rId40"/>
    <p:sldId id="344" r:id="rId41"/>
    <p:sldId id="337" r:id="rId42"/>
    <p:sldId id="338" r:id="rId43"/>
    <p:sldId id="346" r:id="rId44"/>
    <p:sldId id="347" r:id="rId45"/>
    <p:sldId id="349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9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fal Kunwar" userId="d2821b23b2b6a7af" providerId="LiveId" clId="{96E17304-40A1-48FF-AAC1-A8702D5459BB}"/>
    <pc:docChg chg="undo custSel addSld delSld modSld">
      <pc:chgData name="Safal Kunwar" userId="d2821b23b2b6a7af" providerId="LiveId" clId="{96E17304-40A1-48FF-AAC1-A8702D5459BB}" dt="2025-09-17T11:02:08.708" v="170" actId="47"/>
      <pc:docMkLst>
        <pc:docMk/>
      </pc:docMkLst>
      <pc:sldChg chg="del">
        <pc:chgData name="Safal Kunwar" userId="d2821b23b2b6a7af" providerId="LiveId" clId="{96E17304-40A1-48FF-AAC1-A8702D5459BB}" dt="2025-09-17T11:02:08.708" v="170" actId="47"/>
        <pc:sldMkLst>
          <pc:docMk/>
          <pc:sldMk cId="1131725458" sldId="339"/>
        </pc:sldMkLst>
      </pc:sldChg>
      <pc:sldChg chg="del">
        <pc:chgData name="Safal Kunwar" userId="d2821b23b2b6a7af" providerId="LiveId" clId="{96E17304-40A1-48FF-AAC1-A8702D5459BB}" dt="2025-09-17T10:57:51.196" v="150" actId="47"/>
        <pc:sldMkLst>
          <pc:docMk/>
          <pc:sldMk cId="634556016" sldId="356"/>
        </pc:sldMkLst>
      </pc:sldChg>
      <pc:sldChg chg="modSp mod">
        <pc:chgData name="Safal Kunwar" userId="d2821b23b2b6a7af" providerId="LiveId" clId="{96E17304-40A1-48FF-AAC1-A8702D5459BB}" dt="2025-09-17T10:58:04.384" v="169" actId="20577"/>
        <pc:sldMkLst>
          <pc:docMk/>
          <pc:sldMk cId="989871518" sldId="357"/>
        </pc:sldMkLst>
        <pc:spChg chg="mod">
          <ac:chgData name="Safal Kunwar" userId="d2821b23b2b6a7af" providerId="LiveId" clId="{96E17304-40A1-48FF-AAC1-A8702D5459BB}" dt="2025-09-17T10:58:04.384" v="169" actId="20577"/>
          <ac:spMkLst>
            <pc:docMk/>
            <pc:sldMk cId="989871518" sldId="357"/>
            <ac:spMk id="2" creationId="{6EB9BE9E-F962-DB25-E7D5-5220C729D2C3}"/>
          </ac:spMkLst>
        </pc:spChg>
      </pc:sldChg>
      <pc:sldChg chg="addSp modSp new mod">
        <pc:chgData name="Safal Kunwar" userId="d2821b23b2b6a7af" providerId="LiveId" clId="{96E17304-40A1-48FF-AAC1-A8702D5459BB}" dt="2025-09-17T10:49:14.728" v="108"/>
        <pc:sldMkLst>
          <pc:docMk/>
          <pc:sldMk cId="1398392464" sldId="359"/>
        </pc:sldMkLst>
        <pc:spChg chg="mod">
          <ac:chgData name="Safal Kunwar" userId="d2821b23b2b6a7af" providerId="LiveId" clId="{96E17304-40A1-48FF-AAC1-A8702D5459BB}" dt="2025-09-17T10:36:53.345" v="26" actId="20577"/>
          <ac:spMkLst>
            <pc:docMk/>
            <pc:sldMk cId="1398392464" sldId="359"/>
            <ac:spMk id="2" creationId="{C0F6B83B-835D-8F3E-84EA-EB94A040DCB0}"/>
          </ac:spMkLst>
        </pc:spChg>
        <pc:spChg chg="mod">
          <ac:chgData name="Safal Kunwar" userId="d2821b23b2b6a7af" providerId="LiveId" clId="{96E17304-40A1-48FF-AAC1-A8702D5459BB}" dt="2025-09-17T10:49:07.225" v="107"/>
          <ac:spMkLst>
            <pc:docMk/>
            <pc:sldMk cId="1398392464" sldId="359"/>
            <ac:spMk id="3" creationId="{3700525F-6CD7-5BFE-5C57-F919335F9DBC}"/>
          </ac:spMkLst>
        </pc:spChg>
        <pc:spChg chg="add">
          <ac:chgData name="Safal Kunwar" userId="d2821b23b2b6a7af" providerId="LiveId" clId="{96E17304-40A1-48FF-AAC1-A8702D5459BB}" dt="2025-09-17T10:49:14.728" v="108"/>
          <ac:spMkLst>
            <pc:docMk/>
            <pc:sldMk cId="1398392464" sldId="359"/>
            <ac:spMk id="4" creationId="{D8E345BB-54ED-A243-CDD3-EFD6FE7EC771}"/>
          </ac:spMkLst>
        </pc:spChg>
      </pc:sldChg>
      <pc:sldChg chg="modSp new mod">
        <pc:chgData name="Safal Kunwar" userId="d2821b23b2b6a7af" providerId="LiveId" clId="{96E17304-40A1-48FF-AAC1-A8702D5459BB}" dt="2025-09-17T10:40:57.262" v="68" actId="20577"/>
        <pc:sldMkLst>
          <pc:docMk/>
          <pc:sldMk cId="3283432367" sldId="360"/>
        </pc:sldMkLst>
        <pc:spChg chg="mod">
          <ac:chgData name="Safal Kunwar" userId="d2821b23b2b6a7af" providerId="LiveId" clId="{96E17304-40A1-48FF-AAC1-A8702D5459BB}" dt="2025-09-17T10:40:44.163" v="62" actId="20577"/>
          <ac:spMkLst>
            <pc:docMk/>
            <pc:sldMk cId="3283432367" sldId="360"/>
            <ac:spMk id="2" creationId="{08E95E1E-77F5-AEDF-84F8-D232D5E7382E}"/>
          </ac:spMkLst>
        </pc:spChg>
        <pc:spChg chg="mod">
          <ac:chgData name="Safal Kunwar" userId="d2821b23b2b6a7af" providerId="LiveId" clId="{96E17304-40A1-48FF-AAC1-A8702D5459BB}" dt="2025-09-17T10:40:57.262" v="68" actId="20577"/>
          <ac:spMkLst>
            <pc:docMk/>
            <pc:sldMk cId="3283432367" sldId="360"/>
            <ac:spMk id="3" creationId="{9971FBA5-D6FB-E1DE-D4F8-24587E09CCCF}"/>
          </ac:spMkLst>
        </pc:spChg>
      </pc:sldChg>
      <pc:sldChg chg="modSp new mod">
        <pc:chgData name="Safal Kunwar" userId="d2821b23b2b6a7af" providerId="LiveId" clId="{96E17304-40A1-48FF-AAC1-A8702D5459BB}" dt="2025-09-17T10:41:12.085" v="74" actId="20577"/>
        <pc:sldMkLst>
          <pc:docMk/>
          <pc:sldMk cId="4019682729" sldId="361"/>
        </pc:sldMkLst>
        <pc:spChg chg="mod">
          <ac:chgData name="Safal Kunwar" userId="d2821b23b2b6a7af" providerId="LiveId" clId="{96E17304-40A1-48FF-AAC1-A8702D5459BB}" dt="2025-09-17T10:37:38.299" v="32" actId="20577"/>
          <ac:spMkLst>
            <pc:docMk/>
            <pc:sldMk cId="4019682729" sldId="361"/>
            <ac:spMk id="2" creationId="{0F5B6506-7DBF-DCA8-8F44-1986F54E0788}"/>
          </ac:spMkLst>
        </pc:spChg>
        <pc:spChg chg="mod">
          <ac:chgData name="Safal Kunwar" userId="d2821b23b2b6a7af" providerId="LiveId" clId="{96E17304-40A1-48FF-AAC1-A8702D5459BB}" dt="2025-09-17T10:41:12.085" v="74" actId="20577"/>
          <ac:spMkLst>
            <pc:docMk/>
            <pc:sldMk cId="4019682729" sldId="361"/>
            <ac:spMk id="3" creationId="{D3E602BA-EB63-B4A4-306E-F94C388524BC}"/>
          </ac:spMkLst>
        </pc:spChg>
      </pc:sldChg>
      <pc:sldChg chg="modSp new mod">
        <pc:chgData name="Safal Kunwar" userId="d2821b23b2b6a7af" providerId="LiveId" clId="{96E17304-40A1-48FF-AAC1-A8702D5459BB}" dt="2025-09-17T10:41:22.421" v="79" actId="20577"/>
        <pc:sldMkLst>
          <pc:docMk/>
          <pc:sldMk cId="1705885325" sldId="362"/>
        </pc:sldMkLst>
        <pc:spChg chg="mod">
          <ac:chgData name="Safal Kunwar" userId="d2821b23b2b6a7af" providerId="LiveId" clId="{96E17304-40A1-48FF-AAC1-A8702D5459BB}" dt="2025-09-17T10:41:15.400" v="75" actId="20577"/>
          <ac:spMkLst>
            <pc:docMk/>
            <pc:sldMk cId="1705885325" sldId="362"/>
            <ac:spMk id="2" creationId="{549CE2ED-B9DC-75B5-FBFC-E543FDDD831C}"/>
          </ac:spMkLst>
        </pc:spChg>
        <pc:spChg chg="mod">
          <ac:chgData name="Safal Kunwar" userId="d2821b23b2b6a7af" providerId="LiveId" clId="{96E17304-40A1-48FF-AAC1-A8702D5459BB}" dt="2025-09-17T10:41:22.421" v="79" actId="20577"/>
          <ac:spMkLst>
            <pc:docMk/>
            <pc:sldMk cId="1705885325" sldId="362"/>
            <ac:spMk id="3" creationId="{F7FECB95-2C1A-A458-0380-9086C8C8B8F1}"/>
          </ac:spMkLst>
        </pc:spChg>
      </pc:sldChg>
      <pc:sldChg chg="modSp new mod">
        <pc:chgData name="Safal Kunwar" userId="d2821b23b2b6a7af" providerId="LiveId" clId="{96E17304-40A1-48FF-AAC1-A8702D5459BB}" dt="2025-09-17T10:41:42.013" v="85" actId="20577"/>
        <pc:sldMkLst>
          <pc:docMk/>
          <pc:sldMk cId="3390332862" sldId="363"/>
        </pc:sldMkLst>
        <pc:spChg chg="mod">
          <ac:chgData name="Safal Kunwar" userId="d2821b23b2b6a7af" providerId="LiveId" clId="{96E17304-40A1-48FF-AAC1-A8702D5459BB}" dt="2025-09-17T10:38:08.745" v="41" actId="20577"/>
          <ac:spMkLst>
            <pc:docMk/>
            <pc:sldMk cId="3390332862" sldId="363"/>
            <ac:spMk id="2" creationId="{99761F9D-45D5-BDD9-4A9D-635BF0D0C162}"/>
          </ac:spMkLst>
        </pc:spChg>
        <pc:spChg chg="mod">
          <ac:chgData name="Safal Kunwar" userId="d2821b23b2b6a7af" providerId="LiveId" clId="{96E17304-40A1-48FF-AAC1-A8702D5459BB}" dt="2025-09-17T10:41:42.013" v="85" actId="20577"/>
          <ac:spMkLst>
            <pc:docMk/>
            <pc:sldMk cId="3390332862" sldId="363"/>
            <ac:spMk id="3" creationId="{F6665914-83A1-5084-DF19-C8BCF0FC1AA7}"/>
          </ac:spMkLst>
        </pc:spChg>
      </pc:sldChg>
      <pc:sldChg chg="modSp new mod">
        <pc:chgData name="Safal Kunwar" userId="d2821b23b2b6a7af" providerId="LiveId" clId="{96E17304-40A1-48FF-AAC1-A8702D5459BB}" dt="2025-09-17T10:43:02.927" v="92" actId="20577"/>
        <pc:sldMkLst>
          <pc:docMk/>
          <pc:sldMk cId="2034572047" sldId="364"/>
        </pc:sldMkLst>
        <pc:spChg chg="mod">
          <ac:chgData name="Safal Kunwar" userId="d2821b23b2b6a7af" providerId="LiveId" clId="{96E17304-40A1-48FF-AAC1-A8702D5459BB}" dt="2025-09-17T10:42:22.965" v="87" actId="20577"/>
          <ac:spMkLst>
            <pc:docMk/>
            <pc:sldMk cId="2034572047" sldId="364"/>
            <ac:spMk id="2" creationId="{68A391C1-AC65-293B-B39A-B099B7B41FE8}"/>
          </ac:spMkLst>
        </pc:spChg>
        <pc:spChg chg="mod">
          <ac:chgData name="Safal Kunwar" userId="d2821b23b2b6a7af" providerId="LiveId" clId="{96E17304-40A1-48FF-AAC1-A8702D5459BB}" dt="2025-09-17T10:43:02.927" v="92" actId="20577"/>
          <ac:spMkLst>
            <pc:docMk/>
            <pc:sldMk cId="2034572047" sldId="364"/>
            <ac:spMk id="3" creationId="{DBC9AA3F-E1CD-B92D-00BC-BE47608BCA36}"/>
          </ac:spMkLst>
        </pc:spChg>
      </pc:sldChg>
      <pc:sldChg chg="modSp new mod">
        <pc:chgData name="Safal Kunwar" userId="d2821b23b2b6a7af" providerId="LiveId" clId="{96E17304-40A1-48FF-AAC1-A8702D5459BB}" dt="2025-09-17T10:43:48.852" v="101" actId="20577"/>
        <pc:sldMkLst>
          <pc:docMk/>
          <pc:sldMk cId="3190809422" sldId="365"/>
        </pc:sldMkLst>
        <pc:spChg chg="mod">
          <ac:chgData name="Safal Kunwar" userId="d2821b23b2b6a7af" providerId="LiveId" clId="{96E17304-40A1-48FF-AAC1-A8702D5459BB}" dt="2025-09-17T10:38:33.579" v="51" actId="27636"/>
          <ac:spMkLst>
            <pc:docMk/>
            <pc:sldMk cId="3190809422" sldId="365"/>
            <ac:spMk id="2" creationId="{C0BA229A-806D-A4D4-18DE-1B9E17DA736E}"/>
          </ac:spMkLst>
        </pc:spChg>
        <pc:spChg chg="mod">
          <ac:chgData name="Safal Kunwar" userId="d2821b23b2b6a7af" providerId="LiveId" clId="{96E17304-40A1-48FF-AAC1-A8702D5459BB}" dt="2025-09-17T10:43:48.852" v="101" actId="20577"/>
          <ac:spMkLst>
            <pc:docMk/>
            <pc:sldMk cId="3190809422" sldId="365"/>
            <ac:spMk id="3" creationId="{38F97AE7-77A4-B915-5FAF-F45129AC8103}"/>
          </ac:spMkLst>
        </pc:spChg>
      </pc:sldChg>
      <pc:sldChg chg="new del">
        <pc:chgData name="Safal Kunwar" userId="d2821b23b2b6a7af" providerId="LiveId" clId="{96E17304-40A1-48FF-AAC1-A8702D5459BB}" dt="2025-09-17T10:57:48.406" v="146" actId="47"/>
        <pc:sldMkLst>
          <pc:docMk/>
          <pc:sldMk cId="2479241808" sldId="366"/>
        </pc:sldMkLst>
      </pc:sldChg>
      <pc:sldChg chg="new del">
        <pc:chgData name="Safal Kunwar" userId="d2821b23b2b6a7af" providerId="LiveId" clId="{96E17304-40A1-48FF-AAC1-A8702D5459BB}" dt="2025-09-17T10:57:49.293" v="147" actId="47"/>
        <pc:sldMkLst>
          <pc:docMk/>
          <pc:sldMk cId="2948588442" sldId="367"/>
        </pc:sldMkLst>
      </pc:sldChg>
      <pc:sldChg chg="new del">
        <pc:chgData name="Safal Kunwar" userId="d2821b23b2b6a7af" providerId="LiveId" clId="{96E17304-40A1-48FF-AAC1-A8702D5459BB}" dt="2025-09-17T10:57:50.044" v="148" actId="47"/>
        <pc:sldMkLst>
          <pc:docMk/>
          <pc:sldMk cId="3555751470" sldId="368"/>
        </pc:sldMkLst>
      </pc:sldChg>
      <pc:sldChg chg="new del">
        <pc:chgData name="Safal Kunwar" userId="d2821b23b2b6a7af" providerId="LiveId" clId="{96E17304-40A1-48FF-AAC1-A8702D5459BB}" dt="2025-09-17T10:57:50.603" v="149" actId="47"/>
        <pc:sldMkLst>
          <pc:docMk/>
          <pc:sldMk cId="819443098" sldId="369"/>
        </pc:sldMkLst>
      </pc:sldChg>
      <pc:sldChg chg="addSp delSp modSp new mod">
        <pc:chgData name="Safal Kunwar" userId="d2821b23b2b6a7af" providerId="LiveId" clId="{96E17304-40A1-48FF-AAC1-A8702D5459BB}" dt="2025-09-17T10:49:51.465" v="125" actId="1076"/>
        <pc:sldMkLst>
          <pc:docMk/>
          <pc:sldMk cId="2289680471" sldId="370"/>
        </pc:sldMkLst>
        <pc:spChg chg="del">
          <ac:chgData name="Safal Kunwar" userId="d2821b23b2b6a7af" providerId="LiveId" clId="{96E17304-40A1-48FF-AAC1-A8702D5459BB}" dt="2025-09-17T10:49:21.187" v="110"/>
          <ac:spMkLst>
            <pc:docMk/>
            <pc:sldMk cId="2289680471" sldId="370"/>
            <ac:spMk id="3" creationId="{527B46E6-B9DB-E7D7-7128-B95E47DF333A}"/>
          </ac:spMkLst>
        </pc:spChg>
        <pc:spChg chg="add mod">
          <ac:chgData name="Safal Kunwar" userId="d2821b23b2b6a7af" providerId="LiveId" clId="{96E17304-40A1-48FF-AAC1-A8702D5459BB}" dt="2025-09-17T10:49:51.465" v="125" actId="1076"/>
          <ac:spMkLst>
            <pc:docMk/>
            <pc:sldMk cId="2289680471" sldId="370"/>
            <ac:spMk id="4" creationId="{7ED4E786-3724-20EE-C99F-21747255F153}"/>
          </ac:spMkLst>
        </pc:spChg>
      </pc:sldChg>
      <pc:sldChg chg="modSp new mod">
        <pc:chgData name="Safal Kunwar" userId="d2821b23b2b6a7af" providerId="LiveId" clId="{96E17304-40A1-48FF-AAC1-A8702D5459BB}" dt="2025-09-17T10:50:15.058" v="129"/>
        <pc:sldMkLst>
          <pc:docMk/>
          <pc:sldMk cId="1676672190" sldId="371"/>
        </pc:sldMkLst>
        <pc:spChg chg="mod">
          <ac:chgData name="Safal Kunwar" userId="d2821b23b2b6a7af" providerId="LiveId" clId="{96E17304-40A1-48FF-AAC1-A8702D5459BB}" dt="2025-09-17T10:50:15.058" v="129"/>
          <ac:spMkLst>
            <pc:docMk/>
            <pc:sldMk cId="1676672190" sldId="371"/>
            <ac:spMk id="2" creationId="{8C641084-84E6-95D4-E255-ADCD76C40DBB}"/>
          </ac:spMkLst>
        </pc:spChg>
        <pc:spChg chg="mod">
          <ac:chgData name="Safal Kunwar" userId="d2821b23b2b6a7af" providerId="LiveId" clId="{96E17304-40A1-48FF-AAC1-A8702D5459BB}" dt="2025-09-17T10:50:13.239" v="128" actId="21"/>
          <ac:spMkLst>
            <pc:docMk/>
            <pc:sldMk cId="1676672190" sldId="371"/>
            <ac:spMk id="3" creationId="{E2090F3B-AAB7-D83F-FDB6-0CE771668EA0}"/>
          </ac:spMkLst>
        </pc:spChg>
      </pc:sldChg>
      <pc:sldChg chg="delSp modSp new mod">
        <pc:chgData name="Safal Kunwar" userId="d2821b23b2b6a7af" providerId="LiveId" clId="{96E17304-40A1-48FF-AAC1-A8702D5459BB}" dt="2025-09-17T10:50:39.618" v="132" actId="478"/>
        <pc:sldMkLst>
          <pc:docMk/>
          <pc:sldMk cId="1129596373" sldId="372"/>
        </pc:sldMkLst>
        <pc:spChg chg="del">
          <ac:chgData name="Safal Kunwar" userId="d2821b23b2b6a7af" providerId="LiveId" clId="{96E17304-40A1-48FF-AAC1-A8702D5459BB}" dt="2025-09-17T10:50:39.618" v="132" actId="478"/>
          <ac:spMkLst>
            <pc:docMk/>
            <pc:sldMk cId="1129596373" sldId="372"/>
            <ac:spMk id="2" creationId="{6BF7DF54-A805-E921-3E78-5061BF5A437C}"/>
          </ac:spMkLst>
        </pc:spChg>
        <pc:spChg chg="mod">
          <ac:chgData name="Safal Kunwar" userId="d2821b23b2b6a7af" providerId="LiveId" clId="{96E17304-40A1-48FF-AAC1-A8702D5459BB}" dt="2025-09-17T10:50:36.885" v="131"/>
          <ac:spMkLst>
            <pc:docMk/>
            <pc:sldMk cId="1129596373" sldId="372"/>
            <ac:spMk id="3" creationId="{1EDAE8F1-4C87-EF58-D64D-411EAF9A9A79}"/>
          </ac:spMkLst>
        </pc:spChg>
      </pc:sldChg>
      <pc:sldChg chg="modSp new mod">
        <pc:chgData name="Safal Kunwar" userId="d2821b23b2b6a7af" providerId="LiveId" clId="{96E17304-40A1-48FF-AAC1-A8702D5459BB}" dt="2025-09-17T10:51:10.465" v="136"/>
        <pc:sldMkLst>
          <pc:docMk/>
          <pc:sldMk cId="1175280232" sldId="373"/>
        </pc:sldMkLst>
        <pc:spChg chg="mod">
          <ac:chgData name="Safal Kunwar" userId="d2821b23b2b6a7af" providerId="LiveId" clId="{96E17304-40A1-48FF-AAC1-A8702D5459BB}" dt="2025-09-17T10:51:10.465" v="136"/>
          <ac:spMkLst>
            <pc:docMk/>
            <pc:sldMk cId="1175280232" sldId="373"/>
            <ac:spMk id="2" creationId="{8DB93143-6A9E-E348-FF45-3C0B0E55CF3E}"/>
          </ac:spMkLst>
        </pc:spChg>
        <pc:spChg chg="mod">
          <ac:chgData name="Safal Kunwar" userId="d2821b23b2b6a7af" providerId="LiveId" clId="{96E17304-40A1-48FF-AAC1-A8702D5459BB}" dt="2025-09-17T10:51:08.790" v="135" actId="21"/>
          <ac:spMkLst>
            <pc:docMk/>
            <pc:sldMk cId="1175280232" sldId="373"/>
            <ac:spMk id="3" creationId="{8CFD6C3B-C4A2-D62C-9110-84D80BFFAEBB}"/>
          </ac:spMkLst>
        </pc:spChg>
      </pc:sldChg>
      <pc:sldChg chg="modSp new">
        <pc:chgData name="Safal Kunwar" userId="d2821b23b2b6a7af" providerId="LiveId" clId="{96E17304-40A1-48FF-AAC1-A8702D5459BB}" dt="2025-09-17T10:51:29.913" v="138"/>
        <pc:sldMkLst>
          <pc:docMk/>
          <pc:sldMk cId="3722378556" sldId="374"/>
        </pc:sldMkLst>
        <pc:spChg chg="mod">
          <ac:chgData name="Safal Kunwar" userId="d2821b23b2b6a7af" providerId="LiveId" clId="{96E17304-40A1-48FF-AAC1-A8702D5459BB}" dt="2025-09-17T10:51:29.913" v="138"/>
          <ac:spMkLst>
            <pc:docMk/>
            <pc:sldMk cId="3722378556" sldId="374"/>
            <ac:spMk id="3" creationId="{4605FF4B-2AD7-6F83-3838-F7F43CD45534}"/>
          </ac:spMkLst>
        </pc:spChg>
      </pc:sldChg>
      <pc:sldChg chg="modSp new mod">
        <pc:chgData name="Safal Kunwar" userId="d2821b23b2b6a7af" providerId="LiveId" clId="{96E17304-40A1-48FF-AAC1-A8702D5459BB}" dt="2025-09-17T10:57:01.914" v="145" actId="27636"/>
        <pc:sldMkLst>
          <pc:docMk/>
          <pc:sldMk cId="2167594564" sldId="375"/>
        </pc:sldMkLst>
        <pc:spChg chg="mod">
          <ac:chgData name="Safal Kunwar" userId="d2821b23b2b6a7af" providerId="LiveId" clId="{96E17304-40A1-48FF-AAC1-A8702D5459BB}" dt="2025-09-17T10:57:01.914" v="145" actId="27636"/>
          <ac:spMkLst>
            <pc:docMk/>
            <pc:sldMk cId="2167594564" sldId="375"/>
            <ac:spMk id="2" creationId="{FE192245-9E59-6FC0-6A4F-3B9ED0AEE8BE}"/>
          </ac:spMkLst>
        </pc:spChg>
        <pc:spChg chg="mod">
          <ac:chgData name="Safal Kunwar" userId="d2821b23b2b6a7af" providerId="LiveId" clId="{96E17304-40A1-48FF-AAC1-A8702D5459BB}" dt="2025-09-17T10:57:00.094" v="143" actId="21"/>
          <ac:spMkLst>
            <pc:docMk/>
            <pc:sldMk cId="2167594564" sldId="375"/>
            <ac:spMk id="3" creationId="{D6E9D67F-4D4A-57D7-00BC-91C48696C7E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9F580-5863-4D17-B6A1-07313BF7D1D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61B7A-FB1A-4AF4-83DB-3A66627BB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30B83-63BD-4FCA-80DA-661A044D74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253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funding </a:t>
            </a:r>
            <a:r>
              <a:rPr lang="en-US" b="1" dirty="0"/>
              <a:t>soared</a:t>
            </a:r>
            <a:r>
              <a:rPr lang="en-US" dirty="0"/>
              <a:t> in 2001–02.”</a:t>
            </a:r>
          </a:p>
          <a:p>
            <a:r>
              <a:rPr lang="en-US" dirty="0"/>
              <a:t>“Service revenue </a:t>
            </a:r>
            <a:r>
              <a:rPr lang="en-US" b="1" dirty="0"/>
              <a:t>plateaued</a:t>
            </a:r>
            <a:r>
              <a:rPr lang="en-US" dirty="0"/>
              <a:t> during the second period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30B83-63BD-4FCA-80DA-661A044D74A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27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“A </a:t>
            </a:r>
            <a:r>
              <a:rPr lang="en-US" b="1" dirty="0"/>
              <a:t>substantial</a:t>
            </a:r>
            <a:r>
              <a:rPr lang="en-US" dirty="0"/>
              <a:t> amount of funding came from grants.”</a:t>
            </a:r>
          </a:p>
          <a:p>
            <a:r>
              <a:rPr lang="en-US" dirty="0"/>
              <a:t>“</a:t>
            </a:r>
            <a:r>
              <a:rPr lang="en-US" b="1" dirty="0"/>
              <a:t>Modest</a:t>
            </a:r>
            <a:r>
              <a:rPr lang="en-US" dirty="0"/>
              <a:t> growth was observed in overseas fees.”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30B83-63BD-4FCA-80DA-661A044D74A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197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1" dirty="0"/>
              <a:t>In contrast</a:t>
            </a:r>
            <a:r>
              <a:rPr lang="en-US" dirty="0"/>
              <a:t>, endowment funding remained minimal.”</a:t>
            </a:r>
          </a:p>
          <a:p>
            <a:r>
              <a:rPr lang="en-US" dirty="0"/>
              <a:t>“</a:t>
            </a:r>
            <a:r>
              <a:rPr lang="en-US" b="1" dirty="0"/>
              <a:t>Overall</a:t>
            </a:r>
            <a:r>
              <a:rPr lang="en-US" dirty="0"/>
              <a:t>, the total funding grew significantly over time.”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30B83-63BD-4FCA-80DA-661A044D74A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8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“Research was </a:t>
            </a:r>
            <a:r>
              <a:rPr lang="en-US" b="1" dirty="0"/>
              <a:t>nearly double</a:t>
            </a:r>
            <a:r>
              <a:rPr lang="en-US" dirty="0"/>
              <a:t> that of services.”</a:t>
            </a:r>
          </a:p>
          <a:p>
            <a:r>
              <a:rPr lang="en-US" dirty="0"/>
              <a:t>“Funding was </a:t>
            </a:r>
            <a:r>
              <a:rPr lang="en-US" b="1" dirty="0"/>
              <a:t>evenly distributed</a:t>
            </a:r>
            <a:r>
              <a:rPr lang="en-US" dirty="0"/>
              <a:t> in the earlier years.”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30B83-63BD-4FCA-80DA-661A044D74A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03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1" dirty="0"/>
              <a:t>The vertical axis</a:t>
            </a:r>
            <a:r>
              <a:rPr lang="en-US" dirty="0"/>
              <a:t> represents funding in million pounds.”</a:t>
            </a:r>
          </a:p>
          <a:p>
            <a:r>
              <a:rPr lang="en-US" dirty="0"/>
              <a:t>“The chart </a:t>
            </a:r>
            <a:r>
              <a:rPr lang="en-US" b="1" dirty="0"/>
              <a:t>illustrates</a:t>
            </a:r>
            <a:r>
              <a:rPr lang="en-US" dirty="0"/>
              <a:t> the change in contributions over time.”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30B83-63BD-4FCA-80DA-661A044D74A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31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Research funding </a:t>
            </a:r>
            <a:r>
              <a:rPr lang="en-US" b="1" dirty="0"/>
              <a:t>soared</a:t>
            </a:r>
            <a:r>
              <a:rPr lang="en-US" dirty="0"/>
              <a:t> in 2001–02.”</a:t>
            </a:r>
          </a:p>
          <a:p>
            <a:r>
              <a:rPr lang="en-US" dirty="0"/>
              <a:t>“Service revenue </a:t>
            </a:r>
            <a:r>
              <a:rPr lang="en-US" b="1" dirty="0"/>
              <a:t>plateaued</a:t>
            </a:r>
            <a:r>
              <a:rPr lang="en-US" dirty="0"/>
              <a:t> during the second period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30B83-63BD-4FCA-80DA-661A044D74A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27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“A </a:t>
            </a:r>
            <a:r>
              <a:rPr lang="en-US" b="1" dirty="0"/>
              <a:t>substantial</a:t>
            </a:r>
            <a:r>
              <a:rPr lang="en-US" dirty="0"/>
              <a:t> amount of funding came from grants.”</a:t>
            </a:r>
          </a:p>
          <a:p>
            <a:r>
              <a:rPr lang="en-US" dirty="0"/>
              <a:t>“</a:t>
            </a:r>
            <a:r>
              <a:rPr lang="en-US" b="1" dirty="0"/>
              <a:t>Modest</a:t>
            </a:r>
            <a:r>
              <a:rPr lang="en-US" dirty="0"/>
              <a:t> growth was observed in overseas fees.”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30B83-63BD-4FCA-80DA-661A044D74A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19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1" dirty="0"/>
              <a:t>In contrast</a:t>
            </a:r>
            <a:r>
              <a:rPr lang="en-US" dirty="0"/>
              <a:t>, endowment funding remained minimal.”</a:t>
            </a:r>
          </a:p>
          <a:p>
            <a:r>
              <a:rPr lang="en-US" dirty="0"/>
              <a:t>“</a:t>
            </a:r>
            <a:r>
              <a:rPr lang="en-US" b="1" dirty="0"/>
              <a:t>Overall</a:t>
            </a:r>
            <a:r>
              <a:rPr lang="en-US" dirty="0"/>
              <a:t>, the total funding grew significantly over time.”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30B83-63BD-4FCA-80DA-661A044D74A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3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“Research was </a:t>
            </a:r>
            <a:r>
              <a:rPr lang="en-US" b="1" dirty="0"/>
              <a:t>nearly double</a:t>
            </a:r>
            <a:r>
              <a:rPr lang="en-US" dirty="0"/>
              <a:t> that of services.”</a:t>
            </a:r>
          </a:p>
          <a:p>
            <a:r>
              <a:rPr lang="en-US" dirty="0"/>
              <a:t>“Funding was </a:t>
            </a:r>
            <a:r>
              <a:rPr lang="en-US" b="1" dirty="0"/>
              <a:t>evenly distributed</a:t>
            </a:r>
            <a:r>
              <a:rPr lang="en-US" dirty="0"/>
              <a:t> in the earlier years.”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30B83-63BD-4FCA-80DA-661A044D74A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034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b="1" dirty="0"/>
              <a:t>The vertical axis</a:t>
            </a:r>
            <a:r>
              <a:rPr lang="en-US" dirty="0"/>
              <a:t> represents funding in million pounds.”</a:t>
            </a:r>
          </a:p>
          <a:p>
            <a:r>
              <a:rPr lang="en-US" dirty="0"/>
              <a:t>“The chart </a:t>
            </a:r>
            <a:r>
              <a:rPr lang="en-US" b="1" dirty="0"/>
              <a:t>illustrates</a:t>
            </a:r>
            <a:r>
              <a:rPr lang="en-US" dirty="0"/>
              <a:t> the change in contributions over time.”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30B83-63BD-4FCA-80DA-661A044D74A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3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30B83-63BD-4FCA-80DA-661A044D74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16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means the speaker is speaking </a:t>
            </a:r>
            <a:r>
              <a:rPr lang="en-US" b="1" dirty="0"/>
              <a:t>naturally and fluently</a:t>
            </a:r>
            <a:r>
              <a:rPr lang="en-US" dirty="0"/>
              <a:t>, like a </a:t>
            </a:r>
            <a:r>
              <a:rPr lang="en-US" b="1" dirty="0"/>
              <a:t>native English speaker</a:t>
            </a:r>
            <a:r>
              <a:rPr lang="en-US" dirty="0"/>
              <a:t> would in a conversation.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30B83-63BD-4FCA-80DA-661A044D74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95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30B83-63BD-4FCA-80DA-661A044D74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457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30B83-63BD-4FCA-80DA-661A044D74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983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30B83-63BD-4FCA-80DA-661A044D74A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7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30B83-63BD-4FCA-80DA-661A044D74A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3691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30B83-63BD-4FCA-80DA-661A044D74A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52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30B83-63BD-4FCA-80DA-661A044D74A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67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9ED2-7C8C-8F01-7CAD-8E34ACE8A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6FE20-3DC7-8629-75DC-3B3E003618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0148C-33A2-2CEB-086A-D5B3B141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53FA-C404-4A0E-9BE1-2C6B17F982C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FC1DF-CB4E-6116-20BA-62DA5FF26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820B3-78A7-E365-307E-B48BBCBD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EA00-A82C-4379-9969-F25C98820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8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C2CE-1908-CEB1-323F-D8E91C7A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44D4A-DCA9-D149-38C1-642603213C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F4500-74F3-5D82-ED10-E75DD2F3B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53FA-C404-4A0E-9BE1-2C6B17F982C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54A04-A972-8AA2-4725-27D8FBCDD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B4306-E090-DA3A-775B-1A4A18977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EA00-A82C-4379-9969-F25C98820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47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75189F-A52C-13EE-486B-519E2B798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19E57-F348-D9D7-49FB-D62CF21A6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E41A81-642C-274B-324B-4D6555D1B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53FA-C404-4A0E-9BE1-2C6B17F982C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99D5C-85C7-C182-374D-483CC6744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63882-9E84-A0F5-EE8B-9DC513E7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EA00-A82C-4379-9969-F25C98820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07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1CCB-972A-773A-A5CC-058B6729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662F6-BDA1-FEF4-BC59-3BCA59978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9BEF7-266C-F801-D19F-9D00BF662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53FA-C404-4A0E-9BE1-2C6B17F982C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54953-66FC-4E6D-32F0-33A66EDD2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3D77D-5208-D07B-9249-F61852A37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EA00-A82C-4379-9969-F25C98820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93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F414A-98F3-27DC-48FA-D7A66EA5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1B77-9E3E-A14A-9494-FC5488AD5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09741-8E03-E27C-0003-BA83762A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53FA-C404-4A0E-9BE1-2C6B17F982C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FD1A-29CA-70AA-1C1B-008908F9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99806-2406-637B-ACB0-7E499153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EA00-A82C-4379-9969-F25C98820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67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2D6A-C093-28AD-8F3C-C26D229EA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55D6-D9B9-AC25-BD1B-06214439F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BCFE9-F7C0-748E-386B-BAFC3ACC8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756AF-6547-6E3D-BF3C-E0EB7FD0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53FA-C404-4A0E-9BE1-2C6B17F982C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B407E-8AC1-E82D-AA0D-919027E20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F4FFA-5D70-F573-C2DA-70E9D7FC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EA00-A82C-4379-9969-F25C98820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65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EE22-7B07-70C1-14BA-2E0C8DC3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8C3F6-AC2A-69AA-601A-D0599EEA9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6AE34-D8DE-3729-3EAC-E34DA7DF4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31B5F-1ED7-964B-C077-27AC90673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4315CF-33DE-3E5C-102A-CABCAD184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63F842-C44D-0ABB-F374-C9BE238C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53FA-C404-4A0E-9BE1-2C6B17F982C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327CF1-6987-8962-24ED-7E4A4840B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56990A-047C-1D09-F766-1F03D0BC7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EA00-A82C-4379-9969-F25C98820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11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E1D48-DEB1-0604-BCBF-CC6396DEE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3A08B-8D5D-7439-C875-F4B407CA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53FA-C404-4A0E-9BE1-2C6B17F982C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20214-C4A0-C2D9-3DD6-B716CE2C0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98654-8A58-F12E-FC07-7F18C4E7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EA00-A82C-4379-9969-F25C98820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7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5FED3-87E5-6A9A-9AED-92A080BA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53FA-C404-4A0E-9BE1-2C6B17F982C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ED5D03-29C5-D12C-1B5A-869D93978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DA1EB-0F06-97E4-FFD4-FA2E5E84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EA00-A82C-4379-9969-F25C98820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24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5A267-FB6F-83A6-DA57-D708C571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AD9BE-852C-3A5C-73F2-B277A9610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94787-9486-50A3-BC71-5BA10A24F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1D2E0-14DF-716F-4033-3248B526D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53FA-C404-4A0E-9BE1-2C6B17F982C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B4AF2-31D9-1EB5-4458-EAE87BAE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8DD53-D1E5-05A1-F3CD-1B3FA882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EA00-A82C-4379-9969-F25C98820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9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47138-D12E-0794-A3E3-E5B1F3A1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2099ED-31F2-CC7D-26D3-2CA524866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993007-B4A2-29D3-83B9-5E0AA682A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7A980-9058-E3A0-17B1-BE658F06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653FA-C404-4A0E-9BE1-2C6B17F982C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B1F20-7AFC-790E-B2B7-CEFB058A9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71B93-ADE7-E8BE-4E4D-CCBEC13F8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EA00-A82C-4379-9969-F25C98820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2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AC4EFE-0CE1-7FEE-06EE-6876AF206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2399C-45BC-7D83-12FA-583855F58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4A51-D641-B841-6F24-C344A94AD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653FA-C404-4A0E-9BE1-2C6B17F982CA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5DCA-7DBE-A768-3564-243C3E171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A79E7-FB5C-0417-EC25-680A65F8A2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3EA00-A82C-4379-9969-F25C988207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2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4382-3924-B96C-7260-703DDE29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767B9-E9AA-3D20-F7B0-0FECFEE1B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37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F6500-ABFD-8D4C-E3B0-E486D43F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7860DC-3588-7094-74E6-51DF242600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8580" y="1734048"/>
            <a:ext cx="8999421" cy="4666753"/>
          </a:xfrm>
        </p:spPr>
      </p:pic>
    </p:spTree>
    <p:extLst>
      <p:ext uri="{BB962C8B-B14F-4D97-AF65-F5344CB8AC3E}">
        <p14:creationId xmlns:p14="http://schemas.microsoft.com/office/powerpoint/2010/main" val="2833028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F4E33-59C1-B62E-5BCD-09CB4058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and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1EF83-4407-D430-7C06-171C8791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key data points.</a:t>
            </a:r>
          </a:p>
          <a:p>
            <a:r>
              <a:rPr lang="en-US" dirty="0"/>
              <a:t>Don’t try to describe everything.</a:t>
            </a:r>
          </a:p>
          <a:p>
            <a:r>
              <a:rPr lang="en-US" dirty="0"/>
              <a:t>Use linking words: moreover, however, in contrast.</a:t>
            </a:r>
          </a:p>
          <a:p>
            <a:r>
              <a:rPr lang="en-US" dirty="0"/>
              <a:t>Use filler structures if stuck:</a:t>
            </a:r>
          </a:p>
          <a:p>
            <a:pPr lvl="1"/>
            <a:r>
              <a:rPr lang="en-US" dirty="0"/>
              <a:t>"Another aspect worth noting is..."</a:t>
            </a:r>
          </a:p>
          <a:p>
            <a:pPr lvl="1"/>
            <a:r>
              <a:rPr lang="en-US" dirty="0"/>
              <a:t>"Looking further into the data..."</a:t>
            </a:r>
          </a:p>
          <a:p>
            <a:r>
              <a:rPr lang="en-US" dirty="0"/>
              <a:t>Speak with rising and falling intonation.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144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218B-8FA6-90F6-2E14-32CF5202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E04FE2-4C89-EC80-4629-1AA096CDC6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519518"/>
          <a:ext cx="9144000" cy="4504764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3210475237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514388616"/>
                    </a:ext>
                  </a:extLst>
                </a:gridCol>
              </a:tblGrid>
              <a:tr h="563096">
                <a:tc>
                  <a:txBody>
                    <a:bodyPr/>
                    <a:lstStyle/>
                    <a:p>
                      <a:r>
                        <a:rPr lang="en-US"/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Tips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223080"/>
                  </a:ext>
                </a:extLst>
              </a:tr>
              <a:tr h="985417">
                <a:tc>
                  <a:txBody>
                    <a:bodyPr/>
                    <a:lstStyle/>
                    <a:p>
                      <a:r>
                        <a:rPr lang="en-US" b="1"/>
                        <a:t>Content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Cover all main parts of the image without inventing data.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057804"/>
                  </a:ext>
                </a:extLst>
              </a:tr>
              <a:tr h="985417">
                <a:tc>
                  <a:txBody>
                    <a:bodyPr/>
                    <a:lstStyle/>
                    <a:p>
                      <a:r>
                        <a:rPr lang="en-US" b="1"/>
                        <a:t>Fluency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Speak smoothly, avoid long pauses or repeating yourself.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9108215"/>
                  </a:ext>
                </a:extLst>
              </a:tr>
              <a:tr h="985417">
                <a:tc>
                  <a:txBody>
                    <a:bodyPr/>
                    <a:lstStyle/>
                    <a:p>
                      <a:r>
                        <a:rPr lang="en-US" b="1" dirty="0"/>
                        <a:t>Pronunciation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Be clear. Don’t mumble or over-pronounce. Use natural intonation.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397603"/>
                  </a:ext>
                </a:extLst>
              </a:tr>
              <a:tr h="985417">
                <a:tc>
                  <a:txBody>
                    <a:bodyPr/>
                    <a:lstStyle/>
                    <a:p>
                      <a:r>
                        <a:rPr lang="en-US" b="1"/>
                        <a:t>Oral grammar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varied sentence structures and transitions.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8860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47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3371-4984-8E2A-45BC-DD874751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6B734-78F7-84C3-CDE7-D69AB3EC8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structure.</a:t>
            </a:r>
          </a:p>
          <a:p>
            <a:r>
              <a:rPr lang="en-US" dirty="0"/>
              <a:t>Focus on fluency and natural speech.</a:t>
            </a:r>
          </a:p>
          <a:p>
            <a:r>
              <a:rPr lang="en-US" dirty="0"/>
              <a:t>Practice under timed conditions.</a:t>
            </a:r>
          </a:p>
          <a:p>
            <a:r>
              <a:rPr lang="en-US" dirty="0"/>
              <a:t>Use template until fluent naturally.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577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BC639-8B6E-FDCF-FD33-0B6BD8D7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5DFD04-7C3C-83E7-E262-D058AA7112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23977" y="430307"/>
            <a:ext cx="7944046" cy="5688106"/>
          </a:xfrm>
        </p:spPr>
      </p:pic>
    </p:spTree>
    <p:extLst>
      <p:ext uri="{BB962C8B-B14F-4D97-AF65-F5344CB8AC3E}">
        <p14:creationId xmlns:p14="http://schemas.microsoft.com/office/powerpoint/2010/main" val="640164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A5FEC-9459-CF8C-9216-50A3BBEF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EDAB5-ADAD-2C1E-CD90-E91511489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bar graph shows sources of funding for higher education in Scotland across the years 1994–95, 1997–98, and 2001–02. Overall, total funding increased steadily, with </a:t>
            </a:r>
            <a:r>
              <a:rPr lang="en-US" b="1" dirty="0"/>
              <a:t>funding council grants</a:t>
            </a:r>
            <a:r>
              <a:rPr lang="en-US" dirty="0"/>
              <a:t> and </a:t>
            </a:r>
            <a:r>
              <a:rPr lang="en-US" b="1" dirty="0"/>
              <a:t>research</a:t>
            </a:r>
            <a:r>
              <a:rPr lang="en-US" dirty="0"/>
              <a:t> being the major contributors.</a:t>
            </a:r>
          </a:p>
          <a:p>
            <a:r>
              <a:rPr lang="en-US" dirty="0"/>
              <a:t>Notably, </a:t>
            </a:r>
            <a:r>
              <a:rPr lang="en-US" b="1" dirty="0"/>
              <a:t>research funding</a:t>
            </a:r>
            <a:r>
              <a:rPr lang="en-US" dirty="0"/>
              <a:t> saw a sharp rise in 2001–02, while </a:t>
            </a:r>
            <a:r>
              <a:rPr lang="en-US" b="1" dirty="0"/>
              <a:t>overseas fees</a:t>
            </a:r>
            <a:r>
              <a:rPr lang="en-US" dirty="0"/>
              <a:t> and </a:t>
            </a:r>
            <a:r>
              <a:rPr lang="en-US" b="1" dirty="0"/>
              <a:t>services</a:t>
            </a:r>
            <a:r>
              <a:rPr lang="en-US" dirty="0"/>
              <a:t> also grew gradually. </a:t>
            </a:r>
            <a:r>
              <a:rPr lang="en-US" b="1" dirty="0"/>
              <a:t>Endowments</a:t>
            </a:r>
            <a:r>
              <a:rPr lang="en-US" dirty="0"/>
              <a:t> remained the smallest source throughout.</a:t>
            </a:r>
          </a:p>
          <a:p>
            <a:r>
              <a:rPr lang="en-US" dirty="0"/>
              <a:t>In summary, the graph highlights a consistent growth in educational funding with a clear shift towards more </a:t>
            </a:r>
            <a:r>
              <a:rPr lang="en-US" b="1" dirty="0"/>
              <a:t>research-based income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55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CFBD-B003-82BD-693D-2C8B6EC38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4683-47D9-4D85-A0DB-CDEFC6468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</a:t>
            </a:r>
            <a:br>
              <a:rPr lang="en-US" dirty="0"/>
            </a:br>
            <a:r>
              <a:rPr lang="en-US" i="1" dirty="0"/>
              <a:t>“The image shows / illustrates / presents...”</a:t>
            </a:r>
            <a:endParaRPr lang="en-US" dirty="0"/>
          </a:p>
          <a:p>
            <a:r>
              <a:rPr lang="en-US" b="1" dirty="0"/>
              <a:t>Main Features</a:t>
            </a:r>
            <a:br>
              <a:rPr lang="en-US" dirty="0"/>
            </a:br>
            <a:r>
              <a:rPr lang="en-US" i="1" dirty="0"/>
              <a:t>Describe 2–3 key trends, comparisons, or figures.</a:t>
            </a:r>
            <a:endParaRPr lang="en-US" dirty="0"/>
          </a:p>
          <a:p>
            <a:r>
              <a:rPr lang="en-US" b="1" dirty="0"/>
              <a:t>Comparison / Growth</a:t>
            </a:r>
            <a:br>
              <a:rPr lang="en-US" dirty="0"/>
            </a:br>
            <a:r>
              <a:rPr lang="en-US" i="1" dirty="0"/>
              <a:t>Use words like “increased,” “declined,” “remained stable,” “largest,” etc.</a:t>
            </a:r>
            <a:endParaRPr lang="en-US" dirty="0"/>
          </a:p>
          <a:p>
            <a:r>
              <a:rPr lang="en-US" b="1" dirty="0"/>
              <a:t>Conclusion (Optional but helpful)</a:t>
            </a:r>
            <a:br>
              <a:rPr lang="en-US" dirty="0"/>
            </a:br>
            <a:r>
              <a:rPr lang="en-US" i="1" dirty="0"/>
              <a:t>Summarize general trend or pattern.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82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28BD5-790A-2ECB-5DA7-69ED8B1EF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D812E-7B5C-447C-BDA3-616424394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avoid default openers</a:t>
            </a:r>
            <a:r>
              <a:rPr lang="en-US" dirty="0"/>
              <a:t> like “This bar chart shows…” by using:</a:t>
            </a:r>
          </a:p>
          <a:p>
            <a:r>
              <a:rPr lang="en-US" dirty="0"/>
              <a:t>“The visual representation outlines…”</a:t>
            </a:r>
          </a:p>
          <a:p>
            <a:r>
              <a:rPr lang="en-US" dirty="0"/>
              <a:t>“This graph provides a breakdown of…”</a:t>
            </a:r>
          </a:p>
          <a:p>
            <a:r>
              <a:rPr lang="en-US" dirty="0"/>
              <a:t>“The image presents data regarding…”</a:t>
            </a:r>
          </a:p>
          <a:p>
            <a:r>
              <a:rPr lang="en-US" dirty="0"/>
              <a:t>Or you can create a new one 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/>
              <a:t>eg</a:t>
            </a:r>
            <a:r>
              <a:rPr lang="en-US" dirty="0"/>
              <a:t> –”A consistent upward trajectory is visible across multiple funding sources.”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2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C6B2-6897-AE03-0F8E-104A84D6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Verbs for Describing Change or Trend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D4533C-AB9C-A8F3-EE0C-54F2AFD6E6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73624" y="2106995"/>
          <a:ext cx="8686800" cy="3474720"/>
        </p:xfrm>
        <a:graphic>
          <a:graphicData uri="http://schemas.openxmlformats.org/drawingml/2006/table">
            <a:tbl>
              <a:tblPr/>
              <a:tblGrid>
                <a:gridCol w="4343400">
                  <a:extLst>
                    <a:ext uri="{9D8B030D-6E8A-4147-A177-3AD203B41FA5}">
                      <a16:colId xmlns:a16="http://schemas.microsoft.com/office/drawing/2014/main" val="2057179739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4211015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Basic 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Advanced Alternative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628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Increase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Surge, escalate, soar, rise sharply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32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Decrease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Decline, plummet, dip, fall sharply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219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Stay the same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Stabilize, plateau, remain unchanged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889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Go up slowly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Climb steadily, grow moderately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796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Go down slowly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Diminish, drop gradually, contract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591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403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C355-8022-A71C-4319-459F4272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2. Adjectives for Describing Amounts / Size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C345DF-86A0-E910-DF5F-A2F170F367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796207"/>
          <a:ext cx="8229600" cy="47602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68338143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8711078"/>
                    </a:ext>
                  </a:extLst>
                </a:gridCol>
              </a:tblGrid>
              <a:tr h="952052">
                <a:tc>
                  <a:txBody>
                    <a:bodyPr/>
                    <a:lstStyle/>
                    <a:p>
                      <a:r>
                        <a:rPr lang="en-US" sz="2800"/>
                        <a:t>Basic 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Advanced 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277196"/>
                  </a:ext>
                </a:extLst>
              </a:tr>
              <a:tr h="952052">
                <a:tc>
                  <a:txBody>
                    <a:bodyPr/>
                    <a:lstStyle/>
                    <a:p>
                      <a:r>
                        <a:rPr lang="en-US" sz="2800" dirty="0"/>
                        <a:t>Big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Substantial, considerable, significant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817646"/>
                  </a:ext>
                </a:extLst>
              </a:tr>
              <a:tr h="952052">
                <a:tc>
                  <a:txBody>
                    <a:bodyPr/>
                    <a:lstStyle/>
                    <a:p>
                      <a:r>
                        <a:rPr lang="en-US" sz="2800"/>
                        <a:t>Small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Modest, minor, marginal, minimal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278934"/>
                  </a:ext>
                </a:extLst>
              </a:tr>
              <a:tr h="952052">
                <a:tc>
                  <a:txBody>
                    <a:bodyPr/>
                    <a:lstStyle/>
                    <a:p>
                      <a:r>
                        <a:rPr lang="en-US" sz="2800"/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Elevated, peak, leading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167980"/>
                  </a:ext>
                </a:extLst>
              </a:tr>
              <a:tr h="952052">
                <a:tc>
                  <a:txBody>
                    <a:bodyPr/>
                    <a:lstStyle/>
                    <a:p>
                      <a:r>
                        <a:rPr lang="en-US" sz="2800" dirty="0"/>
                        <a:t>Low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Lower-tier, bottom level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305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62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E063-F390-64F8-072E-7A113488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1F56F-4119-12DC-550A-2BF427C2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shown an image (graph, chart, map, picture, etc.).</a:t>
            </a:r>
          </a:p>
          <a:p>
            <a:r>
              <a:rPr lang="en-US" dirty="0"/>
              <a:t>You will get </a:t>
            </a:r>
            <a:r>
              <a:rPr lang="en-US" b="1" dirty="0"/>
              <a:t>25 seconds to prepare</a:t>
            </a:r>
            <a:r>
              <a:rPr lang="en-US" dirty="0"/>
              <a:t> and </a:t>
            </a:r>
            <a:r>
              <a:rPr lang="en-US" b="1" dirty="0"/>
              <a:t>40 seconds to speak</a:t>
            </a:r>
            <a:r>
              <a:rPr lang="en-US" dirty="0"/>
              <a:t>.</a:t>
            </a:r>
          </a:p>
          <a:p>
            <a:r>
              <a:rPr lang="en-US" dirty="0"/>
              <a:t>Your goal: Provide a structured and fluent description.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4211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2E30-5C25-0A22-024B-EDDA7FBB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 Linking and Transition Words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635D-085A-2391-DADC-B06777BB2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4EA1FC-10B3-D553-71D7-EAD25062AABE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1622686"/>
          <a:ext cx="8229600" cy="5235314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62485063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724439950"/>
                    </a:ext>
                  </a:extLst>
                </a:gridCol>
              </a:tblGrid>
              <a:tr h="790310">
                <a:tc>
                  <a:txBody>
                    <a:bodyPr/>
                    <a:lstStyle/>
                    <a:p>
                      <a:r>
                        <a:rPr lang="en-US" sz="2800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Words/Phrases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459279"/>
                  </a:ext>
                </a:extLst>
              </a:tr>
              <a:tr h="1111251">
                <a:tc>
                  <a:txBody>
                    <a:bodyPr/>
                    <a:lstStyle/>
                    <a:p>
                      <a:r>
                        <a:rPr lang="en-US" sz="2800"/>
                        <a:t>Adding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Moreover, in addition, similarly, likewise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800489"/>
                  </a:ext>
                </a:extLst>
              </a:tr>
              <a:tr h="1111251">
                <a:tc>
                  <a:txBody>
                    <a:bodyPr/>
                    <a:lstStyle/>
                    <a:p>
                      <a:r>
                        <a:rPr lang="en-US" sz="2800" dirty="0"/>
                        <a:t>Contrasting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However, in contrast, whereas, although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953850"/>
                  </a:ext>
                </a:extLst>
              </a:tr>
              <a:tr h="1111251">
                <a:tc>
                  <a:txBody>
                    <a:bodyPr/>
                    <a:lstStyle/>
                    <a:p>
                      <a:r>
                        <a:rPr lang="en-US" sz="2800"/>
                        <a:t>Explaining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This indicates, which shows, meaning that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794238"/>
                  </a:ext>
                </a:extLst>
              </a:tr>
              <a:tr h="1111251">
                <a:tc>
                  <a:txBody>
                    <a:bodyPr/>
                    <a:lstStyle/>
                    <a:p>
                      <a:r>
                        <a:rPr lang="en-US" sz="2800"/>
                        <a:t>Concluding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Overall, to summarize, in brief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43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961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A9E2-ED77-E7BB-A0F1-F361934B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Describing Patterns and Comparisons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8E3E9A-4B06-ECE1-45E8-8AEC6DD7A6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875704"/>
          <a:ext cx="8229600" cy="3348082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99748844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937106879"/>
                    </a:ext>
                  </a:extLst>
                </a:gridCol>
              </a:tblGrid>
              <a:tr h="561138">
                <a:tc>
                  <a:txBody>
                    <a:bodyPr/>
                    <a:lstStyle/>
                    <a:p>
                      <a:r>
                        <a:rPr lang="en-US" sz="2400"/>
                        <a:t>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Phrases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971081"/>
                  </a:ext>
                </a:extLst>
              </a:tr>
              <a:tr h="981992">
                <a:tc>
                  <a:txBody>
                    <a:bodyPr/>
                    <a:lstStyle/>
                    <a:p>
                      <a:r>
                        <a:rPr lang="en-US" sz="2400"/>
                        <a:t>Compare levels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Slightly higher than, nearly double, far lower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147859"/>
                  </a:ext>
                </a:extLst>
              </a:tr>
              <a:tr h="561138">
                <a:tc>
                  <a:txBody>
                    <a:bodyPr/>
                    <a:lstStyle/>
                    <a:p>
                      <a:r>
                        <a:rPr lang="en-US" sz="2400"/>
                        <a:t>General pattern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 consistent trend, a recurring pattern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128772"/>
                  </a:ext>
                </a:extLst>
              </a:tr>
              <a:tr h="981992">
                <a:tc>
                  <a:txBody>
                    <a:bodyPr/>
                    <a:lstStyle/>
                    <a:p>
                      <a:r>
                        <a:rPr lang="en-US" sz="2400"/>
                        <a:t>Distribution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Evenly spread, disproportionately represented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319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4557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73FB-97A6-4D41-37F1-3C0DC6CD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5. Words for Describing Graphs and Visuals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4A7C5E-AEA3-7B35-7ED4-0CC91AF142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67435"/>
          <a:ext cx="8229600" cy="3338746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98789546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967191433"/>
                    </a:ext>
                  </a:extLst>
                </a:gridCol>
              </a:tblGrid>
              <a:tr h="534199">
                <a:tc>
                  <a:txBody>
                    <a:bodyPr/>
                    <a:lstStyle/>
                    <a:p>
                      <a:r>
                        <a:rPr lang="en-US" sz="2400"/>
                        <a:t>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Words/Phrases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95812"/>
                  </a:ext>
                </a:extLst>
              </a:tr>
              <a:tr h="934849">
                <a:tc>
                  <a:txBody>
                    <a:bodyPr/>
                    <a:lstStyle/>
                    <a:p>
                      <a:r>
                        <a:rPr lang="en-US" sz="2400"/>
                        <a:t>Talking about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The chart shows, the graph illustrates, the table provides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835898"/>
                  </a:ext>
                </a:extLst>
              </a:tr>
              <a:tr h="934849">
                <a:tc>
                  <a:txBody>
                    <a:bodyPr/>
                    <a:lstStyle/>
                    <a:p>
                      <a:r>
                        <a:rPr lang="en-US" sz="2400"/>
                        <a:t>Describing axes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Vertical axis, horizontal axis, categories, segments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128422"/>
                  </a:ext>
                </a:extLst>
              </a:tr>
              <a:tr h="934849">
                <a:tc>
                  <a:txBody>
                    <a:bodyPr/>
                    <a:lstStyle/>
                    <a:p>
                      <a:r>
                        <a:rPr lang="en-US" sz="2400" dirty="0"/>
                        <a:t>Mentioning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Over the period of, across three years, in the given timeframe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17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774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6B83B-835D-8F3E-84EA-EB94A040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General Scene (Picture/Photo)</a:t>
            </a:r>
            <a:br>
              <a:rPr lang="en-US" b="1" dirty="0"/>
            </a:br>
            <a:r>
              <a:rPr lang="en-US" dirty="0"/>
              <a:t> </a:t>
            </a:r>
            <a:r>
              <a:rPr lang="en-US" i="1" dirty="0"/>
              <a:t>Use when describing real-life scenes, campus, people, or nature.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0525F-6CD7-5BFE-5C57-F919335F9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Template:</a:t>
            </a:r>
            <a:endParaRPr lang="en-US" dirty="0"/>
          </a:p>
          <a:p>
            <a:r>
              <a:rPr lang="en-US" dirty="0"/>
              <a:t>At first glance, this image shows a [keyword: scene/topic].</a:t>
            </a:r>
          </a:p>
          <a:p>
            <a:r>
              <a:rPr lang="en-US" dirty="0"/>
              <a:t>In the foreground, I can see [keyword: main detail], while in the background there is [keyword: secondary detail].</a:t>
            </a:r>
          </a:p>
          <a:p>
            <a:r>
              <a:rPr lang="en-US" dirty="0"/>
              <a:t>The overall impression is that it represents [keyword: theme/idea].</a:t>
            </a:r>
          </a:p>
          <a:p>
            <a:endParaRPr lang="en-US" dirty="0"/>
          </a:p>
          <a:p>
            <a:r>
              <a:rPr lang="en-US" b="1" dirty="0"/>
              <a:t>Collocations inside:</a:t>
            </a:r>
            <a:r>
              <a:rPr lang="en-US" dirty="0"/>
              <a:t> </a:t>
            </a:r>
            <a:r>
              <a:rPr lang="en-US" i="1" dirty="0"/>
              <a:t>at first glance, in the foreground, overall impression, represents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924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8C7D-72DB-E7BB-3D08-6A78CCBB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D4E786-3724-20EE-C99F-21747255F1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14662" y="2000338"/>
            <a:ext cx="1087253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 first sight, the picture draws attention to ___, while in the background we notice ___.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noticeable element is ___, which seems to be connected with ___.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setting appears lively/calm, and this atmosphere is mainly created by ___.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Altogether, the scene reflects ___.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96804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95E1E-77F5-AEDF-84F8-D232D5E73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Bar Graph / Line Graph</a:t>
            </a:r>
            <a:br>
              <a:rPr lang="en-US" b="1" dirty="0"/>
            </a:br>
            <a:r>
              <a:rPr lang="en-US" i="1" dirty="0"/>
              <a:t>Use when describing trends, numbers, comparisons.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1FBA5-D6FB-E1DE-D4F8-24587E09C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Template:</a:t>
            </a:r>
            <a:endParaRPr lang="en-US" dirty="0"/>
          </a:p>
          <a:p>
            <a:r>
              <a:rPr lang="en-US" dirty="0"/>
              <a:t>This graph provides information about [keyword: topic].</a:t>
            </a:r>
          </a:p>
          <a:p>
            <a:r>
              <a:rPr lang="en-US" dirty="0"/>
              <a:t>The highest point is seen in [keyword: category], whereas the lowest is in [keyword: category].</a:t>
            </a:r>
          </a:p>
          <a:p>
            <a:r>
              <a:rPr lang="en-US" dirty="0"/>
              <a:t>Overall, the data highlights [keyword: trend/finding].</a:t>
            </a:r>
          </a:p>
          <a:p>
            <a:r>
              <a:rPr lang="en-US" b="1" dirty="0"/>
              <a:t>Collocations inside:</a:t>
            </a:r>
            <a:r>
              <a:rPr lang="en-US" dirty="0"/>
              <a:t> </a:t>
            </a:r>
            <a:r>
              <a:rPr lang="en-US" i="1" dirty="0"/>
              <a:t>provides information about, highest point, lowest point, overall highlights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32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1084-84E6-95D4-E255-ADCD76C40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Graph (line, bar)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0F3B-AAB7-D83F-FDB6-0CE771668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graph opens with ___, and as the timeline moves forward, ___ becomes more visible.</a:t>
            </a:r>
            <a:endParaRPr lang="en-US" dirty="0"/>
          </a:p>
          <a:p>
            <a:r>
              <a:rPr lang="en-US" i="1" dirty="0"/>
              <a:t>A gradual increase is observed in ___, whereas ___ tends to decline.</a:t>
            </a:r>
            <a:endParaRPr lang="en-US" dirty="0"/>
          </a:p>
          <a:p>
            <a:r>
              <a:rPr lang="en-US" i="1" dirty="0"/>
              <a:t>The turning point occurs around ___, showing a clear shift in the pattern.</a:t>
            </a:r>
            <a:endParaRPr lang="en-US" dirty="0"/>
          </a:p>
          <a:p>
            <a:r>
              <a:rPr lang="en-US" i="1" dirty="0"/>
              <a:t>Taken together, the graph highlights the dominance of ___ over ___.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672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6506-7DBF-DCA8-8F44-1986F54E0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Pie Chart / Table (Proportion / Distribution)</a:t>
            </a:r>
            <a:br>
              <a:rPr lang="en-US" b="1" dirty="0"/>
            </a:br>
            <a:r>
              <a:rPr lang="en-US" i="1" dirty="0"/>
              <a:t>Use when describing percentages, divisions, shares.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02BA-EB63-B4A4-306E-F94C38852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Template:</a:t>
            </a:r>
            <a:endParaRPr lang="en-US" dirty="0"/>
          </a:p>
          <a:p>
            <a:r>
              <a:rPr lang="en-US" dirty="0"/>
              <a:t>This chart illustrates the distribution of [keyword: subject].</a:t>
            </a:r>
          </a:p>
          <a:p>
            <a:r>
              <a:rPr lang="en-US" dirty="0"/>
              <a:t>The largest share belongs to [keyword: category], while the smallest portion is taken by [keyword: category].</a:t>
            </a:r>
          </a:p>
          <a:p>
            <a:r>
              <a:rPr lang="en-US" dirty="0"/>
              <a:t>Altogether, the chart makes clear the relative importance of [keyword: overall idea].</a:t>
            </a:r>
          </a:p>
          <a:p>
            <a:r>
              <a:rPr lang="en-US" b="1" dirty="0"/>
              <a:t>Collocations inside:</a:t>
            </a:r>
            <a:r>
              <a:rPr lang="en-US" dirty="0"/>
              <a:t> </a:t>
            </a:r>
            <a:r>
              <a:rPr lang="en-US" i="1" dirty="0"/>
              <a:t>illustrates the distribution, largest share, smallest portion, makes clear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82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AE8F1-4C87-EF58-D64D-411EAF9A9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Chart / Table (comparisons, percentages)</a:t>
            </a:r>
          </a:p>
          <a:p>
            <a:r>
              <a:rPr lang="en-US" i="1" dirty="0"/>
              <a:t>The chart clearly divides the data, with ___ taking the largest portion.</a:t>
            </a:r>
            <a:endParaRPr lang="en-US" dirty="0"/>
          </a:p>
          <a:p>
            <a:r>
              <a:rPr lang="en-US" i="1" dirty="0"/>
              <a:t>In contrast, ___ occupies only a minor share, which makes it stand out.</a:t>
            </a:r>
            <a:endParaRPr lang="en-US" dirty="0"/>
          </a:p>
          <a:p>
            <a:r>
              <a:rPr lang="en-US" i="1" dirty="0"/>
              <a:t>The distribution suggests that ___ is prioritized, while ___ is relatively neglected.</a:t>
            </a:r>
            <a:endParaRPr lang="en-US" dirty="0"/>
          </a:p>
          <a:p>
            <a:r>
              <a:rPr lang="en-US" i="1" dirty="0"/>
              <a:t>Overall, the chart illustrates a balance between ___ and ___, though with some variations.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96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CE2ED-B9DC-75B5-FBFC-E543FDDD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34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Process / Flowchart / Cycle</a:t>
            </a:r>
            <a:br>
              <a:rPr lang="en-US" b="1" dirty="0"/>
            </a:br>
            <a:r>
              <a:rPr lang="en-US" dirty="0"/>
              <a:t> </a:t>
            </a:r>
            <a:r>
              <a:rPr lang="en-US" i="1" dirty="0"/>
              <a:t>Use for diagrams showing stages, development, life cycle.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ECB95-2C1A-A458-0380-9086C8C8B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Template:</a:t>
            </a:r>
            <a:endParaRPr lang="en-US" dirty="0"/>
          </a:p>
          <a:p>
            <a:r>
              <a:rPr lang="en-US" dirty="0"/>
              <a:t>This diagram explains the process of [keyword: topic]."</a:t>
            </a:r>
          </a:p>
          <a:p>
            <a:r>
              <a:rPr lang="en-US" dirty="0"/>
              <a:t>It begins with [keyword: stage 1], continues through [keyword: stage 2], and then moves to [keyword: stage 3].</a:t>
            </a:r>
          </a:p>
          <a:p>
            <a:r>
              <a:rPr lang="en-US" dirty="0"/>
              <a:t>Finally, it ends with [keyword: outcome]."</a:t>
            </a:r>
          </a:p>
          <a:p>
            <a:r>
              <a:rPr lang="en-US" b="1" dirty="0"/>
              <a:t>Collocations inside:</a:t>
            </a:r>
            <a:r>
              <a:rPr lang="en-US" dirty="0"/>
              <a:t> </a:t>
            </a:r>
            <a:r>
              <a:rPr lang="en-US" i="1" dirty="0"/>
              <a:t>explains the process, begins with, continues through, ends with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885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1C30D-485B-5341-9320-E4B6E2A2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images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DDA5-7E93-0201-E0AD-B67E0EC6E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Bar graph</a:t>
            </a:r>
          </a:p>
          <a:p>
            <a:r>
              <a:rPr lang="en-US" dirty="0"/>
              <a:t>Line graph</a:t>
            </a:r>
          </a:p>
          <a:p>
            <a:r>
              <a:rPr lang="en-US" dirty="0"/>
              <a:t>Pie chart</a:t>
            </a:r>
          </a:p>
          <a:p>
            <a:r>
              <a:rPr lang="en-US" dirty="0"/>
              <a:t>Table</a:t>
            </a:r>
          </a:p>
          <a:p>
            <a:r>
              <a:rPr lang="en-US" dirty="0"/>
              <a:t>Map</a:t>
            </a:r>
          </a:p>
          <a:p>
            <a:r>
              <a:rPr lang="en-US" dirty="0"/>
              <a:t>Flowchart</a:t>
            </a:r>
          </a:p>
          <a:p>
            <a:r>
              <a:rPr lang="en-US" dirty="0"/>
              <a:t>Picture (scene, process, etc.)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436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93143-6A9E-E348-FF45-3C0B0E55C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Process / Cycle (step-by-step)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D6C3B-C4A2-D62C-9110-84D80BFFA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sequence begins with ___, followed by ___ in the next stage.</a:t>
            </a:r>
            <a:endParaRPr lang="en-US" dirty="0"/>
          </a:p>
          <a:p>
            <a:r>
              <a:rPr lang="en-US" i="1" dirty="0"/>
              <a:t>Each step logically connects to the next, creating a smooth progression.</a:t>
            </a:r>
            <a:endParaRPr lang="en-US" dirty="0"/>
          </a:p>
          <a:p>
            <a:r>
              <a:rPr lang="en-US" i="1" dirty="0"/>
              <a:t>A key transformation occurs when ___ turns into ___.</a:t>
            </a:r>
            <a:endParaRPr lang="en-US" dirty="0"/>
          </a:p>
          <a:p>
            <a:r>
              <a:rPr lang="en-US" i="1" dirty="0"/>
              <a:t>Finally, the cycle concludes with ___, which completes the process.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802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1F9D-45D5-BDD9-4A9D-635BF0D0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Map / Layout (Campus / Geography / Facilities)</a:t>
            </a:r>
            <a:br>
              <a:rPr lang="en-US" b="1" dirty="0"/>
            </a:br>
            <a:r>
              <a:rPr lang="en-US" i="1" dirty="0"/>
              <a:t>Use when describing places, directions, facilities.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65914-83A1-5084-DF19-C8BCF0FC1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Template:</a:t>
            </a:r>
            <a:endParaRPr lang="en-US" dirty="0"/>
          </a:p>
          <a:p>
            <a:r>
              <a:rPr lang="en-US" dirty="0"/>
              <a:t>This map displays the layout of [keyword: location].</a:t>
            </a:r>
          </a:p>
          <a:p>
            <a:r>
              <a:rPr lang="en-US" dirty="0"/>
              <a:t>In the center, there is [keyword: feature], while on the [keyword: direction] we can see [keyword: feature].</a:t>
            </a:r>
          </a:p>
          <a:p>
            <a:r>
              <a:rPr lang="en-US" dirty="0"/>
              <a:t>Altogether, the map provides a clear overview of [keyword: topic].</a:t>
            </a:r>
          </a:p>
          <a:p>
            <a:r>
              <a:rPr lang="en-US" b="1" dirty="0"/>
              <a:t>Collocations inside:</a:t>
            </a:r>
            <a:r>
              <a:rPr lang="en-US" dirty="0"/>
              <a:t> </a:t>
            </a:r>
            <a:r>
              <a:rPr lang="en-US" i="1" dirty="0"/>
              <a:t>displays the layout, provides a clear overview, in the center, on the side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328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0AFA-99C8-4259-DBFB-4223FE98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FF4B-2AD7-6F83-3838-F7F43CD45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Map (locations, changes)</a:t>
            </a:r>
          </a:p>
          <a:p>
            <a:r>
              <a:rPr lang="en-US" i="1" dirty="0"/>
              <a:t>The map indicates that ___ is positioned near ___, making it a central point.</a:t>
            </a:r>
            <a:endParaRPr lang="en-US" dirty="0"/>
          </a:p>
          <a:p>
            <a:r>
              <a:rPr lang="en-US" i="1" dirty="0"/>
              <a:t>Over time, ___ has expanded, while ___ has either disappeared or shifted.</a:t>
            </a:r>
            <a:endParaRPr lang="en-US" dirty="0"/>
          </a:p>
          <a:p>
            <a:r>
              <a:rPr lang="en-US" i="1" dirty="0"/>
              <a:t>The main development can be seen in ___, which contrasts with the unchanged ___.</a:t>
            </a:r>
            <a:endParaRPr lang="en-US" dirty="0"/>
          </a:p>
          <a:p>
            <a:r>
              <a:rPr lang="en-US" i="1" dirty="0"/>
              <a:t>In summary, the map highlights both continuity and change across the area.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78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391C1-AC65-293B-B39A-B099B7B4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Abstract / Concept Diagram</a:t>
            </a:r>
            <a:br>
              <a:rPr lang="en-US" b="1" dirty="0"/>
            </a:br>
            <a:r>
              <a:rPr lang="en-US" i="1" dirty="0"/>
              <a:t>Use for images with no obvious objects (like mind maps, abstract figures).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9AA3F-E1CD-B92D-00BC-BE47608BC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Template:</a:t>
            </a:r>
            <a:endParaRPr lang="en-US" dirty="0"/>
          </a:p>
          <a:p>
            <a:r>
              <a:rPr lang="en-US" dirty="0"/>
              <a:t>The diagram highlights the concept of [keyword: idea].</a:t>
            </a:r>
          </a:p>
          <a:p>
            <a:r>
              <a:rPr lang="en-US" dirty="0"/>
              <a:t>It connects [keyword: element 1] with [keyword: element 2], showing a strong relationship.</a:t>
            </a:r>
          </a:p>
          <a:p>
            <a:r>
              <a:rPr lang="en-US" dirty="0"/>
              <a:t>"Overall, it suggests that [keyword: conclusion].</a:t>
            </a:r>
          </a:p>
          <a:p>
            <a:r>
              <a:rPr lang="en-US" b="1" dirty="0"/>
              <a:t>Collocations inside:</a:t>
            </a:r>
            <a:r>
              <a:rPr lang="en-US" dirty="0"/>
              <a:t> </a:t>
            </a:r>
            <a:r>
              <a:rPr lang="en-US" i="1" dirty="0"/>
              <a:t>highlights the concept, strong relationship, overall suggests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720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229A-806D-A4D4-18DE-1B9E17DA7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Extra Plugins for Any Image (Flexible Sentences)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7AE7-77A4-B915-5FAF-F45129AC8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can be dropped anywhere for fluency:</a:t>
            </a:r>
          </a:p>
          <a:p>
            <a:r>
              <a:rPr lang="en-US" dirty="0"/>
              <a:t>As we can see, [insert keyword detail].</a:t>
            </a:r>
          </a:p>
          <a:p>
            <a:r>
              <a:rPr lang="en-US" dirty="0"/>
              <a:t>Another important aspect is [insert keyword].</a:t>
            </a:r>
          </a:p>
          <a:p>
            <a:r>
              <a:rPr lang="en-US" dirty="0"/>
              <a:t>This clearly indicates [insert keyword/conclusion].</a:t>
            </a:r>
          </a:p>
          <a:p>
            <a:r>
              <a:rPr lang="en-US" dirty="0"/>
              <a:t>From the image, it is evident that [insert keyword].</a:t>
            </a:r>
          </a:p>
          <a:p>
            <a:r>
              <a:rPr lang="en-US" dirty="0"/>
              <a:t>In short, the picture demonstrates [insert keyword].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809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92245-9E59-6FC0-6A4F-3B9ED0AE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Universal Plug-in Sentences for PTE Describe Image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9D67F-4D4A-57D7-00BC-91C48696C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It connects </a:t>
            </a:r>
            <a:r>
              <a:rPr lang="en-US" b="1" i="1" dirty="0"/>
              <a:t>[element 1]</a:t>
            </a:r>
            <a:r>
              <a:rPr lang="en-US" i="1" dirty="0"/>
              <a:t> with </a:t>
            </a:r>
            <a:r>
              <a:rPr lang="en-US" b="1" i="1" dirty="0"/>
              <a:t>[element 2]</a:t>
            </a:r>
            <a:r>
              <a:rPr lang="en-US" i="1" dirty="0"/>
              <a:t>, showing a strong relationship.</a:t>
            </a:r>
            <a:endParaRPr lang="en-US" dirty="0"/>
          </a:p>
          <a:p>
            <a:r>
              <a:rPr lang="en-US" i="1" dirty="0"/>
              <a:t>The main focus is on </a:t>
            </a:r>
            <a:r>
              <a:rPr lang="en-US" b="1" i="1" dirty="0"/>
              <a:t>[element 1]</a:t>
            </a:r>
            <a:r>
              <a:rPr lang="en-US" i="1" dirty="0"/>
              <a:t>, while </a:t>
            </a:r>
            <a:r>
              <a:rPr lang="en-US" b="1" i="1" dirty="0"/>
              <a:t>[element 2]</a:t>
            </a:r>
            <a:r>
              <a:rPr lang="en-US" i="1" dirty="0"/>
              <a:t> provides supporting detail.</a:t>
            </a:r>
            <a:endParaRPr lang="en-US" dirty="0"/>
          </a:p>
          <a:p>
            <a:r>
              <a:rPr lang="en-US" i="1" dirty="0"/>
              <a:t>A clear contrast appears between </a:t>
            </a:r>
            <a:r>
              <a:rPr lang="en-US" b="1" i="1" dirty="0"/>
              <a:t>[element 1]</a:t>
            </a:r>
            <a:r>
              <a:rPr lang="en-US" i="1" dirty="0"/>
              <a:t> and </a:t>
            </a:r>
            <a:r>
              <a:rPr lang="en-US" b="1" i="1" dirty="0"/>
              <a:t>[element 2]</a:t>
            </a:r>
            <a:r>
              <a:rPr lang="en-US" i="1" dirty="0"/>
              <a:t>.</a:t>
            </a:r>
            <a:endParaRPr lang="en-US" dirty="0"/>
          </a:p>
          <a:p>
            <a:r>
              <a:rPr lang="en-US" i="1" dirty="0"/>
              <a:t>The image highlights how </a:t>
            </a:r>
            <a:r>
              <a:rPr lang="en-US" b="1" i="1" dirty="0"/>
              <a:t>[element 1]</a:t>
            </a:r>
            <a:r>
              <a:rPr lang="en-US" i="1" dirty="0"/>
              <a:t> gradually shifts towards </a:t>
            </a:r>
            <a:r>
              <a:rPr lang="en-US" b="1" i="1" dirty="0"/>
              <a:t>[element 2]</a:t>
            </a:r>
            <a:r>
              <a:rPr lang="en-US" i="1" dirty="0"/>
              <a:t>.</a:t>
            </a:r>
            <a:endParaRPr lang="en-US" dirty="0"/>
          </a:p>
          <a:p>
            <a:r>
              <a:rPr lang="en-US" i="1" dirty="0"/>
              <a:t>There is a balance between </a:t>
            </a:r>
            <a:r>
              <a:rPr lang="en-US" b="1" i="1" dirty="0"/>
              <a:t>[element 1]</a:t>
            </a:r>
            <a:r>
              <a:rPr lang="en-US" i="1" dirty="0"/>
              <a:t> and </a:t>
            </a:r>
            <a:r>
              <a:rPr lang="en-US" b="1" i="1" dirty="0"/>
              <a:t>[element 2]</a:t>
            </a:r>
            <a:r>
              <a:rPr lang="en-US" i="1" dirty="0"/>
              <a:t>, reflecting overall stability.</a:t>
            </a:r>
            <a:endParaRPr lang="en-US" dirty="0"/>
          </a:p>
          <a:p>
            <a:r>
              <a:rPr lang="en-US" i="1" dirty="0"/>
              <a:t>The central idea revolves around </a:t>
            </a:r>
            <a:r>
              <a:rPr lang="en-US" b="1" i="1" dirty="0"/>
              <a:t>[element 1]</a:t>
            </a:r>
            <a:r>
              <a:rPr lang="en-US" i="1" dirty="0"/>
              <a:t>, which is strongly influenced by </a:t>
            </a:r>
            <a:r>
              <a:rPr lang="en-US" b="1" i="1" dirty="0"/>
              <a:t>[element 2]</a:t>
            </a:r>
            <a:r>
              <a:rPr lang="en-US" i="1" dirty="0"/>
              <a:t>.</a:t>
            </a:r>
            <a:endParaRPr lang="en-US" dirty="0"/>
          </a:p>
          <a:p>
            <a:r>
              <a:rPr lang="en-US" i="1" dirty="0"/>
              <a:t>It illustrates the movement from </a:t>
            </a:r>
            <a:r>
              <a:rPr lang="en-US" b="1" i="1" dirty="0"/>
              <a:t>[element 1]</a:t>
            </a:r>
            <a:r>
              <a:rPr lang="en-US" i="1" dirty="0"/>
              <a:t> to </a:t>
            </a:r>
            <a:r>
              <a:rPr lang="en-US" b="1" i="1" dirty="0"/>
              <a:t>[element 2]</a:t>
            </a:r>
            <a:r>
              <a:rPr lang="en-US" i="1" dirty="0"/>
              <a:t>, marking a transition.</a:t>
            </a:r>
            <a:endParaRPr lang="en-US" dirty="0"/>
          </a:p>
          <a:p>
            <a:r>
              <a:rPr lang="en-US" i="1" dirty="0"/>
              <a:t>The relationship between </a:t>
            </a:r>
            <a:r>
              <a:rPr lang="en-US" b="1" i="1" dirty="0"/>
              <a:t>[element 1]</a:t>
            </a:r>
            <a:r>
              <a:rPr lang="en-US" i="1" dirty="0"/>
              <a:t> and </a:t>
            </a:r>
            <a:r>
              <a:rPr lang="en-US" b="1" i="1" dirty="0"/>
              <a:t>[element 2]</a:t>
            </a:r>
            <a:r>
              <a:rPr lang="en-US" i="1" dirty="0"/>
              <a:t> is evident throughout the image.</a:t>
            </a:r>
            <a:endParaRPr lang="en-US" dirty="0"/>
          </a:p>
          <a:p>
            <a:r>
              <a:rPr lang="en-US" i="1" dirty="0"/>
              <a:t>A noticeable pattern is formed as </a:t>
            </a:r>
            <a:r>
              <a:rPr lang="en-US" b="1" i="1" dirty="0"/>
              <a:t>[element 1]</a:t>
            </a:r>
            <a:r>
              <a:rPr lang="en-US" i="1" dirty="0"/>
              <a:t> increases while </a:t>
            </a:r>
            <a:r>
              <a:rPr lang="en-US" b="1" i="1" dirty="0"/>
              <a:t>[element 2]</a:t>
            </a:r>
            <a:r>
              <a:rPr lang="en-US" i="1" dirty="0"/>
              <a:t> decreases.</a:t>
            </a:r>
            <a:endParaRPr lang="en-US" dirty="0"/>
          </a:p>
          <a:p>
            <a:r>
              <a:rPr lang="en-US" i="1" dirty="0"/>
              <a:t>Together, </a:t>
            </a:r>
            <a:r>
              <a:rPr lang="en-US" b="1" i="1" dirty="0"/>
              <a:t>[element 1]</a:t>
            </a:r>
            <a:r>
              <a:rPr lang="en-US" i="1" dirty="0"/>
              <a:t> and </a:t>
            </a:r>
            <a:r>
              <a:rPr lang="en-US" b="1" i="1" dirty="0"/>
              <a:t>[element 2]</a:t>
            </a:r>
            <a:r>
              <a:rPr lang="en-US" i="1" dirty="0"/>
              <a:t> capture the essence of the image.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594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BE9E-F962-DB25-E7D5-5220C729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Re-tell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8C3D-EE18-FED2-9A0F-7F6DA791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sentence like: "The lecture was about..."</a:t>
            </a:r>
          </a:p>
          <a:p>
            <a:r>
              <a:rPr lang="en-US" dirty="0"/>
              <a:t>Use linking words: "Firstly, secondly, in conclusion..."</a:t>
            </a:r>
          </a:p>
          <a:p>
            <a:r>
              <a:rPr lang="en-US" dirty="0"/>
              <a:t>Speak clearly and fluently — avoid long pauses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871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7B4D-513C-DC8F-B298-A6CADB23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C09B-4D73-D6DB-39F4-06491235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Scoring Criteria:</a:t>
            </a:r>
            <a:endParaRPr lang="en-US" dirty="0"/>
          </a:p>
          <a:p>
            <a:r>
              <a:rPr lang="en-US" dirty="0"/>
              <a:t>Content</a:t>
            </a:r>
          </a:p>
          <a:p>
            <a:r>
              <a:rPr lang="en-US" dirty="0"/>
              <a:t>Pronunciation</a:t>
            </a:r>
          </a:p>
          <a:p>
            <a:r>
              <a:rPr lang="en-US" dirty="0"/>
              <a:t>Oral fluency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913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1C6B2-6897-AE03-0F8E-104A84D6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Verbs for Describing Change or Trend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D4533C-AB9C-A8F3-EE0C-54F2AFD6E6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873624" y="2106995"/>
          <a:ext cx="8686800" cy="3474720"/>
        </p:xfrm>
        <a:graphic>
          <a:graphicData uri="http://schemas.openxmlformats.org/drawingml/2006/table">
            <a:tbl>
              <a:tblPr/>
              <a:tblGrid>
                <a:gridCol w="4343400">
                  <a:extLst>
                    <a:ext uri="{9D8B030D-6E8A-4147-A177-3AD203B41FA5}">
                      <a16:colId xmlns:a16="http://schemas.microsoft.com/office/drawing/2014/main" val="2057179739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42110159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Basic 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Advanced Alternative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628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Increase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Surge, escalate, soar, rise sharply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32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Decrease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Decline, plummet, dip, fall sharply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8219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Stay the same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Stabilize, plateau, remain unchanged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889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Go up slowly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Climb steadily, grow moderately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796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Go down slowly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Diminish, drop gradually, contract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591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381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0C355-8022-A71C-4319-459F42727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2. Adjectives for Describing Amounts / Size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C345DF-86A0-E910-DF5F-A2F170F367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796207"/>
          <a:ext cx="8229600" cy="476026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68338143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8711078"/>
                    </a:ext>
                  </a:extLst>
                </a:gridCol>
              </a:tblGrid>
              <a:tr h="952052">
                <a:tc>
                  <a:txBody>
                    <a:bodyPr/>
                    <a:lstStyle/>
                    <a:p>
                      <a:r>
                        <a:rPr lang="en-US" sz="2800"/>
                        <a:t>Basic 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Advanced Word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277196"/>
                  </a:ext>
                </a:extLst>
              </a:tr>
              <a:tr h="952052">
                <a:tc>
                  <a:txBody>
                    <a:bodyPr/>
                    <a:lstStyle/>
                    <a:p>
                      <a:r>
                        <a:rPr lang="en-US" sz="2800" dirty="0"/>
                        <a:t>Big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Substantial, considerable, significant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817646"/>
                  </a:ext>
                </a:extLst>
              </a:tr>
              <a:tr h="952052">
                <a:tc>
                  <a:txBody>
                    <a:bodyPr/>
                    <a:lstStyle/>
                    <a:p>
                      <a:r>
                        <a:rPr lang="en-US" sz="2800"/>
                        <a:t>Small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Modest, minor, marginal, minimal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278934"/>
                  </a:ext>
                </a:extLst>
              </a:tr>
              <a:tr h="952052">
                <a:tc>
                  <a:txBody>
                    <a:bodyPr/>
                    <a:lstStyle/>
                    <a:p>
                      <a:r>
                        <a:rPr lang="en-US" sz="2800"/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Elevated, peak, leading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6167980"/>
                  </a:ext>
                </a:extLst>
              </a:tr>
              <a:tr h="952052">
                <a:tc>
                  <a:txBody>
                    <a:bodyPr/>
                    <a:lstStyle/>
                    <a:p>
                      <a:r>
                        <a:rPr lang="en-US" sz="2800" dirty="0"/>
                        <a:t>Low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Lower-tier, bottom level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305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1744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69FB1-D06E-49CA-70FF-6DCC8558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284FF-2DAE-39FF-1B22-12FE55F3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2E327A-9DD9-DEAA-7C58-BE4F2DBF8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07742"/>
            <a:ext cx="9144000" cy="664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045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82E30-5C25-0A22-024B-EDDA7FBB9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 Linking and Transition Words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9635D-085A-2391-DADC-B06777BB2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	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4EA1FC-10B3-D553-71D7-EAD25062AABE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1622686"/>
          <a:ext cx="8229600" cy="5235314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362485063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724439950"/>
                    </a:ext>
                  </a:extLst>
                </a:gridCol>
              </a:tblGrid>
              <a:tr h="790310">
                <a:tc>
                  <a:txBody>
                    <a:bodyPr/>
                    <a:lstStyle/>
                    <a:p>
                      <a:r>
                        <a:rPr lang="en-US" sz="2800" dirty="0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Words/Phrases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459279"/>
                  </a:ext>
                </a:extLst>
              </a:tr>
              <a:tr h="1111251">
                <a:tc>
                  <a:txBody>
                    <a:bodyPr/>
                    <a:lstStyle/>
                    <a:p>
                      <a:r>
                        <a:rPr lang="en-US" sz="2800"/>
                        <a:t>Adding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Moreover, in addition, similarly, likewise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8800489"/>
                  </a:ext>
                </a:extLst>
              </a:tr>
              <a:tr h="1111251">
                <a:tc>
                  <a:txBody>
                    <a:bodyPr/>
                    <a:lstStyle/>
                    <a:p>
                      <a:r>
                        <a:rPr lang="en-US" sz="2800" dirty="0"/>
                        <a:t>Contrasting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However, in contrast, whereas, although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953850"/>
                  </a:ext>
                </a:extLst>
              </a:tr>
              <a:tr h="1111251">
                <a:tc>
                  <a:txBody>
                    <a:bodyPr/>
                    <a:lstStyle/>
                    <a:p>
                      <a:r>
                        <a:rPr lang="en-US" sz="2800"/>
                        <a:t>Explaining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This indicates, which shows, meaning that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794238"/>
                  </a:ext>
                </a:extLst>
              </a:tr>
              <a:tr h="1111251">
                <a:tc>
                  <a:txBody>
                    <a:bodyPr/>
                    <a:lstStyle/>
                    <a:p>
                      <a:r>
                        <a:rPr lang="en-US" sz="2800"/>
                        <a:t>Concluding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Overall, to summarize, in brief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439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4654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A9E2-ED77-E7BB-A0F1-F361934B0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Describing Patterns and Comparisons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8E3E9A-4B06-ECE1-45E8-8AEC6DD7A6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875704"/>
          <a:ext cx="8229600" cy="3348082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997488442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937106879"/>
                    </a:ext>
                  </a:extLst>
                </a:gridCol>
              </a:tblGrid>
              <a:tr h="561138">
                <a:tc>
                  <a:txBody>
                    <a:bodyPr/>
                    <a:lstStyle/>
                    <a:p>
                      <a:r>
                        <a:rPr lang="en-US" sz="2400"/>
                        <a:t>Function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Phrases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971081"/>
                  </a:ext>
                </a:extLst>
              </a:tr>
              <a:tr h="981992">
                <a:tc>
                  <a:txBody>
                    <a:bodyPr/>
                    <a:lstStyle/>
                    <a:p>
                      <a:r>
                        <a:rPr lang="en-US" sz="2400"/>
                        <a:t>Compare levels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Slightly higher than, nearly double, far lower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147859"/>
                  </a:ext>
                </a:extLst>
              </a:tr>
              <a:tr h="561138">
                <a:tc>
                  <a:txBody>
                    <a:bodyPr/>
                    <a:lstStyle/>
                    <a:p>
                      <a:r>
                        <a:rPr lang="en-US" sz="2400"/>
                        <a:t>General pattern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 consistent trend, a recurring pattern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128772"/>
                  </a:ext>
                </a:extLst>
              </a:tr>
              <a:tr h="981992">
                <a:tc>
                  <a:txBody>
                    <a:bodyPr/>
                    <a:lstStyle/>
                    <a:p>
                      <a:r>
                        <a:rPr lang="en-US" sz="2400"/>
                        <a:t>Distribution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Evenly spread, disproportionately represented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3191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4274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73FB-97A6-4D41-37F1-3C0DC6CD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5. Words for Describing Graphs and Visuals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4A7C5E-AEA3-7B35-7ED4-0CC91AF142D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67435"/>
          <a:ext cx="8229600" cy="3338746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987895468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967191433"/>
                    </a:ext>
                  </a:extLst>
                </a:gridCol>
              </a:tblGrid>
              <a:tr h="534199">
                <a:tc>
                  <a:txBody>
                    <a:bodyPr/>
                    <a:lstStyle/>
                    <a:p>
                      <a:r>
                        <a:rPr lang="en-US" sz="2400"/>
                        <a:t>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Words/Phrases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595812"/>
                  </a:ext>
                </a:extLst>
              </a:tr>
              <a:tr h="934849">
                <a:tc>
                  <a:txBody>
                    <a:bodyPr/>
                    <a:lstStyle/>
                    <a:p>
                      <a:r>
                        <a:rPr lang="en-US" sz="2400"/>
                        <a:t>Talking about 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The chart shows, the graph illustrates, the table provides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835898"/>
                  </a:ext>
                </a:extLst>
              </a:tr>
              <a:tr h="934849">
                <a:tc>
                  <a:txBody>
                    <a:bodyPr/>
                    <a:lstStyle/>
                    <a:p>
                      <a:r>
                        <a:rPr lang="en-US" sz="2400"/>
                        <a:t>Describing axes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Vertical axis, horizontal axis, categories, segments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128422"/>
                  </a:ext>
                </a:extLst>
              </a:tr>
              <a:tr h="934849">
                <a:tc>
                  <a:txBody>
                    <a:bodyPr/>
                    <a:lstStyle/>
                    <a:p>
                      <a:r>
                        <a:rPr lang="en-US" sz="2400" dirty="0"/>
                        <a:t>Mentioning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Over the period of, across three years, in the given timeframe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817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171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9BE9E-F962-DB25-E7D5-5220C729D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68C3D-EE18-FED2-9A0F-7F6DA7910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sentence like: "The lecture was about..."</a:t>
            </a:r>
          </a:p>
          <a:p>
            <a:r>
              <a:rPr lang="en-US" dirty="0"/>
              <a:t>Use linking words: "Firstly, secondly, in conclusion..."</a:t>
            </a:r>
          </a:p>
          <a:p>
            <a:r>
              <a:rPr lang="en-US" dirty="0"/>
              <a:t>Speak clearly and fluently — avoid long pauses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81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D7B4D-513C-DC8F-B298-A6CADB23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0C09B-4D73-D6DB-39F4-06491235C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Scoring Criteria:</a:t>
            </a:r>
            <a:endParaRPr lang="en-US" dirty="0"/>
          </a:p>
          <a:p>
            <a:r>
              <a:rPr lang="en-US" dirty="0"/>
              <a:t>Content</a:t>
            </a:r>
          </a:p>
          <a:p>
            <a:r>
              <a:rPr lang="en-US" dirty="0"/>
              <a:t>Pronunciation</a:t>
            </a:r>
          </a:p>
          <a:p>
            <a:r>
              <a:rPr lang="en-US" dirty="0"/>
              <a:t>Oral fluency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9174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2711-505C-2A09-69BE-CE3845CC3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C93B1-C097-D8DB-047B-CA6E9D49F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 out use of paraphrasing and connectors</a:t>
            </a:r>
          </a:p>
          <a:p>
            <a:r>
              <a:rPr lang="en-US" dirty="0"/>
              <a:t>Discuss how to summarize without memorizing the lecture</a:t>
            </a:r>
          </a:p>
          <a:p>
            <a:r>
              <a:rPr lang="en-US" dirty="0"/>
              <a:t> 	Reinforce use of academic vocabulary and signal words</a:t>
            </a:r>
          </a:p>
          <a:p>
            <a:r>
              <a:rPr lang="en-US" dirty="0"/>
              <a:t>Chunking words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0945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0417-5F45-17B3-615F-7F784501F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E4EE1-0409-2FAB-D47F-682604E50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Describe image task is scored on 3 different traits: </a:t>
            </a:r>
          </a:p>
          <a:p>
            <a:r>
              <a:rPr lang="en-US" dirty="0"/>
              <a:t>● Content </a:t>
            </a:r>
          </a:p>
          <a:p>
            <a:r>
              <a:rPr lang="en-US" dirty="0"/>
              <a:t>● Oral fluency </a:t>
            </a:r>
          </a:p>
          <a:p>
            <a:r>
              <a:rPr lang="en-US" dirty="0"/>
              <a:t>● Pronunciation</a:t>
            </a:r>
          </a:p>
        </p:txBody>
      </p:sp>
    </p:spTree>
    <p:extLst>
      <p:ext uri="{BB962C8B-B14F-4D97-AF65-F5344CB8AC3E}">
        <p14:creationId xmlns:p14="http://schemas.microsoft.com/office/powerpoint/2010/main" val="4118525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6C2D8-850D-D766-116C-37A89BFD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7698CE-DB4C-4AE0-EF95-5FA75F245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59066" y="-383237"/>
            <a:ext cx="7851734" cy="7468779"/>
          </a:xfrm>
        </p:spPr>
      </p:pic>
    </p:spTree>
    <p:extLst>
      <p:ext uri="{BB962C8B-B14F-4D97-AF65-F5344CB8AC3E}">
        <p14:creationId xmlns:p14="http://schemas.microsoft.com/office/powerpoint/2010/main" val="4156672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6A47-9C51-088B-CF39-69CE8032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17E92-35E1-83E9-46F0-D0DBECCA1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Assimilation</a:t>
            </a:r>
          </a:p>
          <a:p>
            <a:r>
              <a:rPr lang="en-US" dirty="0"/>
              <a:t>Assimilation happens when </a:t>
            </a:r>
            <a:r>
              <a:rPr lang="en-US" b="1" dirty="0"/>
              <a:t>sounds blend together</a:t>
            </a:r>
            <a:r>
              <a:rPr lang="en-US" dirty="0"/>
              <a:t> during fluent speech.</a:t>
            </a:r>
          </a:p>
          <a:p>
            <a:r>
              <a:rPr lang="en-US" b="1" dirty="0"/>
              <a:t>📌 Example:</a:t>
            </a:r>
          </a:p>
          <a:p>
            <a:r>
              <a:rPr lang="en-US" b="1" dirty="0"/>
              <a:t>"Don't you"</a:t>
            </a:r>
            <a:r>
              <a:rPr lang="en-US" dirty="0"/>
              <a:t> → becomes </a:t>
            </a:r>
            <a:r>
              <a:rPr lang="en-US" b="1" dirty="0"/>
              <a:t>"Doncha"</a:t>
            </a:r>
            <a:endParaRPr lang="en-US" dirty="0"/>
          </a:p>
          <a:p>
            <a:r>
              <a:rPr lang="en-US" b="1" dirty="0"/>
              <a:t>"Did you"</a:t>
            </a:r>
            <a:r>
              <a:rPr lang="en-US" dirty="0"/>
              <a:t> → becomes </a:t>
            </a:r>
            <a:r>
              <a:rPr lang="en-US" b="1" dirty="0"/>
              <a:t>"Didja"</a:t>
            </a:r>
            <a:endParaRPr lang="en-US" dirty="0"/>
          </a:p>
          <a:p>
            <a:r>
              <a:rPr lang="en-US" dirty="0"/>
              <a:t>Native speakers often connect sounds between words to speak faster and more naturally.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45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DEDFD-B80C-6BF9-1B51-FD0B5575B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95B35-A433-E8C7-0F67-F21140CEE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 Deletions</a:t>
            </a:r>
          </a:p>
          <a:p>
            <a:r>
              <a:rPr lang="en-US" dirty="0"/>
              <a:t>Deletions happen when </a:t>
            </a:r>
            <a:r>
              <a:rPr lang="en-US" b="1" dirty="0"/>
              <a:t>some sounds are dropped</a:t>
            </a:r>
            <a:r>
              <a:rPr lang="en-US" dirty="0"/>
              <a:t> in fast or connected speech.</a:t>
            </a:r>
          </a:p>
          <a:p>
            <a:r>
              <a:rPr lang="en-US" b="1" dirty="0"/>
              <a:t>📌 Example:</a:t>
            </a:r>
          </a:p>
          <a:p>
            <a:r>
              <a:rPr lang="en-US" b="1" dirty="0"/>
              <a:t>"next day"</a:t>
            </a:r>
            <a:r>
              <a:rPr lang="en-US" dirty="0"/>
              <a:t> → becomes </a:t>
            </a:r>
            <a:r>
              <a:rPr lang="en-US" b="1" dirty="0"/>
              <a:t>"</a:t>
            </a:r>
            <a:r>
              <a:rPr lang="en-US" b="1" dirty="0" err="1"/>
              <a:t>nex</a:t>
            </a:r>
            <a:r>
              <a:rPr lang="en-US" b="1" dirty="0"/>
              <a:t> day"</a:t>
            </a:r>
            <a:r>
              <a:rPr lang="en-US" dirty="0"/>
              <a:t> (the "t" is dropped)</a:t>
            </a:r>
          </a:p>
          <a:p>
            <a:r>
              <a:rPr lang="en-US" b="1" dirty="0"/>
              <a:t>"friend of mine"</a:t>
            </a:r>
            <a:r>
              <a:rPr lang="en-US" dirty="0"/>
              <a:t> → becomes </a:t>
            </a:r>
            <a:r>
              <a:rPr lang="en-US" b="1" dirty="0"/>
              <a:t>"</a:t>
            </a:r>
            <a:r>
              <a:rPr lang="en-US" b="1" dirty="0" err="1"/>
              <a:t>fren</a:t>
            </a:r>
            <a:r>
              <a:rPr lang="en-US" b="1" dirty="0"/>
              <a:t> of mine"</a:t>
            </a:r>
            <a:endParaRPr lang="en-US" dirty="0"/>
          </a:p>
          <a:p>
            <a:r>
              <a:rPr lang="en-US" dirty="0"/>
              <a:t>This is normal in fluent, continuous speech.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052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187A9-5249-5288-8FD4-05385F0E6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A2C4A-E60D-5576-7C27-58BD84FCC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</a:t>
            </a:r>
            <a:r>
              <a:rPr lang="en-US" b="1" dirty="0"/>
              <a:t>Speaking section</a:t>
            </a:r>
            <a:r>
              <a:rPr lang="en-US" dirty="0"/>
              <a:t>, especially in </a:t>
            </a:r>
            <a:r>
              <a:rPr lang="en-US" b="1" dirty="0"/>
              <a:t>Repeat Sentence</a:t>
            </a:r>
            <a:r>
              <a:rPr lang="en-US" dirty="0"/>
              <a:t> or </a:t>
            </a:r>
            <a:r>
              <a:rPr lang="en-US" b="1" dirty="0"/>
              <a:t>Read Aloud</a:t>
            </a:r>
            <a:r>
              <a:rPr lang="en-US" dirty="0"/>
              <a:t>, the system gives more marks if you:</a:t>
            </a:r>
          </a:p>
          <a:p>
            <a:r>
              <a:rPr lang="en-US" dirty="0"/>
              <a:t>Speak </a:t>
            </a:r>
            <a:r>
              <a:rPr lang="en-US" b="1" dirty="0"/>
              <a:t>fluently and naturally</a:t>
            </a:r>
            <a:endParaRPr lang="en-US" dirty="0"/>
          </a:p>
          <a:p>
            <a:r>
              <a:rPr lang="en-US" dirty="0"/>
              <a:t>Use </a:t>
            </a:r>
            <a:r>
              <a:rPr lang="en-US" b="1" dirty="0"/>
              <a:t>connected speech</a:t>
            </a:r>
            <a:endParaRPr lang="en-US" dirty="0"/>
          </a:p>
          <a:p>
            <a:r>
              <a:rPr lang="en-US" dirty="0"/>
              <a:t>Avoid sounding robotic or overly slow</a:t>
            </a:r>
          </a:p>
          <a:p>
            <a:r>
              <a:rPr lang="en-US" dirty="0"/>
              <a:t>But don’t go too fast as well.</a:t>
            </a:r>
          </a:p>
        </p:txBody>
      </p:sp>
    </p:spTree>
    <p:extLst>
      <p:ext uri="{BB962C8B-B14F-4D97-AF65-F5344CB8AC3E}">
        <p14:creationId xmlns:p14="http://schemas.microsoft.com/office/powerpoint/2010/main" val="321104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2393</Words>
  <Application>Microsoft Office PowerPoint</Application>
  <PresentationFormat>Widescreen</PresentationFormat>
  <Paragraphs>317</Paragraphs>
  <Slides>45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Calibri</vt:lpstr>
      <vt:lpstr>Calibri Light</vt:lpstr>
      <vt:lpstr>Office Theme</vt:lpstr>
      <vt:lpstr>PowerPoint Presentation</vt:lpstr>
      <vt:lpstr>Describe Image</vt:lpstr>
      <vt:lpstr>Types of images </vt:lpstr>
      <vt:lpstr>PowerPoint Presentation</vt:lpstr>
      <vt:lpstr>Scoring??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Tips and tricks</vt:lpstr>
      <vt:lpstr>PowerPoint Presentation</vt:lpstr>
      <vt:lpstr>Summary</vt:lpstr>
      <vt:lpstr>PowerPoint Presentation</vt:lpstr>
      <vt:lpstr>PowerPoint Presentation</vt:lpstr>
      <vt:lpstr>Template</vt:lpstr>
      <vt:lpstr>PowerPoint Presentation</vt:lpstr>
      <vt:lpstr>1. Verbs for Describing Change or Trend</vt:lpstr>
      <vt:lpstr>2. Adjectives for Describing Amounts / Size</vt:lpstr>
      <vt:lpstr>3. Linking and Transition Words </vt:lpstr>
      <vt:lpstr>Describing Patterns and Comparisons</vt:lpstr>
      <vt:lpstr>5. Words for Describing Graphs and Visuals</vt:lpstr>
      <vt:lpstr>General Scene (Picture/Photo)  Use when describing real-life scenes, campus, people, or nature. </vt:lpstr>
      <vt:lpstr>PowerPoint Presentation</vt:lpstr>
      <vt:lpstr>Bar Graph / Line Graph Use when describing trends, numbers, comparisons. </vt:lpstr>
      <vt:lpstr>Graph (line, bar) </vt:lpstr>
      <vt:lpstr>Pie Chart / Table (Proportion / Distribution) Use when describing percentages, divisions, shares. </vt:lpstr>
      <vt:lpstr>PowerPoint Presentation</vt:lpstr>
      <vt:lpstr>Process / Flowchart / Cycle  Use for diagrams showing stages, development, life cycle. </vt:lpstr>
      <vt:lpstr>Process / Cycle (step-by-step) </vt:lpstr>
      <vt:lpstr>Map / Layout (Campus / Geography / Facilities) Use when describing places, directions, facilities. </vt:lpstr>
      <vt:lpstr>PowerPoint Presentation</vt:lpstr>
      <vt:lpstr> Abstract / Concept Diagram Use for images with no obvious objects (like mind maps, abstract figures). </vt:lpstr>
      <vt:lpstr>Extra Plugins for Any Image (Flexible Sentences) </vt:lpstr>
      <vt:lpstr>Universal Plug-in Sentences for PTE Describe Image </vt:lpstr>
      <vt:lpstr>Re-tell lecture</vt:lpstr>
      <vt:lpstr>PowerPoint Presentation</vt:lpstr>
      <vt:lpstr>1. Verbs for Describing Change or Trend</vt:lpstr>
      <vt:lpstr>2. Adjectives for Describing Amounts / Size</vt:lpstr>
      <vt:lpstr>3. Linking and Transition Words </vt:lpstr>
      <vt:lpstr>Describing Patterns and Comparisons</vt:lpstr>
      <vt:lpstr>5. Words for Describing Graphs and Visuals</vt:lpstr>
      <vt:lpstr>PowerPoint Presentation</vt:lpstr>
      <vt:lpstr>PowerPoint Presentation</vt:lpstr>
      <vt:lpstr>Tips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Safal Kunwar</dc:creator>
  <cp:lastModifiedBy>Safal Kunwar</cp:lastModifiedBy>
  <cp:revision>1</cp:revision>
  <dcterms:created xsi:type="dcterms:W3CDTF">2025-06-27T15:08:33Z</dcterms:created>
  <dcterms:modified xsi:type="dcterms:W3CDTF">2025-09-17T11:02:25Z</dcterms:modified>
</cp:coreProperties>
</file>