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3" r:id="rId4"/>
    <p:sldId id="258" r:id="rId5"/>
    <p:sldId id="264" r:id="rId6"/>
    <p:sldId id="265" r:id="rId7"/>
    <p:sldId id="259" r:id="rId8"/>
    <p:sldId id="260" r:id="rId9"/>
    <p:sldId id="261" r:id="rId10"/>
    <p:sldId id="262" r:id="rId11"/>
    <p:sldId id="266" r:id="rId12"/>
    <p:sldId id="269" r:id="rId13"/>
    <p:sldId id="268" r:id="rId14"/>
    <p:sldId id="270" r:id="rId15"/>
    <p:sldId id="267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46DC9C-AE42-45CC-B3C3-EC55C87D2873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EF526-D85D-4456-A9DD-6C21EA4DB3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38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Contiouus</a:t>
            </a:r>
            <a:r>
              <a:rPr lang="en-US" dirty="0"/>
              <a:t> being v3</a:t>
            </a:r>
          </a:p>
          <a:p>
            <a:r>
              <a:rPr lang="en-US" dirty="0"/>
              <a:t>Perfect been</a:t>
            </a:r>
          </a:p>
          <a:p>
            <a:r>
              <a:rPr lang="en-US" dirty="0"/>
              <a:t>Present is am 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EF526-D85D-4456-A9DD-6C21EA4DB3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7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A5C80-02AC-9AD3-86B8-B4F41F395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6A7DB-6C9D-F0E8-38E5-9005E95FC3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076DC-81DD-C557-89DA-60C1B1F7B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81E4-09F6-4A3B-8BED-D09536A772E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C3BD4-3D04-FFFB-C3CF-6BFCC56B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94E6F-C98B-B66B-6BF7-801CD3167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0BED-B873-45A4-B9CD-F12905F9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7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C8E58-8BA6-6241-7668-AE4295899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B8680-5298-5F05-90E4-80DECD4F7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869DE-FA18-9AC7-50BE-569C9D2F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81E4-09F6-4A3B-8BED-D09536A772E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4E349-D5AA-0009-3747-79A8BC222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3EF2E-B19E-F138-5AA4-12285008A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0BED-B873-45A4-B9CD-F12905F9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42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1C8070-4323-C2FF-07E5-C9701257C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EB4D0B-CA16-E5D8-D599-35D632637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46816-80B0-4BD6-440B-0960E10D2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81E4-09F6-4A3B-8BED-D09536A772E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91D5D-3B61-D840-37F9-F3F5987A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CA989-48DB-751F-0F6E-3A357CB0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0BED-B873-45A4-B9CD-F12905F9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6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B8088-1AF2-4F73-2664-CBED043D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30C90-34E7-82B2-E3B5-9BF03069C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B230F-E844-6E52-B314-890081AF2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81E4-09F6-4A3B-8BED-D09536A772E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D3E99-6F40-CDE6-B3AF-A09BDE0E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7237D-8015-FEBF-0052-5D340CA9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0BED-B873-45A4-B9CD-F12905F9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6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D0D0-BBF4-A21C-A008-910C1F91C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45BB55-657D-35EF-3F12-B6EC5CD40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FE00C-10B4-144D-023D-D4988C968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81E4-09F6-4A3B-8BED-D09536A772E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77511-913B-CD04-4640-EEA238154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A6E35-AD00-B023-0492-31405551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0BED-B873-45A4-B9CD-F12905F9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447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BADC6-78A6-9889-DF15-5434AA00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8F362-16C5-F17E-B27E-5F0D5E423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1E1F3B-F69D-A61B-7B07-64FA5BC4F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94C45-CCEB-BC1C-1288-34916F575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81E4-09F6-4A3B-8BED-D09536A772E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84CBC-ACE0-4D15-936E-4D6EEE7FA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FE1E4-22F2-865B-03F1-C4FCF6D8D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0BED-B873-45A4-B9CD-F12905F9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8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33681-F078-8556-CAFE-C8D932006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5F8E-AC45-D463-63E5-2E3264915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6D96C-261A-DB63-CAE6-5B038DDC6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7F799B-0DB0-B7BE-AA33-F6BE085DF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0CD8A-8AAF-33E8-2D42-C62856589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C02199-DB60-BBA4-F5ED-3E2A23ED6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81E4-09F6-4A3B-8BED-D09536A772E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A6196-831E-A8D3-4519-4A62493DE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52FD69-0312-E557-2648-958042CA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0BED-B873-45A4-B9CD-F12905F9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5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CFD3-4FEF-B056-1F65-C0439249E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B23691-993D-6F94-B62E-0A435E29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81E4-09F6-4A3B-8BED-D09536A772E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81583-DE7C-13B4-86A7-6997AED7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FECD3-3F2C-03E3-4557-DDBC4F3CA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0BED-B873-45A4-B9CD-F12905F9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9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26D913-4C52-FB29-3971-902BDFF92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81E4-09F6-4A3B-8BED-D09536A772E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2FAEB-424D-39CB-FD1B-07744C0B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FA343-11CE-5F0A-B7F3-4B900989D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0BED-B873-45A4-B9CD-F12905F9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02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235D-CC31-4445-5034-76FEB17C3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83052-ED3E-2C08-DCA4-ED9C5F7C3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3E173-6C71-C022-A278-234938A32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40A23-01BB-2A5E-6028-4402F5C3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81E4-09F6-4A3B-8BED-D09536A772E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56374-C507-5C7C-E0FE-8B18B2B0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077EA-934D-CA88-7703-D0A8AF3E5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0BED-B873-45A4-B9CD-F12905F9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0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2670-2285-826A-CE59-5361D2DC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6920AD-3A23-2C6A-475E-D0A22207E0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91A3A-6F9C-99A8-ACE7-CB9242580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F49A3-DAE8-32EE-509E-2023D9BF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A81E4-09F6-4A3B-8BED-D09536A772E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49A2-3CB8-EF47-08B7-967139E3D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D5127-02D3-EA01-D953-AC52F689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F0BED-B873-45A4-B9CD-F12905F9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1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98BE57-E77C-2452-0BAD-6BABCC51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80AF8-BC18-DC9B-6656-E2E4BBA99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80265-2DC6-AD71-015C-BF27CFEBE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A81E4-09F6-4A3B-8BED-D09536A772EC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4484B-C7F6-6145-33A2-9E33F080EA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B28CA-566F-F613-00BB-65F885043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F0BED-B873-45A4-B9CD-F12905F98A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40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82DE-FF3E-7380-9300-95646CAAC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493" y="234340"/>
            <a:ext cx="10108223" cy="136586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Active and Passive Voice?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458FFB-32BB-18B4-16F1-129B9ABE6A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1455" y="1705709"/>
            <a:ext cx="10023230" cy="431702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Active Voice:</a:t>
            </a:r>
            <a:r>
              <a:rPr lang="en-US" dirty="0"/>
              <a:t> The subject performs the action.</a:t>
            </a:r>
            <a:br>
              <a:rPr lang="en-US" dirty="0"/>
            </a:br>
            <a:r>
              <a:rPr lang="en-US" i="1" dirty="0"/>
              <a:t>Example:</a:t>
            </a:r>
            <a:r>
              <a:rPr lang="en-US" dirty="0"/>
              <a:t> </a:t>
            </a:r>
            <a:r>
              <a:rPr lang="en-US" i="1" dirty="0"/>
              <a:t>“Researchers conducted the experiment.”</a:t>
            </a:r>
            <a:endParaRPr lang="en-US" dirty="0"/>
          </a:p>
          <a:p>
            <a:pPr algn="l"/>
            <a:r>
              <a:rPr lang="en-US" b="1" dirty="0"/>
              <a:t>Passive Voice:</a:t>
            </a:r>
            <a:r>
              <a:rPr lang="en-US" dirty="0"/>
              <a:t> The action is performed on the subject.</a:t>
            </a:r>
            <a:br>
              <a:rPr lang="en-US" dirty="0"/>
            </a:br>
            <a:r>
              <a:rPr lang="en-US" i="1" dirty="0"/>
              <a:t>Example:</a:t>
            </a:r>
            <a:r>
              <a:rPr lang="en-US" dirty="0"/>
              <a:t> </a:t>
            </a:r>
            <a:r>
              <a:rPr lang="en-US" i="1" dirty="0"/>
              <a:t>“The experiment was conducted by researchers.”</a:t>
            </a:r>
            <a:endParaRPr lang="en-US" dirty="0"/>
          </a:p>
          <a:p>
            <a:pPr algn="l"/>
            <a:r>
              <a:rPr lang="en-US" dirty="0"/>
              <a:t>✅ Both express the same idea but in different structures.</a:t>
            </a:r>
            <a:br>
              <a:rPr lang="en-US" dirty="0"/>
            </a:br>
            <a:r>
              <a:rPr lang="en-US" dirty="0"/>
              <a:t>✅ Useful for paraphrasing and avoiding repetition.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80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F68C9-60F2-9FD8-B572-9FCDCCF4B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ABF315-635D-85C3-14B2-38419AB8B9A5}"/>
              </a:ext>
            </a:extLst>
          </p:cNvPr>
          <p:cNvSpPr txBox="1"/>
          <p:nvPr/>
        </p:nvSpPr>
        <p:spPr>
          <a:xfrm>
            <a:off x="1378195" y="799990"/>
            <a:ext cx="88824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Quick Tips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Don’t overuse passive → mix active &amp; passive for variety.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Always keep </a:t>
            </a:r>
            <a:r>
              <a:rPr lang="en-US" sz="2400" b="1" dirty="0"/>
              <a:t>tense consistency</a:t>
            </a:r>
            <a:r>
              <a:rPr lang="en-US" sz="2400" dirty="0"/>
              <a:t> (don’t change past to present).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Remove “by + subject” if not necessary.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Practice switching back and forth to build fluency.</a:t>
            </a:r>
          </a:p>
        </p:txBody>
      </p:sp>
    </p:spTree>
    <p:extLst>
      <p:ext uri="{BB962C8B-B14F-4D97-AF65-F5344CB8AC3E}">
        <p14:creationId xmlns:p14="http://schemas.microsoft.com/office/powerpoint/2010/main" val="419362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3FEA-E114-B7A2-1C54-50226D51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81E33-D53A-8D88-28BD-78E17F0A1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Active: </a:t>
            </a:r>
            <a:r>
              <a:rPr lang="en-US" i="1" dirty="0"/>
              <a:t>The teacher explains the lesson every day.</a:t>
            </a:r>
            <a:br>
              <a:rPr lang="en-US" dirty="0"/>
            </a:br>
            <a:r>
              <a:rPr lang="en-US" dirty="0"/>
              <a:t>Which is the correct passive form?</a:t>
            </a:r>
          </a:p>
          <a:p>
            <a:r>
              <a:rPr lang="en-US" dirty="0"/>
              <a:t>A) The lesson </a:t>
            </a:r>
            <a:r>
              <a:rPr lang="en-US" b="1" dirty="0"/>
              <a:t>is explained</a:t>
            </a:r>
            <a:r>
              <a:rPr lang="en-US" dirty="0"/>
              <a:t> every day by the teacher. </a:t>
            </a:r>
            <a:br>
              <a:rPr lang="en-US" dirty="0"/>
            </a:br>
            <a:r>
              <a:rPr lang="en-US" dirty="0"/>
              <a:t>B) The lesson </a:t>
            </a:r>
            <a:r>
              <a:rPr lang="en-US" b="1" dirty="0"/>
              <a:t>explains</a:t>
            </a:r>
            <a:r>
              <a:rPr lang="en-US" dirty="0"/>
              <a:t> by the teacher every day.</a:t>
            </a:r>
            <a:br>
              <a:rPr lang="en-US" dirty="0"/>
            </a:br>
            <a:r>
              <a:rPr lang="en-US" dirty="0"/>
              <a:t>C) The lesson </a:t>
            </a:r>
            <a:r>
              <a:rPr lang="en-US" b="1" dirty="0"/>
              <a:t>was explained</a:t>
            </a:r>
            <a:r>
              <a:rPr lang="en-US" dirty="0"/>
              <a:t> every day by the teacher.</a:t>
            </a:r>
            <a:br>
              <a:rPr lang="en-US" dirty="0"/>
            </a:br>
            <a:r>
              <a:rPr lang="en-US" dirty="0"/>
              <a:t>D) The lesson </a:t>
            </a:r>
            <a:r>
              <a:rPr lang="en-US" b="1" dirty="0"/>
              <a:t>being explained</a:t>
            </a:r>
            <a:r>
              <a:rPr lang="en-US" dirty="0"/>
              <a:t> by the teacher every day.</a:t>
            </a:r>
          </a:p>
          <a:p>
            <a:r>
              <a:rPr lang="en-US" dirty="0"/>
              <a:t>Active: </a:t>
            </a:r>
            <a:r>
              <a:rPr lang="en-US" i="1" dirty="0"/>
              <a:t>They built the bridge last year.</a:t>
            </a:r>
            <a:br>
              <a:rPr lang="en-US" dirty="0"/>
            </a:br>
            <a:r>
              <a:rPr lang="en-US" dirty="0"/>
              <a:t>Which is the correct passive form?</a:t>
            </a:r>
          </a:p>
          <a:p>
            <a:r>
              <a:rPr lang="en-US" dirty="0"/>
              <a:t>A) The bridge </a:t>
            </a:r>
            <a:r>
              <a:rPr lang="en-US" b="1" dirty="0"/>
              <a:t>is built</a:t>
            </a:r>
            <a:r>
              <a:rPr lang="en-US" dirty="0"/>
              <a:t> last year by them.</a:t>
            </a:r>
            <a:br>
              <a:rPr lang="en-US" dirty="0"/>
            </a:br>
            <a:r>
              <a:rPr lang="en-US" dirty="0"/>
              <a:t>B) The bridge </a:t>
            </a:r>
            <a:r>
              <a:rPr lang="en-US" b="1" dirty="0"/>
              <a:t>was built</a:t>
            </a:r>
            <a:r>
              <a:rPr lang="en-US" dirty="0"/>
              <a:t> last year by them. </a:t>
            </a:r>
            <a:br>
              <a:rPr lang="en-US" dirty="0"/>
            </a:br>
            <a:r>
              <a:rPr lang="en-US" dirty="0"/>
              <a:t>C) The bridge </a:t>
            </a:r>
            <a:r>
              <a:rPr lang="en-US" b="1" dirty="0"/>
              <a:t>has been built</a:t>
            </a:r>
            <a:r>
              <a:rPr lang="en-US" dirty="0"/>
              <a:t> last year by them.</a:t>
            </a:r>
            <a:br>
              <a:rPr lang="en-US" dirty="0"/>
            </a:br>
            <a:r>
              <a:rPr lang="en-US" dirty="0"/>
              <a:t>D) The bridge </a:t>
            </a:r>
            <a:r>
              <a:rPr lang="en-US" b="1" dirty="0"/>
              <a:t>will be built</a:t>
            </a:r>
            <a:r>
              <a:rPr lang="en-US" dirty="0"/>
              <a:t> last year by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73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EF1B7-1FA3-4641-C97D-0A7B793BA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EB0E-EE4D-86B4-C1BE-2D5E5900D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5C9A5-BE6A-D059-F484-47849B7E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Active: </a:t>
            </a:r>
            <a:r>
              <a:rPr lang="en-US" i="1" dirty="0"/>
              <a:t>The teacher explains the lesson every day.</a:t>
            </a:r>
            <a:br>
              <a:rPr lang="en-US" dirty="0"/>
            </a:br>
            <a:r>
              <a:rPr lang="en-US" dirty="0"/>
              <a:t>Which is the correct passive form?</a:t>
            </a:r>
          </a:p>
          <a:p>
            <a:r>
              <a:rPr lang="en-US" dirty="0"/>
              <a:t>A) The lesson </a:t>
            </a:r>
            <a:r>
              <a:rPr lang="en-US" b="1" dirty="0"/>
              <a:t>is explained</a:t>
            </a:r>
            <a:r>
              <a:rPr lang="en-US" dirty="0"/>
              <a:t> every day by the teacher. ✅</a:t>
            </a:r>
            <a:br>
              <a:rPr lang="en-US" dirty="0"/>
            </a:br>
            <a:r>
              <a:rPr lang="en-US" dirty="0"/>
              <a:t>B) The lesson </a:t>
            </a:r>
            <a:r>
              <a:rPr lang="en-US" b="1" dirty="0"/>
              <a:t>explains</a:t>
            </a:r>
            <a:r>
              <a:rPr lang="en-US" dirty="0"/>
              <a:t> by the teacher every day.</a:t>
            </a:r>
            <a:br>
              <a:rPr lang="en-US" dirty="0"/>
            </a:br>
            <a:r>
              <a:rPr lang="en-US" dirty="0"/>
              <a:t>C) The lesson </a:t>
            </a:r>
            <a:r>
              <a:rPr lang="en-US" b="1" dirty="0"/>
              <a:t>was explained</a:t>
            </a:r>
            <a:r>
              <a:rPr lang="en-US" dirty="0"/>
              <a:t> every day by the teacher.</a:t>
            </a:r>
            <a:br>
              <a:rPr lang="en-US" dirty="0"/>
            </a:br>
            <a:r>
              <a:rPr lang="en-US" dirty="0"/>
              <a:t>D) The lesson </a:t>
            </a:r>
            <a:r>
              <a:rPr lang="en-US" b="1" dirty="0"/>
              <a:t>being explained</a:t>
            </a:r>
            <a:r>
              <a:rPr lang="en-US" dirty="0"/>
              <a:t> by the teacher every day.</a:t>
            </a:r>
          </a:p>
          <a:p>
            <a:r>
              <a:rPr lang="en-US" dirty="0"/>
              <a:t>Active: </a:t>
            </a:r>
            <a:r>
              <a:rPr lang="en-US" i="1" dirty="0"/>
              <a:t>They built the bridge last year.</a:t>
            </a:r>
            <a:br>
              <a:rPr lang="en-US" dirty="0"/>
            </a:br>
            <a:r>
              <a:rPr lang="en-US" dirty="0"/>
              <a:t>Which is the correct passive form?</a:t>
            </a:r>
          </a:p>
          <a:p>
            <a:r>
              <a:rPr lang="en-US" dirty="0"/>
              <a:t>A) The bridge </a:t>
            </a:r>
            <a:r>
              <a:rPr lang="en-US" b="1" dirty="0"/>
              <a:t>is built</a:t>
            </a:r>
            <a:r>
              <a:rPr lang="en-US" dirty="0"/>
              <a:t> last year by them.</a:t>
            </a:r>
            <a:br>
              <a:rPr lang="en-US" dirty="0"/>
            </a:br>
            <a:r>
              <a:rPr lang="en-US" dirty="0"/>
              <a:t>B) The bridge </a:t>
            </a:r>
            <a:r>
              <a:rPr lang="en-US" b="1" dirty="0"/>
              <a:t>was built</a:t>
            </a:r>
            <a:r>
              <a:rPr lang="en-US" dirty="0"/>
              <a:t> last year by them. ✅</a:t>
            </a:r>
            <a:br>
              <a:rPr lang="en-US" dirty="0"/>
            </a:br>
            <a:r>
              <a:rPr lang="en-US" dirty="0"/>
              <a:t>C) The bridge </a:t>
            </a:r>
            <a:r>
              <a:rPr lang="en-US" b="1" dirty="0"/>
              <a:t>has been built</a:t>
            </a:r>
            <a:r>
              <a:rPr lang="en-US" dirty="0"/>
              <a:t> last year by them.</a:t>
            </a:r>
            <a:br>
              <a:rPr lang="en-US" dirty="0"/>
            </a:br>
            <a:r>
              <a:rPr lang="en-US" dirty="0"/>
              <a:t>D) The bridge </a:t>
            </a:r>
            <a:r>
              <a:rPr lang="en-US" b="1" dirty="0"/>
              <a:t>will be built</a:t>
            </a:r>
            <a:r>
              <a:rPr lang="en-US" dirty="0"/>
              <a:t> last year by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36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3F44D-9869-C941-E72B-164A0397E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C2299-F81D-8392-D448-E581D9782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Active: </a:t>
            </a:r>
            <a:r>
              <a:rPr lang="en-US" i="1" dirty="0"/>
              <a:t>She will organize the event next week.</a:t>
            </a:r>
            <a:br>
              <a:rPr lang="en-US" dirty="0"/>
            </a:br>
            <a:r>
              <a:rPr lang="en-US" dirty="0"/>
              <a:t>Which is the correct passive form?</a:t>
            </a:r>
          </a:p>
          <a:p>
            <a:r>
              <a:rPr lang="en-US" dirty="0"/>
              <a:t>A) The event </a:t>
            </a:r>
            <a:r>
              <a:rPr lang="en-US" b="1" dirty="0"/>
              <a:t>was organized</a:t>
            </a:r>
            <a:r>
              <a:rPr lang="en-US" dirty="0"/>
              <a:t> next week by her.</a:t>
            </a:r>
            <a:br>
              <a:rPr lang="en-US" dirty="0"/>
            </a:br>
            <a:r>
              <a:rPr lang="en-US" dirty="0"/>
              <a:t>B) The event </a:t>
            </a:r>
            <a:r>
              <a:rPr lang="en-US" b="1" dirty="0"/>
              <a:t>will be organized</a:t>
            </a:r>
            <a:r>
              <a:rPr lang="en-US" dirty="0"/>
              <a:t> next week by her. </a:t>
            </a:r>
            <a:br>
              <a:rPr lang="en-US" dirty="0"/>
            </a:br>
            <a:r>
              <a:rPr lang="en-US" dirty="0"/>
              <a:t>C) The event </a:t>
            </a:r>
            <a:r>
              <a:rPr lang="en-US" b="1" dirty="0"/>
              <a:t>is organized</a:t>
            </a:r>
            <a:r>
              <a:rPr lang="en-US" dirty="0"/>
              <a:t> next week by her.</a:t>
            </a:r>
            <a:br>
              <a:rPr lang="en-US" dirty="0"/>
            </a:br>
            <a:r>
              <a:rPr lang="en-US" dirty="0"/>
              <a:t>D) The event </a:t>
            </a:r>
            <a:r>
              <a:rPr lang="en-US" b="1" dirty="0"/>
              <a:t>is being organized</a:t>
            </a:r>
            <a:r>
              <a:rPr lang="en-US" dirty="0"/>
              <a:t> next week by her.</a:t>
            </a:r>
          </a:p>
          <a:p>
            <a:r>
              <a:rPr lang="en-US" dirty="0"/>
              <a:t>Active: </a:t>
            </a:r>
            <a:r>
              <a:rPr lang="en-US" i="1" dirty="0"/>
              <a:t>She has finished the report.</a:t>
            </a:r>
            <a:br>
              <a:rPr lang="en-US" dirty="0"/>
            </a:br>
            <a:r>
              <a:rPr lang="en-US" dirty="0"/>
              <a:t>Which is the correct passive form?</a:t>
            </a:r>
          </a:p>
          <a:p>
            <a:r>
              <a:rPr lang="en-US" dirty="0"/>
              <a:t>A) The report </a:t>
            </a:r>
            <a:r>
              <a:rPr lang="en-US" b="1" dirty="0"/>
              <a:t>has been finished</a:t>
            </a:r>
            <a:r>
              <a:rPr lang="en-US" dirty="0"/>
              <a:t> by her. </a:t>
            </a:r>
            <a:br>
              <a:rPr lang="en-US" dirty="0"/>
            </a:br>
            <a:r>
              <a:rPr lang="en-US" dirty="0"/>
              <a:t>B) The report </a:t>
            </a:r>
            <a:r>
              <a:rPr lang="en-US" b="1" dirty="0"/>
              <a:t>is finished</a:t>
            </a:r>
            <a:r>
              <a:rPr lang="en-US" dirty="0"/>
              <a:t> by her.</a:t>
            </a:r>
            <a:br>
              <a:rPr lang="en-US" dirty="0"/>
            </a:br>
            <a:r>
              <a:rPr lang="en-US" dirty="0"/>
              <a:t>C) The report </a:t>
            </a:r>
            <a:r>
              <a:rPr lang="en-US" b="1" dirty="0"/>
              <a:t>was finished</a:t>
            </a:r>
            <a:r>
              <a:rPr lang="en-US" dirty="0"/>
              <a:t> by her.</a:t>
            </a:r>
            <a:br>
              <a:rPr lang="en-US" dirty="0"/>
            </a:br>
            <a:r>
              <a:rPr lang="en-US" dirty="0"/>
              <a:t>D) The report </a:t>
            </a:r>
            <a:r>
              <a:rPr lang="en-US" b="1" dirty="0"/>
              <a:t>is being finished</a:t>
            </a:r>
            <a:r>
              <a:rPr lang="en-US" dirty="0"/>
              <a:t> by 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25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38DCF-0C74-883B-F37B-7F8C78E1E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679EE-24F0-1F6A-D1C5-DFB5CB453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Active: </a:t>
            </a:r>
            <a:r>
              <a:rPr lang="en-US" i="1" dirty="0"/>
              <a:t>She will organize the event next week.</a:t>
            </a:r>
            <a:br>
              <a:rPr lang="en-US" dirty="0"/>
            </a:br>
            <a:r>
              <a:rPr lang="en-US" dirty="0"/>
              <a:t>Which is the correct passive form?</a:t>
            </a:r>
          </a:p>
          <a:p>
            <a:r>
              <a:rPr lang="en-US" dirty="0"/>
              <a:t>A) The event </a:t>
            </a:r>
            <a:r>
              <a:rPr lang="en-US" b="1" dirty="0"/>
              <a:t>was organized</a:t>
            </a:r>
            <a:r>
              <a:rPr lang="en-US" dirty="0"/>
              <a:t> next week by her.</a:t>
            </a:r>
            <a:br>
              <a:rPr lang="en-US" dirty="0"/>
            </a:br>
            <a:r>
              <a:rPr lang="en-US" dirty="0"/>
              <a:t>B) The event </a:t>
            </a:r>
            <a:r>
              <a:rPr lang="en-US" b="1" dirty="0"/>
              <a:t>will be organized</a:t>
            </a:r>
            <a:r>
              <a:rPr lang="en-US" dirty="0"/>
              <a:t> next week by her. ✅</a:t>
            </a:r>
            <a:br>
              <a:rPr lang="en-US" dirty="0"/>
            </a:br>
            <a:r>
              <a:rPr lang="en-US" dirty="0"/>
              <a:t>C) The event </a:t>
            </a:r>
            <a:r>
              <a:rPr lang="en-US" b="1" dirty="0"/>
              <a:t>is organized</a:t>
            </a:r>
            <a:r>
              <a:rPr lang="en-US" dirty="0"/>
              <a:t> next week by her.</a:t>
            </a:r>
            <a:br>
              <a:rPr lang="en-US" dirty="0"/>
            </a:br>
            <a:r>
              <a:rPr lang="en-US" dirty="0"/>
              <a:t>D) The event </a:t>
            </a:r>
            <a:r>
              <a:rPr lang="en-US" b="1" dirty="0"/>
              <a:t>is being organized</a:t>
            </a:r>
            <a:r>
              <a:rPr lang="en-US" dirty="0"/>
              <a:t> next week by her.</a:t>
            </a:r>
          </a:p>
          <a:p>
            <a:r>
              <a:rPr lang="en-US" dirty="0"/>
              <a:t>Active: </a:t>
            </a:r>
            <a:r>
              <a:rPr lang="en-US" i="1" dirty="0"/>
              <a:t>She has finished the report.</a:t>
            </a:r>
            <a:br>
              <a:rPr lang="en-US" dirty="0"/>
            </a:br>
            <a:r>
              <a:rPr lang="en-US" dirty="0"/>
              <a:t>Which is the correct passive form?</a:t>
            </a:r>
          </a:p>
          <a:p>
            <a:r>
              <a:rPr lang="en-US" dirty="0"/>
              <a:t>A) The report </a:t>
            </a:r>
            <a:r>
              <a:rPr lang="en-US" b="1" dirty="0"/>
              <a:t>has been finished</a:t>
            </a:r>
            <a:r>
              <a:rPr lang="en-US" dirty="0"/>
              <a:t> by her. ✅</a:t>
            </a:r>
            <a:br>
              <a:rPr lang="en-US" dirty="0"/>
            </a:br>
            <a:r>
              <a:rPr lang="en-US" dirty="0"/>
              <a:t>B) The report </a:t>
            </a:r>
            <a:r>
              <a:rPr lang="en-US" b="1" dirty="0"/>
              <a:t>is finished</a:t>
            </a:r>
            <a:r>
              <a:rPr lang="en-US" dirty="0"/>
              <a:t> by her.</a:t>
            </a:r>
            <a:br>
              <a:rPr lang="en-US" dirty="0"/>
            </a:br>
            <a:r>
              <a:rPr lang="en-US" dirty="0"/>
              <a:t>C) The report </a:t>
            </a:r>
            <a:r>
              <a:rPr lang="en-US" b="1" dirty="0"/>
              <a:t>was finished</a:t>
            </a:r>
            <a:r>
              <a:rPr lang="en-US" dirty="0"/>
              <a:t> by her.</a:t>
            </a:r>
            <a:br>
              <a:rPr lang="en-US" dirty="0"/>
            </a:br>
            <a:r>
              <a:rPr lang="en-US" dirty="0"/>
              <a:t>D) The report </a:t>
            </a:r>
            <a:r>
              <a:rPr lang="en-US" b="1" dirty="0"/>
              <a:t>is being finished</a:t>
            </a:r>
            <a:r>
              <a:rPr lang="en-US" dirty="0"/>
              <a:t> by 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785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5740F-00B5-22CC-8AC4-389AC4EA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6570"/>
            <a:ext cx="10515600" cy="3385722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800" dirty="0">
                <a:latin typeface="Arial" panose="020B0604020202020204" pitchFamily="34" charset="0"/>
              </a:rPr>
              <a:t>The chef prepares the meal every evening.</a:t>
            </a:r>
            <a:br>
              <a:rPr lang="en-US" altLang="en-US" sz="2800" dirty="0">
                <a:latin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</a:rPr>
              <a:t>They are painting the walls right now.</a:t>
            </a:r>
            <a:br>
              <a:rPr lang="en-US" altLang="en-US" sz="2800" dirty="0">
                <a:latin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</a:rPr>
              <a:t>The company launched a new product last month.</a:t>
            </a:r>
            <a:br>
              <a:rPr lang="en-US" altLang="en-US" sz="2800" dirty="0">
                <a:latin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</a:rPr>
              <a:t>She will complete the project tomorrow.</a:t>
            </a:r>
            <a:br>
              <a:rPr lang="en-US" altLang="en-US" sz="2800" dirty="0">
                <a:latin typeface="Arial" panose="020B0604020202020204" pitchFamily="34" charset="0"/>
              </a:rPr>
            </a:br>
            <a:r>
              <a:rPr lang="en-US" altLang="en-US" sz="2800" dirty="0">
                <a:latin typeface="Arial" panose="020B0604020202020204" pitchFamily="34" charset="0"/>
              </a:rPr>
              <a:t>The students have submitted their assignments.</a:t>
            </a:r>
            <a:br>
              <a:rPr lang="en-US" altLang="en-US" sz="2800" dirty="0">
                <a:latin typeface="Arial" panose="020B0604020202020204" pitchFamily="34" charset="0"/>
              </a:rPr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0268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76CE-E8A6-4F3A-D792-08B27B1F8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68CEF-BB27-FA7F-3776-FB5FB4CE4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Correct Passive Forms:</a:t>
            </a:r>
          </a:p>
          <a:p>
            <a:r>
              <a:rPr lang="en-US" dirty="0"/>
              <a:t>The meal </a:t>
            </a:r>
            <a:r>
              <a:rPr lang="en-US" b="1" dirty="0"/>
              <a:t>is prepared</a:t>
            </a:r>
            <a:r>
              <a:rPr lang="en-US" dirty="0"/>
              <a:t> every evening by the chef.</a:t>
            </a:r>
          </a:p>
          <a:p>
            <a:r>
              <a:rPr lang="en-US" dirty="0"/>
              <a:t>The walls </a:t>
            </a:r>
            <a:r>
              <a:rPr lang="en-US" b="1" dirty="0"/>
              <a:t>are being painted</a:t>
            </a:r>
            <a:r>
              <a:rPr lang="en-US" dirty="0"/>
              <a:t> right now by them.</a:t>
            </a:r>
          </a:p>
          <a:p>
            <a:r>
              <a:rPr lang="en-US" dirty="0"/>
              <a:t>A new product </a:t>
            </a:r>
            <a:r>
              <a:rPr lang="en-US" b="1" dirty="0"/>
              <a:t>was launched</a:t>
            </a:r>
            <a:r>
              <a:rPr lang="en-US" dirty="0"/>
              <a:t> last month by the company.</a:t>
            </a:r>
          </a:p>
          <a:p>
            <a:r>
              <a:rPr lang="en-US" dirty="0"/>
              <a:t>The project </a:t>
            </a:r>
            <a:r>
              <a:rPr lang="en-US" b="1" dirty="0"/>
              <a:t>will be completed</a:t>
            </a:r>
            <a:r>
              <a:rPr lang="en-US" dirty="0"/>
              <a:t> tomorrow by her.</a:t>
            </a:r>
          </a:p>
          <a:p>
            <a:r>
              <a:rPr lang="en-US" dirty="0"/>
              <a:t>The assignments </a:t>
            </a:r>
            <a:r>
              <a:rPr lang="en-US" b="1" dirty="0"/>
              <a:t>have been submitted</a:t>
            </a:r>
            <a:r>
              <a:rPr lang="en-US" dirty="0"/>
              <a:t> by the students.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71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907DC-4BC8-0C73-AC9B-C93666B2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Active to Passive (Questions: Set 2)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801E6-F729-41FA-CA69-78500E975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the following sentences into Passive Voice:</a:t>
            </a:r>
          </a:p>
          <a:p>
            <a:r>
              <a:rPr lang="en-US" dirty="0"/>
              <a:t>The teacher explains the lesson clearly.</a:t>
            </a:r>
          </a:p>
          <a:p>
            <a:r>
              <a:rPr lang="en-US" dirty="0"/>
              <a:t>They built this bridge in 2010.</a:t>
            </a:r>
          </a:p>
          <a:p>
            <a:r>
              <a:rPr lang="en-US" dirty="0"/>
              <a:t>She is writing a letter to her friend.</a:t>
            </a:r>
          </a:p>
          <a:p>
            <a:r>
              <a:rPr lang="en-US" dirty="0"/>
              <a:t>The government will announce the new policy soon.</a:t>
            </a:r>
          </a:p>
          <a:p>
            <a:r>
              <a:rPr lang="en-US" dirty="0"/>
              <a:t>Scientists have discovered a new planet.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17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0487C-4D45-F27C-A056-8F90D460D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Correct Passive Forms: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50616-855D-6259-086F-A1BAE88A6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lesson </a:t>
            </a:r>
            <a:r>
              <a:rPr lang="en-US" b="1" dirty="0"/>
              <a:t>is explained</a:t>
            </a:r>
            <a:r>
              <a:rPr lang="en-US" dirty="0"/>
              <a:t> clearly by the teacher.</a:t>
            </a:r>
          </a:p>
          <a:p>
            <a:r>
              <a:rPr lang="en-US" dirty="0"/>
              <a:t>This bridge </a:t>
            </a:r>
            <a:r>
              <a:rPr lang="en-US" b="1" dirty="0"/>
              <a:t>was built</a:t>
            </a:r>
            <a:r>
              <a:rPr lang="en-US" dirty="0"/>
              <a:t> in 2010 by them.</a:t>
            </a:r>
          </a:p>
          <a:p>
            <a:r>
              <a:rPr lang="en-US" dirty="0"/>
              <a:t>A letter </a:t>
            </a:r>
            <a:r>
              <a:rPr lang="en-US" b="1" dirty="0"/>
              <a:t>is being written</a:t>
            </a:r>
            <a:r>
              <a:rPr lang="en-US" dirty="0"/>
              <a:t> to her friend by her.</a:t>
            </a:r>
          </a:p>
          <a:p>
            <a:r>
              <a:rPr lang="en-US" dirty="0"/>
              <a:t>The new policy </a:t>
            </a:r>
            <a:r>
              <a:rPr lang="en-US" b="1" dirty="0"/>
              <a:t>will be announced</a:t>
            </a:r>
            <a:r>
              <a:rPr lang="en-US" dirty="0"/>
              <a:t> soon by the government.</a:t>
            </a:r>
          </a:p>
          <a:p>
            <a:r>
              <a:rPr lang="en-US" dirty="0"/>
              <a:t>A new planet </a:t>
            </a:r>
            <a:r>
              <a:rPr lang="en-US" b="1" dirty="0"/>
              <a:t>has been discovered</a:t>
            </a:r>
            <a:r>
              <a:rPr lang="en-US" dirty="0"/>
              <a:t> by scientists.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9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616968-9A84-43C6-2071-24A5EF5D95F1}"/>
              </a:ext>
            </a:extLst>
          </p:cNvPr>
          <p:cNvSpPr txBox="1"/>
          <p:nvPr/>
        </p:nvSpPr>
        <p:spPr>
          <a:xfrm>
            <a:off x="1088048" y="892269"/>
            <a:ext cx="9313252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/>
              <a:t>Active Voice Formula:</a:t>
            </a:r>
            <a:br>
              <a:rPr lang="en-US" sz="3200" dirty="0"/>
            </a:br>
            <a:r>
              <a:rPr lang="en-US" sz="3200" dirty="0"/>
              <a:t> </a:t>
            </a:r>
            <a:r>
              <a:rPr lang="en-US" sz="3200" b="1" dirty="0"/>
              <a:t>Subject + Verb + Object</a:t>
            </a:r>
            <a:br>
              <a:rPr lang="en-US" sz="3200" dirty="0"/>
            </a:br>
            <a:r>
              <a:rPr lang="en-US" sz="3200" i="1" dirty="0"/>
              <a:t>Example:</a:t>
            </a:r>
            <a:r>
              <a:rPr lang="en-US" sz="3200" dirty="0"/>
              <a:t> </a:t>
            </a:r>
            <a:r>
              <a:rPr lang="en-US" sz="3200" i="1" dirty="0"/>
              <a:t>The teacher explains the lesson.</a:t>
            </a:r>
            <a:endParaRPr lang="en-US" sz="3200" dirty="0"/>
          </a:p>
          <a:p>
            <a:pPr>
              <a:buNone/>
            </a:pPr>
            <a:r>
              <a:rPr lang="en-US" sz="3200" b="1" dirty="0"/>
              <a:t>Passive Voice Formula:</a:t>
            </a:r>
            <a:br>
              <a:rPr lang="en-US" sz="3200" dirty="0"/>
            </a:br>
            <a:r>
              <a:rPr lang="en-US" sz="3200" dirty="0"/>
              <a:t> *</a:t>
            </a:r>
            <a:r>
              <a:rPr lang="en-US" sz="3200" i="1" dirty="0"/>
              <a:t>Object + Be (am/is/are/was/were/been/being) + Past Participle (V3) + (by Subject)</a:t>
            </a:r>
            <a:br>
              <a:rPr lang="en-US" sz="3200" dirty="0"/>
            </a:br>
            <a:r>
              <a:rPr lang="en-US" sz="3200" i="1" dirty="0"/>
              <a:t>Example:</a:t>
            </a:r>
            <a:r>
              <a:rPr lang="en-US" sz="3200" dirty="0"/>
              <a:t> </a:t>
            </a:r>
            <a:r>
              <a:rPr lang="en-US" sz="3200" i="1" dirty="0"/>
              <a:t>The lesson is explained by the teacher.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452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626F8-5FF9-F490-2CC5-93B9A5B64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069" y="612287"/>
            <a:ext cx="10515600" cy="4351338"/>
          </a:xfrm>
        </p:spPr>
        <p:txBody>
          <a:bodyPr/>
          <a:lstStyle/>
          <a:p>
            <a:r>
              <a:rPr lang="en-US" b="1" dirty="0"/>
              <a:t>Why Use Active &amp; Passive for Paraphrasing?</a:t>
            </a:r>
          </a:p>
          <a:p>
            <a:r>
              <a:rPr lang="en-US" dirty="0"/>
              <a:t>Helps change sentence structure while keeping meaning.</a:t>
            </a:r>
          </a:p>
          <a:p>
            <a:r>
              <a:rPr lang="en-US" dirty="0"/>
              <a:t>Makes writing </a:t>
            </a:r>
            <a:r>
              <a:rPr lang="en-US" b="1" dirty="0"/>
              <a:t>more formal and varied</a:t>
            </a:r>
            <a:r>
              <a:rPr lang="en-US" dirty="0"/>
              <a:t> (good for PTE Academic).</a:t>
            </a:r>
          </a:p>
          <a:p>
            <a:r>
              <a:rPr lang="en-US" dirty="0"/>
              <a:t>Avoids repeating the same pattern → boosts </a:t>
            </a:r>
            <a:r>
              <a:rPr lang="en-US" b="1" dirty="0"/>
              <a:t>lexical range and grammar marks</a:t>
            </a:r>
            <a:r>
              <a:rPr lang="en-US" dirty="0"/>
              <a:t>.</a:t>
            </a:r>
          </a:p>
          <a:p>
            <a:r>
              <a:rPr lang="en-US" dirty="0"/>
              <a:t>👉 Example:</a:t>
            </a:r>
          </a:p>
          <a:p>
            <a:r>
              <a:rPr lang="en-US" dirty="0"/>
              <a:t>Original: </a:t>
            </a:r>
            <a:r>
              <a:rPr lang="en-US" i="1" dirty="0"/>
              <a:t>“Technology has improved education.”</a:t>
            </a:r>
            <a:endParaRPr lang="en-US" dirty="0"/>
          </a:p>
          <a:p>
            <a:r>
              <a:rPr lang="en-US" dirty="0"/>
              <a:t>Passive paraphrase: </a:t>
            </a:r>
            <a:r>
              <a:rPr lang="en-US" i="1" dirty="0"/>
              <a:t>“Education has been improved by technology.”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642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F8414-52F5-F4F2-2A13-CFE1F19DF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C3F303-F423-5415-34DA-49FC7A614DF0}"/>
              </a:ext>
            </a:extLst>
          </p:cNvPr>
          <p:cNvSpPr txBox="1"/>
          <p:nvPr/>
        </p:nvSpPr>
        <p:spPr>
          <a:xfrm>
            <a:off x="668215" y="650631"/>
            <a:ext cx="97067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How Passive is Formed?</a:t>
            </a:r>
          </a:p>
          <a:p>
            <a:pPr>
              <a:buNone/>
            </a:pPr>
            <a:r>
              <a:rPr lang="en-US" sz="2400" dirty="0"/>
              <a:t>🔹 Step 1: Move the </a:t>
            </a:r>
            <a:r>
              <a:rPr lang="en-US" sz="2400" b="1" dirty="0"/>
              <a:t>object</a:t>
            </a:r>
            <a:r>
              <a:rPr lang="en-US" sz="2400" dirty="0"/>
              <a:t> of the active sentence to the </a:t>
            </a:r>
            <a:r>
              <a:rPr lang="en-US" sz="2400" b="1" dirty="0"/>
              <a:t>subject</a:t>
            </a:r>
            <a:r>
              <a:rPr lang="en-US" sz="2400" dirty="0"/>
              <a:t> position.</a:t>
            </a:r>
            <a:br>
              <a:rPr lang="en-US" sz="2400" dirty="0"/>
            </a:br>
            <a:r>
              <a:rPr lang="en-US" sz="2400" dirty="0"/>
              <a:t>🔹 Step 2: Use the correct form of </a:t>
            </a:r>
            <a:r>
              <a:rPr lang="en-US" sz="2400" b="1" dirty="0"/>
              <a:t>“be”</a:t>
            </a:r>
            <a:r>
              <a:rPr lang="en-US" sz="2400" dirty="0"/>
              <a:t> according to the tense.</a:t>
            </a:r>
            <a:br>
              <a:rPr lang="en-US" sz="2400" dirty="0"/>
            </a:br>
            <a:r>
              <a:rPr lang="en-US" sz="2400" dirty="0"/>
              <a:t>🔹 Step 3: Use the </a:t>
            </a:r>
            <a:r>
              <a:rPr lang="en-US" sz="2400" b="1" dirty="0"/>
              <a:t>past participle (V3)</a:t>
            </a:r>
            <a:r>
              <a:rPr lang="en-US" sz="2400" dirty="0"/>
              <a:t> of the verb.</a:t>
            </a:r>
            <a:br>
              <a:rPr lang="en-US" sz="2400" dirty="0"/>
            </a:br>
            <a:r>
              <a:rPr lang="en-US" sz="2400" dirty="0"/>
              <a:t>🔹 Step 4: Add “by + agent” if needed (optional).</a:t>
            </a:r>
          </a:p>
        </p:txBody>
      </p:sp>
    </p:spTree>
    <p:extLst>
      <p:ext uri="{BB962C8B-B14F-4D97-AF65-F5344CB8AC3E}">
        <p14:creationId xmlns:p14="http://schemas.microsoft.com/office/powerpoint/2010/main" val="557454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B55C895-484E-CE6B-F67E-4723DB525CB7}"/>
              </a:ext>
            </a:extLst>
          </p:cNvPr>
          <p:cNvSpPr txBox="1"/>
          <p:nvPr/>
        </p:nvSpPr>
        <p:spPr>
          <a:xfrm>
            <a:off x="633047" y="334107"/>
            <a:ext cx="854832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What is BE?</a:t>
            </a:r>
          </a:p>
          <a:p>
            <a:pPr>
              <a:buNone/>
            </a:pPr>
            <a:r>
              <a:rPr lang="en-US" sz="2800" dirty="0"/>
              <a:t>“BE” is just a helper verb we use in English.</a:t>
            </a:r>
            <a:br>
              <a:rPr lang="en-US" sz="2800" dirty="0"/>
            </a:br>
            <a:r>
              <a:rPr lang="en-US" sz="2800" dirty="0"/>
              <a:t>It changes its form depending on tense: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am / is / are</a:t>
            </a:r>
            <a:r>
              <a:rPr lang="en-US" sz="2800" dirty="0"/>
              <a:t> (present)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was / were</a:t>
            </a:r>
            <a:r>
              <a:rPr lang="en-US" sz="2800" dirty="0"/>
              <a:t> (past)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being</a:t>
            </a:r>
            <a:r>
              <a:rPr lang="en-US" sz="2800" dirty="0"/>
              <a:t> (continuous)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been</a:t>
            </a:r>
            <a:r>
              <a:rPr lang="en-US" sz="2800" dirty="0"/>
              <a:t> (perfect)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will be</a:t>
            </a:r>
            <a:r>
              <a:rPr lang="en-US" sz="2800" dirty="0"/>
              <a:t> (future)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en-US" sz="2800" b="1" dirty="0"/>
              <a:t>Why do we need BE in passive voice?</a:t>
            </a:r>
          </a:p>
          <a:p>
            <a:r>
              <a:rPr lang="en-US" sz="2800" dirty="0"/>
              <a:t>Because passive voice is made like this:</a:t>
            </a:r>
          </a:p>
          <a:p>
            <a:r>
              <a:rPr lang="en-US" sz="2800" dirty="0"/>
              <a:t>👉 </a:t>
            </a:r>
            <a:r>
              <a:rPr lang="en-US" sz="2800" b="1" dirty="0"/>
              <a:t>Subject + BE + Past Participle (V3)</a:t>
            </a:r>
            <a:endParaRPr lang="en-US" sz="2800" dirty="0"/>
          </a:p>
          <a:p>
            <a:r>
              <a:rPr lang="en-US" sz="2800" dirty="0"/>
              <a:t>Without </a:t>
            </a:r>
            <a:r>
              <a:rPr lang="en-US" sz="2800" b="1" dirty="0"/>
              <a:t>BE</a:t>
            </a:r>
            <a:r>
              <a:rPr lang="en-US" sz="2800" dirty="0"/>
              <a:t>, the sentence cannot be passive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75579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D9F960-5C73-65CA-E77D-D01A0879A7C5}"/>
              </a:ext>
            </a:extLst>
          </p:cNvPr>
          <p:cNvSpPr txBox="1"/>
          <p:nvPr/>
        </p:nvSpPr>
        <p:spPr>
          <a:xfrm>
            <a:off x="465992" y="342900"/>
            <a:ext cx="8680205" cy="6040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Examples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Present tense</a:t>
            </a:r>
            <a:br>
              <a:rPr lang="en-US" dirty="0"/>
            </a:br>
            <a:r>
              <a:rPr lang="en-US" dirty="0"/>
              <a:t>Active: </a:t>
            </a:r>
            <a:r>
              <a:rPr lang="en-US" i="1" dirty="0"/>
              <a:t>They play football.</a:t>
            </a:r>
            <a:br>
              <a:rPr lang="en-US" dirty="0"/>
            </a:br>
            <a:r>
              <a:rPr lang="en-US" dirty="0"/>
              <a:t>Passive: </a:t>
            </a:r>
            <a:r>
              <a:rPr lang="en-US" i="1" dirty="0"/>
              <a:t>Football </a:t>
            </a:r>
            <a:r>
              <a:rPr lang="en-US" b="1" i="1" dirty="0"/>
              <a:t>is played</a:t>
            </a:r>
            <a:r>
              <a:rPr lang="en-US" i="1" dirty="0"/>
              <a:t> by them.</a:t>
            </a:r>
            <a:br>
              <a:rPr lang="en-US" dirty="0"/>
            </a:br>
            <a:r>
              <a:rPr lang="en-US" dirty="0"/>
              <a:t>👉 “is” = BE, “played” = V3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Past tense</a:t>
            </a:r>
            <a:br>
              <a:rPr lang="en-US" dirty="0"/>
            </a:br>
            <a:r>
              <a:rPr lang="en-US" dirty="0"/>
              <a:t>Active: </a:t>
            </a:r>
            <a:r>
              <a:rPr lang="en-US" i="1" dirty="0"/>
              <a:t>She cleaned the room.</a:t>
            </a:r>
            <a:br>
              <a:rPr lang="en-US" dirty="0"/>
            </a:br>
            <a:r>
              <a:rPr lang="en-US" dirty="0"/>
              <a:t>Passive: </a:t>
            </a:r>
            <a:r>
              <a:rPr lang="en-US" i="1" dirty="0"/>
              <a:t>The room </a:t>
            </a:r>
            <a:r>
              <a:rPr lang="en-US" b="1" i="1" dirty="0"/>
              <a:t>was cleaned</a:t>
            </a:r>
            <a:r>
              <a:rPr lang="en-US" i="1" dirty="0"/>
              <a:t> by her.</a:t>
            </a:r>
            <a:br>
              <a:rPr lang="en-US" dirty="0"/>
            </a:br>
            <a:r>
              <a:rPr lang="en-US" dirty="0"/>
              <a:t>👉 “was” = BE, “cleaned” = V3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Future tense</a:t>
            </a:r>
            <a:br>
              <a:rPr lang="en-US" dirty="0"/>
            </a:br>
            <a:r>
              <a:rPr lang="en-US" dirty="0"/>
              <a:t>Active: </a:t>
            </a:r>
            <a:r>
              <a:rPr lang="en-US" i="1" dirty="0"/>
              <a:t>They will finish the project.</a:t>
            </a:r>
            <a:br>
              <a:rPr lang="en-US" dirty="0"/>
            </a:br>
            <a:r>
              <a:rPr lang="en-US" dirty="0"/>
              <a:t>Passive: </a:t>
            </a:r>
            <a:r>
              <a:rPr lang="en-US" i="1" dirty="0"/>
              <a:t>The project </a:t>
            </a:r>
            <a:r>
              <a:rPr lang="en-US" b="1" i="1" dirty="0"/>
              <a:t>will be finished</a:t>
            </a:r>
            <a:r>
              <a:rPr lang="en-US" i="1" dirty="0"/>
              <a:t> by them.</a:t>
            </a:r>
            <a:br>
              <a:rPr lang="en-US" dirty="0"/>
            </a:br>
            <a:r>
              <a:rPr lang="en-US" dirty="0"/>
              <a:t>👉 “will be” = BE, “finished” = V3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Continuous</a:t>
            </a:r>
            <a:br>
              <a:rPr lang="en-US" dirty="0"/>
            </a:br>
            <a:r>
              <a:rPr lang="en-US" dirty="0"/>
              <a:t>Active: </a:t>
            </a:r>
            <a:r>
              <a:rPr lang="en-US" i="1" dirty="0"/>
              <a:t>He is writing a letter.</a:t>
            </a:r>
            <a:br>
              <a:rPr lang="en-US" dirty="0"/>
            </a:br>
            <a:r>
              <a:rPr lang="en-US" dirty="0"/>
              <a:t>Passive: </a:t>
            </a:r>
            <a:r>
              <a:rPr lang="en-US" i="1" dirty="0"/>
              <a:t>A letter </a:t>
            </a:r>
            <a:r>
              <a:rPr lang="en-US" b="1" i="1" dirty="0"/>
              <a:t>is being written</a:t>
            </a:r>
            <a:r>
              <a:rPr lang="en-US" i="1" dirty="0"/>
              <a:t> by him.</a:t>
            </a:r>
            <a:br>
              <a:rPr lang="en-US" dirty="0"/>
            </a:br>
            <a:r>
              <a:rPr lang="en-US" dirty="0"/>
              <a:t>👉 “is being” = BE, “written” = V3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Perfect tense</a:t>
            </a:r>
            <a:br>
              <a:rPr lang="en-US" dirty="0"/>
            </a:br>
            <a:r>
              <a:rPr lang="en-US" dirty="0"/>
              <a:t>Active: </a:t>
            </a:r>
            <a:r>
              <a:rPr lang="en-US" i="1" dirty="0"/>
              <a:t>She has completed the task.</a:t>
            </a:r>
            <a:br>
              <a:rPr lang="en-US" dirty="0"/>
            </a:br>
            <a:r>
              <a:rPr lang="en-US" dirty="0"/>
              <a:t>Passive: </a:t>
            </a:r>
            <a:r>
              <a:rPr lang="en-US" i="1" dirty="0"/>
              <a:t>The task </a:t>
            </a:r>
            <a:r>
              <a:rPr lang="en-US" b="1" i="1" dirty="0"/>
              <a:t>has been completed</a:t>
            </a:r>
            <a:r>
              <a:rPr lang="en-US" i="1" dirty="0"/>
              <a:t> by her.</a:t>
            </a:r>
            <a:br>
              <a:rPr lang="en-US" dirty="0"/>
            </a:br>
            <a:r>
              <a:rPr lang="en-US" dirty="0"/>
              <a:t>👉 “been” = BE, “completed” = V3</a:t>
            </a:r>
          </a:p>
        </p:txBody>
      </p:sp>
    </p:spTree>
    <p:extLst>
      <p:ext uri="{BB962C8B-B14F-4D97-AF65-F5344CB8AC3E}">
        <p14:creationId xmlns:p14="http://schemas.microsoft.com/office/powerpoint/2010/main" val="252903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904CC-4C9E-A2F4-33AC-F967C018F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2F35F9-7590-98CF-ABFF-8E3236E4BCF5}"/>
              </a:ext>
            </a:extLst>
          </p:cNvPr>
          <p:cNvSpPr txBox="1"/>
          <p:nvPr/>
        </p:nvSpPr>
        <p:spPr>
          <a:xfrm>
            <a:off x="1000125" y="355938"/>
            <a:ext cx="60974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Tense Conversions (Active → Passive)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Present Simple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Active: </a:t>
            </a:r>
            <a:r>
              <a:rPr lang="en-US" sz="2400" i="1" dirty="0"/>
              <a:t>“People speak English worldwide.”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Passive: </a:t>
            </a:r>
            <a:r>
              <a:rPr lang="en-US" sz="2400" i="1" dirty="0"/>
              <a:t>“English is spoken worldwide (by people).”</a:t>
            </a:r>
            <a:endParaRPr lang="en-US" sz="2400" dirty="0"/>
          </a:p>
          <a:p>
            <a:pPr>
              <a:buNone/>
            </a:pPr>
            <a:r>
              <a:rPr lang="en-US" sz="2400" b="1" dirty="0"/>
              <a:t>Formula:</a:t>
            </a:r>
            <a:br>
              <a:rPr lang="en-US" sz="2400" dirty="0"/>
            </a:br>
            <a:r>
              <a:rPr lang="en-US" sz="2400" dirty="0"/>
              <a:t>👉 Active: S + V1(s) + O</a:t>
            </a:r>
            <a:br>
              <a:rPr lang="en-US" sz="2400" dirty="0"/>
            </a:br>
            <a:r>
              <a:rPr lang="en-US" sz="2400" dirty="0"/>
              <a:t>👉 Passive: O + am/is/are + V3 (+ by 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63081E-2D93-D047-D098-BD9694CCC099}"/>
              </a:ext>
            </a:extLst>
          </p:cNvPr>
          <p:cNvSpPr txBox="1"/>
          <p:nvPr/>
        </p:nvSpPr>
        <p:spPr>
          <a:xfrm>
            <a:off x="1070464" y="3429000"/>
            <a:ext cx="609746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 startAt="2"/>
            </a:pPr>
            <a:r>
              <a:rPr lang="en-US" sz="2400" b="1" dirty="0"/>
              <a:t>Past Simple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Active: </a:t>
            </a:r>
            <a:r>
              <a:rPr lang="en-US" sz="2400" i="1" dirty="0"/>
              <a:t>“They built the bridge in 2010.”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Passive: </a:t>
            </a:r>
            <a:r>
              <a:rPr lang="en-US" sz="2400" i="1" dirty="0"/>
              <a:t>“The bridge was built in 2010 (by them).”</a:t>
            </a:r>
            <a:endParaRPr lang="en-US" sz="2400" dirty="0"/>
          </a:p>
          <a:p>
            <a:pPr>
              <a:buNone/>
            </a:pPr>
            <a:r>
              <a:rPr lang="en-US" sz="2400" b="1" dirty="0"/>
              <a:t>Formula:</a:t>
            </a:r>
            <a:br>
              <a:rPr lang="en-US" sz="2400" dirty="0"/>
            </a:br>
            <a:r>
              <a:rPr lang="en-US" sz="2400" dirty="0"/>
              <a:t>👉 Active: S + V2 + O</a:t>
            </a:r>
            <a:br>
              <a:rPr lang="en-US" sz="2400" dirty="0"/>
            </a:br>
            <a:r>
              <a:rPr lang="en-US" sz="2400" dirty="0"/>
              <a:t>👉 Passive: O + was/were + V3 (+ by S)</a:t>
            </a:r>
          </a:p>
        </p:txBody>
      </p:sp>
    </p:spTree>
    <p:extLst>
      <p:ext uri="{BB962C8B-B14F-4D97-AF65-F5344CB8AC3E}">
        <p14:creationId xmlns:p14="http://schemas.microsoft.com/office/powerpoint/2010/main" val="253404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1449E-4B47-B859-29E9-A3ADBAE57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6C0B95-3598-640D-1A8C-78FD49F6EF1E}"/>
              </a:ext>
            </a:extLst>
          </p:cNvPr>
          <p:cNvSpPr txBox="1"/>
          <p:nvPr/>
        </p:nvSpPr>
        <p:spPr>
          <a:xfrm>
            <a:off x="797902" y="476852"/>
            <a:ext cx="60974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 startAt="3"/>
            </a:pPr>
            <a:r>
              <a:rPr lang="en-US" sz="2000" b="1" dirty="0"/>
              <a:t>Future (Will)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Active: </a:t>
            </a:r>
            <a:r>
              <a:rPr lang="en-US" sz="2000" i="1" dirty="0"/>
              <a:t>“The team will finish the project soon.”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Passive: </a:t>
            </a:r>
            <a:r>
              <a:rPr lang="en-US" sz="2000" i="1" dirty="0"/>
              <a:t>“The project will be finished soon (by the team).”</a:t>
            </a:r>
            <a:endParaRPr lang="en-US" sz="2000" dirty="0"/>
          </a:p>
          <a:p>
            <a:pPr>
              <a:buNone/>
            </a:pPr>
            <a:r>
              <a:rPr lang="en-US" sz="2000" b="1" dirty="0"/>
              <a:t>Formula:</a:t>
            </a:r>
            <a:br>
              <a:rPr lang="en-US" sz="2000" dirty="0"/>
            </a:br>
            <a:r>
              <a:rPr lang="en-US" sz="2000" dirty="0"/>
              <a:t>👉 Active: S + will + V1 + O</a:t>
            </a:r>
            <a:br>
              <a:rPr lang="en-US" sz="2000" dirty="0"/>
            </a:br>
            <a:r>
              <a:rPr lang="en-US" sz="2000" dirty="0"/>
              <a:t>👉 Passive: O + will + be + V3 (+ by 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6B9A27-C239-6DEE-093A-4792995594F4}"/>
              </a:ext>
            </a:extLst>
          </p:cNvPr>
          <p:cNvSpPr txBox="1"/>
          <p:nvPr/>
        </p:nvSpPr>
        <p:spPr>
          <a:xfrm>
            <a:off x="797902" y="2824398"/>
            <a:ext cx="60974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 startAt="4"/>
            </a:pPr>
            <a:r>
              <a:rPr lang="en-US" b="1" dirty="0"/>
              <a:t>Present Perfect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Active: </a:t>
            </a:r>
            <a:r>
              <a:rPr lang="en-US" i="1" dirty="0"/>
              <a:t>“Scientists have discovered new planets.”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Passive: </a:t>
            </a:r>
            <a:r>
              <a:rPr lang="en-US" i="1" dirty="0"/>
              <a:t>“New planets have been discovered (by scientists).”</a:t>
            </a:r>
            <a:endParaRPr lang="en-US" dirty="0"/>
          </a:p>
          <a:p>
            <a:pPr>
              <a:buNone/>
            </a:pPr>
            <a:r>
              <a:rPr lang="en-US" b="1" dirty="0"/>
              <a:t>Formula:</a:t>
            </a:r>
            <a:br>
              <a:rPr lang="en-US" dirty="0"/>
            </a:br>
            <a:r>
              <a:rPr lang="en-US" dirty="0"/>
              <a:t>👉 Active: S + have/has + V3 + O</a:t>
            </a:r>
            <a:br>
              <a:rPr lang="en-US" dirty="0"/>
            </a:br>
            <a:r>
              <a:rPr lang="en-US" dirty="0"/>
              <a:t>👉 Passive: O + have/has + been + V3 (+ by S)</a:t>
            </a:r>
          </a:p>
        </p:txBody>
      </p:sp>
    </p:spTree>
    <p:extLst>
      <p:ext uri="{BB962C8B-B14F-4D97-AF65-F5344CB8AC3E}">
        <p14:creationId xmlns:p14="http://schemas.microsoft.com/office/powerpoint/2010/main" val="2553459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E399F-062F-20F9-363F-D367E8E8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3888BC-12A9-F7C5-B08A-E10CDC7E0084}"/>
              </a:ext>
            </a:extLst>
          </p:cNvPr>
          <p:cNvSpPr txBox="1"/>
          <p:nvPr/>
        </p:nvSpPr>
        <p:spPr>
          <a:xfrm>
            <a:off x="877033" y="397722"/>
            <a:ext cx="609746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Modal Verbs</a:t>
            </a:r>
          </a:p>
          <a:p>
            <a:pPr>
              <a:buNone/>
            </a:pPr>
            <a:r>
              <a:rPr lang="en-US" sz="2000" b="1" dirty="0"/>
              <a:t>Active:</a:t>
            </a:r>
            <a:r>
              <a:rPr lang="en-US" sz="2000" dirty="0"/>
              <a:t> </a:t>
            </a:r>
            <a:r>
              <a:rPr lang="en-US" sz="2000" i="1" dirty="0"/>
              <a:t>“We can solve this problem.”</a:t>
            </a:r>
            <a:br>
              <a:rPr lang="en-US" sz="2000" dirty="0"/>
            </a:br>
            <a:r>
              <a:rPr lang="en-US" sz="2000" b="1" dirty="0"/>
              <a:t>Passive:</a:t>
            </a:r>
            <a:r>
              <a:rPr lang="en-US" sz="2000" dirty="0"/>
              <a:t> </a:t>
            </a:r>
            <a:r>
              <a:rPr lang="en-US" sz="2000" i="1" dirty="0"/>
              <a:t>“This problem can be solved (by us).”</a:t>
            </a:r>
            <a:endParaRPr lang="en-US" sz="2000" dirty="0"/>
          </a:p>
          <a:p>
            <a:pPr>
              <a:buNone/>
            </a:pPr>
            <a:r>
              <a:rPr lang="en-US" sz="2000" b="1" dirty="0"/>
              <a:t>Formula:</a:t>
            </a:r>
            <a:br>
              <a:rPr lang="en-US" sz="2000" dirty="0"/>
            </a:br>
            <a:r>
              <a:rPr lang="en-US" sz="2000" dirty="0"/>
              <a:t>👉 Active: S + Modal + V1 + O</a:t>
            </a:r>
            <a:br>
              <a:rPr lang="en-US" sz="2000" dirty="0"/>
            </a:br>
            <a:r>
              <a:rPr lang="en-US" sz="2000" dirty="0"/>
              <a:t>👉 Passive: O + Modal + be + V3 (+ by 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91A86-AFD8-E6DD-69E6-9E296B4FD8FF}"/>
              </a:ext>
            </a:extLst>
          </p:cNvPr>
          <p:cNvSpPr txBox="1"/>
          <p:nvPr/>
        </p:nvSpPr>
        <p:spPr>
          <a:xfrm>
            <a:off x="877033" y="2969430"/>
            <a:ext cx="609746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When to Use Passive Voice?</a:t>
            </a:r>
          </a:p>
          <a:p>
            <a:pPr>
              <a:buNone/>
            </a:pPr>
            <a:r>
              <a:rPr lang="en-US" sz="2000" dirty="0"/>
              <a:t>✅ When the </a:t>
            </a:r>
            <a:r>
              <a:rPr lang="en-US" sz="2000" b="1" dirty="0"/>
              <a:t>doer is unknown</a:t>
            </a:r>
            <a:br>
              <a:rPr lang="en-US" sz="2000" dirty="0"/>
            </a:br>
            <a:r>
              <a:rPr lang="en-US" sz="2000" dirty="0"/>
              <a:t>👉 </a:t>
            </a:r>
            <a:r>
              <a:rPr lang="en-US" sz="2000" i="1" dirty="0"/>
              <a:t>“The window was broken.”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✅ When the </a:t>
            </a:r>
            <a:r>
              <a:rPr lang="en-US" sz="2000" b="1" dirty="0"/>
              <a:t>action is more important than the doer</a:t>
            </a:r>
            <a:br>
              <a:rPr lang="en-US" sz="2000" dirty="0"/>
            </a:br>
            <a:r>
              <a:rPr lang="en-US" sz="2000" dirty="0"/>
              <a:t>👉 </a:t>
            </a:r>
            <a:r>
              <a:rPr lang="en-US" sz="2000" i="1" dirty="0"/>
              <a:t>“New policies were introduced to reduce pollution.”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✅ When you want a </a:t>
            </a:r>
            <a:r>
              <a:rPr lang="en-US" sz="2000" b="1" dirty="0"/>
              <a:t>formal or academic style</a:t>
            </a:r>
            <a:br>
              <a:rPr lang="en-US" sz="2000" dirty="0"/>
            </a:br>
            <a:r>
              <a:rPr lang="en-US" sz="2000" dirty="0"/>
              <a:t>👉 </a:t>
            </a:r>
            <a:r>
              <a:rPr lang="en-US" sz="2000" i="1" dirty="0"/>
              <a:t>“It has been widely accepted that climate change affects global weather.”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5114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1648</Words>
  <Application>Microsoft Office PowerPoint</Application>
  <PresentationFormat>Widescreen</PresentationFormat>
  <Paragraphs>102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What is Active and Passive Voice?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chef prepares the meal every evening. They are painting the walls right now. The company launched a new product last month. She will complete the project tomorrow. The students have submitted their assignments. </vt:lpstr>
      <vt:lpstr>PowerPoint Presentation</vt:lpstr>
      <vt:lpstr>Active to Passive (Questions: Set 2) </vt:lpstr>
      <vt:lpstr>Correct Passive Forms: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Safal Kunwar</dc:creator>
  <cp:lastModifiedBy>Safal Kunwar</cp:lastModifiedBy>
  <cp:revision>1</cp:revision>
  <dcterms:created xsi:type="dcterms:W3CDTF">2025-10-04T14:51:12Z</dcterms:created>
  <dcterms:modified xsi:type="dcterms:W3CDTF">2025-10-04T14:51:26Z</dcterms:modified>
</cp:coreProperties>
</file>