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18" r:id="rId3"/>
    <p:sldId id="317" r:id="rId4"/>
    <p:sldId id="276" r:id="rId5"/>
    <p:sldId id="316" r:id="rId6"/>
    <p:sldId id="315" r:id="rId7"/>
    <p:sldId id="260" r:id="rId8"/>
    <p:sldId id="259" r:id="rId9"/>
    <p:sldId id="262" r:id="rId10"/>
    <p:sldId id="261" r:id="rId11"/>
    <p:sldId id="277" r:id="rId12"/>
    <p:sldId id="278" r:id="rId13"/>
    <p:sldId id="279" r:id="rId14"/>
    <p:sldId id="265" r:id="rId15"/>
    <p:sldId id="258" r:id="rId16"/>
    <p:sldId id="263" r:id="rId17"/>
    <p:sldId id="264" r:id="rId18"/>
    <p:sldId id="270" r:id="rId19"/>
    <p:sldId id="271" r:id="rId20"/>
    <p:sldId id="272" r:id="rId21"/>
    <p:sldId id="266" r:id="rId22"/>
    <p:sldId id="267" r:id="rId23"/>
    <p:sldId id="268" r:id="rId24"/>
    <p:sldId id="269" r:id="rId25"/>
    <p:sldId id="273" r:id="rId26"/>
    <p:sldId id="274" r:id="rId27"/>
    <p:sldId id="275" r:id="rId28"/>
    <p:sldId id="280" r:id="rId29"/>
    <p:sldId id="283" r:id="rId30"/>
    <p:sldId id="284" r:id="rId31"/>
    <p:sldId id="282" r:id="rId32"/>
    <p:sldId id="285" r:id="rId33"/>
    <p:sldId id="286" r:id="rId34"/>
    <p:sldId id="319" r:id="rId35"/>
    <p:sldId id="287" r:id="rId36"/>
    <p:sldId id="288" r:id="rId37"/>
    <p:sldId id="289" r:id="rId38"/>
    <p:sldId id="291" r:id="rId39"/>
    <p:sldId id="290" r:id="rId40"/>
    <p:sldId id="295" r:id="rId41"/>
    <p:sldId id="293" r:id="rId42"/>
    <p:sldId id="294" r:id="rId43"/>
    <p:sldId id="297" r:id="rId44"/>
    <p:sldId id="292" r:id="rId45"/>
    <p:sldId id="314" r:id="rId46"/>
    <p:sldId id="298" r:id="rId47"/>
    <p:sldId id="300" r:id="rId48"/>
    <p:sldId id="299" r:id="rId49"/>
    <p:sldId id="301" r:id="rId50"/>
    <p:sldId id="302" r:id="rId51"/>
    <p:sldId id="303" r:id="rId52"/>
    <p:sldId id="304" r:id="rId53"/>
    <p:sldId id="305" r:id="rId54"/>
    <p:sldId id="306" r:id="rId55"/>
    <p:sldId id="309" r:id="rId56"/>
    <p:sldId id="310" r:id="rId57"/>
    <p:sldId id="311" r:id="rId58"/>
    <p:sldId id="312" r:id="rId59"/>
    <p:sldId id="31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fal Kunwar" userId="d2821b23b2b6a7af" providerId="LiveId" clId="{D5208F7D-A8C9-4DC0-B944-4402FD70E4BB}"/>
    <pc:docChg chg="undo redo custSel addSld delSld modSld sldOrd">
      <pc:chgData name="Safal Kunwar" userId="d2821b23b2b6a7af" providerId="LiveId" clId="{D5208F7D-A8C9-4DC0-B944-4402FD70E4BB}" dt="2025-08-12T15:35:49.648" v="368" actId="20577"/>
      <pc:docMkLst>
        <pc:docMk/>
      </pc:docMkLst>
      <pc:sldChg chg="modSp mod">
        <pc:chgData name="Safal Kunwar" userId="d2821b23b2b6a7af" providerId="LiveId" clId="{D5208F7D-A8C9-4DC0-B944-4402FD70E4BB}" dt="2025-07-23T02:14:03.070" v="20" actId="27636"/>
        <pc:sldMkLst>
          <pc:docMk/>
          <pc:sldMk cId="3930793350" sldId="256"/>
        </pc:sldMkLst>
        <pc:spChg chg="mod">
          <ac:chgData name="Safal Kunwar" userId="d2821b23b2b6a7af" providerId="LiveId" clId="{D5208F7D-A8C9-4DC0-B944-4402FD70E4BB}" dt="2025-07-23T02:13:04.027" v="18" actId="27636"/>
          <ac:spMkLst>
            <pc:docMk/>
            <pc:sldMk cId="3930793350" sldId="256"/>
            <ac:spMk id="2" creationId="{672A1EA3-AA37-BE9D-FDF8-FF984E31B675}"/>
          </ac:spMkLst>
        </pc:spChg>
        <pc:spChg chg="mod">
          <ac:chgData name="Safal Kunwar" userId="d2821b23b2b6a7af" providerId="LiveId" clId="{D5208F7D-A8C9-4DC0-B944-4402FD70E4BB}" dt="2025-07-23T02:14:03.070" v="20" actId="27636"/>
          <ac:spMkLst>
            <pc:docMk/>
            <pc:sldMk cId="3930793350" sldId="256"/>
            <ac:spMk id="3" creationId="{1ED94521-6EB8-25F8-A03A-C1446C1BBD0B}"/>
          </ac:spMkLst>
        </pc:spChg>
      </pc:sldChg>
      <pc:sldChg chg="modSp mod">
        <pc:chgData name="Safal Kunwar" userId="d2821b23b2b6a7af" providerId="LiveId" clId="{D5208F7D-A8C9-4DC0-B944-4402FD70E4BB}" dt="2025-07-25T02:50:08.914" v="218" actId="5793"/>
        <pc:sldMkLst>
          <pc:docMk/>
          <pc:sldMk cId="8930825" sldId="266"/>
        </pc:sldMkLst>
        <pc:graphicFrameChg chg="modGraphic">
          <ac:chgData name="Safal Kunwar" userId="d2821b23b2b6a7af" providerId="LiveId" clId="{D5208F7D-A8C9-4DC0-B944-4402FD70E4BB}" dt="2025-07-25T02:50:08.914" v="218" actId="5793"/>
          <ac:graphicFrameMkLst>
            <pc:docMk/>
            <pc:sldMk cId="8930825" sldId="266"/>
            <ac:graphicFrameMk id="9" creationId="{1CB1CCC2-4638-59D5-5D3C-80016A589983}"/>
          </ac:graphicFrameMkLst>
        </pc:graphicFrameChg>
      </pc:sldChg>
      <pc:sldChg chg="modSp mod">
        <pc:chgData name="Safal Kunwar" userId="d2821b23b2b6a7af" providerId="LiveId" clId="{D5208F7D-A8C9-4DC0-B944-4402FD70E4BB}" dt="2025-07-25T02:59:07.266" v="220" actId="20577"/>
        <pc:sldMkLst>
          <pc:docMk/>
          <pc:sldMk cId="3607398414" sldId="267"/>
        </pc:sldMkLst>
        <pc:spChg chg="mod">
          <ac:chgData name="Safal Kunwar" userId="d2821b23b2b6a7af" providerId="LiveId" clId="{D5208F7D-A8C9-4DC0-B944-4402FD70E4BB}" dt="2025-07-25T02:59:07.266" v="220" actId="20577"/>
          <ac:spMkLst>
            <pc:docMk/>
            <pc:sldMk cId="3607398414" sldId="267"/>
            <ac:spMk id="5" creationId="{C9916123-89EE-5D9B-84C6-E076FB6C3111}"/>
          </ac:spMkLst>
        </pc:spChg>
      </pc:sldChg>
      <pc:sldChg chg="modSp mod">
        <pc:chgData name="Safal Kunwar" userId="d2821b23b2b6a7af" providerId="LiveId" clId="{D5208F7D-A8C9-4DC0-B944-4402FD70E4BB}" dt="2025-07-25T02:46:44.306" v="217" actId="5793"/>
        <pc:sldMkLst>
          <pc:docMk/>
          <pc:sldMk cId="1058685296" sldId="271"/>
        </pc:sldMkLst>
        <pc:graphicFrameChg chg="modGraphic">
          <ac:chgData name="Safal Kunwar" userId="d2821b23b2b6a7af" providerId="LiveId" clId="{D5208F7D-A8C9-4DC0-B944-4402FD70E4BB}" dt="2025-07-25T02:46:44.306" v="217" actId="5793"/>
          <ac:graphicFrameMkLst>
            <pc:docMk/>
            <pc:sldMk cId="1058685296" sldId="271"/>
            <ac:graphicFrameMk id="4" creationId="{68C54A59-9E01-B0A8-0EB4-24C1C234E6E8}"/>
          </ac:graphicFrameMkLst>
        </pc:graphicFrameChg>
      </pc:sldChg>
      <pc:sldChg chg="ord">
        <pc:chgData name="Safal Kunwar" userId="d2821b23b2b6a7af" providerId="LiveId" clId="{D5208F7D-A8C9-4DC0-B944-4402FD70E4BB}" dt="2025-07-24T02:54:22.680" v="24"/>
        <pc:sldMkLst>
          <pc:docMk/>
          <pc:sldMk cId="2351441418" sldId="277"/>
        </pc:sldMkLst>
      </pc:sldChg>
      <pc:sldChg chg="modSp mod modNotesTx">
        <pc:chgData name="Safal Kunwar" userId="d2821b23b2b6a7af" providerId="LiveId" clId="{D5208F7D-A8C9-4DC0-B944-4402FD70E4BB}" dt="2025-08-03T02:31:52.407" v="248" actId="20577"/>
        <pc:sldMkLst>
          <pc:docMk/>
          <pc:sldMk cId="3870839500" sldId="280"/>
        </pc:sldMkLst>
        <pc:graphicFrameChg chg="modGraphic">
          <ac:chgData name="Safal Kunwar" userId="d2821b23b2b6a7af" providerId="LiveId" clId="{D5208F7D-A8C9-4DC0-B944-4402FD70E4BB}" dt="2025-08-03T01:51:10.175" v="221" actId="14734"/>
          <ac:graphicFrameMkLst>
            <pc:docMk/>
            <pc:sldMk cId="3870839500" sldId="280"/>
            <ac:graphicFrameMk id="4" creationId="{55381793-1B60-110D-0C20-891D91B3CE34}"/>
          </ac:graphicFrameMkLst>
        </pc:graphicFrameChg>
      </pc:sldChg>
      <pc:sldChg chg="modSp mod">
        <pc:chgData name="Safal Kunwar" userId="d2821b23b2b6a7af" providerId="LiveId" clId="{D5208F7D-A8C9-4DC0-B944-4402FD70E4BB}" dt="2025-08-03T01:53:33.668" v="222" actId="14100"/>
        <pc:sldMkLst>
          <pc:docMk/>
          <pc:sldMk cId="1630589851" sldId="283"/>
        </pc:sldMkLst>
        <pc:spChg chg="mod">
          <ac:chgData name="Safal Kunwar" userId="d2821b23b2b6a7af" providerId="LiveId" clId="{D5208F7D-A8C9-4DC0-B944-4402FD70E4BB}" dt="2025-08-03T01:53:33.668" v="222" actId="14100"/>
          <ac:spMkLst>
            <pc:docMk/>
            <pc:sldMk cId="1630589851" sldId="283"/>
            <ac:spMk id="3" creationId="{54F47006-400B-5170-EE1C-8BD653FCA54E}"/>
          </ac:spMkLst>
        </pc:spChg>
      </pc:sldChg>
      <pc:sldChg chg="modNotesTx">
        <pc:chgData name="Safal Kunwar" userId="d2821b23b2b6a7af" providerId="LiveId" clId="{D5208F7D-A8C9-4DC0-B944-4402FD70E4BB}" dt="2025-08-03T02:56:31.899" v="274" actId="20577"/>
        <pc:sldMkLst>
          <pc:docMk/>
          <pc:sldMk cId="1169550560" sldId="286"/>
        </pc:sldMkLst>
      </pc:sldChg>
      <pc:sldChg chg="modSp mod">
        <pc:chgData name="Safal Kunwar" userId="d2821b23b2b6a7af" providerId="LiveId" clId="{D5208F7D-A8C9-4DC0-B944-4402FD70E4BB}" dt="2025-08-03T03:02:27.914" v="279" actId="403"/>
        <pc:sldMkLst>
          <pc:docMk/>
          <pc:sldMk cId="2126450172" sldId="288"/>
        </pc:sldMkLst>
        <pc:spChg chg="mod">
          <ac:chgData name="Safal Kunwar" userId="d2821b23b2b6a7af" providerId="LiveId" clId="{D5208F7D-A8C9-4DC0-B944-4402FD70E4BB}" dt="2025-08-03T03:02:27.914" v="279" actId="403"/>
          <ac:spMkLst>
            <pc:docMk/>
            <pc:sldMk cId="2126450172" sldId="288"/>
            <ac:spMk id="5" creationId="{3CAC8DAD-BDCB-B73E-20A6-36A14B2FFBF5}"/>
          </ac:spMkLst>
        </pc:spChg>
      </pc:sldChg>
      <pc:sldChg chg="modNotesTx">
        <pc:chgData name="Safal Kunwar" userId="d2821b23b2b6a7af" providerId="LiveId" clId="{D5208F7D-A8C9-4DC0-B944-4402FD70E4BB}" dt="2025-08-03T03:17:04.260" v="324" actId="20577"/>
        <pc:sldMkLst>
          <pc:docMk/>
          <pc:sldMk cId="409418125" sldId="289"/>
        </pc:sldMkLst>
      </pc:sldChg>
      <pc:sldChg chg="addSp modSp new mod">
        <pc:chgData name="Safal Kunwar" userId="d2821b23b2b6a7af" providerId="LiveId" clId="{D5208F7D-A8C9-4DC0-B944-4402FD70E4BB}" dt="2025-07-23T01:23:43.480" v="5" actId="14100"/>
        <pc:sldMkLst>
          <pc:docMk/>
          <pc:sldMk cId="1217373444" sldId="315"/>
        </pc:sldMkLst>
        <pc:picChg chg="add mod">
          <ac:chgData name="Safal Kunwar" userId="d2821b23b2b6a7af" providerId="LiveId" clId="{D5208F7D-A8C9-4DC0-B944-4402FD70E4BB}" dt="2025-07-23T01:23:43.480" v="5" actId="14100"/>
          <ac:picMkLst>
            <pc:docMk/>
            <pc:sldMk cId="1217373444" sldId="315"/>
            <ac:picMk id="5" creationId="{EE3FF040-7AB1-12CD-CF8E-9226D48665A4}"/>
          </ac:picMkLst>
        </pc:picChg>
      </pc:sldChg>
      <pc:sldChg chg="addSp modSp new mod">
        <pc:chgData name="Safal Kunwar" userId="d2821b23b2b6a7af" providerId="LiveId" clId="{D5208F7D-A8C9-4DC0-B944-4402FD70E4BB}" dt="2025-07-24T03:10:30.502" v="25" actId="1076"/>
        <pc:sldMkLst>
          <pc:docMk/>
          <pc:sldMk cId="3546621266" sldId="316"/>
        </pc:sldMkLst>
        <pc:picChg chg="add mod">
          <ac:chgData name="Safal Kunwar" userId="d2821b23b2b6a7af" providerId="LiveId" clId="{D5208F7D-A8C9-4DC0-B944-4402FD70E4BB}" dt="2025-07-24T03:10:30.502" v="25" actId="1076"/>
          <ac:picMkLst>
            <pc:docMk/>
            <pc:sldMk cId="3546621266" sldId="316"/>
            <ac:picMk id="5" creationId="{A8497D58-37E9-FC80-5CB4-99906A3ABDF1}"/>
          </ac:picMkLst>
        </pc:picChg>
      </pc:sldChg>
      <pc:sldChg chg="modSp new">
        <pc:chgData name="Safal Kunwar" userId="d2821b23b2b6a7af" providerId="LiveId" clId="{D5208F7D-A8C9-4DC0-B944-4402FD70E4BB}" dt="2025-07-23T01:46:28.678" v="9"/>
        <pc:sldMkLst>
          <pc:docMk/>
          <pc:sldMk cId="3163490235" sldId="317"/>
        </pc:sldMkLst>
        <pc:spChg chg="mod">
          <ac:chgData name="Safal Kunwar" userId="d2821b23b2b6a7af" providerId="LiveId" clId="{D5208F7D-A8C9-4DC0-B944-4402FD70E4BB}" dt="2025-07-23T01:46:28.678" v="9"/>
          <ac:spMkLst>
            <pc:docMk/>
            <pc:sldMk cId="3163490235" sldId="317"/>
            <ac:spMk id="3" creationId="{B7CCBE43-9A6B-3CE2-D8B9-0F7BD726939F}"/>
          </ac:spMkLst>
        </pc:spChg>
      </pc:sldChg>
      <pc:sldChg chg="addSp delSp modSp new mod">
        <pc:chgData name="Safal Kunwar" userId="d2821b23b2b6a7af" providerId="LiveId" clId="{D5208F7D-A8C9-4DC0-B944-4402FD70E4BB}" dt="2025-07-25T01:44:27.523" v="215" actId="20577"/>
        <pc:sldMkLst>
          <pc:docMk/>
          <pc:sldMk cId="2577399379" sldId="318"/>
        </pc:sldMkLst>
        <pc:graphicFrameChg chg="add mod modGraphic">
          <ac:chgData name="Safal Kunwar" userId="d2821b23b2b6a7af" providerId="LiveId" clId="{D5208F7D-A8C9-4DC0-B944-4402FD70E4BB}" dt="2025-07-25T01:44:27.523" v="215" actId="20577"/>
          <ac:graphicFrameMkLst>
            <pc:docMk/>
            <pc:sldMk cId="2577399379" sldId="318"/>
            <ac:graphicFrameMk id="4" creationId="{80AAB0B4-09DA-FAD9-8E85-880FEC9241DF}"/>
          </ac:graphicFrameMkLst>
        </pc:graphicFrameChg>
      </pc:sldChg>
      <pc:sldChg chg="modSp new mod">
        <pc:chgData name="Safal Kunwar" userId="d2821b23b2b6a7af" providerId="LiveId" clId="{D5208F7D-A8C9-4DC0-B944-4402FD70E4BB}" dt="2025-08-12T15:35:49.648" v="368" actId="20577"/>
        <pc:sldMkLst>
          <pc:docMk/>
          <pc:sldMk cId="1032957391" sldId="319"/>
        </pc:sldMkLst>
        <pc:spChg chg="mod">
          <ac:chgData name="Safal Kunwar" userId="d2821b23b2b6a7af" providerId="LiveId" clId="{D5208F7D-A8C9-4DC0-B944-4402FD70E4BB}" dt="2025-08-12T15:35:49.648" v="368" actId="20577"/>
          <ac:spMkLst>
            <pc:docMk/>
            <pc:sldMk cId="1032957391" sldId="319"/>
            <ac:spMk id="3" creationId="{6EF70ACE-4660-C2E3-1A0C-21526E0087E4}"/>
          </ac:spMkLst>
        </pc:spChg>
      </pc:sldChg>
      <pc:sldChg chg="addSp delSp modSp new del mod">
        <pc:chgData name="Safal Kunwar" userId="d2821b23b2b6a7af" providerId="LiveId" clId="{D5208F7D-A8C9-4DC0-B944-4402FD70E4BB}" dt="2025-07-25T01:14:44.450" v="196" actId="47"/>
        <pc:sldMkLst>
          <pc:docMk/>
          <pc:sldMk cId="1898583784" sldId="319"/>
        </pc:sldMkLst>
      </pc:sldChg>
      <pc:sldChg chg="addSp delSp modSp new del mod">
        <pc:chgData name="Safal Kunwar" userId="d2821b23b2b6a7af" providerId="LiveId" clId="{D5208F7D-A8C9-4DC0-B944-4402FD70E4BB}" dt="2025-07-25T01:14:38.033" v="195" actId="47"/>
        <pc:sldMkLst>
          <pc:docMk/>
          <pc:sldMk cId="1461771769" sldId="320"/>
        </pc:sldMkLst>
      </pc:sldChg>
    </pc:docChg>
  </pc:docChgLst>
  <pc:docChgLst>
    <pc:chgData name="Safal Kunwar" userId="d2821b23b2b6a7af" providerId="LiveId" clId="{8EEAEE88-F2F7-415D-850C-0581C400EB37}"/>
    <pc:docChg chg="undo custSel addSld delSld modSld sldOrd">
      <pc:chgData name="Safal Kunwar" userId="d2821b23b2b6a7af" providerId="LiveId" clId="{8EEAEE88-F2F7-415D-850C-0581C400EB37}" dt="2025-07-06T01:45:22.562" v="1419" actId="27636"/>
      <pc:docMkLst>
        <pc:docMk/>
      </pc:docMkLst>
      <pc:sldChg chg="modSp mod">
        <pc:chgData name="Safal Kunwar" userId="d2821b23b2b6a7af" providerId="LiveId" clId="{8EEAEE88-F2F7-415D-850C-0581C400EB37}" dt="2025-07-03T01:17:21.843" v="7" actId="404"/>
        <pc:sldMkLst>
          <pc:docMk/>
          <pc:sldMk cId="3930793350" sldId="256"/>
        </pc:sldMkLst>
      </pc:sldChg>
      <pc:sldChg chg="addSp delSp modSp mod modNotesTx">
        <pc:chgData name="Safal Kunwar" userId="d2821b23b2b6a7af" providerId="LiveId" clId="{8EEAEE88-F2F7-415D-850C-0581C400EB37}" dt="2025-07-03T01:29:07.088" v="436" actId="20577"/>
        <pc:sldMkLst>
          <pc:docMk/>
          <pc:sldMk cId="3797233200" sldId="258"/>
        </pc:sldMkLst>
      </pc:sldChg>
      <pc:sldChg chg="modSp mod">
        <pc:chgData name="Safal Kunwar" userId="d2821b23b2b6a7af" providerId="LiveId" clId="{8EEAEE88-F2F7-415D-850C-0581C400EB37}" dt="2025-07-03T02:14:37.929" v="761" actId="21"/>
        <pc:sldMkLst>
          <pc:docMk/>
          <pc:sldMk cId="3140519247" sldId="261"/>
        </pc:sldMkLst>
      </pc:sldChg>
      <pc:sldChg chg="modSp new">
        <pc:chgData name="Safal Kunwar" userId="d2821b23b2b6a7af" providerId="LiveId" clId="{8EEAEE88-F2F7-415D-850C-0581C400EB37}" dt="2025-07-03T01:23:57.240" v="14"/>
        <pc:sldMkLst>
          <pc:docMk/>
          <pc:sldMk cId="354126985" sldId="263"/>
        </pc:sldMkLst>
      </pc:sldChg>
      <pc:sldChg chg="modSp new mod">
        <pc:chgData name="Safal Kunwar" userId="d2821b23b2b6a7af" providerId="LiveId" clId="{8EEAEE88-F2F7-415D-850C-0581C400EB37}" dt="2025-07-03T01:40:16.242" v="583"/>
        <pc:sldMkLst>
          <pc:docMk/>
          <pc:sldMk cId="3004309747" sldId="264"/>
        </pc:sldMkLst>
      </pc:sldChg>
      <pc:sldChg chg="modSp new mod">
        <pc:chgData name="Safal Kunwar" userId="d2821b23b2b6a7af" providerId="LiveId" clId="{8EEAEE88-F2F7-415D-850C-0581C400EB37}" dt="2025-07-03T01:33:47.205" v="516" actId="20577"/>
        <pc:sldMkLst>
          <pc:docMk/>
          <pc:sldMk cId="740469764" sldId="265"/>
        </pc:sldMkLst>
      </pc:sldChg>
      <pc:sldChg chg="addSp delSp modSp new mod">
        <pc:chgData name="Safal Kunwar" userId="d2821b23b2b6a7af" providerId="LiveId" clId="{8EEAEE88-F2F7-415D-850C-0581C400EB37}" dt="2025-07-03T01:43:18.563" v="615" actId="14734"/>
        <pc:sldMkLst>
          <pc:docMk/>
          <pc:sldMk cId="8930825" sldId="266"/>
        </pc:sldMkLst>
      </pc:sldChg>
      <pc:sldChg chg="addSp delSp modSp new mod">
        <pc:chgData name="Safal Kunwar" userId="d2821b23b2b6a7af" providerId="LiveId" clId="{8EEAEE88-F2F7-415D-850C-0581C400EB37}" dt="2025-07-03T01:45:20.988" v="626" actId="14100"/>
        <pc:sldMkLst>
          <pc:docMk/>
          <pc:sldMk cId="3607398414" sldId="267"/>
        </pc:sldMkLst>
      </pc:sldChg>
      <pc:sldChg chg="addSp delSp modSp new mod">
        <pc:chgData name="Safal Kunwar" userId="d2821b23b2b6a7af" providerId="LiveId" clId="{8EEAEE88-F2F7-415D-850C-0581C400EB37}" dt="2025-07-03T04:37:48.505" v="1077" actId="113"/>
        <pc:sldMkLst>
          <pc:docMk/>
          <pc:sldMk cId="3640214077" sldId="268"/>
        </pc:sldMkLst>
      </pc:sldChg>
      <pc:sldChg chg="addSp delSp modSp new mod">
        <pc:chgData name="Safal Kunwar" userId="d2821b23b2b6a7af" providerId="LiveId" clId="{8EEAEE88-F2F7-415D-850C-0581C400EB37}" dt="2025-07-03T04:37:42.162" v="1076" actId="113"/>
        <pc:sldMkLst>
          <pc:docMk/>
          <pc:sldMk cId="319972082" sldId="269"/>
        </pc:sldMkLst>
      </pc:sldChg>
      <pc:sldChg chg="addSp delSp modSp new mod">
        <pc:chgData name="Safal Kunwar" userId="d2821b23b2b6a7af" providerId="LiveId" clId="{8EEAEE88-F2F7-415D-850C-0581C400EB37}" dt="2025-07-03T01:53:15.806" v="684"/>
        <pc:sldMkLst>
          <pc:docMk/>
          <pc:sldMk cId="3564515134" sldId="270"/>
        </pc:sldMkLst>
      </pc:sldChg>
      <pc:sldChg chg="addSp delSp modSp new mod">
        <pc:chgData name="Safal Kunwar" userId="d2821b23b2b6a7af" providerId="LiveId" clId="{8EEAEE88-F2F7-415D-850C-0581C400EB37}" dt="2025-07-03T04:41:39.659" v="1081" actId="113"/>
        <pc:sldMkLst>
          <pc:docMk/>
          <pc:sldMk cId="1058685296" sldId="271"/>
        </pc:sldMkLst>
      </pc:sldChg>
      <pc:sldChg chg="addSp delSp modSp new mod">
        <pc:chgData name="Safal Kunwar" userId="d2821b23b2b6a7af" providerId="LiveId" clId="{8EEAEE88-F2F7-415D-850C-0581C400EB37}" dt="2025-07-03T01:55:52.429" v="705" actId="403"/>
        <pc:sldMkLst>
          <pc:docMk/>
          <pc:sldMk cId="2781056271" sldId="272"/>
        </pc:sldMkLst>
      </pc:sldChg>
      <pc:sldChg chg="addSp delSp modSp new mod">
        <pc:chgData name="Safal Kunwar" userId="d2821b23b2b6a7af" providerId="LiveId" clId="{8EEAEE88-F2F7-415D-850C-0581C400EB37}" dt="2025-07-03T02:00:13.773" v="729" actId="27636"/>
        <pc:sldMkLst>
          <pc:docMk/>
          <pc:sldMk cId="474462341" sldId="273"/>
        </pc:sldMkLst>
      </pc:sldChg>
      <pc:sldChg chg="delSp modSp new mod">
        <pc:chgData name="Safal Kunwar" userId="d2821b23b2b6a7af" providerId="LiveId" clId="{8EEAEE88-F2F7-415D-850C-0581C400EB37}" dt="2025-07-03T02:00:08.365" v="725" actId="27636"/>
        <pc:sldMkLst>
          <pc:docMk/>
          <pc:sldMk cId="1492099735" sldId="274"/>
        </pc:sldMkLst>
      </pc:sldChg>
      <pc:sldChg chg="addSp delSp modSp new mod">
        <pc:chgData name="Safal Kunwar" userId="d2821b23b2b6a7af" providerId="LiveId" clId="{8EEAEE88-F2F7-415D-850C-0581C400EB37}" dt="2025-07-03T04:38:13.908" v="1079" actId="403"/>
        <pc:sldMkLst>
          <pc:docMk/>
          <pc:sldMk cId="2905144508" sldId="275"/>
        </pc:sldMkLst>
      </pc:sldChg>
      <pc:sldChg chg="addSp modSp new mod">
        <pc:chgData name="Safal Kunwar" userId="d2821b23b2b6a7af" providerId="LiveId" clId="{8EEAEE88-F2F7-415D-850C-0581C400EB37}" dt="2025-07-03T04:54:11.901" v="1119" actId="1076"/>
        <pc:sldMkLst>
          <pc:docMk/>
          <pc:sldMk cId="3857996773" sldId="276"/>
        </pc:sldMkLst>
      </pc:sldChg>
      <pc:sldChg chg="modSp new mod">
        <pc:chgData name="Safal Kunwar" userId="d2821b23b2b6a7af" providerId="LiveId" clId="{8EEAEE88-F2F7-415D-850C-0581C400EB37}" dt="2025-07-03T02:14:53.704" v="790" actId="20577"/>
        <pc:sldMkLst>
          <pc:docMk/>
          <pc:sldMk cId="2351441418" sldId="277"/>
        </pc:sldMkLst>
      </pc:sldChg>
      <pc:sldChg chg="modSp new mod">
        <pc:chgData name="Safal Kunwar" userId="d2821b23b2b6a7af" providerId="LiveId" clId="{8EEAEE88-F2F7-415D-850C-0581C400EB37}" dt="2025-07-03T02:16:37.064" v="811" actId="27636"/>
        <pc:sldMkLst>
          <pc:docMk/>
          <pc:sldMk cId="1309592926" sldId="278"/>
        </pc:sldMkLst>
      </pc:sldChg>
      <pc:sldChg chg="addSp modSp new mod">
        <pc:chgData name="Safal Kunwar" userId="d2821b23b2b6a7af" providerId="LiveId" clId="{8EEAEE88-F2F7-415D-850C-0581C400EB37}" dt="2025-07-03T02:21:32.937" v="1073" actId="20577"/>
        <pc:sldMkLst>
          <pc:docMk/>
          <pc:sldMk cId="627494104" sldId="279"/>
        </pc:sldMkLst>
      </pc:sldChg>
      <pc:sldChg chg="addSp delSp modSp new mod">
        <pc:chgData name="Safal Kunwar" userId="d2821b23b2b6a7af" providerId="LiveId" clId="{8EEAEE88-F2F7-415D-850C-0581C400EB37}" dt="2025-07-03T04:45:15.982" v="1088" actId="1076"/>
        <pc:sldMkLst>
          <pc:docMk/>
          <pc:sldMk cId="3870839500" sldId="280"/>
        </pc:sldMkLst>
      </pc:sldChg>
      <pc:sldChg chg="modSp new del mod ord">
        <pc:chgData name="Safal Kunwar" userId="d2821b23b2b6a7af" providerId="LiveId" clId="{8EEAEE88-F2F7-415D-850C-0581C400EB37}" dt="2025-07-03T04:48:21.754" v="1114" actId="47"/>
        <pc:sldMkLst>
          <pc:docMk/>
          <pc:sldMk cId="3713180145" sldId="281"/>
        </pc:sldMkLst>
      </pc:sldChg>
      <pc:sldChg chg="new">
        <pc:chgData name="Safal Kunwar" userId="d2821b23b2b6a7af" providerId="LiveId" clId="{8EEAEE88-F2F7-415D-850C-0581C400EB37}" dt="2025-07-03T04:45:01.789" v="1084" actId="680"/>
        <pc:sldMkLst>
          <pc:docMk/>
          <pc:sldMk cId="4014176534" sldId="282"/>
        </pc:sldMkLst>
      </pc:sldChg>
      <pc:sldChg chg="modSp add mod">
        <pc:chgData name="Safal Kunwar" userId="d2821b23b2b6a7af" providerId="LiveId" clId="{8EEAEE88-F2F7-415D-850C-0581C400EB37}" dt="2025-07-03T04:48:00.205" v="1111" actId="20577"/>
        <pc:sldMkLst>
          <pc:docMk/>
          <pc:sldMk cId="1630589851" sldId="283"/>
        </pc:sldMkLst>
      </pc:sldChg>
      <pc:sldChg chg="modSp add mod">
        <pc:chgData name="Safal Kunwar" userId="d2821b23b2b6a7af" providerId="LiveId" clId="{8EEAEE88-F2F7-415D-850C-0581C400EB37}" dt="2025-07-03T04:48:52.526" v="1118" actId="207"/>
        <pc:sldMkLst>
          <pc:docMk/>
          <pc:sldMk cId="4117553614" sldId="284"/>
        </pc:sldMkLst>
      </pc:sldChg>
      <pc:sldChg chg="modSp new mod">
        <pc:chgData name="Safal Kunwar" userId="d2821b23b2b6a7af" providerId="LiveId" clId="{8EEAEE88-F2F7-415D-850C-0581C400EB37}" dt="2025-07-04T14:19:13.642" v="1148" actId="20577"/>
        <pc:sldMkLst>
          <pc:docMk/>
          <pc:sldMk cId="474316504" sldId="306"/>
        </pc:sldMkLst>
      </pc:sldChg>
      <pc:sldChg chg="modSp new del mod">
        <pc:chgData name="Safal Kunwar" userId="d2821b23b2b6a7af" providerId="LiveId" clId="{8EEAEE88-F2F7-415D-850C-0581C400EB37}" dt="2025-07-05T14:54:48.818" v="1337" actId="47"/>
        <pc:sldMkLst>
          <pc:docMk/>
          <pc:sldMk cId="1604523191" sldId="307"/>
        </pc:sldMkLst>
      </pc:sldChg>
      <pc:sldChg chg="modSp new del mod">
        <pc:chgData name="Safal Kunwar" userId="d2821b23b2b6a7af" providerId="LiveId" clId="{8EEAEE88-F2F7-415D-850C-0581C400EB37}" dt="2025-07-05T15:03:58.692" v="1362" actId="47"/>
        <pc:sldMkLst>
          <pc:docMk/>
          <pc:sldMk cId="2357942562" sldId="308"/>
        </pc:sldMkLst>
      </pc:sldChg>
      <pc:sldChg chg="addSp delSp modSp new mod">
        <pc:chgData name="Safal Kunwar" userId="d2821b23b2b6a7af" providerId="LiveId" clId="{8EEAEE88-F2F7-415D-850C-0581C400EB37}" dt="2025-07-05T15:06:49.777" v="1392" actId="20577"/>
        <pc:sldMkLst>
          <pc:docMk/>
          <pc:sldMk cId="660786997" sldId="309"/>
        </pc:sldMkLst>
      </pc:sldChg>
      <pc:sldChg chg="addSp delSp modSp new mod">
        <pc:chgData name="Safal Kunwar" userId="d2821b23b2b6a7af" providerId="LiveId" clId="{8EEAEE88-F2F7-415D-850C-0581C400EB37}" dt="2025-07-05T15:07:32.953" v="1400" actId="27636"/>
        <pc:sldMkLst>
          <pc:docMk/>
          <pc:sldMk cId="2110792026" sldId="310"/>
        </pc:sldMkLst>
      </pc:sldChg>
      <pc:sldChg chg="modSp new mod">
        <pc:chgData name="Safal Kunwar" userId="d2821b23b2b6a7af" providerId="LiveId" clId="{8EEAEE88-F2F7-415D-850C-0581C400EB37}" dt="2025-07-05T15:08:33.866" v="1404" actId="27636"/>
        <pc:sldMkLst>
          <pc:docMk/>
          <pc:sldMk cId="4015348599" sldId="311"/>
        </pc:sldMkLst>
      </pc:sldChg>
      <pc:sldChg chg="modSp new mod">
        <pc:chgData name="Safal Kunwar" userId="d2821b23b2b6a7af" providerId="LiveId" clId="{8EEAEE88-F2F7-415D-850C-0581C400EB37}" dt="2025-07-05T15:09:49.853" v="1407" actId="20577"/>
        <pc:sldMkLst>
          <pc:docMk/>
          <pc:sldMk cId="2802574984" sldId="312"/>
        </pc:sldMkLst>
      </pc:sldChg>
      <pc:sldChg chg="addSp delSp modSp new mod">
        <pc:chgData name="Safal Kunwar" userId="d2821b23b2b6a7af" providerId="LiveId" clId="{8EEAEE88-F2F7-415D-850C-0581C400EB37}" dt="2025-07-05T15:10:09.174" v="1415" actId="403"/>
        <pc:sldMkLst>
          <pc:docMk/>
          <pc:sldMk cId="659899252" sldId="313"/>
        </pc:sldMkLst>
      </pc:sldChg>
      <pc:sldChg chg="addSp delSp modSp new mod">
        <pc:chgData name="Safal Kunwar" userId="d2821b23b2b6a7af" providerId="LiveId" clId="{8EEAEE88-F2F7-415D-850C-0581C400EB37}" dt="2025-07-06T01:45:22.562" v="1419" actId="27636"/>
        <pc:sldMkLst>
          <pc:docMk/>
          <pc:sldMk cId="4029758532" sldId="3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A1E88-3379-412F-991F-C48B79E2B17C}" type="datetimeFigureOut">
              <a:rPr lang="en-US" smtClean="0"/>
              <a:t>8/12/2025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296BE-4523-44C4-A6E1-3FD278639CED}" type="slidenum">
              <a:rPr lang="en-US" smtClean="0"/>
              <a:t>‹#›</a:t>
            </a:fld>
            <a:endParaRPr lang="en-US"/>
          </a:p>
        </p:txBody>
      </p:sp>
    </p:spTree>
    <p:extLst>
      <p:ext uri="{BB962C8B-B14F-4D97-AF65-F5344CB8AC3E}">
        <p14:creationId xmlns:p14="http://schemas.microsoft.com/office/powerpoint/2010/main" val="174452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Comprehension of texts, vocabulary, grammar</a:t>
            </a:r>
            <a:endParaRPr lang="en-US" dirty="0"/>
          </a:p>
        </p:txBody>
      </p:sp>
      <p:sp>
        <p:nvSpPr>
          <p:cNvPr id="4" name="Slide Number Placeholder 3"/>
          <p:cNvSpPr>
            <a:spLocks noGrp="1"/>
          </p:cNvSpPr>
          <p:nvPr>
            <p:ph type="sldNum" sz="quarter" idx="5"/>
          </p:nvPr>
        </p:nvSpPr>
        <p:spPr/>
        <p:txBody>
          <a:bodyPr/>
          <a:lstStyle/>
          <a:p>
            <a:fld id="{8D9296BE-4523-44C4-A6E1-3FD278639CED}" type="slidenum">
              <a:rPr lang="en-US" smtClean="0"/>
              <a:t>1</a:t>
            </a:fld>
            <a:endParaRPr lang="en-US"/>
          </a:p>
        </p:txBody>
      </p:sp>
    </p:spTree>
    <p:extLst>
      <p:ext uri="{BB962C8B-B14F-4D97-AF65-F5344CB8AC3E}">
        <p14:creationId xmlns:p14="http://schemas.microsoft.com/office/powerpoint/2010/main" val="145251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Preposition- connector of sentences. </a:t>
            </a:r>
            <a:r>
              <a:rPr lang="en-US" dirty="0" err="1"/>
              <a:t>Eg</a:t>
            </a:r>
            <a:r>
              <a:rPr lang="en-US" dirty="0"/>
              <a:t> in on at to for and by connect noun to other relation part. It shows relationship with noun or pronoun such as cause reason direction</a:t>
            </a:r>
          </a:p>
          <a:p>
            <a:r>
              <a:rPr lang="en-US" dirty="0"/>
              <a:t>Phrasal verbs- combine a main verb with preposition or </a:t>
            </a:r>
            <a:r>
              <a:rPr lang="en-US" dirty="0" err="1"/>
              <a:t>atverb</a:t>
            </a:r>
            <a:r>
              <a:rPr lang="en-US" dirty="0"/>
              <a:t>. Turnup – </a:t>
            </a:r>
            <a:r>
              <a:rPr lang="en-US" dirty="0" err="1"/>
              <a:t>inc</a:t>
            </a:r>
            <a:r>
              <a:rPr lang="en-US" dirty="0"/>
              <a:t> volume </a:t>
            </a:r>
            <a:r>
              <a:rPr lang="en-US" dirty="0" err="1"/>
              <a:t>giveup</a:t>
            </a:r>
            <a:r>
              <a:rPr lang="en-US" dirty="0"/>
              <a:t>-surrender or quit. Provides different meaning often to individual sentences.</a:t>
            </a:r>
          </a:p>
        </p:txBody>
      </p:sp>
      <p:sp>
        <p:nvSpPr>
          <p:cNvPr id="4" name="Slide Number Placeholder 3"/>
          <p:cNvSpPr>
            <a:spLocks noGrp="1"/>
          </p:cNvSpPr>
          <p:nvPr>
            <p:ph type="sldNum" sz="quarter" idx="5"/>
          </p:nvPr>
        </p:nvSpPr>
        <p:spPr/>
        <p:txBody>
          <a:bodyPr/>
          <a:lstStyle/>
          <a:p>
            <a:fld id="{8D9296BE-4523-44C4-A6E1-3FD278639CED}" type="slidenum">
              <a:rPr lang="en-US" smtClean="0"/>
              <a:t>15</a:t>
            </a:fld>
            <a:endParaRPr lang="en-US"/>
          </a:p>
        </p:txBody>
      </p:sp>
    </p:spTree>
    <p:extLst>
      <p:ext uri="{BB962C8B-B14F-4D97-AF65-F5344CB8AC3E}">
        <p14:creationId xmlns:p14="http://schemas.microsoft.com/office/powerpoint/2010/main" val="325737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296BE-4523-44C4-A6E1-3FD278639CED}" type="slidenum">
              <a:rPr lang="en-US" smtClean="0"/>
              <a:t>28</a:t>
            </a:fld>
            <a:endParaRPr lang="en-US"/>
          </a:p>
        </p:txBody>
      </p:sp>
    </p:spTree>
    <p:extLst>
      <p:ext uri="{BB962C8B-B14F-4D97-AF65-F5344CB8AC3E}">
        <p14:creationId xmlns:p14="http://schemas.microsoft.com/office/powerpoint/2010/main" val="260020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Painful_ collocation word</a:t>
            </a:r>
          </a:p>
        </p:txBody>
      </p:sp>
      <p:sp>
        <p:nvSpPr>
          <p:cNvPr id="4" name="Slide Number Placeholder 3"/>
          <p:cNvSpPr>
            <a:spLocks noGrp="1"/>
          </p:cNvSpPr>
          <p:nvPr>
            <p:ph type="sldNum" sz="quarter" idx="5"/>
          </p:nvPr>
        </p:nvSpPr>
        <p:spPr/>
        <p:txBody>
          <a:bodyPr/>
          <a:lstStyle/>
          <a:p>
            <a:fld id="{8D9296BE-4523-44C4-A6E1-3FD278639CED}" type="slidenum">
              <a:rPr lang="en-US" smtClean="0"/>
              <a:t>33</a:t>
            </a:fld>
            <a:endParaRPr lang="en-US"/>
          </a:p>
        </p:txBody>
      </p:sp>
    </p:spTree>
    <p:extLst>
      <p:ext uri="{BB962C8B-B14F-4D97-AF65-F5344CB8AC3E}">
        <p14:creationId xmlns:p14="http://schemas.microsoft.com/office/powerpoint/2010/main" val="323869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296BE-4523-44C4-A6E1-3FD278639CED}" type="slidenum">
              <a:rPr lang="en-US" smtClean="0"/>
              <a:t>37</a:t>
            </a:fld>
            <a:endParaRPr lang="en-US"/>
          </a:p>
        </p:txBody>
      </p:sp>
    </p:spTree>
    <p:extLst>
      <p:ext uri="{BB962C8B-B14F-4D97-AF65-F5344CB8AC3E}">
        <p14:creationId xmlns:p14="http://schemas.microsoft.com/office/powerpoint/2010/main" val="206918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7B87-5D74-71C3-4056-F48873224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8F798A-26EC-5192-6C77-C94670F66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4A96C6-CA79-CBF9-3426-F05CC3CA7D23}"/>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5" name="Footer Placeholder 4">
            <a:extLst>
              <a:ext uri="{FF2B5EF4-FFF2-40B4-BE49-F238E27FC236}">
                <a16:creationId xmlns:a16="http://schemas.microsoft.com/office/drawing/2014/main" id="{06F7BD37-BCBD-3D6C-FE9F-0094324C2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4D768-7306-2D4E-9272-6FE6DFFC721E}"/>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210156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63B9-0E09-FBBB-9D3A-3DB3B3F0C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D6362F-E503-3D88-77D0-1552CFF1F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38880-4755-32E3-0CD6-5383BF5585D3}"/>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5" name="Footer Placeholder 4">
            <a:extLst>
              <a:ext uri="{FF2B5EF4-FFF2-40B4-BE49-F238E27FC236}">
                <a16:creationId xmlns:a16="http://schemas.microsoft.com/office/drawing/2014/main" id="{32842A2E-99B8-1D2E-43E5-84F31AB71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D6299-BA4E-694B-0277-4C4A67C8994C}"/>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397382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CE971-A47A-D2FD-89DB-2603DFA62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D734AE-9DA9-80C3-81B6-C1CBC54FD7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FBDF2-F22A-0421-39E9-26B261A75BC4}"/>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5" name="Footer Placeholder 4">
            <a:extLst>
              <a:ext uri="{FF2B5EF4-FFF2-40B4-BE49-F238E27FC236}">
                <a16:creationId xmlns:a16="http://schemas.microsoft.com/office/drawing/2014/main" id="{A43F550B-6930-52BB-02FE-05A5BDD5F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AA39D-E415-1868-106F-EEA33073B799}"/>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367882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30DF-5487-3801-7A70-58A1EACFE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AC1DF3-9D62-F533-167F-2E27F1E1F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D56B-205B-AB6E-E535-244973D4BCED}"/>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5" name="Footer Placeholder 4">
            <a:extLst>
              <a:ext uri="{FF2B5EF4-FFF2-40B4-BE49-F238E27FC236}">
                <a16:creationId xmlns:a16="http://schemas.microsoft.com/office/drawing/2014/main" id="{FB3F3D91-4BEB-3C23-5C07-002F02777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E9081-89A3-F9D9-16C2-CC467F2A29FE}"/>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157044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1A-0416-21D7-2C3D-3261A2B5F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B167E1-85D7-B315-2D62-43DE455A0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AE70D-F78F-DFB3-A57A-E2492A03B14F}"/>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5" name="Footer Placeholder 4">
            <a:extLst>
              <a:ext uri="{FF2B5EF4-FFF2-40B4-BE49-F238E27FC236}">
                <a16:creationId xmlns:a16="http://schemas.microsoft.com/office/drawing/2014/main" id="{746A96C9-6834-F422-824A-0020FF102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34E61-6F91-B76D-C408-D6F08913ED58}"/>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327357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6774-B0A0-CE7D-136B-723D86B96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474A3-E18B-101D-B0C9-DBA80D9895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B15D04-96E3-9254-2995-34FD1DC73F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F5DA0D-6B24-EDE6-F428-D764A635740F}"/>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6" name="Footer Placeholder 5">
            <a:extLst>
              <a:ext uri="{FF2B5EF4-FFF2-40B4-BE49-F238E27FC236}">
                <a16:creationId xmlns:a16="http://schemas.microsoft.com/office/drawing/2014/main" id="{810CD65D-5DAD-BF3F-66C6-BE015736F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496E0-CDAE-4D6F-785A-5F721D68C2DF}"/>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66763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BFAF-3AD8-2157-4FC2-0CB2258A77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A222A7-97AC-43C6-EFA2-D5D116FFD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9D291-0D68-3181-FF3F-F789B9C446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29F02-37F3-DAB8-D735-2EE2C0ED1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19D53-3089-BD87-07B8-0AD868D9D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AC8D11-F19D-653E-CE79-7807B26CD8C2}"/>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8" name="Footer Placeholder 7">
            <a:extLst>
              <a:ext uri="{FF2B5EF4-FFF2-40B4-BE49-F238E27FC236}">
                <a16:creationId xmlns:a16="http://schemas.microsoft.com/office/drawing/2014/main" id="{4BE4B601-4F21-E76D-32FD-FA273D8EF5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AC834-4A8E-C48A-6D5C-354C537EF290}"/>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202858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964A-B3D1-0DBD-A812-34433FF250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DA7D44-3E00-FCFE-30B5-73613C094835}"/>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4" name="Footer Placeholder 3">
            <a:extLst>
              <a:ext uri="{FF2B5EF4-FFF2-40B4-BE49-F238E27FC236}">
                <a16:creationId xmlns:a16="http://schemas.microsoft.com/office/drawing/2014/main" id="{65FF9B12-98A3-B5B3-2681-F91254162F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FF9B28-69C1-1767-4F96-530A8F8408CA}"/>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413843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AF8B6-6AD1-B337-7036-2C3154F76AE5}"/>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3" name="Footer Placeholder 2">
            <a:extLst>
              <a:ext uri="{FF2B5EF4-FFF2-40B4-BE49-F238E27FC236}">
                <a16:creationId xmlns:a16="http://schemas.microsoft.com/office/drawing/2014/main" id="{BA359A23-14A6-65CB-3925-BFF826ED65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B54DCA-6261-697B-8724-0333F925428C}"/>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247855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9AD9-814F-10FF-FDF8-F90BA22E8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DD7191-DEE8-45C3-2EA6-A301E14D3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59FFCE-76D7-6E92-E56D-D45049A53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A4F9B-01EB-A1CF-BD19-857B0A705AD8}"/>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6" name="Footer Placeholder 5">
            <a:extLst>
              <a:ext uri="{FF2B5EF4-FFF2-40B4-BE49-F238E27FC236}">
                <a16:creationId xmlns:a16="http://schemas.microsoft.com/office/drawing/2014/main" id="{9678CBA8-EADA-8446-ED9F-1B06EEF3F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E2265-1105-BB92-454D-C788E16A1758}"/>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10574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6BFD-B125-257C-8480-2C0C0CB9C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2BE7B-573A-BAE4-1244-E64DD00FE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D81C0A-D436-E1EF-CB83-7606D9B83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E0258-71B0-1FDB-3D6D-C3BAF2191D3D}"/>
              </a:ext>
            </a:extLst>
          </p:cNvPr>
          <p:cNvSpPr>
            <a:spLocks noGrp="1"/>
          </p:cNvSpPr>
          <p:nvPr>
            <p:ph type="dt" sz="half" idx="10"/>
          </p:nvPr>
        </p:nvSpPr>
        <p:spPr/>
        <p:txBody>
          <a:bodyPr/>
          <a:lstStyle/>
          <a:p>
            <a:fld id="{3F434625-CB18-4360-86C6-E8936C77752B}" type="datetimeFigureOut">
              <a:rPr lang="en-US" smtClean="0"/>
              <a:t>8/12/2025</a:t>
            </a:fld>
            <a:endParaRPr lang="en-US"/>
          </a:p>
        </p:txBody>
      </p:sp>
      <p:sp>
        <p:nvSpPr>
          <p:cNvPr id="6" name="Footer Placeholder 5">
            <a:extLst>
              <a:ext uri="{FF2B5EF4-FFF2-40B4-BE49-F238E27FC236}">
                <a16:creationId xmlns:a16="http://schemas.microsoft.com/office/drawing/2014/main" id="{D2B6FA10-76DE-822C-5BD6-49C7AFB19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FA0A8A-F8C2-7A32-4E50-4393CD0B3ECD}"/>
              </a:ext>
            </a:extLst>
          </p:cNvPr>
          <p:cNvSpPr>
            <a:spLocks noGrp="1"/>
          </p:cNvSpPr>
          <p:nvPr>
            <p:ph type="sldNum" sz="quarter" idx="12"/>
          </p:nvPr>
        </p:nvSpPr>
        <p:spPr/>
        <p:txBody>
          <a:bodyPr/>
          <a:lstStyle/>
          <a:p>
            <a:fld id="{F1FA48AB-443E-491F-91AA-C6F51CEE1D3C}" type="slidenum">
              <a:rPr lang="en-US" smtClean="0"/>
              <a:t>‹#›</a:t>
            </a:fld>
            <a:endParaRPr lang="en-US"/>
          </a:p>
        </p:txBody>
      </p:sp>
    </p:spTree>
    <p:extLst>
      <p:ext uri="{BB962C8B-B14F-4D97-AF65-F5344CB8AC3E}">
        <p14:creationId xmlns:p14="http://schemas.microsoft.com/office/powerpoint/2010/main" val="236331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CEFE7-6F03-966E-BE45-4F0B54380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9C6CBD-598F-D0D5-FA7A-0CFD4AA494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9DE26-9E4D-9D91-3BEA-C9D17D9AF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34625-CB18-4360-86C6-E8936C77752B}" type="datetimeFigureOut">
              <a:rPr lang="en-US" smtClean="0"/>
              <a:t>8/12/2025</a:t>
            </a:fld>
            <a:endParaRPr lang="en-US"/>
          </a:p>
        </p:txBody>
      </p:sp>
      <p:sp>
        <p:nvSpPr>
          <p:cNvPr id="5" name="Footer Placeholder 4">
            <a:extLst>
              <a:ext uri="{FF2B5EF4-FFF2-40B4-BE49-F238E27FC236}">
                <a16:creationId xmlns:a16="http://schemas.microsoft.com/office/drawing/2014/main" id="{6BC8D64C-0CDE-4D96-BD5F-AF30BB2E2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AF8AAA-2E07-A330-7630-0F5B8E28D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A48AB-443E-491F-91AA-C6F51CEE1D3C}" type="slidenum">
              <a:rPr lang="en-US" smtClean="0"/>
              <a:t>‹#›</a:t>
            </a:fld>
            <a:endParaRPr lang="en-US"/>
          </a:p>
        </p:txBody>
      </p:sp>
    </p:spTree>
    <p:extLst>
      <p:ext uri="{BB962C8B-B14F-4D97-AF65-F5344CB8AC3E}">
        <p14:creationId xmlns:p14="http://schemas.microsoft.com/office/powerpoint/2010/main" val="2452646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peuni.com/practice/fib_wr" TargetMode="External"/><Relationship Id="rId7" Type="http://schemas.openxmlformats.org/officeDocument/2006/relationships/hyperlink" Target="https://www.apeuni.com/practice/r_m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apeuni.com/practice/fib_rd" TargetMode="External"/><Relationship Id="rId5" Type="http://schemas.openxmlformats.org/officeDocument/2006/relationships/hyperlink" Target="https://www.apeuni.com/practice/ro" TargetMode="External"/><Relationship Id="rId4" Type="http://schemas.openxmlformats.org/officeDocument/2006/relationships/hyperlink" Target="https://www.apeuni.com/practice/r_mc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1EA3-AA37-BE9D-FDF8-FF984E31B675}"/>
              </a:ext>
            </a:extLst>
          </p:cNvPr>
          <p:cNvSpPr>
            <a:spLocks noGrp="1"/>
          </p:cNvSpPr>
          <p:nvPr>
            <p:ph type="ctrTitle"/>
          </p:nvPr>
        </p:nvSpPr>
        <p:spPr>
          <a:xfrm>
            <a:off x="1524000" y="1122363"/>
            <a:ext cx="9144000" cy="891075"/>
          </a:xfrm>
        </p:spPr>
        <p:txBody>
          <a:bodyPr>
            <a:normAutofit fontScale="90000"/>
          </a:bodyPr>
          <a:lstStyle/>
          <a:p>
            <a:r>
              <a:rPr lang="en-US" dirty="0"/>
              <a:t>Reading</a:t>
            </a:r>
          </a:p>
        </p:txBody>
      </p:sp>
      <p:sp>
        <p:nvSpPr>
          <p:cNvPr id="3" name="Subtitle 2">
            <a:extLst>
              <a:ext uri="{FF2B5EF4-FFF2-40B4-BE49-F238E27FC236}">
                <a16:creationId xmlns:a16="http://schemas.microsoft.com/office/drawing/2014/main" id="{1ED94521-6EB8-25F8-A03A-C1446C1BBD0B}"/>
              </a:ext>
            </a:extLst>
          </p:cNvPr>
          <p:cNvSpPr>
            <a:spLocks noGrp="1"/>
          </p:cNvSpPr>
          <p:nvPr>
            <p:ph type="subTitle" idx="1"/>
          </p:nvPr>
        </p:nvSpPr>
        <p:spPr>
          <a:xfrm>
            <a:off x="1524000" y="2875085"/>
            <a:ext cx="9144000" cy="2382715"/>
          </a:xfrm>
        </p:spPr>
        <p:txBody>
          <a:bodyPr>
            <a:normAutofit/>
          </a:bodyPr>
          <a:lstStyle/>
          <a:p>
            <a:r>
              <a:rPr lang="en-US" dirty="0">
                <a:hlinkClick r:id="rId3"/>
              </a:rPr>
              <a:t>Reading &amp; </a:t>
            </a:r>
            <a:r>
              <a:rPr lang="en-US" dirty="0" err="1">
                <a:hlinkClick r:id="rId3"/>
              </a:rPr>
              <a:t>Writing：Fill</a:t>
            </a:r>
            <a:r>
              <a:rPr lang="en-US" dirty="0">
                <a:hlinkClick r:id="rId3"/>
              </a:rPr>
              <a:t> in the blanks</a:t>
            </a:r>
            <a:endParaRPr lang="en-US" dirty="0"/>
          </a:p>
          <a:p>
            <a:r>
              <a:rPr lang="en-US" dirty="0">
                <a:hlinkClick r:id="rId4"/>
              </a:rPr>
              <a:t>Multiple Choice (Multiple)</a:t>
            </a:r>
            <a:endParaRPr lang="en-US" dirty="0"/>
          </a:p>
          <a:p>
            <a:r>
              <a:rPr lang="en-US" dirty="0">
                <a:hlinkClick r:id="rId5"/>
              </a:rPr>
              <a:t>Re-order Paragraphs</a:t>
            </a:r>
            <a:endParaRPr lang="en-US" dirty="0"/>
          </a:p>
          <a:p>
            <a:r>
              <a:rPr lang="en-US" dirty="0" err="1">
                <a:hlinkClick r:id="rId6"/>
              </a:rPr>
              <a:t>Reading：Fill</a:t>
            </a:r>
            <a:r>
              <a:rPr lang="en-US" dirty="0">
                <a:hlinkClick r:id="rId6"/>
              </a:rPr>
              <a:t> in the Blanks</a:t>
            </a:r>
            <a:endParaRPr lang="en-US" dirty="0"/>
          </a:p>
          <a:p>
            <a:r>
              <a:rPr lang="en-US" dirty="0">
                <a:hlinkClick r:id="rId7"/>
              </a:rPr>
              <a:t>Multiple Choice (Single)</a:t>
            </a:r>
            <a:endParaRPr lang="en-US" dirty="0"/>
          </a:p>
          <a:p>
            <a:endParaRPr lang="en-US" dirty="0"/>
          </a:p>
        </p:txBody>
      </p:sp>
    </p:spTree>
    <p:extLst>
      <p:ext uri="{BB962C8B-B14F-4D97-AF65-F5344CB8AC3E}">
        <p14:creationId xmlns:p14="http://schemas.microsoft.com/office/powerpoint/2010/main" val="3930793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CC32F-F376-42DA-8702-EFFE825FDA6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94A671E-7327-A3C8-8734-0529B07CE353}"/>
              </a:ext>
            </a:extLst>
          </p:cNvPr>
          <p:cNvSpPr txBox="1"/>
          <p:nvPr/>
        </p:nvSpPr>
        <p:spPr>
          <a:xfrm>
            <a:off x="0" y="0"/>
            <a:ext cx="11551920" cy="3416320"/>
          </a:xfrm>
          <a:prstGeom prst="rect">
            <a:avLst/>
          </a:prstGeom>
          <a:noFill/>
        </p:spPr>
        <p:txBody>
          <a:bodyPr wrap="square">
            <a:spAutoFit/>
          </a:bodyPr>
          <a:lstStyle/>
          <a:p>
            <a:pPr>
              <a:buNone/>
            </a:pPr>
            <a:r>
              <a:rPr lang="en-US" sz="3600" b="1" dirty="0"/>
              <a:t>Re-order Paragraphs (Important for Logic Practice)</a:t>
            </a:r>
            <a:endParaRPr lang="en-US" sz="3600" dirty="0"/>
          </a:p>
          <a:p>
            <a:pPr>
              <a:buFont typeface="Arial" panose="020B0604020202020204" pitchFamily="34" charset="0"/>
              <a:buChar char="•"/>
            </a:pPr>
            <a:r>
              <a:rPr lang="en-US" sz="3600" b="1" dirty="0"/>
              <a:t>Task:</a:t>
            </a:r>
            <a:r>
              <a:rPr lang="en-US" sz="3600" dirty="0"/>
              <a:t> Arrange sentences into correct logical order</a:t>
            </a:r>
          </a:p>
          <a:p>
            <a:pPr>
              <a:buFont typeface="Arial" panose="020B0604020202020204" pitchFamily="34" charset="0"/>
              <a:buChar char="•"/>
            </a:pPr>
            <a:r>
              <a:rPr lang="en-US" sz="3600" b="1" dirty="0"/>
              <a:t>Clues to Use:</a:t>
            </a:r>
            <a:endParaRPr lang="en-US" sz="3600" dirty="0"/>
          </a:p>
          <a:p>
            <a:pPr marL="742950" lvl="1" indent="-285750">
              <a:buFont typeface="Arial" panose="020B0604020202020204" pitchFamily="34" charset="0"/>
              <a:buChar char="•"/>
            </a:pPr>
            <a:r>
              <a:rPr lang="en-US" sz="3600" dirty="0"/>
              <a:t>Pronouns (he, this, these)</a:t>
            </a:r>
          </a:p>
          <a:p>
            <a:pPr marL="742950" lvl="1" indent="-285750">
              <a:buFont typeface="Arial" panose="020B0604020202020204" pitchFamily="34" charset="0"/>
              <a:buChar char="•"/>
            </a:pPr>
            <a:r>
              <a:rPr lang="en-US" sz="3600" dirty="0"/>
              <a:t>Sequence indicators (first, then, finally)</a:t>
            </a:r>
          </a:p>
          <a:p>
            <a:pPr marL="742950" lvl="1" indent="-285750">
              <a:buFont typeface="Arial" panose="020B0604020202020204" pitchFamily="34" charset="0"/>
              <a:buChar char="•"/>
            </a:pPr>
            <a:r>
              <a:rPr lang="en-US" sz="3600" dirty="0"/>
              <a:t>Noun introduction vs. reference</a:t>
            </a:r>
          </a:p>
        </p:txBody>
      </p:sp>
    </p:spTree>
    <p:extLst>
      <p:ext uri="{BB962C8B-B14F-4D97-AF65-F5344CB8AC3E}">
        <p14:creationId xmlns:p14="http://schemas.microsoft.com/office/powerpoint/2010/main" val="314051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3B25-FB2D-2305-7C8F-F6230EDD22C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D5284BA-9525-BAB0-A3D1-A9398E1B2B33}"/>
              </a:ext>
            </a:extLst>
          </p:cNvPr>
          <p:cNvSpPr>
            <a:spLocks noGrp="1"/>
          </p:cNvSpPr>
          <p:nvPr>
            <p:ph idx="1"/>
          </p:nvPr>
        </p:nvSpPr>
        <p:spPr/>
        <p:txBody>
          <a:bodyPr/>
          <a:lstStyle/>
          <a:p>
            <a:r>
              <a:rPr lang="en-US" sz="3600" b="1" dirty="0"/>
              <a:t>Tips:</a:t>
            </a:r>
            <a:endParaRPr lang="en-US" sz="3600" dirty="0"/>
          </a:p>
          <a:p>
            <a:pPr marL="742950" lvl="1" indent="-285750"/>
            <a:r>
              <a:rPr lang="en-US" sz="3600" dirty="0"/>
              <a:t>Look for sentence that introduces topic first</a:t>
            </a:r>
          </a:p>
          <a:p>
            <a:pPr marL="742950" lvl="1" indent="-285750"/>
            <a:r>
              <a:rPr lang="en-US" sz="3600" dirty="0"/>
              <a:t>Build logical flow like a story</a:t>
            </a:r>
          </a:p>
          <a:p>
            <a:pPr marL="742950" lvl="1" indent="-285750"/>
            <a:r>
              <a:rPr lang="en-US" sz="3600" dirty="0"/>
              <a:t>Problem-Solution</a:t>
            </a:r>
          </a:p>
          <a:p>
            <a:pPr marL="742950" lvl="1" indent="-285750"/>
            <a:endParaRPr lang="en-US" sz="3600" dirty="0"/>
          </a:p>
          <a:p>
            <a:endParaRPr lang="en-US" dirty="0"/>
          </a:p>
        </p:txBody>
      </p:sp>
    </p:spTree>
    <p:extLst>
      <p:ext uri="{BB962C8B-B14F-4D97-AF65-F5344CB8AC3E}">
        <p14:creationId xmlns:p14="http://schemas.microsoft.com/office/powerpoint/2010/main" val="235144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133C-7388-05FA-33BC-F49705364C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24D9E5-E98B-7F93-D835-0CC2DDCB91AC}"/>
              </a:ext>
            </a:extLst>
          </p:cNvPr>
          <p:cNvSpPr>
            <a:spLocks noGrp="1"/>
          </p:cNvSpPr>
          <p:nvPr>
            <p:ph idx="1"/>
          </p:nvPr>
        </p:nvSpPr>
        <p:spPr/>
        <p:txBody>
          <a:bodyPr>
            <a:normAutofit fontScale="85000" lnSpcReduction="20000"/>
          </a:bodyPr>
          <a:lstStyle/>
          <a:p>
            <a:r>
              <a:rPr lang="en-US" b="1" dirty="0"/>
              <a:t>Identify the Topic Sentence (Opening)</a:t>
            </a:r>
          </a:p>
          <a:p>
            <a:r>
              <a:rPr lang="en-US" dirty="0"/>
              <a:t>Usually </a:t>
            </a:r>
            <a:r>
              <a:rPr lang="en-US" b="1" dirty="0"/>
              <a:t>does not</a:t>
            </a:r>
            <a:r>
              <a:rPr lang="en-US" dirty="0"/>
              <a:t> begin with pronouns like “he,” “this,” “these.”</a:t>
            </a:r>
          </a:p>
          <a:p>
            <a:r>
              <a:rPr lang="en-US" dirty="0"/>
              <a:t>It introduces </a:t>
            </a:r>
            <a:r>
              <a:rPr lang="en-US" b="1" dirty="0"/>
              <a:t>a person, concept, or idea</a:t>
            </a:r>
            <a:r>
              <a:rPr lang="en-US" dirty="0"/>
              <a:t> clearly.</a:t>
            </a:r>
          </a:p>
          <a:p>
            <a:r>
              <a:rPr lang="en-US" b="1" dirty="0"/>
              <a:t>Look for Logical Flow &amp; Connectors</a:t>
            </a:r>
          </a:p>
          <a:p>
            <a:r>
              <a:rPr lang="en-US" dirty="0"/>
              <a:t>Words like </a:t>
            </a:r>
            <a:r>
              <a:rPr lang="en-US" b="1" dirty="0"/>
              <a:t>However, Therefore, Moreover, In addition, As a result</a:t>
            </a:r>
            <a:r>
              <a:rPr lang="en-US" dirty="0"/>
              <a:t> indicate continuation or contrast.</a:t>
            </a:r>
          </a:p>
          <a:p>
            <a:r>
              <a:rPr lang="en-US" dirty="0"/>
              <a:t>These cannot be the first line!</a:t>
            </a:r>
          </a:p>
          <a:p>
            <a:r>
              <a:rPr lang="en-US" b="1" dirty="0"/>
              <a:t>Spot Pronouns and References</a:t>
            </a:r>
          </a:p>
          <a:p>
            <a:r>
              <a:rPr lang="en-US" dirty="0"/>
              <a:t>Words like </a:t>
            </a:r>
            <a:r>
              <a:rPr lang="en-US" b="1" dirty="0"/>
              <a:t>he, she, it, this, those</a:t>
            </a:r>
            <a:r>
              <a:rPr lang="en-US" dirty="0"/>
              <a:t> refer to something mentioned earlier.</a:t>
            </a:r>
          </a:p>
          <a:p>
            <a:r>
              <a:rPr lang="en-US" dirty="0"/>
              <a:t>Place them </a:t>
            </a:r>
            <a:r>
              <a:rPr lang="en-US" b="1" dirty="0"/>
              <a:t>after</a:t>
            </a:r>
            <a:r>
              <a:rPr lang="en-US" dirty="0"/>
              <a:t> their noun reference.</a:t>
            </a:r>
          </a:p>
          <a:p>
            <a:r>
              <a:rPr lang="en-US" i="1" dirty="0" err="1"/>
              <a:t>Eg</a:t>
            </a:r>
            <a:r>
              <a:rPr lang="en-US" i="1" dirty="0"/>
              <a:t>- This invention changed transportation.”</a:t>
            </a:r>
            <a:r>
              <a:rPr lang="en-US" dirty="0"/>
              <a:t> ← “Invention” must be introduced earlier.</a:t>
            </a:r>
          </a:p>
        </p:txBody>
      </p:sp>
    </p:spTree>
    <p:extLst>
      <p:ext uri="{BB962C8B-B14F-4D97-AF65-F5344CB8AC3E}">
        <p14:creationId xmlns:p14="http://schemas.microsoft.com/office/powerpoint/2010/main" val="130959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56DF-FC2D-018D-62A5-1B071E1901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6B68C9-F353-F54C-E92D-5D08DDC16997}"/>
              </a:ext>
            </a:extLst>
          </p:cNvPr>
          <p:cNvSpPr>
            <a:spLocks noGrp="1"/>
          </p:cNvSpPr>
          <p:nvPr>
            <p:ph idx="1"/>
          </p:nvPr>
        </p:nvSpPr>
        <p:spPr/>
        <p:txBody>
          <a:bodyPr>
            <a:normAutofit fontScale="77500" lnSpcReduction="20000"/>
          </a:bodyPr>
          <a:lstStyle/>
          <a:p>
            <a:r>
              <a:rPr lang="en-US" b="1" dirty="0"/>
              <a:t>Chronological/Process Order</a:t>
            </a:r>
          </a:p>
          <a:p>
            <a:r>
              <a:rPr lang="en-US" dirty="0"/>
              <a:t>Look for time words: </a:t>
            </a:r>
            <a:r>
              <a:rPr lang="en-US" b="1" dirty="0"/>
              <a:t>first, then, next, finally</a:t>
            </a:r>
            <a:r>
              <a:rPr lang="en-US" dirty="0"/>
              <a:t>, </a:t>
            </a:r>
            <a:r>
              <a:rPr lang="en-US" b="1" dirty="0"/>
              <a:t>in 2020</a:t>
            </a:r>
            <a:r>
              <a:rPr lang="en-US" dirty="0"/>
              <a:t>, </a:t>
            </a:r>
            <a:r>
              <a:rPr lang="en-US" b="1" dirty="0"/>
              <a:t>before</a:t>
            </a:r>
            <a:r>
              <a:rPr lang="en-US" dirty="0"/>
              <a:t>, </a:t>
            </a:r>
            <a:r>
              <a:rPr lang="en-US" b="1" dirty="0"/>
              <a:t>later</a:t>
            </a:r>
            <a:r>
              <a:rPr lang="en-US" dirty="0"/>
              <a:t>.</a:t>
            </a:r>
          </a:p>
          <a:p>
            <a:r>
              <a:rPr lang="en-US" dirty="0"/>
              <a:t>Helps set the timeline of the paragraph.</a:t>
            </a:r>
          </a:p>
          <a:p>
            <a:r>
              <a:rPr lang="en-US" b="1" dirty="0"/>
              <a:t>Use Grammar and Linking Clues</a:t>
            </a:r>
          </a:p>
          <a:p>
            <a:r>
              <a:rPr lang="en-US" dirty="0"/>
              <a:t>Articles: “</a:t>
            </a:r>
            <a:r>
              <a:rPr lang="en-US" b="1" dirty="0"/>
              <a:t>A</a:t>
            </a:r>
            <a:r>
              <a:rPr lang="en-US" dirty="0"/>
              <a:t> theory” vs. “</a:t>
            </a:r>
            <a:r>
              <a:rPr lang="en-US" b="1" dirty="0"/>
              <a:t>The</a:t>
            </a:r>
            <a:r>
              <a:rPr lang="en-US" dirty="0"/>
              <a:t> theory” (The = previously mentioned)</a:t>
            </a:r>
          </a:p>
          <a:p>
            <a:r>
              <a:rPr lang="en-US" dirty="0"/>
              <a:t>Transition verbs: shift the idea forward.</a:t>
            </a:r>
          </a:p>
          <a:p>
            <a:r>
              <a:rPr lang="en-US" b="1" dirty="0"/>
              <a:t>Rule of tenses </a:t>
            </a:r>
          </a:p>
          <a:p>
            <a:r>
              <a:rPr lang="en-US" b="1" dirty="0"/>
              <a:t>Stick to one time line unless the passage clearly shifts</a:t>
            </a:r>
          </a:p>
          <a:p>
            <a:r>
              <a:rPr lang="en-US" b="1" dirty="0"/>
              <a:t>Avoids mixing past and present unless justified by time indicators.</a:t>
            </a:r>
          </a:p>
          <a:p>
            <a:r>
              <a:rPr lang="en-US" i="1" dirty="0"/>
              <a:t>___He </a:t>
            </a:r>
            <a:r>
              <a:rPr lang="en-US" b="1" i="1" dirty="0"/>
              <a:t>worked</a:t>
            </a:r>
            <a:r>
              <a:rPr lang="en-US" i="1" dirty="0"/>
              <a:t> as a teacher and </a:t>
            </a:r>
            <a:r>
              <a:rPr lang="en-US" b="1" i="1" dirty="0"/>
              <a:t>wrote</a:t>
            </a:r>
            <a:r>
              <a:rPr lang="en-US" i="1" dirty="0"/>
              <a:t> several books.</a:t>
            </a:r>
            <a:br>
              <a:rPr lang="en-US" dirty="0"/>
            </a:br>
            <a:r>
              <a:rPr lang="en-US" dirty="0"/>
              <a:t>-----</a:t>
            </a:r>
            <a:r>
              <a:rPr lang="en-US" i="1" dirty="0"/>
              <a:t>He </a:t>
            </a:r>
            <a:r>
              <a:rPr lang="en-US" b="1" i="1" dirty="0"/>
              <a:t>worked</a:t>
            </a:r>
            <a:r>
              <a:rPr lang="en-US" i="1" dirty="0"/>
              <a:t> as a teacher and </a:t>
            </a:r>
            <a:r>
              <a:rPr lang="en-US" b="1" i="1" dirty="0"/>
              <a:t>writes</a:t>
            </a:r>
            <a:r>
              <a:rPr lang="en-US" i="1" dirty="0"/>
              <a:t> books.</a:t>
            </a:r>
            <a:endParaRPr lang="en-US" b="1" dirty="0"/>
          </a:p>
          <a:p>
            <a:r>
              <a:rPr lang="en-US" b="1" dirty="0"/>
              <a:t>Basically past-present-future</a:t>
            </a:r>
          </a:p>
        </p:txBody>
      </p:sp>
    </p:spTree>
    <p:extLst>
      <p:ext uri="{BB962C8B-B14F-4D97-AF65-F5344CB8AC3E}">
        <p14:creationId xmlns:p14="http://schemas.microsoft.com/office/powerpoint/2010/main" val="627494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A3AB-5B0F-1AE9-EDC4-3C13E6A2AF45}"/>
              </a:ext>
            </a:extLst>
          </p:cNvPr>
          <p:cNvSpPr>
            <a:spLocks noGrp="1"/>
          </p:cNvSpPr>
          <p:nvPr>
            <p:ph type="title"/>
          </p:nvPr>
        </p:nvSpPr>
        <p:spPr/>
        <p:txBody>
          <a:bodyPr/>
          <a:lstStyle/>
          <a:p>
            <a:r>
              <a:rPr lang="en-US" dirty="0"/>
              <a:t>Tips </a:t>
            </a:r>
          </a:p>
        </p:txBody>
      </p:sp>
      <p:sp>
        <p:nvSpPr>
          <p:cNvPr id="3" name="Content Placeholder 2">
            <a:extLst>
              <a:ext uri="{FF2B5EF4-FFF2-40B4-BE49-F238E27FC236}">
                <a16:creationId xmlns:a16="http://schemas.microsoft.com/office/drawing/2014/main" id="{26597E16-F17A-CB80-E471-C6F5B7182CEE}"/>
              </a:ext>
            </a:extLst>
          </p:cNvPr>
          <p:cNvSpPr>
            <a:spLocks noGrp="1"/>
          </p:cNvSpPr>
          <p:nvPr>
            <p:ph idx="1"/>
          </p:nvPr>
        </p:nvSpPr>
        <p:spPr/>
        <p:txBody>
          <a:bodyPr/>
          <a:lstStyle/>
          <a:p>
            <a:r>
              <a:rPr lang="en-US" dirty="0"/>
              <a:t>Look for the clues(sentences often hint the right answer)</a:t>
            </a:r>
          </a:p>
          <a:p>
            <a:endParaRPr lang="en-US" dirty="0"/>
          </a:p>
          <a:p>
            <a:r>
              <a:rPr lang="en-US" dirty="0"/>
              <a:t>l</a:t>
            </a:r>
          </a:p>
        </p:txBody>
      </p:sp>
    </p:spTree>
    <p:extLst>
      <p:ext uri="{BB962C8B-B14F-4D97-AF65-F5344CB8AC3E}">
        <p14:creationId xmlns:p14="http://schemas.microsoft.com/office/powerpoint/2010/main" val="74046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0413-73A5-8D9C-F56A-BB3B1D658EFB}"/>
              </a:ext>
            </a:extLst>
          </p:cNvPr>
          <p:cNvSpPr>
            <a:spLocks noGrp="1"/>
          </p:cNvSpPr>
          <p:nvPr>
            <p:ph type="title"/>
          </p:nvPr>
        </p:nvSpPr>
        <p:spPr/>
        <p:txBody>
          <a:bodyPr/>
          <a:lstStyle/>
          <a:p>
            <a:r>
              <a:rPr lang="en-US" b="1" dirty="0"/>
              <a:t>Reading Fill in the Blanks (Drag and Drop)</a:t>
            </a:r>
            <a:br>
              <a:rPr lang="en-US" dirty="0"/>
            </a:br>
            <a:endParaRPr lang="en-US" dirty="0"/>
          </a:p>
        </p:txBody>
      </p:sp>
      <p:sp>
        <p:nvSpPr>
          <p:cNvPr id="3" name="Content Placeholder 2">
            <a:extLst>
              <a:ext uri="{FF2B5EF4-FFF2-40B4-BE49-F238E27FC236}">
                <a16:creationId xmlns:a16="http://schemas.microsoft.com/office/drawing/2014/main" id="{DF19AA87-EBF9-2514-824F-E5A4AEDF4627}"/>
              </a:ext>
            </a:extLst>
          </p:cNvPr>
          <p:cNvSpPr>
            <a:spLocks noGrp="1"/>
          </p:cNvSpPr>
          <p:nvPr>
            <p:ph idx="1"/>
          </p:nvPr>
        </p:nvSpPr>
        <p:spPr/>
        <p:txBody>
          <a:bodyPr/>
          <a:lstStyle/>
          <a:p>
            <a:r>
              <a:rPr lang="en-US" dirty="0"/>
              <a:t>Grammar + Vocabulary</a:t>
            </a:r>
          </a:p>
          <a:p>
            <a:r>
              <a:rPr lang="en-US" b="1" dirty="0"/>
              <a:t>Clues:</a:t>
            </a:r>
            <a:endParaRPr lang="en-US" dirty="0"/>
          </a:p>
          <a:p>
            <a:pPr lvl="1"/>
            <a:r>
              <a:rPr lang="en-US" dirty="0"/>
              <a:t>Collocations (e.g., take </a:t>
            </a:r>
            <a:r>
              <a:rPr lang="en-US" i="1" dirty="0"/>
              <a:t>a break</a:t>
            </a:r>
            <a:r>
              <a:rPr lang="en-US" dirty="0"/>
              <a:t>)</a:t>
            </a:r>
          </a:p>
          <a:p>
            <a:pPr lvl="1"/>
            <a:r>
              <a:rPr lang="en-US" dirty="0"/>
              <a:t>Prepositions and phrasal verbs</a:t>
            </a:r>
          </a:p>
          <a:p>
            <a:pPr lvl="1"/>
            <a:r>
              <a:rPr lang="en-US" dirty="0"/>
              <a:t>Noun/verb/adjective agreement</a:t>
            </a:r>
          </a:p>
          <a:p>
            <a:endParaRPr lang="en-US" dirty="0"/>
          </a:p>
        </p:txBody>
      </p:sp>
    </p:spTree>
    <p:extLst>
      <p:ext uri="{BB962C8B-B14F-4D97-AF65-F5344CB8AC3E}">
        <p14:creationId xmlns:p14="http://schemas.microsoft.com/office/powerpoint/2010/main" val="379723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90B5-905D-6EA5-E576-BFE037DD49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EC7374-E637-7D62-624F-BD43DBF8CF5B}"/>
              </a:ext>
            </a:extLst>
          </p:cNvPr>
          <p:cNvSpPr>
            <a:spLocks noGrp="1"/>
          </p:cNvSpPr>
          <p:nvPr>
            <p:ph idx="1"/>
          </p:nvPr>
        </p:nvSpPr>
        <p:spPr/>
        <p:txBody>
          <a:bodyPr/>
          <a:lstStyle/>
          <a:p>
            <a:r>
              <a:rPr lang="en-US" b="1" dirty="0"/>
              <a:t>Highly Repeated Grammar Patterns:</a:t>
            </a:r>
            <a:endParaRPr lang="en-US" dirty="0"/>
          </a:p>
          <a:p>
            <a:r>
              <a:rPr lang="en-US" b="1" dirty="0"/>
              <a:t>Noun + Preposition</a:t>
            </a:r>
            <a:r>
              <a:rPr lang="en-US" dirty="0"/>
              <a:t>: access to, reason for, solution to</a:t>
            </a:r>
          </a:p>
          <a:p>
            <a:r>
              <a:rPr lang="en-US" b="1" dirty="0"/>
              <a:t>Verb + Preposition</a:t>
            </a:r>
            <a:r>
              <a:rPr lang="en-US" dirty="0"/>
              <a:t>: rely on, consist of, lead to</a:t>
            </a:r>
          </a:p>
          <a:p>
            <a:r>
              <a:rPr lang="en-US" b="1" dirty="0"/>
              <a:t>Adjective + Preposition</a:t>
            </a:r>
            <a:r>
              <a:rPr lang="en-US" dirty="0"/>
              <a:t>: interested in, capable of, aware of</a:t>
            </a:r>
          </a:p>
          <a:p>
            <a:r>
              <a:rPr lang="en-US" b="1" dirty="0"/>
              <a:t>Common Collocations</a:t>
            </a:r>
            <a:r>
              <a:rPr lang="en-US" dirty="0"/>
              <a:t>: make a decision, raise an issue, take a break</a:t>
            </a:r>
          </a:p>
          <a:p>
            <a:endParaRPr lang="en-US" dirty="0"/>
          </a:p>
        </p:txBody>
      </p:sp>
    </p:spTree>
    <p:extLst>
      <p:ext uri="{BB962C8B-B14F-4D97-AF65-F5344CB8AC3E}">
        <p14:creationId xmlns:p14="http://schemas.microsoft.com/office/powerpoint/2010/main" val="35412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FF91-FE3F-7A91-522C-E692CAA0A722}"/>
              </a:ext>
            </a:extLst>
          </p:cNvPr>
          <p:cNvSpPr>
            <a:spLocks noGrp="1"/>
          </p:cNvSpPr>
          <p:nvPr>
            <p:ph type="title"/>
          </p:nvPr>
        </p:nvSpPr>
        <p:spPr/>
        <p:txBody>
          <a:bodyPr/>
          <a:lstStyle/>
          <a:p>
            <a:r>
              <a:rPr lang="en-US" dirty="0">
                <a:solidFill>
                  <a:schemeClr val="accent4"/>
                </a:solidFill>
              </a:rPr>
              <a:t>Subject</a:t>
            </a:r>
            <a:r>
              <a:rPr lang="en-US" dirty="0"/>
              <a:t> </a:t>
            </a:r>
            <a:r>
              <a:rPr lang="en-US" dirty="0">
                <a:solidFill>
                  <a:schemeClr val="accent1"/>
                </a:solidFill>
              </a:rPr>
              <a:t>Verb</a:t>
            </a:r>
            <a:r>
              <a:rPr lang="en-US" dirty="0"/>
              <a:t> </a:t>
            </a:r>
            <a:r>
              <a:rPr lang="en-US" dirty="0">
                <a:solidFill>
                  <a:schemeClr val="accent6"/>
                </a:solidFill>
              </a:rPr>
              <a:t>Agreement</a:t>
            </a:r>
          </a:p>
        </p:txBody>
      </p:sp>
      <p:sp>
        <p:nvSpPr>
          <p:cNvPr id="3" name="Content Placeholder 2">
            <a:extLst>
              <a:ext uri="{FF2B5EF4-FFF2-40B4-BE49-F238E27FC236}">
                <a16:creationId xmlns:a16="http://schemas.microsoft.com/office/drawing/2014/main" id="{0D7A1FAA-04B6-D88C-60FD-4F009B86798E}"/>
              </a:ext>
            </a:extLst>
          </p:cNvPr>
          <p:cNvSpPr>
            <a:spLocks noGrp="1"/>
          </p:cNvSpPr>
          <p:nvPr>
            <p:ph idx="1"/>
          </p:nvPr>
        </p:nvSpPr>
        <p:spPr/>
        <p:txBody>
          <a:bodyPr/>
          <a:lstStyle/>
          <a:p>
            <a:r>
              <a:rPr lang="en-US" dirty="0"/>
              <a:t>Sub sing verb sing</a:t>
            </a:r>
          </a:p>
          <a:p>
            <a:r>
              <a:rPr lang="en-US" dirty="0"/>
              <a:t>Sub </a:t>
            </a:r>
            <a:r>
              <a:rPr lang="en-US" dirty="0" err="1"/>
              <a:t>plu</a:t>
            </a:r>
            <a:r>
              <a:rPr lang="en-US" dirty="0"/>
              <a:t> verb </a:t>
            </a:r>
            <a:r>
              <a:rPr lang="en-US" dirty="0" err="1"/>
              <a:t>plu</a:t>
            </a:r>
            <a:endParaRPr lang="en-US" dirty="0"/>
          </a:p>
          <a:p>
            <a:endParaRPr lang="en-US" dirty="0"/>
          </a:p>
          <a:p>
            <a:r>
              <a:rPr lang="en-US" dirty="0"/>
              <a:t>Singular = just ONE thing. Usually no "s" at the end.</a:t>
            </a:r>
          </a:p>
          <a:p>
            <a:r>
              <a:rPr lang="en-US" dirty="0"/>
              <a:t>Plural = MORE than one thing. Usually add an "s" or "es" at the end.</a:t>
            </a:r>
          </a:p>
          <a:p>
            <a:r>
              <a:rPr lang="en-US" dirty="0"/>
              <a:t>Sometimes plural words are wild and change completely (like "mouse" → "mice"), but that’s a story for another day!</a:t>
            </a:r>
          </a:p>
          <a:p>
            <a:endParaRPr lang="en-US" dirty="0"/>
          </a:p>
        </p:txBody>
      </p:sp>
    </p:spTree>
    <p:extLst>
      <p:ext uri="{BB962C8B-B14F-4D97-AF65-F5344CB8AC3E}">
        <p14:creationId xmlns:p14="http://schemas.microsoft.com/office/powerpoint/2010/main" val="300430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3F6B5-E638-73C9-5539-D012E94D427E}"/>
              </a:ext>
            </a:extLst>
          </p:cNvPr>
          <p:cNvSpPr txBox="1"/>
          <p:nvPr/>
        </p:nvSpPr>
        <p:spPr>
          <a:xfrm>
            <a:off x="334108" y="395655"/>
            <a:ext cx="11857892" cy="4801314"/>
          </a:xfrm>
          <a:prstGeom prst="rect">
            <a:avLst/>
          </a:prstGeom>
          <a:noFill/>
        </p:spPr>
        <p:txBody>
          <a:bodyPr wrap="square">
            <a:spAutoFit/>
          </a:bodyPr>
          <a:lstStyle/>
          <a:p>
            <a:pPr algn="l">
              <a:buNone/>
            </a:pPr>
            <a:r>
              <a:rPr lang="en-US" b="0" i="0" dirty="0">
                <a:effectLst/>
                <a:latin typeface="fkGrotesk"/>
              </a:rPr>
              <a:t>What is the Subject?</a:t>
            </a:r>
          </a:p>
          <a:p>
            <a:pPr algn="l">
              <a:buFont typeface="Arial" panose="020B0604020202020204" pitchFamily="34" charset="0"/>
              <a:buChar char="•"/>
            </a:pPr>
            <a:r>
              <a:rPr lang="en-US" b="0" i="0" dirty="0">
                <a:effectLst/>
                <a:latin typeface="fkGroteskNeue"/>
              </a:rPr>
              <a:t>The subject is </a:t>
            </a:r>
            <a:r>
              <a:rPr lang="en-US" b="0" i="1" dirty="0">
                <a:effectLst/>
                <a:latin typeface="fkGroteskNeue"/>
              </a:rPr>
              <a:t>who or what</a:t>
            </a:r>
            <a:r>
              <a:rPr lang="en-US" b="0" i="0" dirty="0">
                <a:effectLst/>
                <a:latin typeface="fkGroteskNeue"/>
              </a:rPr>
              <a:t> the sentence is about. It is usually a noun (a person, place, thing, or idea) or a pronoun.</a:t>
            </a:r>
          </a:p>
          <a:p>
            <a:pPr algn="l">
              <a:buFont typeface="Arial" panose="020B0604020202020204" pitchFamily="34" charset="0"/>
              <a:buChar char="•"/>
            </a:pPr>
            <a:r>
              <a:rPr lang="en-US" b="0" i="0" dirty="0">
                <a:effectLst/>
                <a:latin typeface="fkGroteskNeue"/>
              </a:rPr>
              <a:t>The subject is the doer of the action or the one being described.</a:t>
            </a:r>
          </a:p>
          <a:p>
            <a:pPr algn="l">
              <a:buFont typeface="Arial" panose="020B0604020202020204" pitchFamily="34" charset="0"/>
              <a:buChar char="•"/>
            </a:pPr>
            <a:r>
              <a:rPr lang="en-US" b="0" i="0" dirty="0">
                <a:effectLst/>
                <a:latin typeface="fkGroteskNeue"/>
              </a:rPr>
              <a:t>To find the subject, first find the verb, then ask: “Who or what is doing this action?” or “Who or what is this sentence about?”</a:t>
            </a:r>
          </a:p>
          <a:p>
            <a:pPr algn="l">
              <a:buNone/>
            </a:pPr>
            <a:r>
              <a:rPr lang="en-US" b="0" i="0" dirty="0">
                <a:effectLst/>
                <a:latin typeface="fkGrotesk"/>
              </a:rPr>
              <a:t>What is the Verb?</a:t>
            </a:r>
          </a:p>
          <a:p>
            <a:pPr algn="l">
              <a:buFont typeface="Arial" panose="020B0604020202020204" pitchFamily="34" charset="0"/>
              <a:buChar char="•"/>
            </a:pPr>
            <a:r>
              <a:rPr lang="en-US" b="0" i="0" dirty="0">
                <a:effectLst/>
                <a:latin typeface="fkGroteskNeue"/>
              </a:rPr>
              <a:t>The verb is the action word or the state of being in the sentence.</a:t>
            </a:r>
          </a:p>
          <a:p>
            <a:pPr algn="l">
              <a:buFont typeface="Arial" panose="020B0604020202020204" pitchFamily="34" charset="0"/>
              <a:buChar char="•"/>
            </a:pPr>
            <a:r>
              <a:rPr lang="en-US" b="0" i="0" dirty="0">
                <a:effectLst/>
                <a:latin typeface="fkGroteskNeue"/>
              </a:rPr>
              <a:t>It tells what the subject </a:t>
            </a:r>
            <a:r>
              <a:rPr lang="en-US" b="0" i="1" dirty="0">
                <a:effectLst/>
                <a:latin typeface="fkGroteskNeue"/>
              </a:rPr>
              <a:t>does</a:t>
            </a:r>
            <a:r>
              <a:rPr lang="en-US" b="0" i="0" dirty="0">
                <a:effectLst/>
                <a:latin typeface="fkGroteskNeue"/>
              </a:rPr>
              <a:t> (action verb) or </a:t>
            </a:r>
            <a:r>
              <a:rPr lang="en-US" b="0" i="1" dirty="0">
                <a:effectLst/>
                <a:latin typeface="fkGroteskNeue"/>
              </a:rPr>
              <a:t>is</a:t>
            </a:r>
            <a:r>
              <a:rPr lang="en-US" b="0" i="0" dirty="0">
                <a:effectLst/>
                <a:latin typeface="fkGroteskNeue"/>
              </a:rPr>
              <a:t> (linking verb).</a:t>
            </a:r>
          </a:p>
          <a:p>
            <a:pPr algn="l">
              <a:buFont typeface="Arial" panose="020B0604020202020204" pitchFamily="34" charset="0"/>
              <a:buChar char="•"/>
            </a:pPr>
            <a:r>
              <a:rPr lang="en-US" b="0" i="0" dirty="0">
                <a:effectLst/>
                <a:latin typeface="fkGroteskNeue"/>
              </a:rPr>
              <a:t>Examples of action verbs: run, jump, eat, think.</a:t>
            </a:r>
          </a:p>
          <a:p>
            <a:pPr algn="l">
              <a:buFont typeface="Arial" panose="020B0604020202020204" pitchFamily="34" charset="0"/>
              <a:buChar char="•"/>
            </a:pPr>
            <a:r>
              <a:rPr lang="en-US" b="0" i="0" dirty="0">
                <a:effectLst/>
                <a:latin typeface="fkGroteskNeue"/>
              </a:rPr>
              <a:t>Examples of linking verbs: is, are, was, seem, become.</a:t>
            </a:r>
          </a:p>
          <a:p>
            <a:pPr algn="l">
              <a:buFont typeface="Arial" panose="020B0604020202020204" pitchFamily="34" charset="0"/>
              <a:buChar char="•"/>
            </a:pPr>
            <a:endParaRPr lang="en-US" dirty="0">
              <a:latin typeface="fkGroteskNeue"/>
            </a:endParaRPr>
          </a:p>
          <a:p>
            <a:pPr algn="l">
              <a:buFont typeface="Arial" panose="020B0604020202020204" pitchFamily="34" charset="0"/>
              <a:buChar char="•"/>
            </a:pPr>
            <a:endParaRPr lang="en-US" b="0" i="0" dirty="0">
              <a:effectLst/>
              <a:latin typeface="fkGroteskNeue"/>
            </a:endParaRPr>
          </a:p>
          <a:p>
            <a:r>
              <a:rPr lang="en-US" dirty="0"/>
              <a:t>Find the verb first — Look for the action or state of being word.</a:t>
            </a:r>
            <a:br>
              <a:rPr lang="en-US" dirty="0"/>
            </a:br>
            <a:r>
              <a:rPr lang="en-US" i="1" dirty="0"/>
              <a:t>Example:</a:t>
            </a:r>
            <a:r>
              <a:rPr lang="en-US" dirty="0"/>
              <a:t> In “The dog runs fast,” the verb is runs.</a:t>
            </a:r>
          </a:p>
          <a:p>
            <a:r>
              <a:rPr lang="en-US" dirty="0"/>
              <a:t>Ask who or what is doing the verb — That’s your subject.</a:t>
            </a:r>
            <a:br>
              <a:rPr lang="en-US" dirty="0"/>
            </a:br>
            <a:r>
              <a:rPr lang="en-US" i="1" dirty="0"/>
              <a:t>Example:</a:t>
            </a:r>
            <a:r>
              <a:rPr lang="en-US" dirty="0"/>
              <a:t> Who runs? The dog. So, dog is the subject.</a:t>
            </a:r>
          </a:p>
          <a:p>
            <a:pPr algn="l">
              <a:buFont typeface="Arial" panose="020B0604020202020204" pitchFamily="34" charset="0"/>
              <a:buChar char="•"/>
            </a:pPr>
            <a:endParaRPr lang="en-US" b="0" i="0" dirty="0">
              <a:effectLst/>
              <a:latin typeface="fkGroteskNeue"/>
            </a:endParaRPr>
          </a:p>
        </p:txBody>
      </p:sp>
    </p:spTree>
    <p:extLst>
      <p:ext uri="{BB962C8B-B14F-4D97-AF65-F5344CB8AC3E}">
        <p14:creationId xmlns:p14="http://schemas.microsoft.com/office/powerpoint/2010/main" val="356451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C54A59-9E01-B0A8-0EB4-24C1C234E6E8}"/>
              </a:ext>
            </a:extLst>
          </p:cNvPr>
          <p:cNvGraphicFramePr>
            <a:graphicFrameLocks noGrp="1"/>
          </p:cNvGraphicFramePr>
          <p:nvPr>
            <p:ph idx="1"/>
            <p:extLst>
              <p:ext uri="{D42A27DB-BD31-4B8C-83A1-F6EECF244321}">
                <p14:modId xmlns:p14="http://schemas.microsoft.com/office/powerpoint/2010/main" val="2120465144"/>
              </p:ext>
            </p:extLst>
          </p:nvPr>
        </p:nvGraphicFramePr>
        <p:xfrm>
          <a:off x="1828800" y="961316"/>
          <a:ext cx="8871440" cy="4471840"/>
        </p:xfrm>
        <a:graphic>
          <a:graphicData uri="http://schemas.openxmlformats.org/drawingml/2006/table">
            <a:tbl>
              <a:tblPr/>
              <a:tblGrid>
                <a:gridCol w="2217860">
                  <a:extLst>
                    <a:ext uri="{9D8B030D-6E8A-4147-A177-3AD203B41FA5}">
                      <a16:colId xmlns:a16="http://schemas.microsoft.com/office/drawing/2014/main" val="2316143998"/>
                    </a:ext>
                  </a:extLst>
                </a:gridCol>
                <a:gridCol w="2217860">
                  <a:extLst>
                    <a:ext uri="{9D8B030D-6E8A-4147-A177-3AD203B41FA5}">
                      <a16:colId xmlns:a16="http://schemas.microsoft.com/office/drawing/2014/main" val="834660333"/>
                    </a:ext>
                  </a:extLst>
                </a:gridCol>
                <a:gridCol w="2217860">
                  <a:extLst>
                    <a:ext uri="{9D8B030D-6E8A-4147-A177-3AD203B41FA5}">
                      <a16:colId xmlns:a16="http://schemas.microsoft.com/office/drawing/2014/main" val="1466335761"/>
                    </a:ext>
                  </a:extLst>
                </a:gridCol>
                <a:gridCol w="2217860">
                  <a:extLst>
                    <a:ext uri="{9D8B030D-6E8A-4147-A177-3AD203B41FA5}">
                      <a16:colId xmlns:a16="http://schemas.microsoft.com/office/drawing/2014/main" val="565070675"/>
                    </a:ext>
                  </a:extLst>
                </a:gridCol>
              </a:tblGrid>
              <a:tr h="429280">
                <a:tc>
                  <a:txBody>
                    <a:bodyPr/>
                    <a:lstStyle/>
                    <a:p>
                      <a:pPr algn="l" fontAlgn="t" latinLnBrk="0"/>
                      <a:r>
                        <a:rPr lang="en-US" sz="2000" b="1">
                          <a:effectLst/>
                        </a:rPr>
                        <a:t>Sentence</a:t>
                      </a:r>
                    </a:p>
                  </a:txBody>
                  <a:tcPr marL="39025" marR="39025" marT="39025" marB="39025">
                    <a:lnL>
                      <a:noFill/>
                    </a:lnL>
                    <a:lnR>
                      <a:noFill/>
                    </a:lnR>
                    <a:lnT>
                      <a:noFill/>
                    </a:lnT>
                    <a:lnB w="12700" cap="flat" cmpd="sng" algn="ctr">
                      <a:solidFill>
                        <a:srgbClr val="609006"/>
                      </a:solidFill>
                      <a:prstDash val="solid"/>
                      <a:round/>
                      <a:headEnd type="none" w="med" len="med"/>
                      <a:tailEnd type="none" w="med" len="med"/>
                    </a:lnB>
                    <a:noFill/>
                  </a:tcPr>
                </a:tc>
                <a:tc>
                  <a:txBody>
                    <a:bodyPr/>
                    <a:lstStyle/>
                    <a:p>
                      <a:pPr algn="l" fontAlgn="t" latinLnBrk="0"/>
                      <a:r>
                        <a:rPr lang="en-US" sz="2000" b="1">
                          <a:effectLst/>
                        </a:rPr>
                        <a:t>Subject</a:t>
                      </a:r>
                    </a:p>
                  </a:txBody>
                  <a:tcPr marL="39025" marR="39025" marT="39025" marB="39025">
                    <a:lnL>
                      <a:noFill/>
                    </a:lnL>
                    <a:lnR>
                      <a:noFill/>
                    </a:lnR>
                    <a:lnT>
                      <a:noFill/>
                    </a:lnT>
                    <a:lnB w="12700" cap="flat" cmpd="sng" algn="ctr">
                      <a:solidFill>
                        <a:srgbClr val="609006"/>
                      </a:solidFill>
                      <a:prstDash val="solid"/>
                      <a:round/>
                      <a:headEnd type="none" w="med" len="med"/>
                      <a:tailEnd type="none" w="med" len="med"/>
                    </a:lnB>
                    <a:noFill/>
                  </a:tcPr>
                </a:tc>
                <a:tc>
                  <a:txBody>
                    <a:bodyPr/>
                    <a:lstStyle/>
                    <a:p>
                      <a:pPr algn="l" fontAlgn="t" latinLnBrk="0"/>
                      <a:r>
                        <a:rPr lang="en-US" sz="2000" b="1" dirty="0">
                          <a:effectLst/>
                        </a:rPr>
                        <a:t>Verb</a:t>
                      </a:r>
                    </a:p>
                  </a:txBody>
                  <a:tcPr marL="39025" marR="39025" marT="39025" marB="39025">
                    <a:lnL>
                      <a:noFill/>
                    </a:lnL>
                    <a:lnR>
                      <a:noFill/>
                    </a:lnR>
                    <a:lnT>
                      <a:noFill/>
                    </a:lnT>
                    <a:lnB w="12700" cap="flat" cmpd="sng" algn="ctr">
                      <a:solidFill>
                        <a:srgbClr val="609006"/>
                      </a:solidFill>
                      <a:prstDash val="solid"/>
                      <a:round/>
                      <a:headEnd type="none" w="med" len="med"/>
                      <a:tailEnd type="none" w="med" len="med"/>
                    </a:lnB>
                    <a:noFill/>
                  </a:tcPr>
                </a:tc>
                <a:tc>
                  <a:txBody>
                    <a:bodyPr/>
                    <a:lstStyle/>
                    <a:p>
                      <a:pPr algn="l" fontAlgn="t" latinLnBrk="0"/>
                      <a:r>
                        <a:rPr lang="en-US" sz="2000" b="1" dirty="0">
                          <a:effectLst/>
                        </a:rPr>
                        <a:t>How to Find It</a:t>
                      </a:r>
                    </a:p>
                  </a:txBody>
                  <a:tcPr marL="39025" marR="39025" marT="39025" marB="39025">
                    <a:lnL>
                      <a:noFill/>
                    </a:lnL>
                    <a:lnR>
                      <a:noFill/>
                    </a:lnR>
                    <a:lnT>
                      <a:noFill/>
                    </a:lnT>
                    <a:lnB w="12700" cap="flat" cmpd="sng" algn="ctr">
                      <a:solidFill>
                        <a:srgbClr val="609006"/>
                      </a:solidFill>
                      <a:prstDash val="solid"/>
                      <a:round/>
                      <a:headEnd type="none" w="med" len="med"/>
                      <a:tailEnd type="none" w="med" len="med"/>
                    </a:lnB>
                    <a:noFill/>
                  </a:tcPr>
                </a:tc>
                <a:extLst>
                  <a:ext uri="{0D108BD9-81ED-4DB2-BD59-A6C34878D82A}">
                    <a16:rowId xmlns:a16="http://schemas.microsoft.com/office/drawing/2014/main" val="1778475062"/>
                  </a:ext>
                </a:extLst>
              </a:tr>
              <a:tr h="1287840">
                <a:tc>
                  <a:txBody>
                    <a:bodyPr/>
                    <a:lstStyle/>
                    <a:p>
                      <a:pPr fontAlgn="base" latinLnBrk="0"/>
                      <a:r>
                        <a:rPr lang="en-US" sz="1800" dirty="0">
                          <a:effectLst/>
                        </a:rPr>
                        <a:t>The cat sleeps on the sofa.</a:t>
                      </a:r>
                    </a:p>
                  </a:txBody>
                  <a:tcPr marL="39025" marR="39025" marT="29269" marB="29269" anchor="ctr">
                    <a:lnL w="12700" cap="flat" cmpd="sng" algn="ctr">
                      <a:solidFill>
                        <a:srgbClr val="609006"/>
                      </a:solidFill>
                      <a:prstDash val="solid"/>
                      <a:round/>
                      <a:headEnd type="none" w="med" len="med"/>
                      <a:tailEnd type="none" w="med" len="med"/>
                    </a:lnL>
                    <a:lnR w="12700" cap="flat" cmpd="sng" algn="ctr">
                      <a:solidFill>
                        <a:srgbClr val="609006"/>
                      </a:solidFill>
                      <a:prstDash val="solid"/>
                      <a:round/>
                      <a:headEnd type="none" w="med" len="med"/>
                      <a:tailEnd type="none" w="med" len="med"/>
                    </a:lnR>
                    <a:lnT w="12700" cap="flat" cmpd="sng" algn="ctr">
                      <a:solidFill>
                        <a:srgbClr val="609006"/>
                      </a:solidFill>
                      <a:prstDash val="solid"/>
                      <a:round/>
                      <a:headEnd type="none" w="med" len="med"/>
                      <a:tailEnd type="none" w="med" len="med"/>
                    </a:lnT>
                    <a:lnB w="12700" cap="flat" cmpd="sng" algn="ctr">
                      <a:solidFill>
                        <a:srgbClr val="E08C06"/>
                      </a:solidFill>
                      <a:prstDash val="solid"/>
                      <a:round/>
                      <a:headEnd type="none" w="med" len="med"/>
                      <a:tailEnd type="none" w="med" len="med"/>
                    </a:lnB>
                    <a:noFill/>
                  </a:tcPr>
                </a:tc>
                <a:tc>
                  <a:txBody>
                    <a:bodyPr/>
                    <a:lstStyle/>
                    <a:p>
                      <a:pPr fontAlgn="base" latinLnBrk="0"/>
                      <a:r>
                        <a:rPr lang="en-US" sz="1800">
                          <a:effectLst/>
                        </a:rPr>
                        <a:t>The cat</a:t>
                      </a:r>
                    </a:p>
                  </a:txBody>
                  <a:tcPr marL="39025" marR="39025" marT="29269" marB="29269" anchor="ctr">
                    <a:lnL w="12700" cap="flat" cmpd="sng" algn="ctr">
                      <a:solidFill>
                        <a:srgbClr val="609006"/>
                      </a:solidFill>
                      <a:prstDash val="solid"/>
                      <a:round/>
                      <a:headEnd type="none" w="med" len="med"/>
                      <a:tailEnd type="none" w="med" len="med"/>
                    </a:lnL>
                    <a:lnR w="12700" cap="flat" cmpd="sng" algn="ctr">
                      <a:solidFill>
                        <a:srgbClr val="609006"/>
                      </a:solidFill>
                      <a:prstDash val="solid"/>
                      <a:round/>
                      <a:headEnd type="none" w="med" len="med"/>
                      <a:tailEnd type="none" w="med" len="med"/>
                    </a:lnR>
                    <a:lnT w="12700" cap="flat" cmpd="sng" algn="ctr">
                      <a:solidFill>
                        <a:srgbClr val="609006"/>
                      </a:solidFill>
                      <a:prstDash val="solid"/>
                      <a:round/>
                      <a:headEnd type="none" w="med" len="med"/>
                      <a:tailEnd type="none" w="med" len="med"/>
                    </a:lnT>
                    <a:lnB w="12700" cap="flat" cmpd="sng" algn="ctr">
                      <a:solidFill>
                        <a:srgbClr val="E08C06"/>
                      </a:solidFill>
                      <a:prstDash val="solid"/>
                      <a:round/>
                      <a:headEnd type="none" w="med" len="med"/>
                      <a:tailEnd type="none" w="med" len="med"/>
                    </a:lnB>
                    <a:noFill/>
                  </a:tcPr>
                </a:tc>
                <a:tc>
                  <a:txBody>
                    <a:bodyPr/>
                    <a:lstStyle/>
                    <a:p>
                      <a:pPr fontAlgn="base" latinLnBrk="0"/>
                      <a:r>
                        <a:rPr lang="en-US" sz="1800" dirty="0">
                          <a:effectLst/>
                        </a:rPr>
                        <a:t>Sleeps</a:t>
                      </a:r>
                    </a:p>
                  </a:txBody>
                  <a:tcPr marL="39025" marR="39025" marT="29269" marB="29269" anchor="ctr">
                    <a:lnL w="12700" cap="flat" cmpd="sng" algn="ctr">
                      <a:solidFill>
                        <a:srgbClr val="609006"/>
                      </a:solidFill>
                      <a:prstDash val="solid"/>
                      <a:round/>
                      <a:headEnd type="none" w="med" len="med"/>
                      <a:tailEnd type="none" w="med" len="med"/>
                    </a:lnL>
                    <a:lnR w="12700" cap="flat" cmpd="sng" algn="ctr">
                      <a:solidFill>
                        <a:srgbClr val="609006"/>
                      </a:solidFill>
                      <a:prstDash val="solid"/>
                      <a:round/>
                      <a:headEnd type="none" w="med" len="med"/>
                      <a:tailEnd type="none" w="med" len="med"/>
                    </a:lnR>
                    <a:lnT w="12700" cap="flat" cmpd="sng" algn="ctr">
                      <a:solidFill>
                        <a:srgbClr val="609006"/>
                      </a:solidFill>
                      <a:prstDash val="solid"/>
                      <a:round/>
                      <a:headEnd type="none" w="med" len="med"/>
                      <a:tailEnd type="none" w="med" len="med"/>
                    </a:lnT>
                    <a:lnB w="12700" cap="flat" cmpd="sng" algn="ctr">
                      <a:solidFill>
                        <a:srgbClr val="E08C06"/>
                      </a:solidFill>
                      <a:prstDash val="solid"/>
                      <a:round/>
                      <a:headEnd type="none" w="med" len="med"/>
                      <a:tailEnd type="none" w="med" len="med"/>
                    </a:lnB>
                    <a:noFill/>
                  </a:tcPr>
                </a:tc>
                <a:tc>
                  <a:txBody>
                    <a:bodyPr/>
                    <a:lstStyle/>
                    <a:p>
                      <a:pPr fontAlgn="base" latinLnBrk="0"/>
                      <a:r>
                        <a:rPr lang="en-US" sz="1800">
                          <a:effectLst/>
                        </a:rPr>
                        <a:t>What is happening? Sleeping → verb = sleeps; Who sleeps? The cat → subject</a:t>
                      </a:r>
                    </a:p>
                  </a:txBody>
                  <a:tcPr marL="39025" marR="39025" marT="29269" marB="29269" anchor="ctr">
                    <a:lnL w="12700" cap="flat" cmpd="sng" algn="ctr">
                      <a:solidFill>
                        <a:srgbClr val="609006"/>
                      </a:solidFill>
                      <a:prstDash val="solid"/>
                      <a:round/>
                      <a:headEnd type="none" w="med" len="med"/>
                      <a:tailEnd type="none" w="med" len="med"/>
                    </a:lnL>
                    <a:lnR w="12700" cap="flat" cmpd="sng" algn="ctr">
                      <a:solidFill>
                        <a:srgbClr val="609006"/>
                      </a:solidFill>
                      <a:prstDash val="solid"/>
                      <a:round/>
                      <a:headEnd type="none" w="med" len="med"/>
                      <a:tailEnd type="none" w="med" len="med"/>
                    </a:lnR>
                    <a:lnT w="12700" cap="flat" cmpd="sng" algn="ctr">
                      <a:solidFill>
                        <a:srgbClr val="609006"/>
                      </a:solidFill>
                      <a:prstDash val="solid"/>
                      <a:round/>
                      <a:headEnd type="none" w="med" len="med"/>
                      <a:tailEnd type="none" w="med" len="med"/>
                    </a:lnT>
                    <a:lnB w="12700" cap="flat" cmpd="sng" algn="ctr">
                      <a:solidFill>
                        <a:srgbClr val="E08C06"/>
                      </a:solidFill>
                      <a:prstDash val="solid"/>
                      <a:round/>
                      <a:headEnd type="none" w="med" len="med"/>
                      <a:tailEnd type="none" w="med" len="med"/>
                    </a:lnB>
                    <a:noFill/>
                  </a:tcPr>
                </a:tc>
                <a:extLst>
                  <a:ext uri="{0D108BD9-81ED-4DB2-BD59-A6C34878D82A}">
                    <a16:rowId xmlns:a16="http://schemas.microsoft.com/office/drawing/2014/main" val="2653215717"/>
                  </a:ext>
                </a:extLst>
              </a:tr>
              <a:tr h="936611">
                <a:tc>
                  <a:txBody>
                    <a:bodyPr/>
                    <a:lstStyle/>
                    <a:p>
                      <a:pPr fontAlgn="base" latinLnBrk="0"/>
                      <a:r>
                        <a:rPr lang="en-US" sz="1800">
                          <a:effectLst/>
                        </a:rPr>
                        <a:t>She is happy today.</a:t>
                      </a:r>
                    </a:p>
                  </a:txBody>
                  <a:tcPr marL="39025" marR="39025" marT="29269" marB="29269" anchor="ctr">
                    <a:lnL w="12700" cap="flat" cmpd="sng" algn="ctr">
                      <a:solidFill>
                        <a:srgbClr val="E08C06"/>
                      </a:solidFill>
                      <a:prstDash val="solid"/>
                      <a:round/>
                      <a:headEnd type="none" w="med" len="med"/>
                      <a:tailEnd type="none" w="med" len="med"/>
                    </a:lnL>
                    <a:lnR w="12700" cap="flat" cmpd="sng" algn="ctr">
                      <a:solidFill>
                        <a:srgbClr val="E08C06"/>
                      </a:solidFill>
                      <a:prstDash val="solid"/>
                      <a:round/>
                      <a:headEnd type="none" w="med" len="med"/>
                      <a:tailEnd type="none" w="med" len="med"/>
                    </a:lnR>
                    <a:lnT w="12700" cap="flat" cmpd="sng" algn="ctr">
                      <a:solidFill>
                        <a:srgbClr val="E08C06"/>
                      </a:solidFill>
                      <a:prstDash val="solid"/>
                      <a:round/>
                      <a:headEnd type="none" w="med" len="med"/>
                      <a:tailEnd type="none" w="med" len="med"/>
                    </a:lnT>
                    <a:lnB w="12700" cap="flat" cmpd="sng" algn="ctr">
                      <a:solidFill>
                        <a:srgbClr val="A08A06"/>
                      </a:solidFill>
                      <a:prstDash val="solid"/>
                      <a:round/>
                      <a:headEnd type="none" w="med" len="med"/>
                      <a:tailEnd type="none" w="med" len="med"/>
                    </a:lnB>
                    <a:noFill/>
                  </a:tcPr>
                </a:tc>
                <a:tc>
                  <a:txBody>
                    <a:bodyPr/>
                    <a:lstStyle/>
                    <a:p>
                      <a:pPr fontAlgn="base" latinLnBrk="0"/>
                      <a:r>
                        <a:rPr lang="en-US" sz="1800" dirty="0">
                          <a:effectLst/>
                        </a:rPr>
                        <a:t>She</a:t>
                      </a:r>
                    </a:p>
                  </a:txBody>
                  <a:tcPr marL="39025" marR="39025" marT="29269" marB="29269" anchor="ctr">
                    <a:lnL w="12700" cap="flat" cmpd="sng" algn="ctr">
                      <a:solidFill>
                        <a:srgbClr val="E08C06"/>
                      </a:solidFill>
                      <a:prstDash val="solid"/>
                      <a:round/>
                      <a:headEnd type="none" w="med" len="med"/>
                      <a:tailEnd type="none" w="med" len="med"/>
                    </a:lnL>
                    <a:lnR w="12700" cap="flat" cmpd="sng" algn="ctr">
                      <a:solidFill>
                        <a:srgbClr val="E08C06"/>
                      </a:solidFill>
                      <a:prstDash val="solid"/>
                      <a:round/>
                      <a:headEnd type="none" w="med" len="med"/>
                      <a:tailEnd type="none" w="med" len="med"/>
                    </a:lnR>
                    <a:lnT w="12700" cap="flat" cmpd="sng" algn="ctr">
                      <a:solidFill>
                        <a:srgbClr val="E08C06"/>
                      </a:solidFill>
                      <a:prstDash val="solid"/>
                      <a:round/>
                      <a:headEnd type="none" w="med" len="med"/>
                      <a:tailEnd type="none" w="med" len="med"/>
                    </a:lnT>
                    <a:lnB w="12700" cap="flat" cmpd="sng" algn="ctr">
                      <a:solidFill>
                        <a:srgbClr val="A08A06"/>
                      </a:solidFill>
                      <a:prstDash val="solid"/>
                      <a:round/>
                      <a:headEnd type="none" w="med" len="med"/>
                      <a:tailEnd type="none" w="med" len="med"/>
                    </a:lnB>
                    <a:noFill/>
                  </a:tcPr>
                </a:tc>
                <a:tc>
                  <a:txBody>
                    <a:bodyPr/>
                    <a:lstStyle/>
                    <a:p>
                      <a:pPr fontAlgn="base" latinLnBrk="0"/>
                      <a:r>
                        <a:rPr lang="en-US" sz="1800" dirty="0">
                          <a:effectLst/>
                        </a:rPr>
                        <a:t>is</a:t>
                      </a:r>
                    </a:p>
                  </a:txBody>
                  <a:tcPr marL="39025" marR="39025" marT="29269" marB="29269" anchor="ctr">
                    <a:lnL w="12700" cap="flat" cmpd="sng" algn="ctr">
                      <a:solidFill>
                        <a:srgbClr val="E08C06"/>
                      </a:solidFill>
                      <a:prstDash val="solid"/>
                      <a:round/>
                      <a:headEnd type="none" w="med" len="med"/>
                      <a:tailEnd type="none" w="med" len="med"/>
                    </a:lnL>
                    <a:lnR w="12700" cap="flat" cmpd="sng" algn="ctr">
                      <a:solidFill>
                        <a:srgbClr val="E08C06"/>
                      </a:solidFill>
                      <a:prstDash val="solid"/>
                      <a:round/>
                      <a:headEnd type="none" w="med" len="med"/>
                      <a:tailEnd type="none" w="med" len="med"/>
                    </a:lnR>
                    <a:lnT w="12700" cap="flat" cmpd="sng" algn="ctr">
                      <a:solidFill>
                        <a:srgbClr val="E08C06"/>
                      </a:solidFill>
                      <a:prstDash val="solid"/>
                      <a:round/>
                      <a:headEnd type="none" w="med" len="med"/>
                      <a:tailEnd type="none" w="med" len="med"/>
                    </a:lnT>
                    <a:lnB w="12700" cap="flat" cmpd="sng" algn="ctr">
                      <a:solidFill>
                        <a:srgbClr val="A08A06"/>
                      </a:solidFill>
                      <a:prstDash val="solid"/>
                      <a:round/>
                      <a:headEnd type="none" w="med" len="med"/>
                      <a:tailEnd type="none" w="med" len="med"/>
                    </a:lnB>
                    <a:noFill/>
                  </a:tcPr>
                </a:tc>
                <a:tc>
                  <a:txBody>
                    <a:bodyPr/>
                    <a:lstStyle/>
                    <a:p>
                      <a:pPr fontAlgn="base" latinLnBrk="0"/>
                      <a:r>
                        <a:rPr lang="en-US" sz="1800">
                          <a:effectLst/>
                        </a:rPr>
                        <a:t>Verb = is (state of being); Who is happy? She → subject</a:t>
                      </a:r>
                    </a:p>
                  </a:txBody>
                  <a:tcPr marL="39025" marR="39025" marT="29269" marB="29269" anchor="ctr">
                    <a:lnL w="12700" cap="flat" cmpd="sng" algn="ctr">
                      <a:solidFill>
                        <a:srgbClr val="E08C06"/>
                      </a:solidFill>
                      <a:prstDash val="solid"/>
                      <a:round/>
                      <a:headEnd type="none" w="med" len="med"/>
                      <a:tailEnd type="none" w="med" len="med"/>
                    </a:lnL>
                    <a:lnR w="12700" cap="flat" cmpd="sng" algn="ctr">
                      <a:solidFill>
                        <a:srgbClr val="E08C06"/>
                      </a:solidFill>
                      <a:prstDash val="solid"/>
                      <a:round/>
                      <a:headEnd type="none" w="med" len="med"/>
                      <a:tailEnd type="none" w="med" len="med"/>
                    </a:lnR>
                    <a:lnT w="12700" cap="flat" cmpd="sng" algn="ctr">
                      <a:solidFill>
                        <a:srgbClr val="E08C06"/>
                      </a:solidFill>
                      <a:prstDash val="solid"/>
                      <a:round/>
                      <a:headEnd type="none" w="med" len="med"/>
                      <a:tailEnd type="none" w="med" len="med"/>
                    </a:lnT>
                    <a:lnB w="12700" cap="flat" cmpd="sng" algn="ctr">
                      <a:solidFill>
                        <a:srgbClr val="A08A06"/>
                      </a:solidFill>
                      <a:prstDash val="solid"/>
                      <a:round/>
                      <a:headEnd type="none" w="med" len="med"/>
                      <a:tailEnd type="none" w="med" len="med"/>
                    </a:lnB>
                    <a:noFill/>
                  </a:tcPr>
                </a:tc>
                <a:extLst>
                  <a:ext uri="{0D108BD9-81ED-4DB2-BD59-A6C34878D82A}">
                    <a16:rowId xmlns:a16="http://schemas.microsoft.com/office/drawing/2014/main" val="2260187389"/>
                  </a:ext>
                </a:extLst>
              </a:tr>
              <a:tr h="760996">
                <a:tc>
                  <a:txBody>
                    <a:bodyPr/>
                    <a:lstStyle/>
                    <a:p>
                      <a:pPr fontAlgn="base" latinLnBrk="0"/>
                      <a:r>
                        <a:rPr lang="en-US" sz="1800" dirty="0">
                          <a:effectLst/>
                        </a:rPr>
                        <a:t>My friends play soccer.</a:t>
                      </a:r>
                    </a:p>
                  </a:txBody>
                  <a:tcPr marL="39025" marR="39025" marT="29269" marB="29269" anchor="ctr">
                    <a:lnL w="12700" cap="flat" cmpd="sng" algn="ctr">
                      <a:solidFill>
                        <a:srgbClr val="A08A06"/>
                      </a:solidFill>
                      <a:prstDash val="solid"/>
                      <a:round/>
                      <a:headEnd type="none" w="med" len="med"/>
                      <a:tailEnd type="none" w="med" len="med"/>
                    </a:lnL>
                    <a:lnR w="12700" cap="flat" cmpd="sng" algn="ctr">
                      <a:solidFill>
                        <a:srgbClr val="A08A06"/>
                      </a:solidFill>
                      <a:prstDash val="solid"/>
                      <a:round/>
                      <a:headEnd type="none" w="med" len="med"/>
                      <a:tailEnd type="none" w="med" len="med"/>
                    </a:lnR>
                    <a:lnT w="12700" cap="flat" cmpd="sng" algn="ctr">
                      <a:solidFill>
                        <a:srgbClr val="A08A06"/>
                      </a:solidFill>
                      <a:prstDash val="solid"/>
                      <a:round/>
                      <a:headEnd type="none" w="med" len="med"/>
                      <a:tailEnd type="none" w="med" len="med"/>
                    </a:lnT>
                    <a:lnB w="12700" cap="flat" cmpd="sng" algn="ctr">
                      <a:solidFill>
                        <a:srgbClr val="E08E06"/>
                      </a:solidFill>
                      <a:prstDash val="solid"/>
                      <a:round/>
                      <a:headEnd type="none" w="med" len="med"/>
                      <a:tailEnd type="none" w="med" len="med"/>
                    </a:lnB>
                    <a:noFill/>
                  </a:tcPr>
                </a:tc>
                <a:tc>
                  <a:txBody>
                    <a:bodyPr/>
                    <a:lstStyle/>
                    <a:p>
                      <a:pPr fontAlgn="base" latinLnBrk="0"/>
                      <a:r>
                        <a:rPr lang="en-US" sz="1800">
                          <a:effectLst/>
                        </a:rPr>
                        <a:t>My friends</a:t>
                      </a:r>
                    </a:p>
                  </a:txBody>
                  <a:tcPr marL="39025" marR="39025" marT="29269" marB="29269" anchor="ctr">
                    <a:lnL w="12700" cap="flat" cmpd="sng" algn="ctr">
                      <a:solidFill>
                        <a:srgbClr val="A08A06"/>
                      </a:solidFill>
                      <a:prstDash val="solid"/>
                      <a:round/>
                      <a:headEnd type="none" w="med" len="med"/>
                      <a:tailEnd type="none" w="med" len="med"/>
                    </a:lnL>
                    <a:lnR w="12700" cap="flat" cmpd="sng" algn="ctr">
                      <a:solidFill>
                        <a:srgbClr val="A08A06"/>
                      </a:solidFill>
                      <a:prstDash val="solid"/>
                      <a:round/>
                      <a:headEnd type="none" w="med" len="med"/>
                      <a:tailEnd type="none" w="med" len="med"/>
                    </a:lnR>
                    <a:lnT w="12700" cap="flat" cmpd="sng" algn="ctr">
                      <a:solidFill>
                        <a:srgbClr val="A08A06"/>
                      </a:solidFill>
                      <a:prstDash val="solid"/>
                      <a:round/>
                      <a:headEnd type="none" w="med" len="med"/>
                      <a:tailEnd type="none" w="med" len="med"/>
                    </a:lnT>
                    <a:lnB w="12700" cap="flat" cmpd="sng" algn="ctr">
                      <a:solidFill>
                        <a:srgbClr val="E08E06"/>
                      </a:solidFill>
                      <a:prstDash val="solid"/>
                      <a:round/>
                      <a:headEnd type="none" w="med" len="med"/>
                      <a:tailEnd type="none" w="med" len="med"/>
                    </a:lnB>
                    <a:noFill/>
                  </a:tcPr>
                </a:tc>
                <a:tc>
                  <a:txBody>
                    <a:bodyPr/>
                    <a:lstStyle/>
                    <a:p>
                      <a:pPr fontAlgn="base" latinLnBrk="0"/>
                      <a:r>
                        <a:rPr lang="en-US" sz="1800" dirty="0">
                          <a:effectLst/>
                        </a:rPr>
                        <a:t>play</a:t>
                      </a:r>
                    </a:p>
                  </a:txBody>
                  <a:tcPr marL="39025" marR="39025" marT="29269" marB="29269" anchor="ctr">
                    <a:lnL w="12700" cap="flat" cmpd="sng" algn="ctr">
                      <a:solidFill>
                        <a:srgbClr val="A08A06"/>
                      </a:solidFill>
                      <a:prstDash val="solid"/>
                      <a:round/>
                      <a:headEnd type="none" w="med" len="med"/>
                      <a:tailEnd type="none" w="med" len="med"/>
                    </a:lnL>
                    <a:lnR w="12700" cap="flat" cmpd="sng" algn="ctr">
                      <a:solidFill>
                        <a:srgbClr val="A08A06"/>
                      </a:solidFill>
                      <a:prstDash val="solid"/>
                      <a:round/>
                      <a:headEnd type="none" w="med" len="med"/>
                      <a:tailEnd type="none" w="med" len="med"/>
                    </a:lnR>
                    <a:lnT w="12700" cap="flat" cmpd="sng" algn="ctr">
                      <a:solidFill>
                        <a:srgbClr val="A08A06"/>
                      </a:solidFill>
                      <a:prstDash val="solid"/>
                      <a:round/>
                      <a:headEnd type="none" w="med" len="med"/>
                      <a:tailEnd type="none" w="med" len="med"/>
                    </a:lnT>
                    <a:lnB w="12700" cap="flat" cmpd="sng" algn="ctr">
                      <a:solidFill>
                        <a:srgbClr val="E08E06"/>
                      </a:solidFill>
                      <a:prstDash val="solid"/>
                      <a:round/>
                      <a:headEnd type="none" w="med" len="med"/>
                      <a:tailEnd type="none" w="med" len="med"/>
                    </a:lnB>
                    <a:noFill/>
                  </a:tcPr>
                </a:tc>
                <a:tc>
                  <a:txBody>
                    <a:bodyPr/>
                    <a:lstStyle/>
                    <a:p>
                      <a:pPr fontAlgn="base" latinLnBrk="0"/>
                      <a:r>
                        <a:rPr lang="en-US" sz="1800">
                          <a:effectLst/>
                        </a:rPr>
                        <a:t>Verb = play; Who plays? My friends → subject</a:t>
                      </a:r>
                    </a:p>
                  </a:txBody>
                  <a:tcPr marL="39025" marR="39025" marT="29269" marB="29269" anchor="ctr">
                    <a:lnL w="12700" cap="flat" cmpd="sng" algn="ctr">
                      <a:solidFill>
                        <a:srgbClr val="A08A06"/>
                      </a:solidFill>
                      <a:prstDash val="solid"/>
                      <a:round/>
                      <a:headEnd type="none" w="med" len="med"/>
                      <a:tailEnd type="none" w="med" len="med"/>
                    </a:lnL>
                    <a:lnR w="12700" cap="flat" cmpd="sng" algn="ctr">
                      <a:solidFill>
                        <a:srgbClr val="A08A06"/>
                      </a:solidFill>
                      <a:prstDash val="solid"/>
                      <a:round/>
                      <a:headEnd type="none" w="med" len="med"/>
                      <a:tailEnd type="none" w="med" len="med"/>
                    </a:lnR>
                    <a:lnT w="12700" cap="flat" cmpd="sng" algn="ctr">
                      <a:solidFill>
                        <a:srgbClr val="A08A06"/>
                      </a:solidFill>
                      <a:prstDash val="solid"/>
                      <a:round/>
                      <a:headEnd type="none" w="med" len="med"/>
                      <a:tailEnd type="none" w="med" len="med"/>
                    </a:lnT>
                    <a:lnB w="12700" cap="flat" cmpd="sng" algn="ctr">
                      <a:solidFill>
                        <a:srgbClr val="E08E06"/>
                      </a:solidFill>
                      <a:prstDash val="solid"/>
                      <a:round/>
                      <a:headEnd type="none" w="med" len="med"/>
                      <a:tailEnd type="none" w="med" len="med"/>
                    </a:lnB>
                    <a:noFill/>
                  </a:tcPr>
                </a:tc>
                <a:extLst>
                  <a:ext uri="{0D108BD9-81ED-4DB2-BD59-A6C34878D82A}">
                    <a16:rowId xmlns:a16="http://schemas.microsoft.com/office/drawing/2014/main" val="1488793721"/>
                  </a:ext>
                </a:extLst>
              </a:tr>
              <a:tr h="936611">
                <a:tc>
                  <a:txBody>
                    <a:bodyPr/>
                    <a:lstStyle/>
                    <a:p>
                      <a:pPr fontAlgn="base" latinLnBrk="0"/>
                      <a:r>
                        <a:rPr lang="en-US" sz="1800" dirty="0">
                          <a:effectLst/>
                        </a:rPr>
                        <a:t>Running is fun.</a:t>
                      </a:r>
                    </a:p>
                  </a:txBody>
                  <a:tcPr marL="39025" marR="39025" marT="29269" marB="29269" anchor="ctr">
                    <a:lnL w="12700" cap="flat" cmpd="sng" algn="ctr">
                      <a:solidFill>
                        <a:srgbClr val="E08E06"/>
                      </a:solidFill>
                      <a:prstDash val="solid"/>
                      <a:round/>
                      <a:headEnd type="none" w="med" len="med"/>
                      <a:tailEnd type="none" w="med" len="med"/>
                    </a:lnL>
                    <a:lnR w="12700" cap="flat" cmpd="sng" algn="ctr">
                      <a:solidFill>
                        <a:srgbClr val="E08E06"/>
                      </a:solidFill>
                      <a:prstDash val="solid"/>
                      <a:round/>
                      <a:headEnd type="none" w="med" len="med"/>
                      <a:tailEnd type="none" w="med" len="med"/>
                    </a:lnR>
                    <a:lnT w="12700" cap="flat" cmpd="sng" algn="ctr">
                      <a:solidFill>
                        <a:srgbClr val="E08E06"/>
                      </a:solidFill>
                      <a:prstDash val="solid"/>
                      <a:round/>
                      <a:headEnd type="none" w="med" len="med"/>
                      <a:tailEnd type="none" w="med" len="med"/>
                    </a:lnT>
                    <a:lnB w="12700" cap="flat" cmpd="sng" algn="ctr">
                      <a:solidFill>
                        <a:srgbClr val="E08E06"/>
                      </a:solidFill>
                      <a:prstDash val="solid"/>
                      <a:round/>
                      <a:headEnd type="none" w="med" len="med"/>
                      <a:tailEnd type="none" w="med" len="med"/>
                    </a:lnB>
                    <a:noFill/>
                  </a:tcPr>
                </a:tc>
                <a:tc>
                  <a:txBody>
                    <a:bodyPr/>
                    <a:lstStyle/>
                    <a:p>
                      <a:pPr fontAlgn="base" latinLnBrk="0"/>
                      <a:r>
                        <a:rPr lang="en-US" sz="1800" dirty="0">
                          <a:effectLst/>
                        </a:rPr>
                        <a:t>Running (gerund)</a:t>
                      </a:r>
                    </a:p>
                  </a:txBody>
                  <a:tcPr marL="39025" marR="39025" marT="29269" marB="29269" anchor="ctr">
                    <a:lnL w="12700" cap="flat" cmpd="sng" algn="ctr">
                      <a:solidFill>
                        <a:srgbClr val="E08E06"/>
                      </a:solidFill>
                      <a:prstDash val="solid"/>
                      <a:round/>
                      <a:headEnd type="none" w="med" len="med"/>
                      <a:tailEnd type="none" w="med" len="med"/>
                    </a:lnL>
                    <a:lnR w="12700" cap="flat" cmpd="sng" algn="ctr">
                      <a:solidFill>
                        <a:srgbClr val="E08E06"/>
                      </a:solidFill>
                      <a:prstDash val="solid"/>
                      <a:round/>
                      <a:headEnd type="none" w="med" len="med"/>
                      <a:tailEnd type="none" w="med" len="med"/>
                    </a:lnR>
                    <a:lnT w="12700" cap="flat" cmpd="sng" algn="ctr">
                      <a:solidFill>
                        <a:srgbClr val="E08E06"/>
                      </a:solidFill>
                      <a:prstDash val="solid"/>
                      <a:round/>
                      <a:headEnd type="none" w="med" len="med"/>
                      <a:tailEnd type="none" w="med" len="med"/>
                    </a:lnT>
                    <a:lnB w="12700" cap="flat" cmpd="sng" algn="ctr">
                      <a:solidFill>
                        <a:srgbClr val="E08E06"/>
                      </a:solidFill>
                      <a:prstDash val="solid"/>
                      <a:round/>
                      <a:headEnd type="none" w="med" len="med"/>
                      <a:tailEnd type="none" w="med" len="med"/>
                    </a:lnB>
                    <a:noFill/>
                  </a:tcPr>
                </a:tc>
                <a:tc>
                  <a:txBody>
                    <a:bodyPr/>
                    <a:lstStyle/>
                    <a:p>
                      <a:pPr fontAlgn="base" latinLnBrk="0"/>
                      <a:r>
                        <a:rPr lang="en-US" sz="1800" dirty="0">
                          <a:effectLst/>
                        </a:rPr>
                        <a:t>Is</a:t>
                      </a:r>
                    </a:p>
                  </a:txBody>
                  <a:tcPr marL="39025" marR="39025" marT="29269" marB="29269" anchor="ctr">
                    <a:lnL w="12700" cap="flat" cmpd="sng" algn="ctr">
                      <a:solidFill>
                        <a:srgbClr val="E08E06"/>
                      </a:solidFill>
                      <a:prstDash val="solid"/>
                      <a:round/>
                      <a:headEnd type="none" w="med" len="med"/>
                      <a:tailEnd type="none" w="med" len="med"/>
                    </a:lnL>
                    <a:lnR w="12700" cap="flat" cmpd="sng" algn="ctr">
                      <a:solidFill>
                        <a:srgbClr val="E08E06"/>
                      </a:solidFill>
                      <a:prstDash val="solid"/>
                      <a:round/>
                      <a:headEnd type="none" w="med" len="med"/>
                      <a:tailEnd type="none" w="med" len="med"/>
                    </a:lnR>
                    <a:lnT w="12700" cap="flat" cmpd="sng" algn="ctr">
                      <a:solidFill>
                        <a:srgbClr val="E08E06"/>
                      </a:solidFill>
                      <a:prstDash val="solid"/>
                      <a:round/>
                      <a:headEnd type="none" w="med" len="med"/>
                      <a:tailEnd type="none" w="med" len="med"/>
                    </a:lnT>
                    <a:lnB w="12700" cap="flat" cmpd="sng" algn="ctr">
                      <a:solidFill>
                        <a:srgbClr val="E08E06"/>
                      </a:solidFill>
                      <a:prstDash val="solid"/>
                      <a:round/>
                      <a:headEnd type="none" w="med" len="med"/>
                      <a:tailEnd type="none" w="med" len="med"/>
                    </a:lnB>
                    <a:noFill/>
                  </a:tcPr>
                </a:tc>
                <a:tc>
                  <a:txBody>
                    <a:bodyPr/>
                    <a:lstStyle/>
                    <a:p>
                      <a:pPr fontAlgn="base" latinLnBrk="0"/>
                      <a:r>
                        <a:rPr lang="en-US" sz="1800" dirty="0">
                          <a:effectLst/>
                        </a:rPr>
                        <a:t>Verb = is; What is fun? Running → subject (an action noun)</a:t>
                      </a:r>
                    </a:p>
                  </a:txBody>
                  <a:tcPr marL="39025" marR="39025" marT="29269" marB="29269" anchor="ctr">
                    <a:lnL w="12700" cap="flat" cmpd="sng" algn="ctr">
                      <a:solidFill>
                        <a:srgbClr val="E08E06"/>
                      </a:solidFill>
                      <a:prstDash val="solid"/>
                      <a:round/>
                      <a:headEnd type="none" w="med" len="med"/>
                      <a:tailEnd type="none" w="med" len="med"/>
                    </a:lnL>
                    <a:lnR w="12700" cap="flat" cmpd="sng" algn="ctr">
                      <a:solidFill>
                        <a:srgbClr val="E08E06"/>
                      </a:solidFill>
                      <a:prstDash val="solid"/>
                      <a:round/>
                      <a:headEnd type="none" w="med" len="med"/>
                      <a:tailEnd type="none" w="med" len="med"/>
                    </a:lnR>
                    <a:lnT w="12700" cap="flat" cmpd="sng" algn="ctr">
                      <a:solidFill>
                        <a:srgbClr val="E08E06"/>
                      </a:solidFill>
                      <a:prstDash val="solid"/>
                      <a:round/>
                      <a:headEnd type="none" w="med" len="med"/>
                      <a:tailEnd type="none" w="med" len="med"/>
                    </a:lnT>
                    <a:lnB w="12700" cap="flat" cmpd="sng" algn="ctr">
                      <a:solidFill>
                        <a:srgbClr val="E08E06"/>
                      </a:solidFill>
                      <a:prstDash val="solid"/>
                      <a:round/>
                      <a:headEnd type="none" w="med" len="med"/>
                      <a:tailEnd type="none" w="med" len="med"/>
                    </a:lnB>
                    <a:noFill/>
                  </a:tcPr>
                </a:tc>
                <a:extLst>
                  <a:ext uri="{0D108BD9-81ED-4DB2-BD59-A6C34878D82A}">
                    <a16:rowId xmlns:a16="http://schemas.microsoft.com/office/drawing/2014/main" val="2788525394"/>
                  </a:ext>
                </a:extLst>
              </a:tr>
            </a:tbl>
          </a:graphicData>
        </a:graphic>
      </p:graphicFrame>
    </p:spTree>
    <p:extLst>
      <p:ext uri="{BB962C8B-B14F-4D97-AF65-F5344CB8AC3E}">
        <p14:creationId xmlns:p14="http://schemas.microsoft.com/office/powerpoint/2010/main" val="105868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0AAB0B4-09DA-FAD9-8E85-880FEC9241DF}"/>
              </a:ext>
            </a:extLst>
          </p:cNvPr>
          <p:cNvGraphicFramePr>
            <a:graphicFrameLocks noGrp="1"/>
          </p:cNvGraphicFramePr>
          <p:nvPr>
            <p:ph idx="1"/>
            <p:extLst>
              <p:ext uri="{D42A27DB-BD31-4B8C-83A1-F6EECF244321}">
                <p14:modId xmlns:p14="http://schemas.microsoft.com/office/powerpoint/2010/main" val="2291784602"/>
              </p:ext>
            </p:extLst>
          </p:nvPr>
        </p:nvGraphicFramePr>
        <p:xfrm>
          <a:off x="-1" y="0"/>
          <a:ext cx="12107120" cy="6835395"/>
        </p:xfrm>
        <a:graphic>
          <a:graphicData uri="http://schemas.openxmlformats.org/drawingml/2006/table">
            <a:tbl>
              <a:tblPr/>
              <a:tblGrid>
                <a:gridCol w="4386806">
                  <a:extLst>
                    <a:ext uri="{9D8B030D-6E8A-4147-A177-3AD203B41FA5}">
                      <a16:colId xmlns:a16="http://schemas.microsoft.com/office/drawing/2014/main" val="3750727255"/>
                    </a:ext>
                  </a:extLst>
                </a:gridCol>
                <a:gridCol w="2708476">
                  <a:extLst>
                    <a:ext uri="{9D8B030D-6E8A-4147-A177-3AD203B41FA5}">
                      <a16:colId xmlns:a16="http://schemas.microsoft.com/office/drawing/2014/main" val="3074765666"/>
                    </a:ext>
                  </a:extLst>
                </a:gridCol>
                <a:gridCol w="1985058">
                  <a:extLst>
                    <a:ext uri="{9D8B030D-6E8A-4147-A177-3AD203B41FA5}">
                      <a16:colId xmlns:a16="http://schemas.microsoft.com/office/drawing/2014/main" val="2173791528"/>
                    </a:ext>
                  </a:extLst>
                </a:gridCol>
                <a:gridCol w="3026780">
                  <a:extLst>
                    <a:ext uri="{9D8B030D-6E8A-4147-A177-3AD203B41FA5}">
                      <a16:colId xmlns:a16="http://schemas.microsoft.com/office/drawing/2014/main" val="747815790"/>
                    </a:ext>
                  </a:extLst>
                </a:gridCol>
              </a:tblGrid>
              <a:tr h="755533">
                <a:tc>
                  <a:txBody>
                    <a:bodyPr/>
                    <a:lstStyle/>
                    <a:p>
                      <a:pPr algn="l" fontAlgn="t" latinLnBrk="0"/>
                      <a:r>
                        <a:rPr lang="en-US" sz="2000" b="0">
                          <a:effectLst/>
                        </a:rPr>
                        <a:t>Task</a:t>
                      </a:r>
                    </a:p>
                  </a:txBody>
                  <a:tcPr marL="35234" marR="35234" marT="35234" marB="35234">
                    <a:lnL w="7620" cap="flat" cmpd="sng" algn="ctr">
                      <a:solidFill>
                        <a:srgbClr val="A8D481"/>
                      </a:solidFill>
                      <a:prstDash val="solid"/>
                      <a:round/>
                      <a:headEnd type="none" w="med" len="med"/>
                      <a:tailEnd type="none" w="med" len="med"/>
                    </a:lnL>
                    <a:lnR w="7620" cap="flat" cmpd="sng" algn="ctr">
                      <a:solidFill>
                        <a:srgbClr val="68D381"/>
                      </a:solidFill>
                      <a:prstDash val="solid"/>
                      <a:round/>
                      <a:headEnd type="none" w="med" len="med"/>
                      <a:tailEnd type="none" w="med" len="med"/>
                    </a:lnR>
                    <a:lnT w="7620" cap="flat" cmpd="sng" algn="ctr">
                      <a:solidFill>
                        <a:srgbClr val="A8D481"/>
                      </a:solidFill>
                      <a:prstDash val="solid"/>
                      <a:round/>
                      <a:headEnd type="none" w="med" len="med"/>
                      <a:tailEnd type="none" w="med" len="med"/>
                    </a:lnT>
                    <a:lnB w="7620" cap="flat" cmpd="sng" algn="ctr">
                      <a:solidFill>
                        <a:srgbClr val="28D581"/>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b="0" dirty="0">
                          <a:effectLst/>
                        </a:rPr>
                        <a:t>Number of Questions</a:t>
                      </a:r>
                    </a:p>
                    <a:p>
                      <a:pPr algn="l" fontAlgn="t" latinLnBrk="0"/>
                      <a:endParaRPr lang="en-US" sz="2000" b="0" dirty="0">
                        <a:effectLst/>
                      </a:endParaRPr>
                    </a:p>
                  </a:txBody>
                  <a:tcPr marL="35234" marR="35234" marT="35234" marB="35234">
                    <a:lnL w="7620" cap="flat" cmpd="sng" algn="ctr">
                      <a:solidFill>
                        <a:srgbClr val="68D381"/>
                      </a:solidFill>
                      <a:prstDash val="solid"/>
                      <a:round/>
                      <a:headEnd type="none" w="med" len="med"/>
                      <a:tailEnd type="none" w="med" len="med"/>
                    </a:lnL>
                    <a:lnR w="7620" cap="flat" cmpd="sng" algn="ctr">
                      <a:solidFill>
                        <a:srgbClr val="A8D881"/>
                      </a:solidFill>
                      <a:prstDash val="solid"/>
                      <a:round/>
                      <a:headEnd type="none" w="med" len="med"/>
                      <a:tailEnd type="none" w="med" len="med"/>
                    </a:lnR>
                    <a:lnT w="7620" cap="flat" cmpd="sng" algn="ctr">
                      <a:solidFill>
                        <a:srgbClr val="68D381"/>
                      </a:solidFill>
                      <a:prstDash val="solid"/>
                      <a:round/>
                      <a:headEnd type="none" w="med" len="med"/>
                      <a:tailEnd type="none" w="med" len="med"/>
                    </a:lnT>
                    <a:lnB w="7620" cap="flat" cmpd="sng" algn="ctr">
                      <a:solidFill>
                        <a:srgbClr val="28D581"/>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Approximate Weightage out of 90</a:t>
                      </a:r>
                      <a:endParaRPr lang="en-US" sz="2000" dirty="0">
                        <a:effectLst/>
                      </a:endParaRPr>
                    </a:p>
                    <a:p>
                      <a:pPr algn="l" fontAlgn="t" latinLnBrk="0"/>
                      <a:endParaRPr lang="en-US" sz="2000" b="0" dirty="0">
                        <a:effectLst/>
                      </a:endParaRPr>
                    </a:p>
                  </a:txBody>
                  <a:tcPr marL="35234" marR="35234" marT="35234" marB="35234">
                    <a:lnL w="7620" cap="flat" cmpd="sng" algn="ctr">
                      <a:solidFill>
                        <a:srgbClr val="A8D881"/>
                      </a:solidFill>
                      <a:prstDash val="solid"/>
                      <a:round/>
                      <a:headEnd type="none" w="med" len="med"/>
                      <a:tailEnd type="none" w="med" len="med"/>
                    </a:lnL>
                    <a:lnR w="7620" cap="flat" cmpd="sng" algn="ctr">
                      <a:solidFill>
                        <a:srgbClr val="68D581"/>
                      </a:solidFill>
                      <a:prstDash val="solid"/>
                      <a:round/>
                      <a:headEnd type="none" w="med" len="med"/>
                      <a:tailEnd type="none" w="med" len="med"/>
                    </a:lnR>
                    <a:lnT w="7620" cap="flat" cmpd="sng" algn="ctr">
                      <a:solidFill>
                        <a:srgbClr val="A8D881"/>
                      </a:solidFill>
                      <a:prstDash val="solid"/>
                      <a:round/>
                      <a:headEnd type="none" w="med" len="med"/>
                      <a:tailEnd type="none" w="med" len="med"/>
                    </a:lnT>
                    <a:lnB w="7620" cap="flat" cmpd="sng" algn="ctr">
                      <a:solidFill>
                        <a:srgbClr val="68D981"/>
                      </a:solidFill>
                      <a:prstDash val="solid"/>
                      <a:round/>
                      <a:headEnd type="none" w="med" len="med"/>
                      <a:tailEnd type="none" w="med" len="med"/>
                    </a:lnB>
                    <a:noFill/>
                  </a:tcPr>
                </a:tc>
                <a:tc>
                  <a:txBody>
                    <a:bodyPr/>
                    <a:lstStyle/>
                    <a:p>
                      <a:pPr algn="l" fontAlgn="t" latinLnBrk="0"/>
                      <a:r>
                        <a:rPr lang="en-US" sz="2000" b="0">
                          <a:effectLst/>
                        </a:rPr>
                        <a:t>Notes</a:t>
                      </a:r>
                    </a:p>
                  </a:txBody>
                  <a:tcPr marL="35234" marR="35234" marT="35234" marB="35234">
                    <a:lnL w="7620" cap="flat" cmpd="sng" algn="ctr">
                      <a:solidFill>
                        <a:srgbClr val="68D581"/>
                      </a:solidFill>
                      <a:prstDash val="solid"/>
                      <a:round/>
                      <a:headEnd type="none" w="med" len="med"/>
                      <a:tailEnd type="none" w="med" len="med"/>
                    </a:lnL>
                    <a:lnR w="7620" cap="flat" cmpd="sng" algn="ctr">
                      <a:solidFill>
                        <a:srgbClr val="68D581"/>
                      </a:solidFill>
                      <a:prstDash val="solid"/>
                      <a:round/>
                      <a:headEnd type="none" w="med" len="med"/>
                      <a:tailEnd type="none" w="med" len="med"/>
                    </a:lnR>
                    <a:lnT w="7620" cap="flat" cmpd="sng" algn="ctr">
                      <a:solidFill>
                        <a:srgbClr val="68D581"/>
                      </a:solidFill>
                      <a:prstDash val="solid"/>
                      <a:round/>
                      <a:headEnd type="none" w="med" len="med"/>
                      <a:tailEnd type="none" w="med" len="med"/>
                    </a:lnT>
                    <a:lnB w="7620" cap="flat" cmpd="sng" algn="ctr">
                      <a:solidFill>
                        <a:srgbClr val="68DA81"/>
                      </a:solidFill>
                      <a:prstDash val="solid"/>
                      <a:round/>
                      <a:headEnd type="none" w="med" len="med"/>
                      <a:tailEnd type="none" w="med" len="med"/>
                    </a:lnB>
                    <a:noFill/>
                  </a:tcPr>
                </a:tc>
                <a:extLst>
                  <a:ext uri="{0D108BD9-81ED-4DB2-BD59-A6C34878D82A}">
                    <a16:rowId xmlns:a16="http://schemas.microsoft.com/office/drawing/2014/main" val="2450899093"/>
                  </a:ext>
                </a:extLst>
              </a:tr>
              <a:tr h="738936">
                <a:tc>
                  <a:txBody>
                    <a:bodyPr/>
                    <a:lstStyle/>
                    <a:p>
                      <a:pPr fontAlgn="base" latinLnBrk="0"/>
                      <a:r>
                        <a:rPr lang="en-US" sz="2000" dirty="0">
                          <a:effectLst/>
                        </a:rPr>
                        <a:t>Multiple Choice – Single Answer</a:t>
                      </a:r>
                    </a:p>
                  </a:txBody>
                  <a:tcPr marL="35234" marR="35234" marT="26425" marB="26425" anchor="ctr">
                    <a:lnL w="7620" cap="flat" cmpd="sng" algn="ctr">
                      <a:solidFill>
                        <a:srgbClr val="28D581"/>
                      </a:solidFill>
                      <a:prstDash val="solid"/>
                      <a:round/>
                      <a:headEnd type="none" w="med" len="med"/>
                      <a:tailEnd type="none" w="med" len="med"/>
                    </a:lnL>
                    <a:lnR w="7620" cap="flat" cmpd="sng" algn="ctr">
                      <a:solidFill>
                        <a:srgbClr val="28D581"/>
                      </a:solidFill>
                      <a:prstDash val="solid"/>
                      <a:round/>
                      <a:headEnd type="none" w="med" len="med"/>
                      <a:tailEnd type="none" w="med" len="med"/>
                    </a:lnR>
                    <a:lnT w="7620" cap="flat" cmpd="sng" algn="ctr">
                      <a:solidFill>
                        <a:srgbClr val="28D581"/>
                      </a:solidFill>
                      <a:prstDash val="solid"/>
                      <a:round/>
                      <a:headEnd type="none" w="med" len="med"/>
                      <a:tailEnd type="none" w="med" len="med"/>
                    </a:lnT>
                    <a:lnB w="7620" cap="flat" cmpd="sng" algn="ctr">
                      <a:solidFill>
                        <a:srgbClr val="A8D581"/>
                      </a:solidFill>
                      <a:prstDash val="solid"/>
                      <a:round/>
                      <a:headEnd type="none" w="med" len="med"/>
                      <a:tailEnd type="none" w="med" len="med"/>
                    </a:lnB>
                    <a:noFill/>
                  </a:tcPr>
                </a:tc>
                <a:tc>
                  <a:txBody>
                    <a:bodyPr/>
                    <a:lstStyle/>
                    <a:p>
                      <a:pPr fontAlgn="base" latinLnBrk="0"/>
                      <a:r>
                        <a:rPr lang="en-US" sz="2000" dirty="0">
                          <a:effectLst/>
                        </a:rPr>
                        <a:t>2</a:t>
                      </a:r>
                    </a:p>
                  </a:txBody>
                  <a:tcPr marL="35234" marR="35234" marT="26425" marB="26425" anchor="ctr">
                    <a:lnL w="7620" cap="flat" cmpd="sng" algn="ctr">
                      <a:solidFill>
                        <a:srgbClr val="28D581"/>
                      </a:solidFill>
                      <a:prstDash val="solid"/>
                      <a:round/>
                      <a:headEnd type="none" w="med" len="med"/>
                      <a:tailEnd type="none" w="med" len="med"/>
                    </a:lnL>
                    <a:lnR w="7620" cap="flat" cmpd="sng" algn="ctr">
                      <a:solidFill>
                        <a:srgbClr val="68D981"/>
                      </a:solidFill>
                      <a:prstDash val="solid"/>
                      <a:round/>
                      <a:headEnd type="none" w="med" len="med"/>
                      <a:tailEnd type="none" w="med" len="med"/>
                    </a:lnR>
                    <a:lnT w="7620" cap="flat" cmpd="sng" algn="ctr">
                      <a:solidFill>
                        <a:srgbClr val="28D581"/>
                      </a:solidFill>
                      <a:prstDash val="solid"/>
                      <a:round/>
                      <a:headEnd type="none" w="med" len="med"/>
                      <a:tailEnd type="none" w="med" len="med"/>
                    </a:lnT>
                    <a:lnB w="7620" cap="flat" cmpd="sng" algn="ctr">
                      <a:solidFill>
                        <a:srgbClr val="28D781"/>
                      </a:solidFill>
                      <a:prstDash val="solid"/>
                      <a:round/>
                      <a:headEnd type="none" w="med" len="med"/>
                      <a:tailEnd type="none" w="med" len="med"/>
                    </a:lnB>
                    <a:noFill/>
                  </a:tcPr>
                </a:tc>
                <a:tc>
                  <a:txBody>
                    <a:bodyPr/>
                    <a:lstStyle/>
                    <a:p>
                      <a:pPr marL="0" algn="l" rtl="0" eaLnBrk="1" fontAlgn="base" latinLnBrk="0" hangingPunct="1">
                        <a:buNone/>
                      </a:pPr>
                      <a:r>
                        <a:rPr lang="en-US" sz="2000" b="0" i="0" u="none" strike="noStrike" kern="1200" dirty="0">
                          <a:solidFill>
                            <a:srgbClr val="000000"/>
                          </a:solidFill>
                          <a:effectLst/>
                          <a:latin typeface="Calibri" panose="020F0502020204030204" pitchFamily="34" charset="0"/>
                        </a:rPr>
                        <a:t>2</a:t>
                      </a:r>
                      <a:endParaRPr lang="en-US" sz="1800" b="0" i="0" u="none" strike="noStrike" dirty="0">
                        <a:effectLst/>
                        <a:latin typeface="Arial" panose="020B0604020202020204" pitchFamily="34" charset="0"/>
                      </a:endParaRPr>
                    </a:p>
                  </a:txBody>
                  <a:tcPr marL="35179" marR="35179" marT="26416" marB="26416" anchor="ctr">
                    <a:lnL w="7620" cap="flat" cmpd="sng" algn="ctr">
                      <a:solidFill>
                        <a:srgbClr val="68D981"/>
                      </a:solidFill>
                      <a:prstDash val="solid"/>
                      <a:round/>
                      <a:headEnd type="none" w="med" len="med"/>
                      <a:tailEnd type="none" w="med" len="med"/>
                    </a:lnL>
                    <a:lnR w="7620" cap="flat" cmpd="sng" algn="ctr">
                      <a:solidFill>
                        <a:srgbClr val="68DA81"/>
                      </a:solidFill>
                      <a:prstDash val="solid"/>
                      <a:round/>
                      <a:headEnd type="none" w="med" len="med"/>
                      <a:tailEnd type="none" w="med" len="med"/>
                    </a:lnR>
                    <a:lnT w="7620" cap="flat" cmpd="sng" algn="ctr">
                      <a:solidFill>
                        <a:srgbClr val="68D981"/>
                      </a:solidFill>
                      <a:prstDash val="solid"/>
                      <a:round/>
                      <a:headEnd type="none" w="med" len="med"/>
                      <a:tailEnd type="none" w="med" len="med"/>
                    </a:lnT>
                    <a:lnB w="7620" cap="flat" cmpd="sng" algn="ctr">
                      <a:solidFill>
                        <a:srgbClr val="68D481"/>
                      </a:solidFill>
                      <a:prstDash val="solid"/>
                      <a:round/>
                      <a:headEnd type="none" w="med" len="med"/>
                      <a:tailEnd type="none" w="med" len="med"/>
                    </a:lnB>
                    <a:noFill/>
                  </a:tcPr>
                </a:tc>
                <a:tc>
                  <a:txBody>
                    <a:bodyPr/>
                    <a:lstStyle/>
                    <a:p>
                      <a:pPr fontAlgn="base" latinLnBrk="0"/>
                      <a:r>
                        <a:rPr lang="en-US" sz="2000">
                          <a:effectLst/>
                        </a:rPr>
                        <a:t>Reading task</a:t>
                      </a:r>
                    </a:p>
                  </a:txBody>
                  <a:tcPr marL="35234" marR="35234" marT="26425" marB="26425" anchor="ctr">
                    <a:lnL w="7620" cap="flat" cmpd="sng" algn="ctr">
                      <a:solidFill>
                        <a:srgbClr val="68DA81"/>
                      </a:solidFill>
                      <a:prstDash val="solid"/>
                      <a:round/>
                      <a:headEnd type="none" w="med" len="med"/>
                      <a:tailEnd type="none" w="med" len="med"/>
                    </a:lnL>
                    <a:lnR w="7620" cap="flat" cmpd="sng" algn="ctr">
                      <a:solidFill>
                        <a:srgbClr val="68DA81"/>
                      </a:solidFill>
                      <a:prstDash val="solid"/>
                      <a:round/>
                      <a:headEnd type="none" w="med" len="med"/>
                      <a:tailEnd type="none" w="med" len="med"/>
                    </a:lnR>
                    <a:lnT w="7620" cap="flat" cmpd="sng" algn="ctr">
                      <a:solidFill>
                        <a:srgbClr val="68DA81"/>
                      </a:solidFill>
                      <a:prstDash val="solid"/>
                      <a:round/>
                      <a:headEnd type="none" w="med" len="med"/>
                      <a:tailEnd type="none" w="med" len="med"/>
                    </a:lnT>
                    <a:lnB w="7620" cap="flat" cmpd="sng" algn="ctr">
                      <a:solidFill>
                        <a:srgbClr val="A8D881"/>
                      </a:solidFill>
                      <a:prstDash val="solid"/>
                      <a:round/>
                      <a:headEnd type="none" w="med" len="med"/>
                      <a:tailEnd type="none" w="med" len="med"/>
                    </a:lnB>
                    <a:noFill/>
                  </a:tcPr>
                </a:tc>
                <a:extLst>
                  <a:ext uri="{0D108BD9-81ED-4DB2-BD59-A6C34878D82A}">
                    <a16:rowId xmlns:a16="http://schemas.microsoft.com/office/drawing/2014/main" val="4107288487"/>
                  </a:ext>
                </a:extLst>
              </a:tr>
              <a:tr h="738936">
                <a:tc>
                  <a:txBody>
                    <a:bodyPr/>
                    <a:lstStyle/>
                    <a:p>
                      <a:pPr fontAlgn="base" latinLnBrk="0"/>
                      <a:r>
                        <a:rPr lang="en-US" sz="2000">
                          <a:effectLst/>
                        </a:rPr>
                        <a:t>Multiple Choice – Multiple Answers</a:t>
                      </a:r>
                    </a:p>
                  </a:txBody>
                  <a:tcPr marL="35234" marR="35234" marT="26425" marB="26425" anchor="ctr">
                    <a:lnL w="7620" cap="flat" cmpd="sng" algn="ctr">
                      <a:solidFill>
                        <a:srgbClr val="A8D581"/>
                      </a:solidFill>
                      <a:prstDash val="solid"/>
                      <a:round/>
                      <a:headEnd type="none" w="med" len="med"/>
                      <a:tailEnd type="none" w="med" len="med"/>
                    </a:lnL>
                    <a:lnR w="7620" cap="flat" cmpd="sng" algn="ctr">
                      <a:solidFill>
                        <a:srgbClr val="28D781"/>
                      </a:solidFill>
                      <a:prstDash val="solid"/>
                      <a:round/>
                      <a:headEnd type="none" w="med" len="med"/>
                      <a:tailEnd type="none" w="med" len="med"/>
                    </a:lnR>
                    <a:lnT w="7620" cap="flat" cmpd="sng" algn="ctr">
                      <a:solidFill>
                        <a:srgbClr val="A8D581"/>
                      </a:solidFill>
                      <a:prstDash val="solid"/>
                      <a:round/>
                      <a:headEnd type="none" w="med" len="med"/>
                      <a:tailEnd type="none" w="med" len="med"/>
                    </a:lnT>
                    <a:lnB w="7620" cap="flat" cmpd="sng" algn="ctr">
                      <a:solidFill>
                        <a:srgbClr val="A8D781"/>
                      </a:solidFill>
                      <a:prstDash val="solid"/>
                      <a:round/>
                      <a:headEnd type="none" w="med" len="med"/>
                      <a:tailEnd type="none" w="med" len="med"/>
                    </a:lnB>
                    <a:noFill/>
                  </a:tcPr>
                </a:tc>
                <a:tc>
                  <a:txBody>
                    <a:bodyPr/>
                    <a:lstStyle/>
                    <a:p>
                      <a:pPr fontAlgn="base" latinLnBrk="0"/>
                      <a:r>
                        <a:rPr lang="en-US" sz="2000" dirty="0">
                          <a:effectLst/>
                        </a:rPr>
                        <a:t>2</a:t>
                      </a:r>
                    </a:p>
                  </a:txBody>
                  <a:tcPr marL="35234" marR="35234" marT="26425" marB="26425" anchor="ctr">
                    <a:lnL w="7620" cap="flat" cmpd="sng" algn="ctr">
                      <a:solidFill>
                        <a:srgbClr val="28D781"/>
                      </a:solidFill>
                      <a:prstDash val="solid"/>
                      <a:round/>
                      <a:headEnd type="none" w="med" len="med"/>
                      <a:tailEnd type="none" w="med" len="med"/>
                    </a:lnL>
                    <a:lnR w="7620" cap="flat" cmpd="sng" algn="ctr">
                      <a:solidFill>
                        <a:srgbClr val="68D481"/>
                      </a:solidFill>
                      <a:prstDash val="solid"/>
                      <a:round/>
                      <a:headEnd type="none" w="med" len="med"/>
                      <a:tailEnd type="none" w="med" len="med"/>
                    </a:lnR>
                    <a:lnT w="7620" cap="flat" cmpd="sng" algn="ctr">
                      <a:solidFill>
                        <a:srgbClr val="28D781"/>
                      </a:solidFill>
                      <a:prstDash val="solid"/>
                      <a:round/>
                      <a:headEnd type="none" w="med" len="med"/>
                      <a:tailEnd type="none" w="med" len="med"/>
                    </a:lnT>
                    <a:lnB w="7620" cap="flat" cmpd="sng" algn="ctr">
                      <a:solidFill>
                        <a:srgbClr val="28D681"/>
                      </a:solidFill>
                      <a:prstDash val="solid"/>
                      <a:round/>
                      <a:headEnd type="none" w="med" len="med"/>
                      <a:tailEnd type="none" w="med" len="med"/>
                    </a:lnB>
                    <a:noFill/>
                  </a:tcPr>
                </a:tc>
                <a:tc>
                  <a:txBody>
                    <a:bodyPr/>
                    <a:lstStyle/>
                    <a:p>
                      <a:pPr marL="0" algn="l" rtl="0" eaLnBrk="1" fontAlgn="base" latinLnBrk="0" hangingPunct="1">
                        <a:buNone/>
                      </a:pPr>
                      <a:r>
                        <a:rPr lang="en-US" sz="2000" b="0" i="0" u="none" strike="noStrike" kern="1200">
                          <a:solidFill>
                            <a:srgbClr val="000000"/>
                          </a:solidFill>
                          <a:effectLst/>
                          <a:latin typeface="Calibri" panose="020F0502020204030204" pitchFamily="34" charset="0"/>
                        </a:rPr>
                        <a:t>4</a:t>
                      </a:r>
                      <a:endParaRPr lang="en-US" sz="1800" b="0" i="0" u="none" strike="noStrike">
                        <a:effectLst/>
                        <a:latin typeface="Arial" panose="020B0604020202020204" pitchFamily="34" charset="0"/>
                      </a:endParaRPr>
                    </a:p>
                  </a:txBody>
                  <a:tcPr marL="35179" marR="35179" marT="26416" marB="26416" anchor="ctr">
                    <a:lnL w="7620" cap="flat" cmpd="sng" algn="ctr">
                      <a:solidFill>
                        <a:srgbClr val="68D481"/>
                      </a:solidFill>
                      <a:prstDash val="solid"/>
                      <a:round/>
                      <a:headEnd type="none" w="med" len="med"/>
                      <a:tailEnd type="none" w="med" len="med"/>
                    </a:lnL>
                    <a:lnR w="7620" cap="flat" cmpd="sng" algn="ctr">
                      <a:solidFill>
                        <a:srgbClr val="A8D881"/>
                      </a:solidFill>
                      <a:prstDash val="solid"/>
                      <a:round/>
                      <a:headEnd type="none" w="med" len="med"/>
                      <a:tailEnd type="none" w="med" len="med"/>
                    </a:lnR>
                    <a:lnT w="7620" cap="flat" cmpd="sng" algn="ctr">
                      <a:solidFill>
                        <a:srgbClr val="68D481"/>
                      </a:solidFill>
                      <a:prstDash val="solid"/>
                      <a:round/>
                      <a:headEnd type="none" w="med" len="med"/>
                      <a:tailEnd type="none" w="med" len="med"/>
                    </a:lnT>
                    <a:lnB w="7620" cap="flat" cmpd="sng" algn="ctr">
                      <a:solidFill>
                        <a:srgbClr val="A8D781"/>
                      </a:solidFill>
                      <a:prstDash val="solid"/>
                      <a:round/>
                      <a:headEnd type="none" w="med" len="med"/>
                      <a:tailEnd type="none" w="med" len="med"/>
                    </a:lnB>
                    <a:noFill/>
                  </a:tcPr>
                </a:tc>
                <a:tc>
                  <a:txBody>
                    <a:bodyPr/>
                    <a:lstStyle/>
                    <a:p>
                      <a:pPr fontAlgn="base" latinLnBrk="0"/>
                      <a:r>
                        <a:rPr lang="en-US" sz="2000">
                          <a:effectLst/>
                        </a:rPr>
                        <a:t>Reading task</a:t>
                      </a:r>
                    </a:p>
                  </a:txBody>
                  <a:tcPr marL="35234" marR="35234" marT="26425" marB="26425" anchor="ctr">
                    <a:lnL w="7620" cap="flat" cmpd="sng" algn="ctr">
                      <a:solidFill>
                        <a:srgbClr val="A8D881"/>
                      </a:solidFill>
                      <a:prstDash val="solid"/>
                      <a:round/>
                      <a:headEnd type="none" w="med" len="med"/>
                      <a:tailEnd type="none" w="med" len="med"/>
                    </a:lnL>
                    <a:lnR w="7620" cap="flat" cmpd="sng" algn="ctr">
                      <a:solidFill>
                        <a:srgbClr val="A8D881"/>
                      </a:solidFill>
                      <a:prstDash val="solid"/>
                      <a:round/>
                      <a:headEnd type="none" w="med" len="med"/>
                      <a:tailEnd type="none" w="med" len="med"/>
                    </a:lnR>
                    <a:lnT w="7620" cap="flat" cmpd="sng" algn="ctr">
                      <a:solidFill>
                        <a:srgbClr val="A8D881"/>
                      </a:solidFill>
                      <a:prstDash val="solid"/>
                      <a:round/>
                      <a:headEnd type="none" w="med" len="med"/>
                      <a:tailEnd type="none" w="med" len="med"/>
                    </a:lnT>
                    <a:lnB w="7620" cap="flat" cmpd="sng" algn="ctr">
                      <a:solidFill>
                        <a:srgbClr val="28D481"/>
                      </a:solidFill>
                      <a:prstDash val="solid"/>
                      <a:round/>
                      <a:headEnd type="none" w="med" len="med"/>
                      <a:tailEnd type="none" w="med" len="med"/>
                    </a:lnB>
                    <a:noFill/>
                  </a:tcPr>
                </a:tc>
                <a:extLst>
                  <a:ext uri="{0D108BD9-81ED-4DB2-BD59-A6C34878D82A}">
                    <a16:rowId xmlns:a16="http://schemas.microsoft.com/office/drawing/2014/main" val="3305795949"/>
                  </a:ext>
                </a:extLst>
              </a:tr>
              <a:tr h="394362">
                <a:tc>
                  <a:txBody>
                    <a:bodyPr/>
                    <a:lstStyle/>
                    <a:p>
                      <a:pPr fontAlgn="base" latinLnBrk="0"/>
                      <a:r>
                        <a:rPr lang="en-US" sz="2000" dirty="0">
                          <a:effectLst/>
                        </a:rPr>
                        <a:t>Re-order Paragraphs</a:t>
                      </a:r>
                    </a:p>
                  </a:txBody>
                  <a:tcPr marL="35234" marR="35234" marT="26425" marB="26425" anchor="ctr">
                    <a:lnL w="7620" cap="flat" cmpd="sng" algn="ctr">
                      <a:solidFill>
                        <a:srgbClr val="A8D781"/>
                      </a:solidFill>
                      <a:prstDash val="solid"/>
                      <a:round/>
                      <a:headEnd type="none" w="med" len="med"/>
                      <a:tailEnd type="none" w="med" len="med"/>
                    </a:lnL>
                    <a:lnR w="7620" cap="flat" cmpd="sng" algn="ctr">
                      <a:solidFill>
                        <a:srgbClr val="28D681"/>
                      </a:solidFill>
                      <a:prstDash val="solid"/>
                      <a:round/>
                      <a:headEnd type="none" w="med" len="med"/>
                      <a:tailEnd type="none" w="med" len="med"/>
                    </a:lnR>
                    <a:lnT w="7620" cap="flat" cmpd="sng" algn="ctr">
                      <a:solidFill>
                        <a:srgbClr val="A8D781"/>
                      </a:solidFill>
                      <a:prstDash val="solid"/>
                      <a:round/>
                      <a:headEnd type="none" w="med" len="med"/>
                      <a:tailEnd type="none" w="med" len="med"/>
                    </a:lnT>
                    <a:lnB w="7620" cap="flat" cmpd="sng" algn="ctr">
                      <a:solidFill>
                        <a:srgbClr val="28D581"/>
                      </a:solidFill>
                      <a:prstDash val="solid"/>
                      <a:round/>
                      <a:headEnd type="none" w="med" len="med"/>
                      <a:tailEnd type="none" w="med" len="med"/>
                    </a:lnB>
                    <a:noFill/>
                  </a:tcPr>
                </a:tc>
                <a:tc>
                  <a:txBody>
                    <a:bodyPr/>
                    <a:lstStyle/>
                    <a:p>
                      <a:pPr fontAlgn="base" latinLnBrk="0"/>
                      <a:r>
                        <a:rPr lang="en-US" sz="2000" dirty="0">
                          <a:effectLst/>
                        </a:rPr>
                        <a:t>2</a:t>
                      </a:r>
                    </a:p>
                  </a:txBody>
                  <a:tcPr marL="35234" marR="35234" marT="26425" marB="26425" anchor="ctr">
                    <a:lnL w="7620" cap="flat" cmpd="sng" algn="ctr">
                      <a:solidFill>
                        <a:srgbClr val="28D681"/>
                      </a:solidFill>
                      <a:prstDash val="solid"/>
                      <a:round/>
                      <a:headEnd type="none" w="med" len="med"/>
                      <a:tailEnd type="none" w="med" len="med"/>
                    </a:lnL>
                    <a:lnR w="7620" cap="flat" cmpd="sng" algn="ctr">
                      <a:solidFill>
                        <a:srgbClr val="A8D781"/>
                      </a:solidFill>
                      <a:prstDash val="solid"/>
                      <a:round/>
                      <a:headEnd type="none" w="med" len="med"/>
                      <a:tailEnd type="none" w="med" len="med"/>
                    </a:lnR>
                    <a:lnT w="7620" cap="flat" cmpd="sng" algn="ctr">
                      <a:solidFill>
                        <a:srgbClr val="28D681"/>
                      </a:solidFill>
                      <a:prstDash val="solid"/>
                      <a:round/>
                      <a:headEnd type="none" w="med" len="med"/>
                      <a:tailEnd type="none" w="med" len="med"/>
                    </a:lnT>
                    <a:lnB w="7620" cap="flat" cmpd="sng" algn="ctr">
                      <a:solidFill>
                        <a:srgbClr val="A8D881"/>
                      </a:solidFill>
                      <a:prstDash val="solid"/>
                      <a:round/>
                      <a:headEnd type="none" w="med" len="med"/>
                      <a:tailEnd type="none" w="med" len="med"/>
                    </a:lnB>
                    <a:noFill/>
                  </a:tcPr>
                </a:tc>
                <a:tc>
                  <a:txBody>
                    <a:bodyPr/>
                    <a:lstStyle/>
                    <a:p>
                      <a:pPr marL="0" algn="l" rtl="0" eaLnBrk="1" fontAlgn="base" latinLnBrk="0" hangingPunct="1">
                        <a:buNone/>
                      </a:pPr>
                      <a:r>
                        <a:rPr lang="en-US" sz="2000" b="0" i="0" u="none" strike="noStrike" kern="1200" dirty="0">
                          <a:solidFill>
                            <a:srgbClr val="000000"/>
                          </a:solidFill>
                          <a:effectLst/>
                          <a:latin typeface="Calibri" panose="020F0502020204030204" pitchFamily="34" charset="0"/>
                        </a:rPr>
                        <a:t>6/7</a:t>
                      </a:r>
                      <a:endParaRPr lang="en-US" sz="1800" b="0" i="0" u="none" strike="noStrike" dirty="0">
                        <a:effectLst/>
                        <a:latin typeface="Arial" panose="020B0604020202020204" pitchFamily="34" charset="0"/>
                      </a:endParaRPr>
                    </a:p>
                  </a:txBody>
                  <a:tcPr marL="35179" marR="35179" marT="26416" marB="26416" anchor="ctr">
                    <a:lnL w="7620" cap="flat" cmpd="sng" algn="ctr">
                      <a:solidFill>
                        <a:srgbClr val="A8D7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A8D781"/>
                      </a:solidFill>
                      <a:prstDash val="solid"/>
                      <a:round/>
                      <a:headEnd type="none" w="med" len="med"/>
                      <a:tailEnd type="none" w="med" len="med"/>
                    </a:lnT>
                    <a:lnB w="7620" cap="flat" cmpd="sng" algn="ctr">
                      <a:solidFill>
                        <a:srgbClr val="A8D581"/>
                      </a:solidFill>
                      <a:prstDash val="solid"/>
                      <a:round/>
                      <a:headEnd type="none" w="med" len="med"/>
                      <a:tailEnd type="none" w="med" len="med"/>
                    </a:lnB>
                    <a:noFill/>
                  </a:tcPr>
                </a:tc>
                <a:tc>
                  <a:txBody>
                    <a:bodyPr/>
                    <a:lstStyle/>
                    <a:p>
                      <a:pPr fontAlgn="base" latinLnBrk="0"/>
                      <a:r>
                        <a:rPr lang="en-US" sz="2000" dirty="0">
                          <a:effectLst/>
                        </a:rPr>
                        <a:t>Reading task</a:t>
                      </a:r>
                    </a:p>
                  </a:txBody>
                  <a:tcPr marL="35234" marR="35234" marT="26425" marB="26425" anchor="ctr">
                    <a:lnL w="7620" cap="flat" cmpd="sng" algn="ctr">
                      <a:solidFill>
                        <a:srgbClr val="28D4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28D481"/>
                      </a:solidFill>
                      <a:prstDash val="solid"/>
                      <a:round/>
                      <a:headEnd type="none" w="med" len="med"/>
                      <a:tailEnd type="none" w="med" len="med"/>
                    </a:lnT>
                    <a:lnB w="7620" cap="flat" cmpd="sng" algn="ctr">
                      <a:solidFill>
                        <a:srgbClr val="A8D881"/>
                      </a:solidFill>
                      <a:prstDash val="solid"/>
                      <a:round/>
                      <a:headEnd type="none" w="med" len="med"/>
                      <a:tailEnd type="none" w="med" len="med"/>
                    </a:lnB>
                    <a:noFill/>
                  </a:tcPr>
                </a:tc>
                <a:extLst>
                  <a:ext uri="{0D108BD9-81ED-4DB2-BD59-A6C34878D82A}">
                    <a16:rowId xmlns:a16="http://schemas.microsoft.com/office/drawing/2014/main" val="1005164912"/>
                  </a:ext>
                </a:extLst>
              </a:tr>
              <a:tr h="738936">
                <a:tc>
                  <a:txBody>
                    <a:bodyPr/>
                    <a:lstStyle/>
                    <a:p>
                      <a:pPr fontAlgn="base" latinLnBrk="0"/>
                      <a:r>
                        <a:rPr lang="en-US" sz="2000" dirty="0">
                          <a:effectLst/>
                        </a:rPr>
                        <a:t>Highlight correct summary</a:t>
                      </a:r>
                    </a:p>
                  </a:txBody>
                  <a:tcPr marL="35234" marR="35234" marT="26425" marB="26425" anchor="ctr">
                    <a:lnL w="7620" cap="flat" cmpd="sng" algn="ctr">
                      <a:solidFill>
                        <a:srgbClr val="A8D781"/>
                      </a:solidFill>
                      <a:prstDash val="solid"/>
                      <a:round/>
                      <a:headEnd type="none" w="med" len="med"/>
                      <a:tailEnd type="none" w="med" len="med"/>
                    </a:lnL>
                    <a:lnR w="7620" cap="flat" cmpd="sng" algn="ctr">
                      <a:solidFill>
                        <a:srgbClr val="28D681"/>
                      </a:solidFill>
                      <a:prstDash val="solid"/>
                      <a:round/>
                      <a:headEnd type="none" w="med" len="med"/>
                      <a:tailEnd type="none" w="med" len="med"/>
                    </a:lnR>
                    <a:lnT w="7620" cap="flat" cmpd="sng" algn="ctr">
                      <a:solidFill>
                        <a:srgbClr val="28D581"/>
                      </a:solidFill>
                      <a:prstDash val="solid"/>
                      <a:round/>
                      <a:headEnd type="none" w="med" len="med"/>
                      <a:tailEnd type="none" w="med" len="med"/>
                    </a:lnT>
                    <a:lnB w="7620" cap="flat" cmpd="sng" algn="ctr">
                      <a:solidFill>
                        <a:srgbClr val="28D581"/>
                      </a:solidFill>
                      <a:prstDash val="solid"/>
                      <a:round/>
                      <a:headEnd type="none" w="med" len="med"/>
                      <a:tailEnd type="none" w="med" len="med"/>
                    </a:lnB>
                    <a:noFill/>
                  </a:tcPr>
                </a:tc>
                <a:tc>
                  <a:txBody>
                    <a:bodyPr/>
                    <a:lstStyle/>
                    <a:p>
                      <a:pPr fontAlgn="base" latinLnBrk="0"/>
                      <a:r>
                        <a:rPr lang="en-US" sz="2000" dirty="0">
                          <a:effectLst/>
                        </a:rPr>
                        <a:t>2</a:t>
                      </a:r>
                    </a:p>
                  </a:txBody>
                  <a:tcPr marL="35234" marR="35234" marT="26425" marB="26425" anchor="ctr">
                    <a:lnL w="7620" cap="flat" cmpd="sng" algn="ctr">
                      <a:solidFill>
                        <a:srgbClr val="28D681"/>
                      </a:solidFill>
                      <a:prstDash val="solid"/>
                      <a:round/>
                      <a:headEnd type="none" w="med" len="med"/>
                      <a:tailEnd type="none" w="med" len="med"/>
                    </a:lnL>
                    <a:lnR w="7620" cap="flat" cmpd="sng" algn="ctr">
                      <a:solidFill>
                        <a:srgbClr val="A8D781"/>
                      </a:solidFill>
                      <a:prstDash val="solid"/>
                      <a:round/>
                      <a:headEnd type="none" w="med" len="med"/>
                      <a:tailEnd type="none" w="med" len="med"/>
                    </a:lnR>
                    <a:lnT w="7620" cap="flat" cmpd="sng" algn="ctr">
                      <a:solidFill>
                        <a:srgbClr val="A8D881"/>
                      </a:solidFill>
                      <a:prstDash val="solid"/>
                      <a:round/>
                      <a:headEnd type="none" w="med" len="med"/>
                      <a:tailEnd type="none" w="med" len="med"/>
                    </a:lnT>
                    <a:lnB w="7620" cap="flat" cmpd="sng" algn="ctr">
                      <a:solidFill>
                        <a:srgbClr val="A8D881"/>
                      </a:solidFill>
                      <a:prstDash val="solid"/>
                      <a:round/>
                      <a:headEnd type="none" w="med" len="med"/>
                      <a:tailEnd type="none" w="med" len="med"/>
                    </a:lnB>
                    <a:noFill/>
                  </a:tcPr>
                </a:tc>
                <a:tc>
                  <a:txBody>
                    <a:bodyPr/>
                    <a:lstStyle/>
                    <a:p>
                      <a:pPr marL="0" algn="l" rtl="0" eaLnBrk="1" fontAlgn="base" latinLnBrk="0" hangingPunct="1">
                        <a:buNone/>
                      </a:pPr>
                      <a:r>
                        <a:rPr lang="en-US" sz="2000" b="0" i="0" u="none" strike="noStrike" kern="1200">
                          <a:solidFill>
                            <a:srgbClr val="000000"/>
                          </a:solidFill>
                          <a:effectLst/>
                          <a:latin typeface="Calibri" panose="020F0502020204030204" pitchFamily="34" charset="0"/>
                        </a:rPr>
                        <a:t>2</a:t>
                      </a:r>
                      <a:endParaRPr lang="en-US" sz="1800" b="0" i="0" u="none" strike="noStrike">
                        <a:effectLst/>
                        <a:latin typeface="Arial" panose="020B0604020202020204" pitchFamily="34" charset="0"/>
                      </a:endParaRPr>
                    </a:p>
                  </a:txBody>
                  <a:tcPr marL="35179" marR="35179" marT="26416" marB="26416" anchor="ctr">
                    <a:lnL w="7620" cap="flat" cmpd="sng" algn="ctr">
                      <a:solidFill>
                        <a:srgbClr val="A8D7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A8D581"/>
                      </a:solidFill>
                      <a:prstDash val="solid"/>
                      <a:round/>
                      <a:headEnd type="none" w="med" len="med"/>
                      <a:tailEnd type="none" w="med" len="med"/>
                    </a:lnT>
                    <a:lnB w="7620" cap="flat" cmpd="sng" algn="ctr">
                      <a:solidFill>
                        <a:srgbClr val="A8D58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2000" dirty="0">
                          <a:effectLst/>
                        </a:rPr>
                        <a:t>Reading task</a:t>
                      </a:r>
                    </a:p>
                    <a:p>
                      <a:pPr fontAlgn="base" latinLnBrk="0"/>
                      <a:endParaRPr lang="en-US" sz="2000" dirty="0">
                        <a:effectLst/>
                      </a:endParaRPr>
                    </a:p>
                  </a:txBody>
                  <a:tcPr marL="35234" marR="35234" marT="26425" marB="26425" anchor="ctr">
                    <a:lnL w="7620" cap="flat" cmpd="sng" algn="ctr">
                      <a:solidFill>
                        <a:srgbClr val="28D4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A8D881"/>
                      </a:solidFill>
                      <a:prstDash val="solid"/>
                      <a:round/>
                      <a:headEnd type="none" w="med" len="med"/>
                      <a:tailEnd type="none" w="med" len="med"/>
                    </a:lnT>
                    <a:lnB w="7620" cap="flat" cmpd="sng" algn="ctr">
                      <a:solidFill>
                        <a:srgbClr val="A8D881"/>
                      </a:solidFill>
                      <a:prstDash val="solid"/>
                      <a:round/>
                      <a:headEnd type="none" w="med" len="med"/>
                      <a:tailEnd type="none" w="med" len="med"/>
                    </a:lnB>
                    <a:noFill/>
                  </a:tcPr>
                </a:tc>
                <a:extLst>
                  <a:ext uri="{0D108BD9-81ED-4DB2-BD59-A6C34878D82A}">
                    <a16:rowId xmlns:a16="http://schemas.microsoft.com/office/drawing/2014/main" val="2078674078"/>
                  </a:ext>
                </a:extLst>
              </a:tr>
              <a:tr h="738936">
                <a:tc>
                  <a:txBody>
                    <a:bodyPr/>
                    <a:lstStyle/>
                    <a:p>
                      <a:pPr fontAlgn="base" latinLnBrk="0"/>
                      <a:r>
                        <a:rPr lang="en-US" sz="2000">
                          <a:effectLst/>
                        </a:rPr>
                        <a:t>Fill in the Blanks (Reading)</a:t>
                      </a:r>
                    </a:p>
                  </a:txBody>
                  <a:tcPr marL="35234" marR="35234" marT="26425" marB="26425" anchor="ctr">
                    <a:lnL w="7620" cap="flat" cmpd="sng" algn="ctr">
                      <a:solidFill>
                        <a:srgbClr val="28D581"/>
                      </a:solidFill>
                      <a:prstDash val="solid"/>
                      <a:round/>
                      <a:headEnd type="none" w="med" len="med"/>
                      <a:tailEnd type="none" w="med" len="med"/>
                    </a:lnL>
                    <a:lnR w="7620" cap="flat" cmpd="sng" algn="ctr">
                      <a:solidFill>
                        <a:srgbClr val="A8D881"/>
                      </a:solidFill>
                      <a:prstDash val="solid"/>
                      <a:round/>
                      <a:headEnd type="none" w="med" len="med"/>
                      <a:tailEnd type="none" w="med" len="med"/>
                    </a:lnR>
                    <a:lnT w="7620" cap="flat" cmpd="sng" algn="ctr">
                      <a:solidFill>
                        <a:srgbClr val="28D581"/>
                      </a:solidFill>
                      <a:prstDash val="solid"/>
                      <a:round/>
                      <a:headEnd type="none" w="med" len="med"/>
                      <a:tailEnd type="none" w="med" len="med"/>
                    </a:lnT>
                    <a:lnB w="7620" cap="flat" cmpd="sng" algn="ctr">
                      <a:solidFill>
                        <a:srgbClr val="28D481"/>
                      </a:solidFill>
                      <a:prstDash val="solid"/>
                      <a:round/>
                      <a:headEnd type="none" w="med" len="med"/>
                      <a:tailEnd type="none" w="med" len="med"/>
                    </a:lnB>
                    <a:noFill/>
                  </a:tcPr>
                </a:tc>
                <a:tc>
                  <a:txBody>
                    <a:bodyPr/>
                    <a:lstStyle/>
                    <a:p>
                      <a:pPr fontAlgn="base" latinLnBrk="0"/>
                      <a:r>
                        <a:rPr lang="en-US" sz="2000" dirty="0">
                          <a:effectLst/>
                        </a:rPr>
                        <a:t>5</a:t>
                      </a:r>
                    </a:p>
                  </a:txBody>
                  <a:tcPr marL="35234" marR="35234" marT="26425" marB="26425" anchor="ctr">
                    <a:lnL w="7620" cap="flat" cmpd="sng" algn="ctr">
                      <a:solidFill>
                        <a:srgbClr val="A8D881"/>
                      </a:solidFill>
                      <a:prstDash val="solid"/>
                      <a:round/>
                      <a:headEnd type="none" w="med" len="med"/>
                      <a:tailEnd type="none" w="med" len="med"/>
                    </a:lnL>
                    <a:lnR w="7620" cap="flat" cmpd="sng" algn="ctr">
                      <a:solidFill>
                        <a:srgbClr val="A8D581"/>
                      </a:solidFill>
                      <a:prstDash val="solid"/>
                      <a:round/>
                      <a:headEnd type="none" w="med" len="med"/>
                      <a:tailEnd type="none" w="med" len="med"/>
                    </a:lnR>
                    <a:lnT w="7620" cap="flat" cmpd="sng" algn="ctr">
                      <a:solidFill>
                        <a:srgbClr val="A8D881"/>
                      </a:solidFill>
                      <a:prstDash val="solid"/>
                      <a:round/>
                      <a:headEnd type="none" w="med" len="med"/>
                      <a:tailEnd type="none" w="med" len="med"/>
                    </a:lnT>
                    <a:lnB w="7620" cap="flat" cmpd="sng" algn="ctr">
                      <a:solidFill>
                        <a:srgbClr val="28D481"/>
                      </a:solidFill>
                      <a:prstDash val="solid"/>
                      <a:round/>
                      <a:headEnd type="none" w="med" len="med"/>
                      <a:tailEnd type="none" w="med" len="med"/>
                    </a:lnB>
                    <a:noFill/>
                  </a:tcPr>
                </a:tc>
                <a:tc>
                  <a:txBody>
                    <a:bodyPr/>
                    <a:lstStyle/>
                    <a:p>
                      <a:pPr marL="0" algn="l" rtl="0" eaLnBrk="1" fontAlgn="base" latinLnBrk="0" hangingPunct="1">
                        <a:buNone/>
                      </a:pPr>
                      <a:r>
                        <a:rPr lang="en-US" sz="2000" b="0" i="0" u="none" strike="noStrike" kern="1200">
                          <a:solidFill>
                            <a:srgbClr val="000000"/>
                          </a:solidFill>
                          <a:effectLst/>
                          <a:latin typeface="Calibri" panose="020F0502020204030204" pitchFamily="34" charset="0"/>
                        </a:rPr>
                        <a:t>24/25</a:t>
                      </a:r>
                      <a:endParaRPr lang="en-US" sz="1800" b="0" i="0" u="none" strike="noStrike">
                        <a:effectLst/>
                        <a:latin typeface="Arial" panose="020B0604020202020204" pitchFamily="34" charset="0"/>
                      </a:endParaRPr>
                    </a:p>
                  </a:txBody>
                  <a:tcPr marL="35179" marR="35179" marT="26416" marB="26416" anchor="ctr">
                    <a:lnL w="7620" cap="flat" cmpd="sng" algn="ctr">
                      <a:solidFill>
                        <a:srgbClr val="A8D581"/>
                      </a:solidFill>
                      <a:prstDash val="solid"/>
                      <a:round/>
                      <a:headEnd type="none" w="med" len="med"/>
                      <a:tailEnd type="none" w="med" len="med"/>
                    </a:lnL>
                    <a:lnR w="7620" cap="flat" cmpd="sng" algn="ctr">
                      <a:solidFill>
                        <a:srgbClr val="A8D881"/>
                      </a:solidFill>
                      <a:prstDash val="solid"/>
                      <a:round/>
                      <a:headEnd type="none" w="med" len="med"/>
                      <a:tailEnd type="none" w="med" len="med"/>
                    </a:lnR>
                    <a:lnT w="7620" cap="flat" cmpd="sng" algn="ctr">
                      <a:solidFill>
                        <a:srgbClr val="A8D581"/>
                      </a:solidFill>
                      <a:prstDash val="solid"/>
                      <a:round/>
                      <a:headEnd type="none" w="med" len="med"/>
                      <a:tailEnd type="none" w="med" len="med"/>
                    </a:lnT>
                    <a:lnB w="7620" cap="flat" cmpd="sng" algn="ctr">
                      <a:solidFill>
                        <a:srgbClr val="28D481"/>
                      </a:solidFill>
                      <a:prstDash val="solid"/>
                      <a:round/>
                      <a:headEnd type="none" w="med" len="med"/>
                      <a:tailEnd type="none" w="med" len="med"/>
                    </a:lnB>
                    <a:noFill/>
                  </a:tcPr>
                </a:tc>
                <a:tc>
                  <a:txBody>
                    <a:bodyPr/>
                    <a:lstStyle/>
                    <a:p>
                      <a:pPr fontAlgn="base" latinLnBrk="0"/>
                      <a:r>
                        <a:rPr lang="en-US" sz="2000" dirty="0">
                          <a:effectLst/>
                        </a:rPr>
                        <a:t>Reading task</a:t>
                      </a:r>
                    </a:p>
                  </a:txBody>
                  <a:tcPr marL="35234" marR="35234" marT="26425" marB="26425" anchor="ctr">
                    <a:lnL w="7620" cap="flat" cmpd="sng" algn="ctr">
                      <a:solidFill>
                        <a:srgbClr val="A8D881"/>
                      </a:solidFill>
                      <a:prstDash val="solid"/>
                      <a:round/>
                      <a:headEnd type="none" w="med" len="med"/>
                      <a:tailEnd type="none" w="med" len="med"/>
                    </a:lnL>
                    <a:lnR w="7620" cap="flat" cmpd="sng" algn="ctr">
                      <a:solidFill>
                        <a:srgbClr val="A8D881"/>
                      </a:solidFill>
                      <a:prstDash val="solid"/>
                      <a:round/>
                      <a:headEnd type="none" w="med" len="med"/>
                      <a:tailEnd type="none" w="med" len="med"/>
                    </a:lnR>
                    <a:lnT w="7620" cap="flat" cmpd="sng" algn="ctr">
                      <a:solidFill>
                        <a:srgbClr val="A8D881"/>
                      </a:solidFill>
                      <a:prstDash val="solid"/>
                      <a:round/>
                      <a:headEnd type="none" w="med" len="med"/>
                      <a:tailEnd type="none" w="med" len="med"/>
                    </a:lnT>
                    <a:lnB w="7620" cap="flat" cmpd="sng" algn="ctr">
                      <a:solidFill>
                        <a:srgbClr val="28D681"/>
                      </a:solidFill>
                      <a:prstDash val="solid"/>
                      <a:round/>
                      <a:headEnd type="none" w="med" len="med"/>
                      <a:tailEnd type="none" w="med" len="med"/>
                    </a:lnB>
                    <a:noFill/>
                  </a:tcPr>
                </a:tc>
                <a:extLst>
                  <a:ext uri="{0D108BD9-81ED-4DB2-BD59-A6C34878D82A}">
                    <a16:rowId xmlns:a16="http://schemas.microsoft.com/office/drawing/2014/main" val="1031369720"/>
                  </a:ext>
                </a:extLst>
              </a:tr>
              <a:tr h="738936">
                <a:tc>
                  <a:txBody>
                    <a:bodyPr/>
                    <a:lstStyle/>
                    <a:p>
                      <a:pPr fontAlgn="base" latinLnBrk="0"/>
                      <a:r>
                        <a:rPr lang="en-US" sz="2000" dirty="0" err="1">
                          <a:effectLst/>
                        </a:rPr>
                        <a:t>Hightlight</a:t>
                      </a:r>
                      <a:r>
                        <a:rPr lang="en-US" sz="2000" dirty="0">
                          <a:effectLst/>
                        </a:rPr>
                        <a:t> incorrect words</a:t>
                      </a:r>
                    </a:p>
                  </a:txBody>
                  <a:tcPr marL="35234" marR="35234" marT="26425" marB="26425" anchor="ctr">
                    <a:lnL w="7620" cap="flat" cmpd="sng" algn="ctr">
                      <a:solidFill>
                        <a:srgbClr val="28D4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28D481"/>
                      </a:solidFill>
                      <a:prstDash val="solid"/>
                      <a:round/>
                      <a:headEnd type="none" w="med" len="med"/>
                      <a:tailEnd type="none" w="med" len="med"/>
                    </a:lnT>
                    <a:lnB w="7620" cap="flat" cmpd="sng" algn="ctr">
                      <a:solidFill>
                        <a:srgbClr val="28D481"/>
                      </a:solidFill>
                      <a:prstDash val="solid"/>
                      <a:round/>
                      <a:headEnd type="none" w="med" len="med"/>
                      <a:tailEnd type="none" w="med" len="med"/>
                    </a:lnB>
                    <a:noFill/>
                  </a:tcPr>
                </a:tc>
                <a:tc>
                  <a:txBody>
                    <a:bodyPr/>
                    <a:lstStyle/>
                    <a:p>
                      <a:pPr fontAlgn="base" latinLnBrk="0"/>
                      <a:r>
                        <a:rPr lang="en-US" sz="2000" dirty="0">
                          <a:effectLst/>
                        </a:rPr>
                        <a:t>2</a:t>
                      </a:r>
                    </a:p>
                  </a:txBody>
                  <a:tcPr marL="35234" marR="35234" marT="26425" marB="26425" anchor="ctr">
                    <a:lnL w="7620" cap="flat" cmpd="sng" algn="ctr">
                      <a:solidFill>
                        <a:srgbClr val="28D4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28D481"/>
                      </a:solidFill>
                      <a:prstDash val="solid"/>
                      <a:round/>
                      <a:headEnd type="none" w="med" len="med"/>
                      <a:tailEnd type="none" w="med" len="med"/>
                    </a:lnT>
                    <a:lnB w="7620" cap="flat" cmpd="sng" algn="ctr">
                      <a:solidFill>
                        <a:srgbClr val="28D481"/>
                      </a:solidFill>
                      <a:prstDash val="solid"/>
                      <a:round/>
                      <a:headEnd type="none" w="med" len="med"/>
                      <a:tailEnd type="none" w="med" len="med"/>
                    </a:lnB>
                    <a:noFill/>
                  </a:tcPr>
                </a:tc>
                <a:tc>
                  <a:txBody>
                    <a:bodyPr/>
                    <a:lstStyle/>
                    <a:p>
                      <a:pPr marL="0" algn="l" rtl="0" eaLnBrk="1" fontAlgn="base" latinLnBrk="0" hangingPunct="1">
                        <a:buNone/>
                      </a:pPr>
                      <a:r>
                        <a:rPr lang="en-US" sz="2000" b="0" i="0" u="none" strike="noStrike" kern="1200">
                          <a:solidFill>
                            <a:srgbClr val="000000"/>
                          </a:solidFill>
                          <a:effectLst/>
                          <a:latin typeface="Calibri" panose="020F0502020204030204" pitchFamily="34" charset="0"/>
                        </a:rPr>
                        <a:t>9</a:t>
                      </a:r>
                      <a:endParaRPr lang="en-US" sz="1800" b="0" i="0" u="none" strike="noStrike">
                        <a:effectLst/>
                        <a:latin typeface="Arial" panose="020B0604020202020204" pitchFamily="34" charset="0"/>
                      </a:endParaRPr>
                    </a:p>
                  </a:txBody>
                  <a:tcPr marL="35179" marR="35179" marT="26416" marB="26416" anchor="ctr">
                    <a:lnL w="7620" cap="flat" cmpd="sng" algn="ctr">
                      <a:solidFill>
                        <a:srgbClr val="28D481"/>
                      </a:solidFill>
                      <a:prstDash val="solid"/>
                      <a:round/>
                      <a:headEnd type="none" w="med" len="med"/>
                      <a:tailEnd type="none" w="med" len="med"/>
                    </a:lnL>
                    <a:lnR w="7620" cap="flat" cmpd="sng" algn="ctr">
                      <a:solidFill>
                        <a:srgbClr val="28D681"/>
                      </a:solidFill>
                      <a:prstDash val="solid"/>
                      <a:round/>
                      <a:headEnd type="none" w="med" len="med"/>
                      <a:tailEnd type="none" w="med" len="med"/>
                    </a:lnR>
                    <a:lnT w="7620" cap="flat" cmpd="sng" algn="ctr">
                      <a:solidFill>
                        <a:srgbClr val="28D481"/>
                      </a:solidFill>
                      <a:prstDash val="solid"/>
                      <a:round/>
                      <a:headEnd type="none" w="med" len="med"/>
                      <a:tailEnd type="none" w="med" len="med"/>
                    </a:lnT>
                    <a:lnB w="7620" cap="flat" cmpd="sng" algn="ctr">
                      <a:solidFill>
                        <a:srgbClr val="28D48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2000" dirty="0">
                          <a:effectLst/>
                        </a:rPr>
                        <a:t>Reading task</a:t>
                      </a:r>
                    </a:p>
                    <a:p>
                      <a:pPr fontAlgn="base" latinLnBrk="0"/>
                      <a:endParaRPr lang="en-US" sz="2000" dirty="0">
                        <a:effectLst/>
                      </a:endParaRPr>
                    </a:p>
                  </a:txBody>
                  <a:tcPr marL="35234" marR="35234" marT="26425" marB="26425" anchor="ctr">
                    <a:lnL w="7620" cap="flat" cmpd="sng" algn="ctr">
                      <a:solidFill>
                        <a:srgbClr val="28D681"/>
                      </a:solidFill>
                      <a:prstDash val="solid"/>
                      <a:round/>
                      <a:headEnd type="none" w="med" len="med"/>
                      <a:tailEnd type="none" w="med" len="med"/>
                    </a:lnL>
                    <a:lnR w="7620" cap="flat" cmpd="sng" algn="ctr">
                      <a:solidFill>
                        <a:srgbClr val="28D681"/>
                      </a:solidFill>
                      <a:prstDash val="solid"/>
                      <a:round/>
                      <a:headEnd type="none" w="med" len="med"/>
                      <a:tailEnd type="none" w="med" len="med"/>
                    </a:lnR>
                    <a:lnT w="7620" cap="flat" cmpd="sng" algn="ctr">
                      <a:solidFill>
                        <a:srgbClr val="28D681"/>
                      </a:solidFill>
                      <a:prstDash val="solid"/>
                      <a:round/>
                      <a:headEnd type="none" w="med" len="med"/>
                      <a:tailEnd type="none" w="med" len="med"/>
                    </a:lnT>
                    <a:lnB w="7620" cap="flat" cmpd="sng" algn="ctr">
                      <a:solidFill>
                        <a:srgbClr val="28D681"/>
                      </a:solidFill>
                      <a:prstDash val="solid"/>
                      <a:round/>
                      <a:headEnd type="none" w="med" len="med"/>
                      <a:tailEnd type="none" w="med" len="med"/>
                    </a:lnB>
                    <a:noFill/>
                  </a:tcPr>
                </a:tc>
                <a:extLst>
                  <a:ext uri="{0D108BD9-81ED-4DB2-BD59-A6C34878D82A}">
                    <a16:rowId xmlns:a16="http://schemas.microsoft.com/office/drawing/2014/main" val="1333749218"/>
                  </a:ext>
                </a:extLst>
              </a:tr>
              <a:tr h="738936">
                <a:tc>
                  <a:txBody>
                    <a:bodyPr/>
                    <a:lstStyle/>
                    <a:p>
                      <a:pPr fontAlgn="base" latinLnBrk="0"/>
                      <a:r>
                        <a:rPr lang="en-US" sz="2000" dirty="0">
                          <a:effectLst/>
                        </a:rPr>
                        <a:t>Fill in the Blanks</a:t>
                      </a:r>
                    </a:p>
                  </a:txBody>
                  <a:tcPr marL="35234" marR="35234" marT="26425" marB="26425" anchor="ctr">
                    <a:lnL w="7620" cap="flat" cmpd="sng" algn="ctr">
                      <a:solidFill>
                        <a:srgbClr val="28D4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28D481"/>
                      </a:solidFill>
                      <a:prstDash val="solid"/>
                      <a:round/>
                      <a:headEnd type="none" w="med" len="med"/>
                      <a:tailEnd type="none" w="med" len="med"/>
                    </a:lnT>
                    <a:lnB w="7620" cap="flat" cmpd="sng" algn="ctr">
                      <a:solidFill>
                        <a:srgbClr val="28D681"/>
                      </a:solidFill>
                      <a:prstDash val="solid"/>
                      <a:round/>
                      <a:headEnd type="none" w="med" len="med"/>
                      <a:tailEnd type="none" w="med" len="med"/>
                    </a:lnB>
                    <a:noFill/>
                  </a:tcPr>
                </a:tc>
                <a:tc>
                  <a:txBody>
                    <a:bodyPr/>
                    <a:lstStyle/>
                    <a:p>
                      <a:pPr fontAlgn="base" latinLnBrk="0"/>
                      <a:r>
                        <a:rPr lang="en-US" sz="2000" dirty="0">
                          <a:effectLst/>
                        </a:rPr>
                        <a:t>5</a:t>
                      </a:r>
                    </a:p>
                  </a:txBody>
                  <a:tcPr marL="35234" marR="35234" marT="26425" marB="26425" anchor="ctr">
                    <a:lnL w="7620" cap="flat" cmpd="sng" algn="ctr">
                      <a:solidFill>
                        <a:srgbClr val="28D4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28D481"/>
                      </a:solidFill>
                      <a:prstDash val="solid"/>
                      <a:round/>
                      <a:headEnd type="none" w="med" len="med"/>
                      <a:tailEnd type="none" w="med" len="med"/>
                    </a:lnT>
                    <a:lnB w="7620" cap="flat" cmpd="sng" algn="ctr">
                      <a:solidFill>
                        <a:srgbClr val="68DA81"/>
                      </a:solidFill>
                      <a:prstDash val="solid"/>
                      <a:round/>
                      <a:headEnd type="none" w="med" len="med"/>
                      <a:tailEnd type="none" w="med" len="med"/>
                    </a:lnB>
                    <a:noFill/>
                  </a:tcPr>
                </a:tc>
                <a:tc>
                  <a:txBody>
                    <a:bodyPr/>
                    <a:lstStyle/>
                    <a:p>
                      <a:pPr marL="0" algn="l" rtl="0" eaLnBrk="1" fontAlgn="base" latinLnBrk="0" hangingPunct="1">
                        <a:buNone/>
                      </a:pPr>
                      <a:r>
                        <a:rPr lang="en-US" sz="2000" b="0" i="0" u="none" strike="noStrike" kern="1200">
                          <a:solidFill>
                            <a:srgbClr val="000000"/>
                          </a:solidFill>
                          <a:effectLst/>
                          <a:latin typeface="Calibri" panose="020F0502020204030204" pitchFamily="34" charset="0"/>
                        </a:rPr>
                        <a:t>24/25</a:t>
                      </a:r>
                      <a:endParaRPr lang="en-US" sz="1800" b="0" i="0" u="none" strike="noStrike">
                        <a:effectLst/>
                        <a:latin typeface="Arial" panose="020B0604020202020204" pitchFamily="34" charset="0"/>
                      </a:endParaRPr>
                    </a:p>
                  </a:txBody>
                  <a:tcPr marL="35179" marR="35179" marT="26416" marB="26416" anchor="ctr">
                    <a:lnL w="7620" cap="flat" cmpd="sng" algn="ctr">
                      <a:solidFill>
                        <a:srgbClr val="28D481"/>
                      </a:solidFill>
                      <a:prstDash val="solid"/>
                      <a:round/>
                      <a:headEnd type="none" w="med" len="med"/>
                      <a:tailEnd type="none" w="med" len="med"/>
                    </a:lnL>
                    <a:lnR w="7620" cap="flat" cmpd="sng" algn="ctr">
                      <a:solidFill>
                        <a:srgbClr val="28D681"/>
                      </a:solidFill>
                      <a:prstDash val="solid"/>
                      <a:round/>
                      <a:headEnd type="none" w="med" len="med"/>
                      <a:tailEnd type="none" w="med" len="med"/>
                    </a:lnR>
                    <a:lnT w="7620" cap="flat" cmpd="sng" algn="ctr">
                      <a:solidFill>
                        <a:srgbClr val="28D481"/>
                      </a:solidFill>
                      <a:prstDash val="solid"/>
                      <a:round/>
                      <a:headEnd type="none" w="med" len="med"/>
                      <a:tailEnd type="none" w="med" len="med"/>
                    </a:lnT>
                    <a:lnB w="7620" cap="flat" cmpd="sng" algn="ctr">
                      <a:solidFill>
                        <a:srgbClr val="A8D881"/>
                      </a:solidFill>
                      <a:prstDash val="solid"/>
                      <a:round/>
                      <a:headEnd type="none" w="med" len="med"/>
                      <a:tailEnd type="none" w="med" len="med"/>
                    </a:lnB>
                    <a:noFill/>
                  </a:tcPr>
                </a:tc>
                <a:tc>
                  <a:txBody>
                    <a:bodyPr/>
                    <a:lstStyle/>
                    <a:p>
                      <a:pPr fontAlgn="base" latinLnBrk="0"/>
                      <a:r>
                        <a:rPr lang="en-US" sz="2000" dirty="0">
                          <a:effectLst/>
                        </a:rPr>
                        <a:t>Reading</a:t>
                      </a:r>
                    </a:p>
                  </a:txBody>
                  <a:tcPr marL="35234" marR="35234" marT="26425" marB="26425" anchor="ctr">
                    <a:lnL w="7620" cap="flat" cmpd="sng" algn="ctr">
                      <a:solidFill>
                        <a:srgbClr val="28D681"/>
                      </a:solidFill>
                      <a:prstDash val="solid"/>
                      <a:round/>
                      <a:headEnd type="none" w="med" len="med"/>
                      <a:tailEnd type="none" w="med" len="med"/>
                    </a:lnL>
                    <a:lnR w="7620" cap="flat" cmpd="sng" algn="ctr">
                      <a:solidFill>
                        <a:srgbClr val="28D681"/>
                      </a:solidFill>
                      <a:prstDash val="solid"/>
                      <a:round/>
                      <a:headEnd type="none" w="med" len="med"/>
                      <a:tailEnd type="none" w="med" len="med"/>
                    </a:lnR>
                    <a:lnT w="7620" cap="flat" cmpd="sng" algn="ctr">
                      <a:solidFill>
                        <a:srgbClr val="28D681"/>
                      </a:solidFill>
                      <a:prstDash val="solid"/>
                      <a:round/>
                      <a:headEnd type="none" w="med" len="med"/>
                      <a:tailEnd type="none" w="med" len="med"/>
                    </a:lnT>
                    <a:lnB w="7620" cap="flat" cmpd="sng" algn="ctr">
                      <a:solidFill>
                        <a:srgbClr val="28D481"/>
                      </a:solidFill>
                      <a:prstDash val="solid"/>
                      <a:round/>
                      <a:headEnd type="none" w="med" len="med"/>
                      <a:tailEnd type="none" w="med" len="med"/>
                    </a:lnB>
                    <a:noFill/>
                  </a:tcPr>
                </a:tc>
                <a:extLst>
                  <a:ext uri="{0D108BD9-81ED-4DB2-BD59-A6C34878D82A}">
                    <a16:rowId xmlns:a16="http://schemas.microsoft.com/office/drawing/2014/main" val="449879402"/>
                  </a:ext>
                </a:extLst>
              </a:tr>
              <a:tr h="1083509">
                <a:tc>
                  <a:txBody>
                    <a:bodyPr/>
                    <a:lstStyle/>
                    <a:p>
                      <a:pPr fontAlgn="base" latinLnBrk="0"/>
                      <a:r>
                        <a:rPr lang="en-US" sz="2000">
                          <a:effectLst/>
                        </a:rPr>
                        <a:t>Summarize Written Text* (already counted in Writing)</a:t>
                      </a:r>
                    </a:p>
                  </a:txBody>
                  <a:tcPr marL="35234" marR="35234" marT="26425" marB="26425" anchor="ctr">
                    <a:lnL w="7620" cap="flat" cmpd="sng" algn="ctr">
                      <a:solidFill>
                        <a:srgbClr val="28D681"/>
                      </a:solidFill>
                      <a:prstDash val="solid"/>
                      <a:round/>
                      <a:headEnd type="none" w="med" len="med"/>
                      <a:tailEnd type="none" w="med" len="med"/>
                    </a:lnL>
                    <a:lnR w="7620" cap="flat" cmpd="sng" algn="ctr">
                      <a:solidFill>
                        <a:srgbClr val="68DA81"/>
                      </a:solidFill>
                      <a:prstDash val="solid"/>
                      <a:round/>
                      <a:headEnd type="none" w="med" len="med"/>
                      <a:tailEnd type="none" w="med" len="med"/>
                    </a:lnR>
                    <a:lnT w="7620" cap="flat" cmpd="sng" algn="ctr">
                      <a:solidFill>
                        <a:srgbClr val="28D681"/>
                      </a:solidFill>
                      <a:prstDash val="solid"/>
                      <a:round/>
                      <a:headEnd type="none" w="med" len="med"/>
                      <a:tailEnd type="none" w="med" len="med"/>
                    </a:lnT>
                    <a:lnB w="7620" cap="flat" cmpd="sng" algn="ctr">
                      <a:solidFill>
                        <a:srgbClr val="28D681"/>
                      </a:solidFill>
                      <a:prstDash val="solid"/>
                      <a:round/>
                      <a:headEnd type="none" w="med" len="med"/>
                      <a:tailEnd type="none" w="med" len="med"/>
                    </a:lnB>
                    <a:noFill/>
                  </a:tcPr>
                </a:tc>
                <a:tc>
                  <a:txBody>
                    <a:bodyPr/>
                    <a:lstStyle/>
                    <a:p>
                      <a:pPr fontAlgn="base" latinLnBrk="0"/>
                      <a:r>
                        <a:rPr lang="en-US" sz="2000" dirty="0">
                          <a:effectLst/>
                        </a:rPr>
                        <a:t>2</a:t>
                      </a:r>
                    </a:p>
                  </a:txBody>
                  <a:tcPr marL="35234" marR="35234" marT="26425" marB="26425" anchor="ctr">
                    <a:lnL w="7620" cap="flat" cmpd="sng" algn="ctr">
                      <a:solidFill>
                        <a:srgbClr val="68DA81"/>
                      </a:solidFill>
                      <a:prstDash val="solid"/>
                      <a:round/>
                      <a:headEnd type="none" w="med" len="med"/>
                      <a:tailEnd type="none" w="med" len="med"/>
                    </a:lnL>
                    <a:lnR w="7620" cap="flat" cmpd="sng" algn="ctr">
                      <a:solidFill>
                        <a:srgbClr val="A8D881"/>
                      </a:solidFill>
                      <a:prstDash val="solid"/>
                      <a:round/>
                      <a:headEnd type="none" w="med" len="med"/>
                      <a:tailEnd type="none" w="med" len="med"/>
                    </a:lnR>
                    <a:lnT w="7620" cap="flat" cmpd="sng" algn="ctr">
                      <a:solidFill>
                        <a:srgbClr val="68DA81"/>
                      </a:solidFill>
                      <a:prstDash val="solid"/>
                      <a:round/>
                      <a:headEnd type="none" w="med" len="med"/>
                      <a:tailEnd type="none" w="med" len="med"/>
                    </a:lnT>
                    <a:lnB w="7620" cap="flat" cmpd="sng" algn="ctr">
                      <a:solidFill>
                        <a:srgbClr val="68DA81"/>
                      </a:solidFill>
                      <a:prstDash val="solid"/>
                      <a:round/>
                      <a:headEnd type="none" w="med" len="med"/>
                      <a:tailEnd type="none" w="med" len="med"/>
                    </a:lnB>
                    <a:noFill/>
                  </a:tcPr>
                </a:tc>
                <a:tc>
                  <a:txBody>
                    <a:bodyPr/>
                    <a:lstStyle/>
                    <a:p>
                      <a:pPr marL="0" algn="l" rtl="0" eaLnBrk="1" fontAlgn="base" latinLnBrk="0" hangingPunct="1">
                        <a:buNone/>
                      </a:pPr>
                      <a:r>
                        <a:rPr lang="en-US" sz="2000" b="0" i="0" u="none" strike="noStrike" kern="1200" dirty="0">
                          <a:solidFill>
                            <a:srgbClr val="000000"/>
                          </a:solidFill>
                          <a:effectLst/>
                          <a:latin typeface="Calibri" panose="020F0502020204030204" pitchFamily="34" charset="0"/>
                        </a:rPr>
                        <a:t>7/8</a:t>
                      </a:r>
                      <a:endParaRPr lang="en-US" sz="1800" b="0" i="0" u="none" strike="noStrike" dirty="0">
                        <a:effectLst/>
                        <a:latin typeface="Arial" panose="020B0604020202020204" pitchFamily="34" charset="0"/>
                      </a:endParaRPr>
                    </a:p>
                  </a:txBody>
                  <a:tcPr marL="35179" marR="35179" marT="26416" marB="26416" anchor="ctr">
                    <a:lnL w="7620" cap="flat" cmpd="sng" algn="ctr">
                      <a:solidFill>
                        <a:srgbClr val="A8D8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A8D881"/>
                      </a:solidFill>
                      <a:prstDash val="solid"/>
                      <a:round/>
                      <a:headEnd type="none" w="med" len="med"/>
                      <a:tailEnd type="none" w="med" len="med"/>
                    </a:lnT>
                    <a:lnB w="7620" cap="flat" cmpd="sng" algn="ctr">
                      <a:solidFill>
                        <a:srgbClr val="A8D881"/>
                      </a:solidFill>
                      <a:prstDash val="solid"/>
                      <a:round/>
                      <a:headEnd type="none" w="med" len="med"/>
                      <a:tailEnd type="none" w="med" len="med"/>
                    </a:lnB>
                    <a:noFill/>
                  </a:tcPr>
                </a:tc>
                <a:tc>
                  <a:txBody>
                    <a:bodyPr/>
                    <a:lstStyle/>
                    <a:p>
                      <a:pPr fontAlgn="base" latinLnBrk="0"/>
                      <a:r>
                        <a:rPr lang="en-US" sz="2000" dirty="0">
                          <a:effectLst/>
                        </a:rPr>
                        <a:t>See Writing Section</a:t>
                      </a:r>
                    </a:p>
                  </a:txBody>
                  <a:tcPr marL="35234" marR="35234" marT="26425" marB="26425" anchor="ctr">
                    <a:lnL w="7620" cap="flat" cmpd="sng" algn="ctr">
                      <a:solidFill>
                        <a:srgbClr val="28D481"/>
                      </a:solidFill>
                      <a:prstDash val="solid"/>
                      <a:round/>
                      <a:headEnd type="none" w="med" len="med"/>
                      <a:tailEnd type="none" w="med" len="med"/>
                    </a:lnL>
                    <a:lnR w="7620" cap="flat" cmpd="sng" algn="ctr">
                      <a:solidFill>
                        <a:srgbClr val="28D481"/>
                      </a:solidFill>
                      <a:prstDash val="solid"/>
                      <a:round/>
                      <a:headEnd type="none" w="med" len="med"/>
                      <a:tailEnd type="none" w="med" len="med"/>
                    </a:lnR>
                    <a:lnT w="7620" cap="flat" cmpd="sng" algn="ctr">
                      <a:solidFill>
                        <a:srgbClr val="28D481"/>
                      </a:solidFill>
                      <a:prstDash val="solid"/>
                      <a:round/>
                      <a:headEnd type="none" w="med" len="med"/>
                      <a:tailEnd type="none" w="med" len="med"/>
                    </a:lnT>
                    <a:lnB w="7620" cap="flat" cmpd="sng" algn="ctr">
                      <a:solidFill>
                        <a:srgbClr val="28D481"/>
                      </a:solidFill>
                      <a:prstDash val="solid"/>
                      <a:round/>
                      <a:headEnd type="none" w="med" len="med"/>
                      <a:tailEnd type="none" w="med" len="med"/>
                    </a:lnB>
                    <a:noFill/>
                  </a:tcPr>
                </a:tc>
                <a:extLst>
                  <a:ext uri="{0D108BD9-81ED-4DB2-BD59-A6C34878D82A}">
                    <a16:rowId xmlns:a16="http://schemas.microsoft.com/office/drawing/2014/main" val="2236601384"/>
                  </a:ext>
                </a:extLst>
              </a:tr>
            </a:tbl>
          </a:graphicData>
        </a:graphic>
      </p:graphicFrame>
    </p:spTree>
    <p:extLst>
      <p:ext uri="{BB962C8B-B14F-4D97-AF65-F5344CB8AC3E}">
        <p14:creationId xmlns:p14="http://schemas.microsoft.com/office/powerpoint/2010/main" val="257739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A82BBFC-AC2B-98BE-AA4E-065D2EC84D40}"/>
              </a:ext>
            </a:extLst>
          </p:cNvPr>
          <p:cNvGraphicFramePr>
            <a:graphicFrameLocks noGrp="1"/>
          </p:cNvGraphicFramePr>
          <p:nvPr>
            <p:ph idx="1"/>
          </p:nvPr>
        </p:nvGraphicFramePr>
        <p:xfrm>
          <a:off x="3276600" y="2751614"/>
          <a:ext cx="5638800" cy="2499360"/>
        </p:xfrm>
        <a:graphic>
          <a:graphicData uri="http://schemas.openxmlformats.org/drawingml/2006/table">
            <a:tbl>
              <a:tblPr/>
              <a:tblGrid>
                <a:gridCol w="1879600">
                  <a:extLst>
                    <a:ext uri="{9D8B030D-6E8A-4147-A177-3AD203B41FA5}">
                      <a16:colId xmlns:a16="http://schemas.microsoft.com/office/drawing/2014/main" val="4152407757"/>
                    </a:ext>
                  </a:extLst>
                </a:gridCol>
                <a:gridCol w="1879600">
                  <a:extLst>
                    <a:ext uri="{9D8B030D-6E8A-4147-A177-3AD203B41FA5}">
                      <a16:colId xmlns:a16="http://schemas.microsoft.com/office/drawing/2014/main" val="3126037818"/>
                    </a:ext>
                  </a:extLst>
                </a:gridCol>
                <a:gridCol w="1879600">
                  <a:extLst>
                    <a:ext uri="{9D8B030D-6E8A-4147-A177-3AD203B41FA5}">
                      <a16:colId xmlns:a16="http://schemas.microsoft.com/office/drawing/2014/main" val="4250480218"/>
                    </a:ext>
                  </a:extLst>
                </a:gridCol>
              </a:tblGrid>
              <a:tr h="0">
                <a:tc>
                  <a:txBody>
                    <a:bodyPr/>
                    <a:lstStyle/>
                    <a:p>
                      <a:pPr algn="l" fontAlgn="t" latinLnBrk="0"/>
                      <a:r>
                        <a:rPr lang="en-US" b="0">
                          <a:effectLst/>
                        </a:rPr>
                        <a:t>Term</a:t>
                      </a:r>
                    </a:p>
                  </a:txBody>
                  <a:tcPr marL="60960" marR="60960" marT="60960" marB="60960">
                    <a:lnL>
                      <a:noFill/>
                    </a:lnL>
                    <a:lnR>
                      <a:noFill/>
                    </a:lnR>
                    <a:lnT>
                      <a:noFill/>
                    </a:lnT>
                    <a:lnB w="12700" cap="flat" cmpd="sng" algn="ctr">
                      <a:solidFill>
                        <a:srgbClr val="A04206"/>
                      </a:solidFill>
                      <a:prstDash val="solid"/>
                      <a:round/>
                      <a:headEnd type="none" w="med" len="med"/>
                      <a:tailEnd type="none" w="med" len="med"/>
                    </a:lnB>
                    <a:noFill/>
                  </a:tcPr>
                </a:tc>
                <a:tc>
                  <a:txBody>
                    <a:bodyPr/>
                    <a:lstStyle/>
                    <a:p>
                      <a:pPr algn="l" fontAlgn="t" latinLnBrk="0"/>
                      <a:r>
                        <a:rPr lang="en-US" b="0">
                          <a:effectLst/>
                        </a:rPr>
                        <a:t>Definition</a:t>
                      </a:r>
                    </a:p>
                  </a:txBody>
                  <a:tcPr marL="60960" marR="60960" marT="60960" marB="60960">
                    <a:lnL>
                      <a:noFill/>
                    </a:lnL>
                    <a:lnR>
                      <a:noFill/>
                    </a:lnR>
                    <a:lnT>
                      <a:noFill/>
                    </a:lnT>
                    <a:lnB w="12700" cap="flat" cmpd="sng" algn="ctr">
                      <a:solidFill>
                        <a:srgbClr val="A04206"/>
                      </a:solidFill>
                      <a:prstDash val="solid"/>
                      <a:round/>
                      <a:headEnd type="none" w="med" len="med"/>
                      <a:tailEnd type="none" w="med" len="med"/>
                    </a:lnB>
                    <a:noFill/>
                  </a:tcPr>
                </a:tc>
                <a:tc>
                  <a:txBody>
                    <a:bodyPr/>
                    <a:lstStyle/>
                    <a:p>
                      <a:pPr algn="l" fontAlgn="t" latinLnBrk="0"/>
                      <a:r>
                        <a:rPr lang="en-US" b="0">
                          <a:effectLst/>
                        </a:rPr>
                        <a:t>How to Find It</a:t>
                      </a:r>
                    </a:p>
                  </a:txBody>
                  <a:tcPr marL="60960" marR="60960" marT="60960" marB="60960">
                    <a:lnL>
                      <a:noFill/>
                    </a:lnL>
                    <a:lnR>
                      <a:noFill/>
                    </a:lnR>
                    <a:lnT>
                      <a:noFill/>
                    </a:lnT>
                    <a:lnB w="12700" cap="flat" cmpd="sng" algn="ctr">
                      <a:solidFill>
                        <a:srgbClr val="A04206"/>
                      </a:solidFill>
                      <a:prstDash val="solid"/>
                      <a:round/>
                      <a:headEnd type="none" w="med" len="med"/>
                      <a:tailEnd type="none" w="med" len="med"/>
                    </a:lnB>
                    <a:noFill/>
                  </a:tcPr>
                </a:tc>
                <a:extLst>
                  <a:ext uri="{0D108BD9-81ED-4DB2-BD59-A6C34878D82A}">
                    <a16:rowId xmlns:a16="http://schemas.microsoft.com/office/drawing/2014/main" val="3405556549"/>
                  </a:ext>
                </a:extLst>
              </a:tr>
              <a:tr h="0">
                <a:tc>
                  <a:txBody>
                    <a:bodyPr/>
                    <a:lstStyle/>
                    <a:p>
                      <a:pPr fontAlgn="base" latinLnBrk="0"/>
                      <a:r>
                        <a:rPr lang="en-US">
                          <a:effectLst/>
                        </a:rPr>
                        <a:t>Subject</a:t>
                      </a:r>
                    </a:p>
                  </a:txBody>
                  <a:tcPr marL="60960" marR="60960" anchor="ctr">
                    <a:lnL w="12700" cap="flat" cmpd="sng" algn="ctr">
                      <a:solidFill>
                        <a:srgbClr val="A04206"/>
                      </a:solidFill>
                      <a:prstDash val="solid"/>
                      <a:round/>
                      <a:headEnd type="none" w="med" len="med"/>
                      <a:tailEnd type="none" w="med" len="med"/>
                    </a:lnL>
                    <a:lnR w="12700" cap="flat" cmpd="sng" algn="ctr">
                      <a:solidFill>
                        <a:srgbClr val="A04206"/>
                      </a:solidFill>
                      <a:prstDash val="solid"/>
                      <a:round/>
                      <a:headEnd type="none" w="med" len="med"/>
                      <a:tailEnd type="none" w="med" len="med"/>
                    </a:lnR>
                    <a:lnT w="12700" cap="flat" cmpd="sng" algn="ctr">
                      <a:solidFill>
                        <a:srgbClr val="A04206"/>
                      </a:solidFill>
                      <a:prstDash val="solid"/>
                      <a:round/>
                      <a:headEnd type="none" w="med" len="med"/>
                      <a:tailEnd type="none" w="med" len="med"/>
                    </a:lnT>
                    <a:lnB w="12700" cap="flat" cmpd="sng" algn="ctr">
                      <a:solidFill>
                        <a:srgbClr val="E04606"/>
                      </a:solidFill>
                      <a:prstDash val="solid"/>
                      <a:round/>
                      <a:headEnd type="none" w="med" len="med"/>
                      <a:tailEnd type="none" w="med" len="med"/>
                    </a:lnB>
                    <a:noFill/>
                  </a:tcPr>
                </a:tc>
                <a:tc>
                  <a:txBody>
                    <a:bodyPr/>
                    <a:lstStyle/>
                    <a:p>
                      <a:pPr fontAlgn="base" latinLnBrk="0"/>
                      <a:r>
                        <a:rPr lang="en-US">
                          <a:effectLst/>
                        </a:rPr>
                        <a:t>Who or what the sentence is about</a:t>
                      </a:r>
                    </a:p>
                  </a:txBody>
                  <a:tcPr marL="60960" marR="60960" anchor="ctr">
                    <a:lnL w="12700" cap="flat" cmpd="sng" algn="ctr">
                      <a:solidFill>
                        <a:srgbClr val="A04206"/>
                      </a:solidFill>
                      <a:prstDash val="solid"/>
                      <a:round/>
                      <a:headEnd type="none" w="med" len="med"/>
                      <a:tailEnd type="none" w="med" len="med"/>
                    </a:lnL>
                    <a:lnR w="12700" cap="flat" cmpd="sng" algn="ctr">
                      <a:solidFill>
                        <a:srgbClr val="A04206"/>
                      </a:solidFill>
                      <a:prstDash val="solid"/>
                      <a:round/>
                      <a:headEnd type="none" w="med" len="med"/>
                      <a:tailEnd type="none" w="med" len="med"/>
                    </a:lnR>
                    <a:lnT w="12700" cap="flat" cmpd="sng" algn="ctr">
                      <a:solidFill>
                        <a:srgbClr val="A04206"/>
                      </a:solidFill>
                      <a:prstDash val="solid"/>
                      <a:round/>
                      <a:headEnd type="none" w="med" len="med"/>
                      <a:tailEnd type="none" w="med" len="med"/>
                    </a:lnT>
                    <a:lnB w="12700" cap="flat" cmpd="sng" algn="ctr">
                      <a:solidFill>
                        <a:srgbClr val="E04606"/>
                      </a:solidFill>
                      <a:prstDash val="solid"/>
                      <a:round/>
                      <a:headEnd type="none" w="med" len="med"/>
                      <a:tailEnd type="none" w="med" len="med"/>
                    </a:lnB>
                    <a:noFill/>
                  </a:tcPr>
                </a:tc>
                <a:tc>
                  <a:txBody>
                    <a:bodyPr/>
                    <a:lstStyle/>
                    <a:p>
                      <a:pPr fontAlgn="base" latinLnBrk="0"/>
                      <a:r>
                        <a:rPr lang="en-US">
                          <a:effectLst/>
                        </a:rPr>
                        <a:t>Ask “Who or what is (verb)?” after finding the verb</a:t>
                      </a:r>
                    </a:p>
                  </a:txBody>
                  <a:tcPr marL="60960" marR="60960" anchor="ctr">
                    <a:lnL w="12700" cap="flat" cmpd="sng" algn="ctr">
                      <a:solidFill>
                        <a:srgbClr val="A04206"/>
                      </a:solidFill>
                      <a:prstDash val="solid"/>
                      <a:round/>
                      <a:headEnd type="none" w="med" len="med"/>
                      <a:tailEnd type="none" w="med" len="med"/>
                    </a:lnL>
                    <a:lnR w="12700" cap="flat" cmpd="sng" algn="ctr">
                      <a:solidFill>
                        <a:srgbClr val="A04206"/>
                      </a:solidFill>
                      <a:prstDash val="solid"/>
                      <a:round/>
                      <a:headEnd type="none" w="med" len="med"/>
                      <a:tailEnd type="none" w="med" len="med"/>
                    </a:lnR>
                    <a:lnT w="12700" cap="flat" cmpd="sng" algn="ctr">
                      <a:solidFill>
                        <a:srgbClr val="A04206"/>
                      </a:solidFill>
                      <a:prstDash val="solid"/>
                      <a:round/>
                      <a:headEnd type="none" w="med" len="med"/>
                      <a:tailEnd type="none" w="med" len="med"/>
                    </a:lnT>
                    <a:lnB w="12700" cap="flat" cmpd="sng" algn="ctr">
                      <a:solidFill>
                        <a:srgbClr val="E04606"/>
                      </a:solidFill>
                      <a:prstDash val="solid"/>
                      <a:round/>
                      <a:headEnd type="none" w="med" len="med"/>
                      <a:tailEnd type="none" w="med" len="med"/>
                    </a:lnB>
                    <a:noFill/>
                  </a:tcPr>
                </a:tc>
                <a:extLst>
                  <a:ext uri="{0D108BD9-81ED-4DB2-BD59-A6C34878D82A}">
                    <a16:rowId xmlns:a16="http://schemas.microsoft.com/office/drawing/2014/main" val="1130792392"/>
                  </a:ext>
                </a:extLst>
              </a:tr>
              <a:tr h="0">
                <a:tc>
                  <a:txBody>
                    <a:bodyPr/>
                    <a:lstStyle/>
                    <a:p>
                      <a:pPr fontAlgn="base" latinLnBrk="0"/>
                      <a:r>
                        <a:rPr lang="en-US">
                          <a:effectLst/>
                        </a:rPr>
                        <a:t>Verb</a:t>
                      </a:r>
                    </a:p>
                  </a:txBody>
                  <a:tcPr marL="60960" marR="60960" anchor="ctr">
                    <a:lnL w="12700" cap="flat" cmpd="sng" algn="ctr">
                      <a:solidFill>
                        <a:srgbClr val="E04606"/>
                      </a:solidFill>
                      <a:prstDash val="solid"/>
                      <a:round/>
                      <a:headEnd type="none" w="med" len="med"/>
                      <a:tailEnd type="none" w="med" len="med"/>
                    </a:lnL>
                    <a:lnR w="12700" cap="flat" cmpd="sng" algn="ctr">
                      <a:solidFill>
                        <a:srgbClr val="E04606"/>
                      </a:solidFill>
                      <a:prstDash val="solid"/>
                      <a:round/>
                      <a:headEnd type="none" w="med" len="med"/>
                      <a:tailEnd type="none" w="med" len="med"/>
                    </a:lnR>
                    <a:lnT w="12700" cap="flat" cmpd="sng" algn="ctr">
                      <a:solidFill>
                        <a:srgbClr val="E04606"/>
                      </a:solidFill>
                      <a:prstDash val="solid"/>
                      <a:round/>
                      <a:headEnd type="none" w="med" len="med"/>
                      <a:tailEnd type="none" w="med" len="med"/>
                    </a:lnT>
                    <a:lnB w="12700" cap="flat" cmpd="sng" algn="ctr">
                      <a:solidFill>
                        <a:srgbClr val="E04606"/>
                      </a:solidFill>
                      <a:prstDash val="solid"/>
                      <a:round/>
                      <a:headEnd type="none" w="med" len="med"/>
                      <a:tailEnd type="none" w="med" len="med"/>
                    </a:lnB>
                    <a:noFill/>
                  </a:tcPr>
                </a:tc>
                <a:tc>
                  <a:txBody>
                    <a:bodyPr/>
                    <a:lstStyle/>
                    <a:p>
                      <a:pPr fontAlgn="base" latinLnBrk="0"/>
                      <a:r>
                        <a:rPr lang="en-US">
                          <a:effectLst/>
                        </a:rPr>
                        <a:t>The action or state of being</a:t>
                      </a:r>
                    </a:p>
                  </a:txBody>
                  <a:tcPr marL="60960" marR="60960" anchor="ctr">
                    <a:lnL w="12700" cap="flat" cmpd="sng" algn="ctr">
                      <a:solidFill>
                        <a:srgbClr val="E04606"/>
                      </a:solidFill>
                      <a:prstDash val="solid"/>
                      <a:round/>
                      <a:headEnd type="none" w="med" len="med"/>
                      <a:tailEnd type="none" w="med" len="med"/>
                    </a:lnL>
                    <a:lnR w="12700" cap="flat" cmpd="sng" algn="ctr">
                      <a:solidFill>
                        <a:srgbClr val="E04606"/>
                      </a:solidFill>
                      <a:prstDash val="solid"/>
                      <a:round/>
                      <a:headEnd type="none" w="med" len="med"/>
                      <a:tailEnd type="none" w="med" len="med"/>
                    </a:lnR>
                    <a:lnT w="12700" cap="flat" cmpd="sng" algn="ctr">
                      <a:solidFill>
                        <a:srgbClr val="E04606"/>
                      </a:solidFill>
                      <a:prstDash val="solid"/>
                      <a:round/>
                      <a:headEnd type="none" w="med" len="med"/>
                      <a:tailEnd type="none" w="med" len="med"/>
                    </a:lnT>
                    <a:lnB w="12700" cap="flat" cmpd="sng" algn="ctr">
                      <a:solidFill>
                        <a:srgbClr val="E04606"/>
                      </a:solidFill>
                      <a:prstDash val="solid"/>
                      <a:round/>
                      <a:headEnd type="none" w="med" len="med"/>
                      <a:tailEnd type="none" w="med" len="med"/>
                    </a:lnB>
                    <a:noFill/>
                  </a:tcPr>
                </a:tc>
                <a:tc>
                  <a:txBody>
                    <a:bodyPr/>
                    <a:lstStyle/>
                    <a:p>
                      <a:pPr fontAlgn="base" latinLnBrk="0"/>
                      <a:r>
                        <a:rPr lang="en-US" dirty="0">
                          <a:effectLst/>
                        </a:rPr>
                        <a:t>Find the action word or linking verb in the sentence</a:t>
                      </a:r>
                    </a:p>
                  </a:txBody>
                  <a:tcPr marL="60960" marR="60960" anchor="ctr">
                    <a:lnL w="12700" cap="flat" cmpd="sng" algn="ctr">
                      <a:solidFill>
                        <a:srgbClr val="E04606"/>
                      </a:solidFill>
                      <a:prstDash val="solid"/>
                      <a:round/>
                      <a:headEnd type="none" w="med" len="med"/>
                      <a:tailEnd type="none" w="med" len="med"/>
                    </a:lnL>
                    <a:lnR w="12700" cap="flat" cmpd="sng" algn="ctr">
                      <a:solidFill>
                        <a:srgbClr val="E04606"/>
                      </a:solidFill>
                      <a:prstDash val="solid"/>
                      <a:round/>
                      <a:headEnd type="none" w="med" len="med"/>
                      <a:tailEnd type="none" w="med" len="med"/>
                    </a:lnR>
                    <a:lnT w="12700" cap="flat" cmpd="sng" algn="ctr">
                      <a:solidFill>
                        <a:srgbClr val="E04606"/>
                      </a:solidFill>
                      <a:prstDash val="solid"/>
                      <a:round/>
                      <a:headEnd type="none" w="med" len="med"/>
                      <a:tailEnd type="none" w="med" len="med"/>
                    </a:lnT>
                    <a:lnB w="12700" cap="flat" cmpd="sng" algn="ctr">
                      <a:solidFill>
                        <a:srgbClr val="E04606"/>
                      </a:solidFill>
                      <a:prstDash val="solid"/>
                      <a:round/>
                      <a:headEnd type="none" w="med" len="med"/>
                      <a:tailEnd type="none" w="med" len="med"/>
                    </a:lnB>
                    <a:noFill/>
                  </a:tcPr>
                </a:tc>
                <a:extLst>
                  <a:ext uri="{0D108BD9-81ED-4DB2-BD59-A6C34878D82A}">
                    <a16:rowId xmlns:a16="http://schemas.microsoft.com/office/drawing/2014/main" val="1446416967"/>
                  </a:ext>
                </a:extLst>
              </a:tr>
            </a:tbl>
          </a:graphicData>
        </a:graphic>
      </p:graphicFrame>
      <p:sp>
        <p:nvSpPr>
          <p:cNvPr id="5" name="Rectangle 1">
            <a:extLst>
              <a:ext uri="{FF2B5EF4-FFF2-40B4-BE49-F238E27FC236}">
                <a16:creationId xmlns:a16="http://schemas.microsoft.com/office/drawing/2014/main" id="{B632F1FF-45D3-C502-F5E1-946B8B07B283}"/>
              </a:ext>
            </a:extLst>
          </p:cNvPr>
          <p:cNvSpPr>
            <a:spLocks noChangeArrowheads="1"/>
          </p:cNvSpPr>
          <p:nvPr/>
        </p:nvSpPr>
        <p:spPr bwMode="auto">
          <a:xfrm>
            <a:off x="838200" y="1585609"/>
            <a:ext cx="1114958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fkGroteskNeue"/>
              </a:rPr>
              <a:t>Try putting he or she before the word you think is the verb. If it makes sense, it’s probably the verb. Then ask who or what does that verb to find the subject.</a:t>
            </a:r>
            <a:endParaRPr kumimoji="0" lang="en-US" altLang="en-US" sz="2000" b="0" i="0" u="none" strike="noStrike" cap="none" normalizeH="0" baseline="0" dirty="0">
              <a:ln>
                <a:noFill/>
              </a:ln>
              <a:solidFill>
                <a:schemeClr val="tx1"/>
              </a:solidFill>
              <a:effectLst/>
              <a:latin typeface="fkGrotes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fkGrotesk"/>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1056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CB1CCC2-4638-59D5-5D3C-80016A589983}"/>
              </a:ext>
            </a:extLst>
          </p:cNvPr>
          <p:cNvGraphicFramePr>
            <a:graphicFrameLocks noGrp="1"/>
          </p:cNvGraphicFramePr>
          <p:nvPr>
            <p:extLst>
              <p:ext uri="{D42A27DB-BD31-4B8C-83A1-F6EECF244321}">
                <p14:modId xmlns:p14="http://schemas.microsoft.com/office/powerpoint/2010/main" val="2803714084"/>
              </p:ext>
            </p:extLst>
          </p:nvPr>
        </p:nvGraphicFramePr>
        <p:xfrm>
          <a:off x="114298" y="70338"/>
          <a:ext cx="11992710" cy="6682155"/>
        </p:xfrm>
        <a:graphic>
          <a:graphicData uri="http://schemas.openxmlformats.org/drawingml/2006/table">
            <a:tbl>
              <a:tblPr/>
              <a:tblGrid>
                <a:gridCol w="2398542">
                  <a:extLst>
                    <a:ext uri="{9D8B030D-6E8A-4147-A177-3AD203B41FA5}">
                      <a16:colId xmlns:a16="http://schemas.microsoft.com/office/drawing/2014/main" val="2326404988"/>
                    </a:ext>
                  </a:extLst>
                </a:gridCol>
                <a:gridCol w="1162345">
                  <a:extLst>
                    <a:ext uri="{9D8B030D-6E8A-4147-A177-3AD203B41FA5}">
                      <a16:colId xmlns:a16="http://schemas.microsoft.com/office/drawing/2014/main" val="2032394534"/>
                    </a:ext>
                  </a:extLst>
                </a:gridCol>
                <a:gridCol w="1485900">
                  <a:extLst>
                    <a:ext uri="{9D8B030D-6E8A-4147-A177-3AD203B41FA5}">
                      <a16:colId xmlns:a16="http://schemas.microsoft.com/office/drawing/2014/main" val="39391336"/>
                    </a:ext>
                  </a:extLst>
                </a:gridCol>
                <a:gridCol w="2391507">
                  <a:extLst>
                    <a:ext uri="{9D8B030D-6E8A-4147-A177-3AD203B41FA5}">
                      <a16:colId xmlns:a16="http://schemas.microsoft.com/office/drawing/2014/main" val="2815222032"/>
                    </a:ext>
                  </a:extLst>
                </a:gridCol>
                <a:gridCol w="4554416">
                  <a:extLst>
                    <a:ext uri="{9D8B030D-6E8A-4147-A177-3AD203B41FA5}">
                      <a16:colId xmlns:a16="http://schemas.microsoft.com/office/drawing/2014/main" val="3557321366"/>
                    </a:ext>
                  </a:extLst>
                </a:gridCol>
              </a:tblGrid>
              <a:tr h="269372">
                <a:tc>
                  <a:txBody>
                    <a:bodyPr/>
                    <a:lstStyle/>
                    <a:p>
                      <a:pPr algn="l" fontAlgn="t" latinLnBrk="0"/>
                      <a:r>
                        <a:rPr lang="en-US" sz="1600" b="0">
                          <a:effectLst/>
                        </a:rPr>
                        <a:t>Example</a:t>
                      </a:r>
                    </a:p>
                  </a:txBody>
                  <a:tcPr marL="11317" marR="11317" marT="11317" marB="11317">
                    <a:lnL>
                      <a:noFill/>
                    </a:lnL>
                    <a:lnR>
                      <a:noFill/>
                    </a:lnR>
                    <a:lnT>
                      <a:noFill/>
                    </a:lnT>
                    <a:lnB w="12700" cap="flat" cmpd="sng" algn="ctr">
                      <a:solidFill>
                        <a:srgbClr val="104C75"/>
                      </a:solidFill>
                      <a:prstDash val="solid"/>
                      <a:round/>
                      <a:headEnd type="none" w="med" len="med"/>
                      <a:tailEnd type="none" w="med" len="med"/>
                    </a:lnB>
                    <a:noFill/>
                  </a:tcPr>
                </a:tc>
                <a:tc>
                  <a:txBody>
                    <a:bodyPr/>
                    <a:lstStyle/>
                    <a:p>
                      <a:pPr algn="l" fontAlgn="t" latinLnBrk="0"/>
                      <a:r>
                        <a:rPr lang="en-US" sz="1600" b="0">
                          <a:effectLst/>
                        </a:rPr>
                        <a:t>Singular</a:t>
                      </a:r>
                    </a:p>
                  </a:txBody>
                  <a:tcPr marL="11317" marR="11317" marT="11317" marB="11317">
                    <a:lnL>
                      <a:noFill/>
                    </a:lnL>
                    <a:lnR>
                      <a:noFill/>
                    </a:lnR>
                    <a:lnT>
                      <a:noFill/>
                    </a:lnT>
                    <a:lnB w="12700" cap="flat" cmpd="sng" algn="ctr">
                      <a:solidFill>
                        <a:srgbClr val="104C75"/>
                      </a:solidFill>
                      <a:prstDash val="solid"/>
                      <a:round/>
                      <a:headEnd type="none" w="med" len="med"/>
                      <a:tailEnd type="none" w="med" len="med"/>
                    </a:lnB>
                    <a:noFill/>
                  </a:tcPr>
                </a:tc>
                <a:tc>
                  <a:txBody>
                    <a:bodyPr/>
                    <a:lstStyle/>
                    <a:p>
                      <a:pPr algn="l" fontAlgn="t" latinLnBrk="0"/>
                      <a:r>
                        <a:rPr lang="en-US" sz="1600" b="0">
                          <a:effectLst/>
                        </a:rPr>
                        <a:t>Plural</a:t>
                      </a:r>
                    </a:p>
                  </a:txBody>
                  <a:tcPr marL="11317" marR="11317" marT="11317" marB="11317">
                    <a:lnL>
                      <a:noFill/>
                    </a:lnL>
                    <a:lnR>
                      <a:noFill/>
                    </a:lnR>
                    <a:lnT>
                      <a:noFill/>
                    </a:lnT>
                    <a:lnB w="12700" cap="flat" cmpd="sng" algn="ctr">
                      <a:solidFill>
                        <a:srgbClr val="104C75"/>
                      </a:solidFill>
                      <a:prstDash val="solid"/>
                      <a:round/>
                      <a:headEnd type="none" w="med" len="med"/>
                      <a:tailEnd type="none" w="med" len="med"/>
                    </a:lnB>
                    <a:noFill/>
                  </a:tcPr>
                </a:tc>
                <a:tc>
                  <a:txBody>
                    <a:bodyPr/>
                    <a:lstStyle/>
                    <a:p>
                      <a:pPr algn="l" fontAlgn="t" latinLnBrk="0"/>
                      <a:r>
                        <a:rPr lang="en-US" sz="1600" b="0">
                          <a:effectLst/>
                        </a:rPr>
                        <a:t>Type of Grammar Rule</a:t>
                      </a:r>
                    </a:p>
                  </a:txBody>
                  <a:tcPr marL="11317" marR="11317" marT="11317" marB="11317">
                    <a:lnL>
                      <a:noFill/>
                    </a:lnL>
                    <a:lnR>
                      <a:noFill/>
                    </a:lnR>
                    <a:lnT>
                      <a:noFill/>
                    </a:lnT>
                    <a:lnB w="12700" cap="flat" cmpd="sng" algn="ctr">
                      <a:solidFill>
                        <a:srgbClr val="104C75"/>
                      </a:solidFill>
                      <a:prstDash val="solid"/>
                      <a:round/>
                      <a:headEnd type="none" w="med" len="med"/>
                      <a:tailEnd type="none" w="med" len="med"/>
                    </a:lnB>
                    <a:noFill/>
                  </a:tcPr>
                </a:tc>
                <a:tc>
                  <a:txBody>
                    <a:bodyPr/>
                    <a:lstStyle/>
                    <a:p>
                      <a:pPr algn="l" fontAlgn="t" latinLnBrk="0"/>
                      <a:r>
                        <a:rPr lang="en-US" sz="1600" b="0" dirty="0">
                          <a:effectLst/>
                        </a:rPr>
                        <a:t>Explanation</a:t>
                      </a:r>
                    </a:p>
                  </a:txBody>
                  <a:tcPr marL="11317" marR="11317" marT="11317" marB="11317">
                    <a:lnL>
                      <a:noFill/>
                    </a:lnL>
                    <a:lnR>
                      <a:noFill/>
                    </a:lnR>
                    <a:lnT>
                      <a:noFill/>
                    </a:lnT>
                    <a:lnB w="12700" cap="flat" cmpd="sng" algn="ctr">
                      <a:solidFill>
                        <a:srgbClr val="104C75"/>
                      </a:solidFill>
                      <a:prstDash val="solid"/>
                      <a:round/>
                      <a:headEnd type="none" w="med" len="med"/>
                      <a:tailEnd type="none" w="med" len="med"/>
                    </a:lnB>
                    <a:noFill/>
                  </a:tcPr>
                </a:tc>
                <a:extLst>
                  <a:ext uri="{0D108BD9-81ED-4DB2-BD59-A6C34878D82A}">
                    <a16:rowId xmlns:a16="http://schemas.microsoft.com/office/drawing/2014/main" val="154271897"/>
                  </a:ext>
                </a:extLst>
              </a:tr>
              <a:tr h="417092">
                <a:tc>
                  <a:txBody>
                    <a:bodyPr/>
                    <a:lstStyle/>
                    <a:p>
                      <a:pPr fontAlgn="base" latinLnBrk="0"/>
                      <a:r>
                        <a:rPr lang="en-US" sz="1600">
                          <a:effectLst/>
                        </a:rPr>
                        <a:t>Regular plural</a:t>
                      </a:r>
                    </a:p>
                  </a:txBody>
                  <a:tcPr marL="11317" marR="11317" marT="8488" marB="8488" anchor="ctr">
                    <a:lnL w="12700" cap="flat" cmpd="sng" algn="ctr">
                      <a:solidFill>
                        <a:srgbClr val="104C75"/>
                      </a:solidFill>
                      <a:prstDash val="solid"/>
                      <a:round/>
                      <a:headEnd type="none" w="med" len="med"/>
                      <a:tailEnd type="none" w="med" len="med"/>
                    </a:lnL>
                    <a:lnR w="12700" cap="flat" cmpd="sng" algn="ctr">
                      <a:solidFill>
                        <a:srgbClr val="104C75"/>
                      </a:solidFill>
                      <a:prstDash val="solid"/>
                      <a:round/>
                      <a:headEnd type="none" w="med" len="med"/>
                      <a:tailEnd type="none" w="med" len="med"/>
                    </a:lnR>
                    <a:lnT w="12700" cap="flat" cmpd="sng" algn="ctr">
                      <a:solidFill>
                        <a:srgbClr val="104C75"/>
                      </a:solidFill>
                      <a:prstDash val="solid"/>
                      <a:round/>
                      <a:headEnd type="none" w="med" len="med"/>
                      <a:tailEnd type="none" w="med" len="med"/>
                    </a:lnT>
                    <a:lnB w="12700" cap="flat" cmpd="sng" algn="ctr">
                      <a:solidFill>
                        <a:srgbClr val="904A75"/>
                      </a:solidFill>
                      <a:prstDash val="solid"/>
                      <a:round/>
                      <a:headEnd type="none" w="med" len="med"/>
                      <a:tailEnd type="none" w="med" len="med"/>
                    </a:lnB>
                    <a:noFill/>
                  </a:tcPr>
                </a:tc>
                <a:tc>
                  <a:txBody>
                    <a:bodyPr/>
                    <a:lstStyle/>
                    <a:p>
                      <a:pPr fontAlgn="base" latinLnBrk="0"/>
                      <a:r>
                        <a:rPr lang="en-US" sz="1600">
                          <a:effectLst/>
                        </a:rPr>
                        <a:t>cat</a:t>
                      </a:r>
                    </a:p>
                  </a:txBody>
                  <a:tcPr marL="11317" marR="11317" marT="8488" marB="8488" anchor="ctr">
                    <a:lnL w="12700" cap="flat" cmpd="sng" algn="ctr">
                      <a:solidFill>
                        <a:srgbClr val="104C75"/>
                      </a:solidFill>
                      <a:prstDash val="solid"/>
                      <a:round/>
                      <a:headEnd type="none" w="med" len="med"/>
                      <a:tailEnd type="none" w="med" len="med"/>
                    </a:lnL>
                    <a:lnR w="12700" cap="flat" cmpd="sng" algn="ctr">
                      <a:solidFill>
                        <a:srgbClr val="104C75"/>
                      </a:solidFill>
                      <a:prstDash val="solid"/>
                      <a:round/>
                      <a:headEnd type="none" w="med" len="med"/>
                      <a:tailEnd type="none" w="med" len="med"/>
                    </a:lnR>
                    <a:lnT w="12700" cap="flat" cmpd="sng" algn="ctr">
                      <a:solidFill>
                        <a:srgbClr val="104C75"/>
                      </a:solidFill>
                      <a:prstDash val="solid"/>
                      <a:round/>
                      <a:headEnd type="none" w="med" len="med"/>
                      <a:tailEnd type="none" w="med" len="med"/>
                    </a:lnT>
                    <a:lnB w="12700" cap="flat" cmpd="sng" algn="ctr">
                      <a:solidFill>
                        <a:srgbClr val="904A75"/>
                      </a:solidFill>
                      <a:prstDash val="solid"/>
                      <a:round/>
                      <a:headEnd type="none" w="med" len="med"/>
                      <a:tailEnd type="none" w="med" len="med"/>
                    </a:lnB>
                    <a:noFill/>
                  </a:tcPr>
                </a:tc>
                <a:tc>
                  <a:txBody>
                    <a:bodyPr/>
                    <a:lstStyle/>
                    <a:p>
                      <a:pPr fontAlgn="base" latinLnBrk="0"/>
                      <a:r>
                        <a:rPr lang="en-US" sz="1600">
                          <a:effectLst/>
                        </a:rPr>
                        <a:t>cats</a:t>
                      </a:r>
                    </a:p>
                  </a:txBody>
                  <a:tcPr marL="11317" marR="11317" marT="8488" marB="8488" anchor="ctr">
                    <a:lnL w="12700" cap="flat" cmpd="sng" algn="ctr">
                      <a:solidFill>
                        <a:srgbClr val="104C75"/>
                      </a:solidFill>
                      <a:prstDash val="solid"/>
                      <a:round/>
                      <a:headEnd type="none" w="med" len="med"/>
                      <a:tailEnd type="none" w="med" len="med"/>
                    </a:lnL>
                    <a:lnR w="12700" cap="flat" cmpd="sng" algn="ctr">
                      <a:solidFill>
                        <a:srgbClr val="104C75"/>
                      </a:solidFill>
                      <a:prstDash val="solid"/>
                      <a:round/>
                      <a:headEnd type="none" w="med" len="med"/>
                      <a:tailEnd type="none" w="med" len="med"/>
                    </a:lnR>
                    <a:lnT w="12700" cap="flat" cmpd="sng" algn="ctr">
                      <a:solidFill>
                        <a:srgbClr val="104C75"/>
                      </a:solidFill>
                      <a:prstDash val="solid"/>
                      <a:round/>
                      <a:headEnd type="none" w="med" len="med"/>
                      <a:tailEnd type="none" w="med" len="med"/>
                    </a:lnT>
                    <a:lnB w="12700" cap="flat" cmpd="sng" algn="ctr">
                      <a:solidFill>
                        <a:srgbClr val="904A75"/>
                      </a:solidFill>
                      <a:prstDash val="solid"/>
                      <a:round/>
                      <a:headEnd type="none" w="med" len="med"/>
                      <a:tailEnd type="none" w="med" len="med"/>
                    </a:lnB>
                    <a:noFill/>
                  </a:tcPr>
                </a:tc>
                <a:tc>
                  <a:txBody>
                    <a:bodyPr/>
                    <a:lstStyle/>
                    <a:p>
                      <a:pPr fontAlgn="base" latinLnBrk="0"/>
                      <a:r>
                        <a:rPr lang="en-US" sz="1600" b="0">
                          <a:effectLst/>
                        </a:rPr>
                        <a:t>Add -s</a:t>
                      </a:r>
                      <a:endParaRPr lang="en-US" sz="1600">
                        <a:effectLst/>
                      </a:endParaRPr>
                    </a:p>
                  </a:txBody>
                  <a:tcPr marL="11317" marR="11317" marT="8488" marB="8488" anchor="ctr">
                    <a:lnL w="12700" cap="flat" cmpd="sng" algn="ctr">
                      <a:solidFill>
                        <a:srgbClr val="104C75"/>
                      </a:solidFill>
                      <a:prstDash val="solid"/>
                      <a:round/>
                      <a:headEnd type="none" w="med" len="med"/>
                      <a:tailEnd type="none" w="med" len="med"/>
                    </a:lnL>
                    <a:lnR w="12700" cap="flat" cmpd="sng" algn="ctr">
                      <a:solidFill>
                        <a:srgbClr val="104C75"/>
                      </a:solidFill>
                      <a:prstDash val="solid"/>
                      <a:round/>
                      <a:headEnd type="none" w="med" len="med"/>
                      <a:tailEnd type="none" w="med" len="med"/>
                    </a:lnR>
                    <a:lnT w="12700" cap="flat" cmpd="sng" algn="ctr">
                      <a:solidFill>
                        <a:srgbClr val="104C75"/>
                      </a:solidFill>
                      <a:prstDash val="solid"/>
                      <a:round/>
                      <a:headEnd type="none" w="med" len="med"/>
                      <a:tailEnd type="none" w="med" len="med"/>
                    </a:lnT>
                    <a:lnB w="12700" cap="flat" cmpd="sng" algn="ctr">
                      <a:solidFill>
                        <a:srgbClr val="904A75"/>
                      </a:solidFill>
                      <a:prstDash val="solid"/>
                      <a:round/>
                      <a:headEnd type="none" w="med" len="med"/>
                      <a:tailEnd type="none" w="med" len="med"/>
                    </a:lnB>
                    <a:noFill/>
                  </a:tcPr>
                </a:tc>
                <a:tc>
                  <a:txBody>
                    <a:bodyPr/>
                    <a:lstStyle/>
                    <a:p>
                      <a:pPr fontAlgn="base" latinLnBrk="0"/>
                      <a:r>
                        <a:rPr lang="en-US" sz="1600">
                          <a:effectLst/>
                        </a:rPr>
                        <a:t>Most nouns just add </a:t>
                      </a:r>
                      <a:r>
                        <a:rPr lang="en-US" sz="1600" b="0">
                          <a:effectLst/>
                        </a:rPr>
                        <a:t>-s</a:t>
                      </a:r>
                      <a:r>
                        <a:rPr lang="en-US" sz="1600">
                          <a:effectLst/>
                        </a:rPr>
                        <a:t> to become plural.</a:t>
                      </a:r>
                    </a:p>
                  </a:txBody>
                  <a:tcPr marL="11317" marR="11317" marT="8488" marB="8488" anchor="ctr">
                    <a:lnL w="12700" cap="flat" cmpd="sng" algn="ctr">
                      <a:solidFill>
                        <a:srgbClr val="104C75"/>
                      </a:solidFill>
                      <a:prstDash val="solid"/>
                      <a:round/>
                      <a:headEnd type="none" w="med" len="med"/>
                      <a:tailEnd type="none" w="med" len="med"/>
                    </a:lnL>
                    <a:lnR w="12700" cap="flat" cmpd="sng" algn="ctr">
                      <a:solidFill>
                        <a:srgbClr val="104C75"/>
                      </a:solidFill>
                      <a:prstDash val="solid"/>
                      <a:round/>
                      <a:headEnd type="none" w="med" len="med"/>
                      <a:tailEnd type="none" w="med" len="med"/>
                    </a:lnR>
                    <a:lnT w="12700" cap="flat" cmpd="sng" algn="ctr">
                      <a:solidFill>
                        <a:srgbClr val="104C75"/>
                      </a:solidFill>
                      <a:prstDash val="solid"/>
                      <a:round/>
                      <a:headEnd type="none" w="med" len="med"/>
                      <a:tailEnd type="none" w="med" len="med"/>
                    </a:lnT>
                    <a:lnB w="12700" cap="flat" cmpd="sng" algn="ctr">
                      <a:solidFill>
                        <a:srgbClr val="904A75"/>
                      </a:solidFill>
                      <a:prstDash val="solid"/>
                      <a:round/>
                      <a:headEnd type="none" w="med" len="med"/>
                      <a:tailEnd type="none" w="med" len="med"/>
                    </a:lnB>
                    <a:noFill/>
                  </a:tcPr>
                </a:tc>
                <a:extLst>
                  <a:ext uri="{0D108BD9-81ED-4DB2-BD59-A6C34878D82A}">
                    <a16:rowId xmlns:a16="http://schemas.microsoft.com/office/drawing/2014/main" val="3707738917"/>
                  </a:ext>
                </a:extLst>
              </a:tr>
              <a:tr h="729910">
                <a:tc>
                  <a:txBody>
                    <a:bodyPr/>
                    <a:lstStyle/>
                    <a:p>
                      <a:pPr fontAlgn="base" latinLnBrk="0"/>
                      <a:r>
                        <a:rPr lang="en-US" sz="1600">
                          <a:effectLst/>
                        </a:rPr>
                        <a:t>Ends with s, x, z, ch, sh</a:t>
                      </a:r>
                    </a:p>
                  </a:txBody>
                  <a:tcPr marL="11317" marR="11317" marT="8488" marB="8488" anchor="ctr">
                    <a:lnL w="12700" cap="flat" cmpd="sng" algn="ctr">
                      <a:solidFill>
                        <a:srgbClr val="904A75"/>
                      </a:solidFill>
                      <a:prstDash val="solid"/>
                      <a:round/>
                      <a:headEnd type="none" w="med" len="med"/>
                      <a:tailEnd type="none" w="med" len="med"/>
                    </a:lnL>
                    <a:lnR w="12700" cap="flat" cmpd="sng" algn="ctr">
                      <a:solidFill>
                        <a:srgbClr val="904A75"/>
                      </a:solidFill>
                      <a:prstDash val="solid"/>
                      <a:round/>
                      <a:headEnd type="none" w="med" len="med"/>
                      <a:tailEnd type="none" w="med" len="med"/>
                    </a:lnR>
                    <a:lnT w="12700" cap="flat" cmpd="sng" algn="ctr">
                      <a:solidFill>
                        <a:srgbClr val="904A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dirty="0">
                          <a:effectLst/>
                        </a:rPr>
                        <a:t>box</a:t>
                      </a:r>
                    </a:p>
                  </a:txBody>
                  <a:tcPr marL="11317" marR="11317" marT="8488" marB="8488" anchor="ctr">
                    <a:lnL w="12700" cap="flat" cmpd="sng" algn="ctr">
                      <a:solidFill>
                        <a:srgbClr val="904A75"/>
                      </a:solidFill>
                      <a:prstDash val="solid"/>
                      <a:round/>
                      <a:headEnd type="none" w="med" len="med"/>
                      <a:tailEnd type="none" w="med" len="med"/>
                    </a:lnL>
                    <a:lnR w="12700" cap="flat" cmpd="sng" algn="ctr">
                      <a:solidFill>
                        <a:srgbClr val="904A75"/>
                      </a:solidFill>
                      <a:prstDash val="solid"/>
                      <a:round/>
                      <a:headEnd type="none" w="med" len="med"/>
                      <a:tailEnd type="none" w="med" len="med"/>
                    </a:lnR>
                    <a:lnT w="12700" cap="flat" cmpd="sng" algn="ctr">
                      <a:solidFill>
                        <a:srgbClr val="904A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a:effectLst/>
                        </a:rPr>
                        <a:t>boxes</a:t>
                      </a:r>
                    </a:p>
                  </a:txBody>
                  <a:tcPr marL="11317" marR="11317" marT="8488" marB="8488" anchor="ctr">
                    <a:lnL w="12700" cap="flat" cmpd="sng" algn="ctr">
                      <a:solidFill>
                        <a:srgbClr val="904A75"/>
                      </a:solidFill>
                      <a:prstDash val="solid"/>
                      <a:round/>
                      <a:headEnd type="none" w="med" len="med"/>
                      <a:tailEnd type="none" w="med" len="med"/>
                    </a:lnL>
                    <a:lnR w="12700" cap="flat" cmpd="sng" algn="ctr">
                      <a:solidFill>
                        <a:srgbClr val="904A75"/>
                      </a:solidFill>
                      <a:prstDash val="solid"/>
                      <a:round/>
                      <a:headEnd type="none" w="med" len="med"/>
                      <a:tailEnd type="none" w="med" len="med"/>
                    </a:lnR>
                    <a:lnT w="12700" cap="flat" cmpd="sng" algn="ctr">
                      <a:solidFill>
                        <a:srgbClr val="904A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b="0">
                          <a:effectLst/>
                        </a:rPr>
                        <a:t>Add -es</a:t>
                      </a:r>
                      <a:endParaRPr lang="en-US" sz="1600">
                        <a:effectLst/>
                      </a:endParaRPr>
                    </a:p>
                  </a:txBody>
                  <a:tcPr marL="11317" marR="11317" marT="8488" marB="8488" anchor="ctr">
                    <a:lnL w="12700" cap="flat" cmpd="sng" algn="ctr">
                      <a:solidFill>
                        <a:srgbClr val="904A75"/>
                      </a:solidFill>
                      <a:prstDash val="solid"/>
                      <a:round/>
                      <a:headEnd type="none" w="med" len="med"/>
                      <a:tailEnd type="none" w="med" len="med"/>
                    </a:lnL>
                    <a:lnR w="12700" cap="flat" cmpd="sng" algn="ctr">
                      <a:solidFill>
                        <a:srgbClr val="904A75"/>
                      </a:solidFill>
                      <a:prstDash val="solid"/>
                      <a:round/>
                      <a:headEnd type="none" w="med" len="med"/>
                      <a:tailEnd type="none" w="med" len="med"/>
                    </a:lnR>
                    <a:lnT w="12700" cap="flat" cmpd="sng" algn="ctr">
                      <a:solidFill>
                        <a:srgbClr val="904A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a:effectLst/>
                        </a:rPr>
                        <a:t>Nouns ending in these sounds add </a:t>
                      </a:r>
                      <a:r>
                        <a:rPr lang="en-US" sz="1600" b="0">
                          <a:effectLst/>
                        </a:rPr>
                        <a:t>-es</a:t>
                      </a:r>
                      <a:r>
                        <a:rPr lang="en-US" sz="1600">
                          <a:effectLst/>
                        </a:rPr>
                        <a:t> to make pronunciation easier.</a:t>
                      </a:r>
                    </a:p>
                  </a:txBody>
                  <a:tcPr marL="11317" marR="11317" marT="8488" marB="8488" anchor="ctr">
                    <a:lnL w="12700" cap="flat" cmpd="sng" algn="ctr">
                      <a:solidFill>
                        <a:srgbClr val="904A75"/>
                      </a:solidFill>
                      <a:prstDash val="solid"/>
                      <a:round/>
                      <a:headEnd type="none" w="med" len="med"/>
                      <a:tailEnd type="none" w="med" len="med"/>
                    </a:lnL>
                    <a:lnR w="12700" cap="flat" cmpd="sng" algn="ctr">
                      <a:solidFill>
                        <a:srgbClr val="904A75"/>
                      </a:solidFill>
                      <a:prstDash val="solid"/>
                      <a:round/>
                      <a:headEnd type="none" w="med" len="med"/>
                      <a:tailEnd type="none" w="med" len="med"/>
                    </a:lnR>
                    <a:lnT w="12700" cap="flat" cmpd="sng" algn="ctr">
                      <a:solidFill>
                        <a:srgbClr val="904A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extLst>
                  <a:ext uri="{0D108BD9-81ED-4DB2-BD59-A6C34878D82A}">
                    <a16:rowId xmlns:a16="http://schemas.microsoft.com/office/drawing/2014/main" val="2759049007"/>
                  </a:ext>
                </a:extLst>
              </a:tr>
              <a:tr h="495296">
                <a:tc>
                  <a:txBody>
                    <a:bodyPr/>
                    <a:lstStyle/>
                    <a:p>
                      <a:pPr fontAlgn="base" latinLnBrk="0"/>
                      <a:r>
                        <a:rPr lang="en-US" sz="1600">
                          <a:effectLst/>
                        </a:rPr>
                        <a:t>Ends with consonant + y</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a:effectLst/>
                        </a:rPr>
                        <a:t>city</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a:effectLst/>
                        </a:rPr>
                        <a:t>cities</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b="0">
                          <a:effectLst/>
                        </a:rPr>
                        <a:t>Change y to ies</a:t>
                      </a:r>
                      <a:endParaRPr lang="en-US" sz="1600">
                        <a:effectLst/>
                      </a:endParaRP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a:effectLst/>
                        </a:rPr>
                        <a:t>Drop </a:t>
                      </a:r>
                      <a:r>
                        <a:rPr lang="en-US" sz="1600" b="0">
                          <a:effectLst/>
                        </a:rPr>
                        <a:t>y</a:t>
                      </a:r>
                      <a:r>
                        <a:rPr lang="en-US" sz="1600">
                          <a:effectLst/>
                        </a:rPr>
                        <a:t>, add </a:t>
                      </a:r>
                      <a:r>
                        <a:rPr lang="en-US" sz="1600" b="0">
                          <a:effectLst/>
                        </a:rPr>
                        <a:t>-ies</a:t>
                      </a:r>
                      <a:r>
                        <a:rPr lang="en-US" sz="1600">
                          <a:effectLst/>
                        </a:rPr>
                        <a:t> if preceded by a consonant.</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extLst>
                  <a:ext uri="{0D108BD9-81ED-4DB2-BD59-A6C34878D82A}">
                    <a16:rowId xmlns:a16="http://schemas.microsoft.com/office/drawing/2014/main" val="3993950446"/>
                  </a:ext>
                </a:extLst>
              </a:tr>
              <a:tr h="338887">
                <a:tc>
                  <a:txBody>
                    <a:bodyPr/>
                    <a:lstStyle/>
                    <a:p>
                      <a:pPr fontAlgn="base" latinLnBrk="0"/>
                      <a:r>
                        <a:rPr lang="en-US" sz="1600">
                          <a:effectLst/>
                        </a:rPr>
                        <a:t>Ends with vowel + y</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504B75"/>
                      </a:solidFill>
                      <a:prstDash val="solid"/>
                      <a:round/>
                      <a:headEnd type="none" w="med" len="med"/>
                      <a:tailEnd type="none" w="med" len="med"/>
                    </a:lnB>
                    <a:noFill/>
                  </a:tcPr>
                </a:tc>
                <a:tc>
                  <a:txBody>
                    <a:bodyPr/>
                    <a:lstStyle/>
                    <a:p>
                      <a:pPr fontAlgn="base" latinLnBrk="0"/>
                      <a:r>
                        <a:rPr lang="en-US" sz="1600">
                          <a:effectLst/>
                        </a:rPr>
                        <a:t>boy</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504B75"/>
                      </a:solidFill>
                      <a:prstDash val="solid"/>
                      <a:round/>
                      <a:headEnd type="none" w="med" len="med"/>
                      <a:tailEnd type="none" w="med" len="med"/>
                    </a:lnB>
                    <a:noFill/>
                  </a:tcPr>
                </a:tc>
                <a:tc>
                  <a:txBody>
                    <a:bodyPr/>
                    <a:lstStyle/>
                    <a:p>
                      <a:pPr fontAlgn="base" latinLnBrk="0"/>
                      <a:r>
                        <a:rPr lang="en-US" sz="1600">
                          <a:effectLst/>
                        </a:rPr>
                        <a:t>boys</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504B75"/>
                      </a:solidFill>
                      <a:prstDash val="solid"/>
                      <a:round/>
                      <a:headEnd type="none" w="med" len="med"/>
                      <a:tailEnd type="none" w="med" len="med"/>
                    </a:lnB>
                    <a:noFill/>
                  </a:tcPr>
                </a:tc>
                <a:tc>
                  <a:txBody>
                    <a:bodyPr/>
                    <a:lstStyle/>
                    <a:p>
                      <a:pPr fontAlgn="base" latinLnBrk="0"/>
                      <a:r>
                        <a:rPr lang="en-US" sz="1600" b="0">
                          <a:effectLst/>
                        </a:rPr>
                        <a:t>Add -s</a:t>
                      </a:r>
                      <a:endParaRPr lang="en-US" sz="1600">
                        <a:effectLst/>
                      </a:endParaRP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504B75"/>
                      </a:solidFill>
                      <a:prstDash val="solid"/>
                      <a:round/>
                      <a:headEnd type="none" w="med" len="med"/>
                      <a:tailEnd type="none" w="med" len="med"/>
                    </a:lnB>
                    <a:noFill/>
                  </a:tcPr>
                </a:tc>
                <a:tc>
                  <a:txBody>
                    <a:bodyPr/>
                    <a:lstStyle/>
                    <a:p>
                      <a:pPr fontAlgn="base" latinLnBrk="0"/>
                      <a:r>
                        <a:rPr lang="en-US" sz="1600">
                          <a:effectLst/>
                        </a:rPr>
                        <a:t>Just add </a:t>
                      </a:r>
                      <a:r>
                        <a:rPr lang="en-US" sz="1600" b="0">
                          <a:effectLst/>
                        </a:rPr>
                        <a:t>-s</a:t>
                      </a:r>
                      <a:r>
                        <a:rPr lang="en-US" sz="1600">
                          <a:effectLst/>
                        </a:rPr>
                        <a:t> if y is after a vowel.</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504B75"/>
                      </a:solidFill>
                      <a:prstDash val="solid"/>
                      <a:round/>
                      <a:headEnd type="none" w="med" len="med"/>
                      <a:tailEnd type="none" w="med" len="med"/>
                    </a:lnB>
                    <a:noFill/>
                  </a:tcPr>
                </a:tc>
                <a:extLst>
                  <a:ext uri="{0D108BD9-81ED-4DB2-BD59-A6C34878D82A}">
                    <a16:rowId xmlns:a16="http://schemas.microsoft.com/office/drawing/2014/main" val="2658928476"/>
                  </a:ext>
                </a:extLst>
              </a:tr>
              <a:tr h="495296">
                <a:tc>
                  <a:txBody>
                    <a:bodyPr/>
                    <a:lstStyle/>
                    <a:p>
                      <a:pPr fontAlgn="base" latinLnBrk="0"/>
                      <a:r>
                        <a:rPr lang="en-US" sz="1600">
                          <a:effectLst/>
                        </a:rPr>
                        <a:t>Ends with f/fe</a:t>
                      </a:r>
                    </a:p>
                  </a:txBody>
                  <a:tcPr marL="11317" marR="11317" marT="8488" marB="8488" anchor="ctr">
                    <a:lnL w="12700" cap="flat" cmpd="sng" algn="ctr">
                      <a:solidFill>
                        <a:srgbClr val="504B75"/>
                      </a:solidFill>
                      <a:prstDash val="solid"/>
                      <a:round/>
                      <a:headEnd type="none" w="med" len="med"/>
                      <a:tailEnd type="none" w="med" len="med"/>
                    </a:lnL>
                    <a:lnR w="12700" cap="flat" cmpd="sng" algn="ctr">
                      <a:solidFill>
                        <a:srgbClr val="504B75"/>
                      </a:solidFill>
                      <a:prstDash val="solid"/>
                      <a:round/>
                      <a:headEnd type="none" w="med" len="med"/>
                      <a:tailEnd type="none" w="med" len="med"/>
                    </a:lnR>
                    <a:lnT w="12700" cap="flat" cmpd="sng" algn="ctr">
                      <a:solidFill>
                        <a:srgbClr val="504B75"/>
                      </a:solidFill>
                      <a:prstDash val="solid"/>
                      <a:round/>
                      <a:headEnd type="none" w="med" len="med"/>
                      <a:tailEnd type="none" w="med" len="med"/>
                    </a:lnT>
                    <a:lnB w="12700" cap="flat" cmpd="sng" algn="ctr">
                      <a:solidFill>
                        <a:srgbClr val="D04A75"/>
                      </a:solidFill>
                      <a:prstDash val="solid"/>
                      <a:round/>
                      <a:headEnd type="none" w="med" len="med"/>
                      <a:tailEnd type="none" w="med" len="med"/>
                    </a:lnB>
                    <a:noFill/>
                  </a:tcPr>
                </a:tc>
                <a:tc>
                  <a:txBody>
                    <a:bodyPr/>
                    <a:lstStyle/>
                    <a:p>
                      <a:pPr fontAlgn="base" latinLnBrk="0"/>
                      <a:r>
                        <a:rPr lang="en-US" sz="1600">
                          <a:effectLst/>
                        </a:rPr>
                        <a:t>leaf</a:t>
                      </a:r>
                    </a:p>
                  </a:txBody>
                  <a:tcPr marL="11317" marR="11317" marT="8488" marB="8488" anchor="ctr">
                    <a:lnL w="12700" cap="flat" cmpd="sng" algn="ctr">
                      <a:solidFill>
                        <a:srgbClr val="504B75"/>
                      </a:solidFill>
                      <a:prstDash val="solid"/>
                      <a:round/>
                      <a:headEnd type="none" w="med" len="med"/>
                      <a:tailEnd type="none" w="med" len="med"/>
                    </a:lnL>
                    <a:lnR w="12700" cap="flat" cmpd="sng" algn="ctr">
                      <a:solidFill>
                        <a:srgbClr val="504B75"/>
                      </a:solidFill>
                      <a:prstDash val="solid"/>
                      <a:round/>
                      <a:headEnd type="none" w="med" len="med"/>
                      <a:tailEnd type="none" w="med" len="med"/>
                    </a:lnR>
                    <a:lnT w="12700" cap="flat" cmpd="sng" algn="ctr">
                      <a:solidFill>
                        <a:srgbClr val="504B75"/>
                      </a:solidFill>
                      <a:prstDash val="solid"/>
                      <a:round/>
                      <a:headEnd type="none" w="med" len="med"/>
                      <a:tailEnd type="none" w="med" len="med"/>
                    </a:lnT>
                    <a:lnB w="12700" cap="flat" cmpd="sng" algn="ctr">
                      <a:solidFill>
                        <a:srgbClr val="D04A75"/>
                      </a:solidFill>
                      <a:prstDash val="solid"/>
                      <a:round/>
                      <a:headEnd type="none" w="med" len="med"/>
                      <a:tailEnd type="none" w="med" len="med"/>
                    </a:lnB>
                    <a:noFill/>
                  </a:tcPr>
                </a:tc>
                <a:tc>
                  <a:txBody>
                    <a:bodyPr/>
                    <a:lstStyle/>
                    <a:p>
                      <a:pPr fontAlgn="base" latinLnBrk="0"/>
                      <a:r>
                        <a:rPr lang="en-US" sz="1600">
                          <a:effectLst/>
                        </a:rPr>
                        <a:t>leaves</a:t>
                      </a:r>
                    </a:p>
                  </a:txBody>
                  <a:tcPr marL="11317" marR="11317" marT="8488" marB="8488" anchor="ctr">
                    <a:lnL w="12700" cap="flat" cmpd="sng" algn="ctr">
                      <a:solidFill>
                        <a:srgbClr val="504B75"/>
                      </a:solidFill>
                      <a:prstDash val="solid"/>
                      <a:round/>
                      <a:headEnd type="none" w="med" len="med"/>
                      <a:tailEnd type="none" w="med" len="med"/>
                    </a:lnL>
                    <a:lnR w="12700" cap="flat" cmpd="sng" algn="ctr">
                      <a:solidFill>
                        <a:srgbClr val="504B75"/>
                      </a:solidFill>
                      <a:prstDash val="solid"/>
                      <a:round/>
                      <a:headEnd type="none" w="med" len="med"/>
                      <a:tailEnd type="none" w="med" len="med"/>
                    </a:lnR>
                    <a:lnT w="12700" cap="flat" cmpd="sng" algn="ctr">
                      <a:solidFill>
                        <a:srgbClr val="504B75"/>
                      </a:solidFill>
                      <a:prstDash val="solid"/>
                      <a:round/>
                      <a:headEnd type="none" w="med" len="med"/>
                      <a:tailEnd type="none" w="med" len="med"/>
                    </a:lnT>
                    <a:lnB w="12700" cap="flat" cmpd="sng" algn="ctr">
                      <a:solidFill>
                        <a:srgbClr val="D04A75"/>
                      </a:solidFill>
                      <a:prstDash val="solid"/>
                      <a:round/>
                      <a:headEnd type="none" w="med" len="med"/>
                      <a:tailEnd type="none" w="med" len="med"/>
                    </a:lnB>
                    <a:noFill/>
                  </a:tcPr>
                </a:tc>
                <a:tc>
                  <a:txBody>
                    <a:bodyPr/>
                    <a:lstStyle/>
                    <a:p>
                      <a:pPr fontAlgn="base" latinLnBrk="0"/>
                      <a:r>
                        <a:rPr lang="en-US" sz="1600" b="0">
                          <a:effectLst/>
                        </a:rPr>
                        <a:t>Change f/fe to ves</a:t>
                      </a:r>
                      <a:endParaRPr lang="en-US" sz="1600">
                        <a:effectLst/>
                      </a:endParaRPr>
                    </a:p>
                  </a:txBody>
                  <a:tcPr marL="11317" marR="11317" marT="8488" marB="8488" anchor="ctr">
                    <a:lnL w="12700" cap="flat" cmpd="sng" algn="ctr">
                      <a:solidFill>
                        <a:srgbClr val="504B75"/>
                      </a:solidFill>
                      <a:prstDash val="solid"/>
                      <a:round/>
                      <a:headEnd type="none" w="med" len="med"/>
                      <a:tailEnd type="none" w="med" len="med"/>
                    </a:lnL>
                    <a:lnR w="12700" cap="flat" cmpd="sng" algn="ctr">
                      <a:solidFill>
                        <a:srgbClr val="504B75"/>
                      </a:solidFill>
                      <a:prstDash val="solid"/>
                      <a:round/>
                      <a:headEnd type="none" w="med" len="med"/>
                      <a:tailEnd type="none" w="med" len="med"/>
                    </a:lnR>
                    <a:lnT w="12700" cap="flat" cmpd="sng" algn="ctr">
                      <a:solidFill>
                        <a:srgbClr val="504B75"/>
                      </a:solidFill>
                      <a:prstDash val="solid"/>
                      <a:round/>
                      <a:headEnd type="none" w="med" len="med"/>
                      <a:tailEnd type="none" w="med" len="med"/>
                    </a:lnT>
                    <a:lnB w="12700" cap="flat" cmpd="sng" algn="ctr">
                      <a:solidFill>
                        <a:srgbClr val="D04A75"/>
                      </a:solidFill>
                      <a:prstDash val="solid"/>
                      <a:round/>
                      <a:headEnd type="none" w="med" len="med"/>
                      <a:tailEnd type="none" w="med" len="med"/>
                    </a:lnB>
                    <a:noFill/>
                  </a:tcPr>
                </a:tc>
                <a:tc>
                  <a:txBody>
                    <a:bodyPr/>
                    <a:lstStyle/>
                    <a:p>
                      <a:pPr fontAlgn="base" latinLnBrk="0"/>
                      <a:r>
                        <a:rPr lang="en-US" sz="1600">
                          <a:effectLst/>
                        </a:rPr>
                        <a:t>Change </a:t>
                      </a:r>
                      <a:r>
                        <a:rPr lang="en-US" sz="1600" b="0">
                          <a:effectLst/>
                        </a:rPr>
                        <a:t>f/fe</a:t>
                      </a:r>
                      <a:r>
                        <a:rPr lang="en-US" sz="1600">
                          <a:effectLst/>
                        </a:rPr>
                        <a:t> to </a:t>
                      </a:r>
                      <a:r>
                        <a:rPr lang="en-US" sz="1600" b="0">
                          <a:effectLst/>
                        </a:rPr>
                        <a:t>v</a:t>
                      </a:r>
                      <a:r>
                        <a:rPr lang="en-US" sz="1600">
                          <a:effectLst/>
                        </a:rPr>
                        <a:t> and add </a:t>
                      </a:r>
                      <a:r>
                        <a:rPr lang="en-US" sz="1600" b="0">
                          <a:effectLst/>
                        </a:rPr>
                        <a:t>-es</a:t>
                      </a:r>
                      <a:r>
                        <a:rPr lang="en-US" sz="1600">
                          <a:effectLst/>
                        </a:rPr>
                        <a:t> (e.g., leaf → leaves).</a:t>
                      </a:r>
                    </a:p>
                  </a:txBody>
                  <a:tcPr marL="11317" marR="11317" marT="8488" marB="8488" anchor="ctr">
                    <a:lnL w="12700" cap="flat" cmpd="sng" algn="ctr">
                      <a:solidFill>
                        <a:srgbClr val="504B75"/>
                      </a:solidFill>
                      <a:prstDash val="solid"/>
                      <a:round/>
                      <a:headEnd type="none" w="med" len="med"/>
                      <a:tailEnd type="none" w="med" len="med"/>
                    </a:lnL>
                    <a:lnR w="12700" cap="flat" cmpd="sng" algn="ctr">
                      <a:solidFill>
                        <a:srgbClr val="504B75"/>
                      </a:solidFill>
                      <a:prstDash val="solid"/>
                      <a:round/>
                      <a:headEnd type="none" w="med" len="med"/>
                      <a:tailEnd type="none" w="med" len="med"/>
                    </a:lnR>
                    <a:lnT w="12700" cap="flat" cmpd="sng" algn="ctr">
                      <a:solidFill>
                        <a:srgbClr val="504B75"/>
                      </a:solidFill>
                      <a:prstDash val="solid"/>
                      <a:round/>
                      <a:headEnd type="none" w="med" len="med"/>
                      <a:tailEnd type="none" w="med" len="med"/>
                    </a:lnT>
                    <a:lnB w="12700" cap="flat" cmpd="sng" algn="ctr">
                      <a:solidFill>
                        <a:srgbClr val="D04A75"/>
                      </a:solidFill>
                      <a:prstDash val="solid"/>
                      <a:round/>
                      <a:headEnd type="none" w="med" len="med"/>
                      <a:tailEnd type="none" w="med" len="med"/>
                    </a:lnB>
                    <a:noFill/>
                  </a:tcPr>
                </a:tc>
                <a:extLst>
                  <a:ext uri="{0D108BD9-81ED-4DB2-BD59-A6C34878D82A}">
                    <a16:rowId xmlns:a16="http://schemas.microsoft.com/office/drawing/2014/main" val="4056626481"/>
                  </a:ext>
                </a:extLst>
              </a:tr>
              <a:tr h="573501">
                <a:tc>
                  <a:txBody>
                    <a:bodyPr/>
                    <a:lstStyle/>
                    <a:p>
                      <a:pPr fontAlgn="base" latinLnBrk="0"/>
                      <a:r>
                        <a:rPr lang="en-US" sz="1600">
                          <a:effectLst/>
                        </a:rPr>
                        <a:t>Ends with f/fe (exception)</a:t>
                      </a:r>
                    </a:p>
                  </a:txBody>
                  <a:tcPr marL="11317" marR="11317" marT="8488" marB="8488" anchor="ctr">
                    <a:lnL w="12700" cap="flat" cmpd="sng" algn="ctr">
                      <a:solidFill>
                        <a:srgbClr val="D04A75"/>
                      </a:solidFill>
                      <a:prstDash val="solid"/>
                      <a:round/>
                      <a:headEnd type="none" w="med" len="med"/>
                      <a:tailEnd type="none" w="med" len="med"/>
                    </a:lnL>
                    <a:lnR w="12700" cap="flat" cmpd="sng" algn="ctr">
                      <a:solidFill>
                        <a:srgbClr val="D04A75"/>
                      </a:solidFill>
                      <a:prstDash val="solid"/>
                      <a:round/>
                      <a:headEnd type="none" w="med" len="med"/>
                      <a:tailEnd type="none" w="med" len="med"/>
                    </a:lnR>
                    <a:lnT w="12700" cap="flat" cmpd="sng" algn="ctr">
                      <a:solidFill>
                        <a:srgbClr val="D04A75"/>
                      </a:solidFill>
                      <a:prstDash val="solid"/>
                      <a:round/>
                      <a:headEnd type="none" w="med" len="med"/>
                      <a:tailEnd type="none" w="med" len="med"/>
                    </a:lnT>
                    <a:lnB w="12700" cap="flat" cmpd="sng" algn="ctr">
                      <a:solidFill>
                        <a:srgbClr val="504F75"/>
                      </a:solidFill>
                      <a:prstDash val="solid"/>
                      <a:round/>
                      <a:headEnd type="none" w="med" len="med"/>
                      <a:tailEnd type="none" w="med" len="med"/>
                    </a:lnB>
                    <a:noFill/>
                  </a:tcPr>
                </a:tc>
                <a:tc>
                  <a:txBody>
                    <a:bodyPr/>
                    <a:lstStyle/>
                    <a:p>
                      <a:pPr fontAlgn="base" latinLnBrk="0"/>
                      <a:r>
                        <a:rPr lang="en-US" sz="1600">
                          <a:effectLst/>
                        </a:rPr>
                        <a:t>roof</a:t>
                      </a:r>
                    </a:p>
                  </a:txBody>
                  <a:tcPr marL="11317" marR="11317" marT="8488" marB="8488" anchor="ctr">
                    <a:lnL w="12700" cap="flat" cmpd="sng" algn="ctr">
                      <a:solidFill>
                        <a:srgbClr val="D04A75"/>
                      </a:solidFill>
                      <a:prstDash val="solid"/>
                      <a:round/>
                      <a:headEnd type="none" w="med" len="med"/>
                      <a:tailEnd type="none" w="med" len="med"/>
                    </a:lnL>
                    <a:lnR w="12700" cap="flat" cmpd="sng" algn="ctr">
                      <a:solidFill>
                        <a:srgbClr val="D04A75"/>
                      </a:solidFill>
                      <a:prstDash val="solid"/>
                      <a:round/>
                      <a:headEnd type="none" w="med" len="med"/>
                      <a:tailEnd type="none" w="med" len="med"/>
                    </a:lnR>
                    <a:lnT w="12700" cap="flat" cmpd="sng" algn="ctr">
                      <a:solidFill>
                        <a:srgbClr val="D04A75"/>
                      </a:solidFill>
                      <a:prstDash val="solid"/>
                      <a:round/>
                      <a:headEnd type="none" w="med" len="med"/>
                      <a:tailEnd type="none" w="med" len="med"/>
                    </a:lnT>
                    <a:lnB w="12700" cap="flat" cmpd="sng" algn="ctr">
                      <a:solidFill>
                        <a:srgbClr val="504F75"/>
                      </a:solidFill>
                      <a:prstDash val="solid"/>
                      <a:round/>
                      <a:headEnd type="none" w="med" len="med"/>
                      <a:tailEnd type="none" w="med" len="med"/>
                    </a:lnB>
                    <a:noFill/>
                  </a:tcPr>
                </a:tc>
                <a:tc>
                  <a:txBody>
                    <a:bodyPr/>
                    <a:lstStyle/>
                    <a:p>
                      <a:pPr fontAlgn="base" latinLnBrk="0"/>
                      <a:r>
                        <a:rPr lang="en-US" sz="1600">
                          <a:effectLst/>
                        </a:rPr>
                        <a:t>roofs</a:t>
                      </a:r>
                    </a:p>
                  </a:txBody>
                  <a:tcPr marL="11317" marR="11317" marT="8488" marB="8488" anchor="ctr">
                    <a:lnL w="12700" cap="flat" cmpd="sng" algn="ctr">
                      <a:solidFill>
                        <a:srgbClr val="D04A75"/>
                      </a:solidFill>
                      <a:prstDash val="solid"/>
                      <a:round/>
                      <a:headEnd type="none" w="med" len="med"/>
                      <a:tailEnd type="none" w="med" len="med"/>
                    </a:lnL>
                    <a:lnR w="12700" cap="flat" cmpd="sng" algn="ctr">
                      <a:solidFill>
                        <a:srgbClr val="D04A75"/>
                      </a:solidFill>
                      <a:prstDash val="solid"/>
                      <a:round/>
                      <a:headEnd type="none" w="med" len="med"/>
                      <a:tailEnd type="none" w="med" len="med"/>
                    </a:lnR>
                    <a:lnT w="12700" cap="flat" cmpd="sng" algn="ctr">
                      <a:solidFill>
                        <a:srgbClr val="D04A75"/>
                      </a:solidFill>
                      <a:prstDash val="solid"/>
                      <a:round/>
                      <a:headEnd type="none" w="med" len="med"/>
                      <a:tailEnd type="none" w="med" len="med"/>
                    </a:lnT>
                    <a:lnB w="12700" cap="flat" cmpd="sng" algn="ctr">
                      <a:solidFill>
                        <a:srgbClr val="504F75"/>
                      </a:solidFill>
                      <a:prstDash val="solid"/>
                      <a:round/>
                      <a:headEnd type="none" w="med" len="med"/>
                      <a:tailEnd type="none" w="med" len="med"/>
                    </a:lnB>
                    <a:noFill/>
                  </a:tcPr>
                </a:tc>
                <a:tc>
                  <a:txBody>
                    <a:bodyPr/>
                    <a:lstStyle/>
                    <a:p>
                      <a:pPr fontAlgn="base" latinLnBrk="0"/>
                      <a:r>
                        <a:rPr lang="en-US" sz="1600" b="0" dirty="0">
                          <a:effectLst/>
                        </a:rPr>
                        <a:t>Just add -s</a:t>
                      </a:r>
                      <a:endParaRPr lang="en-US" sz="1600" dirty="0">
                        <a:effectLst/>
                      </a:endParaRPr>
                    </a:p>
                  </a:txBody>
                  <a:tcPr marL="11317" marR="11317" marT="8488" marB="8488" anchor="ctr">
                    <a:lnL w="12700" cap="flat" cmpd="sng" algn="ctr">
                      <a:solidFill>
                        <a:srgbClr val="D04A75"/>
                      </a:solidFill>
                      <a:prstDash val="solid"/>
                      <a:round/>
                      <a:headEnd type="none" w="med" len="med"/>
                      <a:tailEnd type="none" w="med" len="med"/>
                    </a:lnL>
                    <a:lnR w="12700" cap="flat" cmpd="sng" algn="ctr">
                      <a:solidFill>
                        <a:srgbClr val="D04A75"/>
                      </a:solidFill>
                      <a:prstDash val="solid"/>
                      <a:round/>
                      <a:headEnd type="none" w="med" len="med"/>
                      <a:tailEnd type="none" w="med" len="med"/>
                    </a:lnR>
                    <a:lnT w="12700" cap="flat" cmpd="sng" algn="ctr">
                      <a:solidFill>
                        <a:srgbClr val="D04A75"/>
                      </a:solidFill>
                      <a:prstDash val="solid"/>
                      <a:round/>
                      <a:headEnd type="none" w="med" len="med"/>
                      <a:tailEnd type="none" w="med" len="med"/>
                    </a:lnT>
                    <a:lnB w="12700" cap="flat" cmpd="sng" algn="ctr">
                      <a:solidFill>
                        <a:srgbClr val="504F75"/>
                      </a:solidFill>
                      <a:prstDash val="solid"/>
                      <a:round/>
                      <a:headEnd type="none" w="med" len="med"/>
                      <a:tailEnd type="none" w="med" len="med"/>
                    </a:lnB>
                    <a:noFill/>
                  </a:tcPr>
                </a:tc>
                <a:tc>
                  <a:txBody>
                    <a:bodyPr/>
                    <a:lstStyle/>
                    <a:p>
                      <a:pPr fontAlgn="base" latinLnBrk="0"/>
                      <a:r>
                        <a:rPr lang="en-US" sz="1600" dirty="0">
                          <a:effectLst/>
                        </a:rPr>
                        <a:t>Some nouns ending in f/</a:t>
                      </a:r>
                      <a:r>
                        <a:rPr lang="en-US" sz="1600" dirty="0" err="1">
                          <a:effectLst/>
                        </a:rPr>
                        <a:t>fe</a:t>
                      </a:r>
                      <a:r>
                        <a:rPr lang="en-US" sz="1600" dirty="0">
                          <a:effectLst/>
                        </a:rPr>
                        <a:t> just add </a:t>
                      </a:r>
                      <a:r>
                        <a:rPr lang="en-US" sz="1600" b="0" dirty="0">
                          <a:effectLst/>
                        </a:rPr>
                        <a:t>-s</a:t>
                      </a:r>
                      <a:r>
                        <a:rPr lang="en-US" sz="1600" dirty="0">
                          <a:effectLst/>
                        </a:rPr>
                        <a:t> (roof → roofs).</a:t>
                      </a:r>
                    </a:p>
                  </a:txBody>
                  <a:tcPr marL="11317" marR="11317" marT="8488" marB="8488" anchor="ctr">
                    <a:lnL w="12700" cap="flat" cmpd="sng" algn="ctr">
                      <a:solidFill>
                        <a:srgbClr val="D04A75"/>
                      </a:solidFill>
                      <a:prstDash val="solid"/>
                      <a:round/>
                      <a:headEnd type="none" w="med" len="med"/>
                      <a:tailEnd type="none" w="med" len="med"/>
                    </a:lnL>
                    <a:lnR w="12700" cap="flat" cmpd="sng" algn="ctr">
                      <a:solidFill>
                        <a:srgbClr val="D04A75"/>
                      </a:solidFill>
                      <a:prstDash val="solid"/>
                      <a:round/>
                      <a:headEnd type="none" w="med" len="med"/>
                      <a:tailEnd type="none" w="med" len="med"/>
                    </a:lnR>
                    <a:lnT w="12700" cap="flat" cmpd="sng" algn="ctr">
                      <a:solidFill>
                        <a:srgbClr val="D04A75"/>
                      </a:solidFill>
                      <a:prstDash val="solid"/>
                      <a:round/>
                      <a:headEnd type="none" w="med" len="med"/>
                      <a:tailEnd type="none" w="med" len="med"/>
                    </a:lnT>
                    <a:lnB w="12700" cap="flat" cmpd="sng" algn="ctr">
                      <a:solidFill>
                        <a:srgbClr val="504F75"/>
                      </a:solidFill>
                      <a:prstDash val="solid"/>
                      <a:round/>
                      <a:headEnd type="none" w="med" len="med"/>
                      <a:tailEnd type="none" w="med" len="med"/>
                    </a:lnB>
                    <a:noFill/>
                  </a:tcPr>
                </a:tc>
                <a:extLst>
                  <a:ext uri="{0D108BD9-81ED-4DB2-BD59-A6C34878D82A}">
                    <a16:rowId xmlns:a16="http://schemas.microsoft.com/office/drawing/2014/main" val="3950730164"/>
                  </a:ext>
                </a:extLst>
              </a:tr>
              <a:tr h="573501">
                <a:tc>
                  <a:txBody>
                    <a:bodyPr/>
                    <a:lstStyle/>
                    <a:p>
                      <a:pPr fontAlgn="base" latinLnBrk="0"/>
                      <a:r>
                        <a:rPr lang="en-US" sz="1600">
                          <a:effectLst/>
                        </a:rPr>
                        <a:t>Ends with o</a:t>
                      </a:r>
                    </a:p>
                  </a:txBody>
                  <a:tcPr marL="11317" marR="11317" marT="8488" marB="8488" anchor="ctr">
                    <a:lnL w="12700" cap="flat" cmpd="sng" algn="ctr">
                      <a:solidFill>
                        <a:srgbClr val="504F75"/>
                      </a:solidFill>
                      <a:prstDash val="solid"/>
                      <a:round/>
                      <a:headEnd type="none" w="med" len="med"/>
                      <a:tailEnd type="none" w="med" len="med"/>
                    </a:lnL>
                    <a:lnR w="12700" cap="flat" cmpd="sng" algn="ctr">
                      <a:solidFill>
                        <a:srgbClr val="504F75"/>
                      </a:solidFill>
                      <a:prstDash val="solid"/>
                      <a:round/>
                      <a:headEnd type="none" w="med" len="med"/>
                      <a:tailEnd type="none" w="med" len="med"/>
                    </a:lnR>
                    <a:lnT w="12700" cap="flat" cmpd="sng" algn="ctr">
                      <a:solidFill>
                        <a:srgbClr val="504F75"/>
                      </a:solidFill>
                      <a:prstDash val="solid"/>
                      <a:round/>
                      <a:headEnd type="none" w="med" len="med"/>
                      <a:tailEnd type="none" w="med" len="med"/>
                    </a:lnT>
                    <a:lnB w="12700" cap="flat" cmpd="sng" algn="ctr">
                      <a:solidFill>
                        <a:srgbClr val="904975"/>
                      </a:solidFill>
                      <a:prstDash val="solid"/>
                      <a:round/>
                      <a:headEnd type="none" w="med" len="med"/>
                      <a:tailEnd type="none" w="med" len="med"/>
                    </a:lnB>
                    <a:noFill/>
                  </a:tcPr>
                </a:tc>
                <a:tc>
                  <a:txBody>
                    <a:bodyPr/>
                    <a:lstStyle/>
                    <a:p>
                      <a:pPr fontAlgn="base" latinLnBrk="0"/>
                      <a:r>
                        <a:rPr lang="en-US" sz="1600">
                          <a:effectLst/>
                        </a:rPr>
                        <a:t>potato</a:t>
                      </a:r>
                    </a:p>
                  </a:txBody>
                  <a:tcPr marL="11317" marR="11317" marT="8488" marB="8488" anchor="ctr">
                    <a:lnL w="12700" cap="flat" cmpd="sng" algn="ctr">
                      <a:solidFill>
                        <a:srgbClr val="504F75"/>
                      </a:solidFill>
                      <a:prstDash val="solid"/>
                      <a:round/>
                      <a:headEnd type="none" w="med" len="med"/>
                      <a:tailEnd type="none" w="med" len="med"/>
                    </a:lnL>
                    <a:lnR w="12700" cap="flat" cmpd="sng" algn="ctr">
                      <a:solidFill>
                        <a:srgbClr val="504F75"/>
                      </a:solidFill>
                      <a:prstDash val="solid"/>
                      <a:round/>
                      <a:headEnd type="none" w="med" len="med"/>
                      <a:tailEnd type="none" w="med" len="med"/>
                    </a:lnR>
                    <a:lnT w="12700" cap="flat" cmpd="sng" algn="ctr">
                      <a:solidFill>
                        <a:srgbClr val="504F75"/>
                      </a:solidFill>
                      <a:prstDash val="solid"/>
                      <a:round/>
                      <a:headEnd type="none" w="med" len="med"/>
                      <a:tailEnd type="none" w="med" len="med"/>
                    </a:lnT>
                    <a:lnB w="12700" cap="flat" cmpd="sng" algn="ctr">
                      <a:solidFill>
                        <a:srgbClr val="904975"/>
                      </a:solidFill>
                      <a:prstDash val="solid"/>
                      <a:round/>
                      <a:headEnd type="none" w="med" len="med"/>
                      <a:tailEnd type="none" w="med" len="med"/>
                    </a:lnB>
                    <a:noFill/>
                  </a:tcPr>
                </a:tc>
                <a:tc>
                  <a:txBody>
                    <a:bodyPr/>
                    <a:lstStyle/>
                    <a:p>
                      <a:pPr fontAlgn="base" latinLnBrk="0"/>
                      <a:r>
                        <a:rPr lang="en-US" sz="1600">
                          <a:effectLst/>
                        </a:rPr>
                        <a:t>potatoes</a:t>
                      </a:r>
                    </a:p>
                  </a:txBody>
                  <a:tcPr marL="11317" marR="11317" marT="8488" marB="8488" anchor="ctr">
                    <a:lnL w="12700" cap="flat" cmpd="sng" algn="ctr">
                      <a:solidFill>
                        <a:srgbClr val="504F75"/>
                      </a:solidFill>
                      <a:prstDash val="solid"/>
                      <a:round/>
                      <a:headEnd type="none" w="med" len="med"/>
                      <a:tailEnd type="none" w="med" len="med"/>
                    </a:lnL>
                    <a:lnR w="12700" cap="flat" cmpd="sng" algn="ctr">
                      <a:solidFill>
                        <a:srgbClr val="504F75"/>
                      </a:solidFill>
                      <a:prstDash val="solid"/>
                      <a:round/>
                      <a:headEnd type="none" w="med" len="med"/>
                      <a:tailEnd type="none" w="med" len="med"/>
                    </a:lnR>
                    <a:lnT w="12700" cap="flat" cmpd="sng" algn="ctr">
                      <a:solidFill>
                        <a:srgbClr val="504F75"/>
                      </a:solidFill>
                      <a:prstDash val="solid"/>
                      <a:round/>
                      <a:headEnd type="none" w="med" len="med"/>
                      <a:tailEnd type="none" w="med" len="med"/>
                    </a:lnT>
                    <a:lnB w="12700" cap="flat" cmpd="sng" algn="ctr">
                      <a:solidFill>
                        <a:srgbClr val="904975"/>
                      </a:solidFill>
                      <a:prstDash val="solid"/>
                      <a:round/>
                      <a:headEnd type="none" w="med" len="med"/>
                      <a:tailEnd type="none" w="med" len="med"/>
                    </a:lnB>
                    <a:noFill/>
                  </a:tcPr>
                </a:tc>
                <a:tc>
                  <a:txBody>
                    <a:bodyPr/>
                    <a:lstStyle/>
                    <a:p>
                      <a:pPr fontAlgn="base" latinLnBrk="0"/>
                      <a:r>
                        <a:rPr lang="en-US" sz="1600" b="0">
                          <a:effectLst/>
                        </a:rPr>
                        <a:t>Add -es</a:t>
                      </a:r>
                      <a:endParaRPr lang="en-US" sz="1600">
                        <a:effectLst/>
                      </a:endParaRPr>
                    </a:p>
                  </a:txBody>
                  <a:tcPr marL="11317" marR="11317" marT="8488" marB="8488" anchor="ctr">
                    <a:lnL w="12700" cap="flat" cmpd="sng" algn="ctr">
                      <a:solidFill>
                        <a:srgbClr val="504F75"/>
                      </a:solidFill>
                      <a:prstDash val="solid"/>
                      <a:round/>
                      <a:headEnd type="none" w="med" len="med"/>
                      <a:tailEnd type="none" w="med" len="med"/>
                    </a:lnL>
                    <a:lnR w="12700" cap="flat" cmpd="sng" algn="ctr">
                      <a:solidFill>
                        <a:srgbClr val="504F75"/>
                      </a:solidFill>
                      <a:prstDash val="solid"/>
                      <a:round/>
                      <a:headEnd type="none" w="med" len="med"/>
                      <a:tailEnd type="none" w="med" len="med"/>
                    </a:lnR>
                    <a:lnT w="12700" cap="flat" cmpd="sng" algn="ctr">
                      <a:solidFill>
                        <a:srgbClr val="504F75"/>
                      </a:solidFill>
                      <a:prstDash val="solid"/>
                      <a:round/>
                      <a:headEnd type="none" w="med" len="med"/>
                      <a:tailEnd type="none" w="med" len="med"/>
                    </a:lnT>
                    <a:lnB w="12700" cap="flat" cmpd="sng" algn="ctr">
                      <a:solidFill>
                        <a:srgbClr val="904975"/>
                      </a:solidFill>
                      <a:prstDash val="solid"/>
                      <a:round/>
                      <a:headEnd type="none" w="med" len="med"/>
                      <a:tailEnd type="none" w="med" len="med"/>
                    </a:lnB>
                    <a:noFill/>
                  </a:tcPr>
                </a:tc>
                <a:tc>
                  <a:txBody>
                    <a:bodyPr/>
                    <a:lstStyle/>
                    <a:p>
                      <a:pPr fontAlgn="base" latinLnBrk="0"/>
                      <a:r>
                        <a:rPr lang="en-US" sz="1600">
                          <a:effectLst/>
                        </a:rPr>
                        <a:t>Many nouns ending in </a:t>
                      </a:r>
                      <a:r>
                        <a:rPr lang="en-US" sz="1600" b="0">
                          <a:effectLst/>
                        </a:rPr>
                        <a:t>-o</a:t>
                      </a:r>
                      <a:r>
                        <a:rPr lang="en-US" sz="1600">
                          <a:effectLst/>
                        </a:rPr>
                        <a:t> add </a:t>
                      </a:r>
                      <a:r>
                        <a:rPr lang="en-US" sz="1600" b="0">
                          <a:effectLst/>
                        </a:rPr>
                        <a:t>-es</a:t>
                      </a:r>
                      <a:r>
                        <a:rPr lang="en-US" sz="1600">
                          <a:effectLst/>
                        </a:rPr>
                        <a:t> (potato → potatoes).</a:t>
                      </a:r>
                    </a:p>
                  </a:txBody>
                  <a:tcPr marL="11317" marR="11317" marT="8488" marB="8488" anchor="ctr">
                    <a:lnL w="12700" cap="flat" cmpd="sng" algn="ctr">
                      <a:solidFill>
                        <a:srgbClr val="504F75"/>
                      </a:solidFill>
                      <a:prstDash val="solid"/>
                      <a:round/>
                      <a:headEnd type="none" w="med" len="med"/>
                      <a:tailEnd type="none" w="med" len="med"/>
                    </a:lnL>
                    <a:lnR w="12700" cap="flat" cmpd="sng" algn="ctr">
                      <a:solidFill>
                        <a:srgbClr val="504F75"/>
                      </a:solidFill>
                      <a:prstDash val="solid"/>
                      <a:round/>
                      <a:headEnd type="none" w="med" len="med"/>
                      <a:tailEnd type="none" w="med" len="med"/>
                    </a:lnR>
                    <a:lnT w="12700" cap="flat" cmpd="sng" algn="ctr">
                      <a:solidFill>
                        <a:srgbClr val="504F75"/>
                      </a:solidFill>
                      <a:prstDash val="solid"/>
                      <a:round/>
                      <a:headEnd type="none" w="med" len="med"/>
                      <a:tailEnd type="none" w="med" len="med"/>
                    </a:lnT>
                    <a:lnB w="12700" cap="flat" cmpd="sng" algn="ctr">
                      <a:solidFill>
                        <a:srgbClr val="904975"/>
                      </a:solidFill>
                      <a:prstDash val="solid"/>
                      <a:round/>
                      <a:headEnd type="none" w="med" len="med"/>
                      <a:tailEnd type="none" w="med" len="med"/>
                    </a:lnB>
                    <a:noFill/>
                  </a:tcPr>
                </a:tc>
                <a:extLst>
                  <a:ext uri="{0D108BD9-81ED-4DB2-BD59-A6C34878D82A}">
                    <a16:rowId xmlns:a16="http://schemas.microsoft.com/office/drawing/2014/main" val="1167263450"/>
                  </a:ext>
                </a:extLst>
              </a:tr>
              <a:tr h="573501">
                <a:tc>
                  <a:txBody>
                    <a:bodyPr/>
                    <a:lstStyle/>
                    <a:p>
                      <a:pPr fontAlgn="base" latinLnBrk="0"/>
                      <a:r>
                        <a:rPr lang="en-US" sz="1600">
                          <a:effectLst/>
                        </a:rPr>
                        <a:t>Ends with o (exception)</a:t>
                      </a:r>
                    </a:p>
                  </a:txBody>
                  <a:tcPr marL="11317" marR="11317" marT="8488" marB="8488" anchor="ctr">
                    <a:lnL w="12700" cap="flat" cmpd="sng" algn="ctr">
                      <a:solidFill>
                        <a:srgbClr val="904975"/>
                      </a:solidFill>
                      <a:prstDash val="solid"/>
                      <a:round/>
                      <a:headEnd type="none" w="med" len="med"/>
                      <a:tailEnd type="none" w="med" len="med"/>
                    </a:lnL>
                    <a:lnR w="12700" cap="flat" cmpd="sng" algn="ctr">
                      <a:solidFill>
                        <a:srgbClr val="904975"/>
                      </a:solidFill>
                      <a:prstDash val="solid"/>
                      <a:round/>
                      <a:headEnd type="none" w="med" len="med"/>
                      <a:tailEnd type="none" w="med" len="med"/>
                    </a:lnR>
                    <a:lnT w="12700" cap="flat" cmpd="sng" algn="ctr">
                      <a:solidFill>
                        <a:srgbClr val="904975"/>
                      </a:solidFill>
                      <a:prstDash val="solid"/>
                      <a:round/>
                      <a:headEnd type="none" w="med" len="med"/>
                      <a:tailEnd type="none" w="med" len="med"/>
                    </a:lnT>
                    <a:lnB w="12700" cap="flat" cmpd="sng" algn="ctr">
                      <a:solidFill>
                        <a:srgbClr val="104F75"/>
                      </a:solidFill>
                      <a:prstDash val="solid"/>
                      <a:round/>
                      <a:headEnd type="none" w="med" len="med"/>
                      <a:tailEnd type="none" w="med" len="med"/>
                    </a:lnB>
                    <a:noFill/>
                  </a:tcPr>
                </a:tc>
                <a:tc>
                  <a:txBody>
                    <a:bodyPr/>
                    <a:lstStyle/>
                    <a:p>
                      <a:pPr fontAlgn="base" latinLnBrk="0"/>
                      <a:r>
                        <a:rPr lang="en-US" sz="1600" dirty="0">
                          <a:effectLst/>
                        </a:rPr>
                        <a:t>Piano</a:t>
                      </a:r>
                    </a:p>
                  </a:txBody>
                  <a:tcPr marL="11317" marR="11317" marT="8488" marB="8488" anchor="ctr">
                    <a:lnL w="12700" cap="flat" cmpd="sng" algn="ctr">
                      <a:solidFill>
                        <a:srgbClr val="904975"/>
                      </a:solidFill>
                      <a:prstDash val="solid"/>
                      <a:round/>
                      <a:headEnd type="none" w="med" len="med"/>
                      <a:tailEnd type="none" w="med" len="med"/>
                    </a:lnL>
                    <a:lnR w="12700" cap="flat" cmpd="sng" algn="ctr">
                      <a:solidFill>
                        <a:srgbClr val="904975"/>
                      </a:solidFill>
                      <a:prstDash val="solid"/>
                      <a:round/>
                      <a:headEnd type="none" w="med" len="med"/>
                      <a:tailEnd type="none" w="med" len="med"/>
                    </a:lnR>
                    <a:lnT w="12700" cap="flat" cmpd="sng" algn="ctr">
                      <a:solidFill>
                        <a:srgbClr val="904975"/>
                      </a:solidFill>
                      <a:prstDash val="solid"/>
                      <a:round/>
                      <a:headEnd type="none" w="med" len="med"/>
                      <a:tailEnd type="none" w="med" len="med"/>
                    </a:lnT>
                    <a:lnB w="12700" cap="flat" cmpd="sng" algn="ctr">
                      <a:solidFill>
                        <a:srgbClr val="104F75"/>
                      </a:solidFill>
                      <a:prstDash val="solid"/>
                      <a:round/>
                      <a:headEnd type="none" w="med" len="med"/>
                      <a:tailEnd type="none" w="med" len="med"/>
                    </a:lnB>
                    <a:noFill/>
                  </a:tcPr>
                </a:tc>
                <a:tc>
                  <a:txBody>
                    <a:bodyPr/>
                    <a:lstStyle/>
                    <a:p>
                      <a:pPr fontAlgn="base" latinLnBrk="0"/>
                      <a:r>
                        <a:rPr lang="en-US" sz="1600">
                          <a:effectLst/>
                        </a:rPr>
                        <a:t>pianos</a:t>
                      </a:r>
                    </a:p>
                  </a:txBody>
                  <a:tcPr marL="11317" marR="11317" marT="8488" marB="8488" anchor="ctr">
                    <a:lnL w="12700" cap="flat" cmpd="sng" algn="ctr">
                      <a:solidFill>
                        <a:srgbClr val="904975"/>
                      </a:solidFill>
                      <a:prstDash val="solid"/>
                      <a:round/>
                      <a:headEnd type="none" w="med" len="med"/>
                      <a:tailEnd type="none" w="med" len="med"/>
                    </a:lnL>
                    <a:lnR w="12700" cap="flat" cmpd="sng" algn="ctr">
                      <a:solidFill>
                        <a:srgbClr val="904975"/>
                      </a:solidFill>
                      <a:prstDash val="solid"/>
                      <a:round/>
                      <a:headEnd type="none" w="med" len="med"/>
                      <a:tailEnd type="none" w="med" len="med"/>
                    </a:lnR>
                    <a:lnT w="12700" cap="flat" cmpd="sng" algn="ctr">
                      <a:solidFill>
                        <a:srgbClr val="904975"/>
                      </a:solidFill>
                      <a:prstDash val="solid"/>
                      <a:round/>
                      <a:headEnd type="none" w="med" len="med"/>
                      <a:tailEnd type="none" w="med" len="med"/>
                    </a:lnT>
                    <a:lnB w="12700" cap="flat" cmpd="sng" algn="ctr">
                      <a:solidFill>
                        <a:srgbClr val="104F75"/>
                      </a:solidFill>
                      <a:prstDash val="solid"/>
                      <a:round/>
                      <a:headEnd type="none" w="med" len="med"/>
                      <a:tailEnd type="none" w="med" len="med"/>
                    </a:lnB>
                    <a:noFill/>
                  </a:tcPr>
                </a:tc>
                <a:tc>
                  <a:txBody>
                    <a:bodyPr/>
                    <a:lstStyle/>
                    <a:p>
                      <a:pPr fontAlgn="base" latinLnBrk="0"/>
                      <a:r>
                        <a:rPr lang="en-US" sz="1600" b="0">
                          <a:effectLst/>
                        </a:rPr>
                        <a:t>Just add -s</a:t>
                      </a:r>
                      <a:endParaRPr lang="en-US" sz="1600">
                        <a:effectLst/>
                      </a:endParaRPr>
                    </a:p>
                  </a:txBody>
                  <a:tcPr marL="11317" marR="11317" marT="8488" marB="8488" anchor="ctr">
                    <a:lnL w="12700" cap="flat" cmpd="sng" algn="ctr">
                      <a:solidFill>
                        <a:srgbClr val="904975"/>
                      </a:solidFill>
                      <a:prstDash val="solid"/>
                      <a:round/>
                      <a:headEnd type="none" w="med" len="med"/>
                      <a:tailEnd type="none" w="med" len="med"/>
                    </a:lnL>
                    <a:lnR w="12700" cap="flat" cmpd="sng" algn="ctr">
                      <a:solidFill>
                        <a:srgbClr val="904975"/>
                      </a:solidFill>
                      <a:prstDash val="solid"/>
                      <a:round/>
                      <a:headEnd type="none" w="med" len="med"/>
                      <a:tailEnd type="none" w="med" len="med"/>
                    </a:lnR>
                    <a:lnT w="12700" cap="flat" cmpd="sng" algn="ctr">
                      <a:solidFill>
                        <a:srgbClr val="904975"/>
                      </a:solidFill>
                      <a:prstDash val="solid"/>
                      <a:round/>
                      <a:headEnd type="none" w="med" len="med"/>
                      <a:tailEnd type="none" w="med" len="med"/>
                    </a:lnT>
                    <a:lnB w="12700" cap="flat" cmpd="sng" algn="ctr">
                      <a:solidFill>
                        <a:srgbClr val="104F75"/>
                      </a:solidFill>
                      <a:prstDash val="solid"/>
                      <a:round/>
                      <a:headEnd type="none" w="med" len="med"/>
                      <a:tailEnd type="none" w="med" len="med"/>
                    </a:lnB>
                    <a:noFill/>
                  </a:tcPr>
                </a:tc>
                <a:tc>
                  <a:txBody>
                    <a:bodyPr/>
                    <a:lstStyle/>
                    <a:p>
                      <a:pPr fontAlgn="base" latinLnBrk="0"/>
                      <a:r>
                        <a:rPr lang="en-US" sz="1600">
                          <a:effectLst/>
                        </a:rPr>
                        <a:t>Some foreign-origin words just add </a:t>
                      </a:r>
                      <a:r>
                        <a:rPr lang="en-US" sz="1600" b="0">
                          <a:effectLst/>
                        </a:rPr>
                        <a:t>-s</a:t>
                      </a:r>
                      <a:r>
                        <a:rPr lang="en-US" sz="1600">
                          <a:effectLst/>
                        </a:rPr>
                        <a:t> (piano → pianos).</a:t>
                      </a:r>
                    </a:p>
                  </a:txBody>
                  <a:tcPr marL="11317" marR="11317" marT="8488" marB="8488" anchor="ctr">
                    <a:lnL w="12700" cap="flat" cmpd="sng" algn="ctr">
                      <a:solidFill>
                        <a:srgbClr val="904975"/>
                      </a:solidFill>
                      <a:prstDash val="solid"/>
                      <a:round/>
                      <a:headEnd type="none" w="med" len="med"/>
                      <a:tailEnd type="none" w="med" len="med"/>
                    </a:lnL>
                    <a:lnR w="12700" cap="flat" cmpd="sng" algn="ctr">
                      <a:solidFill>
                        <a:srgbClr val="904975"/>
                      </a:solidFill>
                      <a:prstDash val="solid"/>
                      <a:round/>
                      <a:headEnd type="none" w="med" len="med"/>
                      <a:tailEnd type="none" w="med" len="med"/>
                    </a:lnR>
                    <a:lnT w="12700" cap="flat" cmpd="sng" algn="ctr">
                      <a:solidFill>
                        <a:srgbClr val="904975"/>
                      </a:solidFill>
                      <a:prstDash val="solid"/>
                      <a:round/>
                      <a:headEnd type="none" w="med" len="med"/>
                      <a:tailEnd type="none" w="med" len="med"/>
                    </a:lnT>
                    <a:lnB w="12700" cap="flat" cmpd="sng" algn="ctr">
                      <a:solidFill>
                        <a:srgbClr val="104F75"/>
                      </a:solidFill>
                      <a:prstDash val="solid"/>
                      <a:round/>
                      <a:headEnd type="none" w="med" len="med"/>
                      <a:tailEnd type="none" w="med" len="med"/>
                    </a:lnB>
                    <a:noFill/>
                  </a:tcPr>
                </a:tc>
                <a:extLst>
                  <a:ext uri="{0D108BD9-81ED-4DB2-BD59-A6C34878D82A}">
                    <a16:rowId xmlns:a16="http://schemas.microsoft.com/office/drawing/2014/main" val="3874925307"/>
                  </a:ext>
                </a:extLst>
              </a:tr>
              <a:tr h="495296">
                <a:tc>
                  <a:txBody>
                    <a:bodyPr/>
                    <a:lstStyle/>
                    <a:p>
                      <a:pPr fontAlgn="base" latinLnBrk="0"/>
                      <a:r>
                        <a:rPr lang="en-US" sz="1600">
                          <a:effectLst/>
                        </a:rPr>
                        <a:t>Irregular vowel change</a:t>
                      </a:r>
                    </a:p>
                  </a:txBody>
                  <a:tcPr marL="11317" marR="11317" marT="8488" marB="8488"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D04975"/>
                      </a:solidFill>
                      <a:prstDash val="solid"/>
                      <a:round/>
                      <a:headEnd type="none" w="med" len="med"/>
                      <a:tailEnd type="none" w="med" len="med"/>
                    </a:lnB>
                    <a:noFill/>
                  </a:tcPr>
                </a:tc>
                <a:tc>
                  <a:txBody>
                    <a:bodyPr/>
                    <a:lstStyle/>
                    <a:p>
                      <a:pPr fontAlgn="base" latinLnBrk="0"/>
                      <a:r>
                        <a:rPr lang="en-US" sz="1600" dirty="0">
                          <a:effectLst/>
                        </a:rPr>
                        <a:t>man</a:t>
                      </a:r>
                    </a:p>
                  </a:txBody>
                  <a:tcPr marL="11317" marR="11317" marT="8488" marB="8488"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D04975"/>
                      </a:solidFill>
                      <a:prstDash val="solid"/>
                      <a:round/>
                      <a:headEnd type="none" w="med" len="med"/>
                      <a:tailEnd type="none" w="med" len="med"/>
                    </a:lnB>
                    <a:noFill/>
                  </a:tcPr>
                </a:tc>
                <a:tc>
                  <a:txBody>
                    <a:bodyPr/>
                    <a:lstStyle/>
                    <a:p>
                      <a:pPr fontAlgn="base" latinLnBrk="0"/>
                      <a:r>
                        <a:rPr lang="en-US" sz="1600">
                          <a:effectLst/>
                        </a:rPr>
                        <a:t>men</a:t>
                      </a:r>
                    </a:p>
                  </a:txBody>
                  <a:tcPr marL="11317" marR="11317" marT="8488" marB="8488"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D04975"/>
                      </a:solidFill>
                      <a:prstDash val="solid"/>
                      <a:round/>
                      <a:headEnd type="none" w="med" len="med"/>
                      <a:tailEnd type="none" w="med" len="med"/>
                    </a:lnB>
                    <a:noFill/>
                  </a:tcPr>
                </a:tc>
                <a:tc>
                  <a:txBody>
                    <a:bodyPr/>
                    <a:lstStyle/>
                    <a:p>
                      <a:pPr fontAlgn="base" latinLnBrk="0"/>
                      <a:r>
                        <a:rPr lang="en-US" sz="1600" b="0">
                          <a:effectLst/>
                        </a:rPr>
                        <a:t>Vowel change</a:t>
                      </a:r>
                      <a:endParaRPr lang="en-US" sz="1600">
                        <a:effectLst/>
                      </a:endParaRPr>
                    </a:p>
                  </a:txBody>
                  <a:tcPr marL="11317" marR="11317" marT="8488" marB="8488"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D04975"/>
                      </a:solidFill>
                      <a:prstDash val="solid"/>
                      <a:round/>
                      <a:headEnd type="none" w="med" len="med"/>
                      <a:tailEnd type="none" w="med" len="med"/>
                    </a:lnB>
                    <a:noFill/>
                  </a:tcPr>
                </a:tc>
                <a:tc>
                  <a:txBody>
                    <a:bodyPr/>
                    <a:lstStyle/>
                    <a:p>
                      <a:pPr fontAlgn="base" latinLnBrk="0"/>
                      <a:r>
                        <a:rPr lang="en-US" sz="1600">
                          <a:effectLst/>
                        </a:rPr>
                        <a:t>Irregular plurals change vowels inside the word.</a:t>
                      </a:r>
                    </a:p>
                  </a:txBody>
                  <a:tcPr marL="11317" marR="11317" marT="8488" marB="8488" anchor="ctr">
                    <a:lnL w="12700" cap="flat" cmpd="sng" algn="ctr">
                      <a:solidFill>
                        <a:srgbClr val="104F75"/>
                      </a:solidFill>
                      <a:prstDash val="solid"/>
                      <a:round/>
                      <a:headEnd type="none" w="med" len="med"/>
                      <a:tailEnd type="none" w="med" len="med"/>
                    </a:lnL>
                    <a:lnR w="12700" cap="flat" cmpd="sng" algn="ctr">
                      <a:solidFill>
                        <a:srgbClr val="104F75"/>
                      </a:solidFill>
                      <a:prstDash val="solid"/>
                      <a:round/>
                      <a:headEnd type="none" w="med" len="med"/>
                      <a:tailEnd type="none" w="med" len="med"/>
                    </a:lnR>
                    <a:lnT w="12700" cap="flat" cmpd="sng" algn="ctr">
                      <a:solidFill>
                        <a:srgbClr val="104F75"/>
                      </a:solidFill>
                      <a:prstDash val="solid"/>
                      <a:round/>
                      <a:headEnd type="none" w="med" len="med"/>
                      <a:tailEnd type="none" w="med" len="med"/>
                    </a:lnT>
                    <a:lnB w="12700" cap="flat" cmpd="sng" algn="ctr">
                      <a:solidFill>
                        <a:srgbClr val="D04975"/>
                      </a:solidFill>
                      <a:prstDash val="solid"/>
                      <a:round/>
                      <a:headEnd type="none" w="med" len="med"/>
                      <a:tailEnd type="none" w="med" len="med"/>
                    </a:lnB>
                    <a:noFill/>
                  </a:tcPr>
                </a:tc>
                <a:extLst>
                  <a:ext uri="{0D108BD9-81ED-4DB2-BD59-A6C34878D82A}">
                    <a16:rowId xmlns:a16="http://schemas.microsoft.com/office/drawing/2014/main" val="998070200"/>
                  </a:ext>
                </a:extLst>
              </a:tr>
              <a:tr h="495296">
                <a:tc>
                  <a:txBody>
                    <a:bodyPr/>
                    <a:lstStyle/>
                    <a:p>
                      <a:pPr fontAlgn="base" latinLnBrk="0"/>
                      <a:r>
                        <a:rPr lang="en-US" sz="1600">
                          <a:effectLst/>
                        </a:rPr>
                        <a:t>Irregular suffix change</a:t>
                      </a:r>
                    </a:p>
                  </a:txBody>
                  <a:tcPr marL="11317" marR="11317" marT="8488" marB="8488" anchor="ctr">
                    <a:lnL w="12700" cap="flat" cmpd="sng" algn="ctr">
                      <a:solidFill>
                        <a:srgbClr val="D04975"/>
                      </a:solidFill>
                      <a:prstDash val="solid"/>
                      <a:round/>
                      <a:headEnd type="none" w="med" len="med"/>
                      <a:tailEnd type="none" w="med" len="med"/>
                    </a:lnL>
                    <a:lnR w="12700" cap="flat" cmpd="sng" algn="ctr">
                      <a:solidFill>
                        <a:srgbClr val="D04975"/>
                      </a:solidFill>
                      <a:prstDash val="solid"/>
                      <a:round/>
                      <a:headEnd type="none" w="med" len="med"/>
                      <a:tailEnd type="none" w="med" len="med"/>
                    </a:lnR>
                    <a:lnT w="12700" cap="flat" cmpd="sng" algn="ctr">
                      <a:solidFill>
                        <a:srgbClr val="D04975"/>
                      </a:solidFill>
                      <a:prstDash val="solid"/>
                      <a:round/>
                      <a:headEnd type="none" w="med" len="med"/>
                      <a:tailEnd type="none" w="med" len="med"/>
                    </a:lnT>
                    <a:lnB w="12700" cap="flat" cmpd="sng" algn="ctr">
                      <a:solidFill>
                        <a:srgbClr val="904B75"/>
                      </a:solidFill>
                      <a:prstDash val="solid"/>
                      <a:round/>
                      <a:headEnd type="none" w="med" len="med"/>
                      <a:tailEnd type="none" w="med" len="med"/>
                    </a:lnB>
                    <a:noFill/>
                  </a:tcPr>
                </a:tc>
                <a:tc>
                  <a:txBody>
                    <a:bodyPr/>
                    <a:lstStyle/>
                    <a:p>
                      <a:pPr fontAlgn="base" latinLnBrk="0"/>
                      <a:r>
                        <a:rPr lang="en-US" sz="1600">
                          <a:effectLst/>
                        </a:rPr>
                        <a:t>child</a:t>
                      </a:r>
                    </a:p>
                  </a:txBody>
                  <a:tcPr marL="11317" marR="11317" marT="8488" marB="8488" anchor="ctr">
                    <a:lnL w="12700" cap="flat" cmpd="sng" algn="ctr">
                      <a:solidFill>
                        <a:srgbClr val="D04975"/>
                      </a:solidFill>
                      <a:prstDash val="solid"/>
                      <a:round/>
                      <a:headEnd type="none" w="med" len="med"/>
                      <a:tailEnd type="none" w="med" len="med"/>
                    </a:lnL>
                    <a:lnR w="12700" cap="flat" cmpd="sng" algn="ctr">
                      <a:solidFill>
                        <a:srgbClr val="D04975"/>
                      </a:solidFill>
                      <a:prstDash val="solid"/>
                      <a:round/>
                      <a:headEnd type="none" w="med" len="med"/>
                      <a:tailEnd type="none" w="med" len="med"/>
                    </a:lnR>
                    <a:lnT w="12700" cap="flat" cmpd="sng" algn="ctr">
                      <a:solidFill>
                        <a:srgbClr val="D04975"/>
                      </a:solidFill>
                      <a:prstDash val="solid"/>
                      <a:round/>
                      <a:headEnd type="none" w="med" len="med"/>
                      <a:tailEnd type="none" w="med" len="med"/>
                    </a:lnT>
                    <a:lnB w="12700" cap="flat" cmpd="sng" algn="ctr">
                      <a:solidFill>
                        <a:srgbClr val="904B75"/>
                      </a:solidFill>
                      <a:prstDash val="solid"/>
                      <a:round/>
                      <a:headEnd type="none" w="med" len="med"/>
                      <a:tailEnd type="none" w="med" len="med"/>
                    </a:lnB>
                    <a:noFill/>
                  </a:tcPr>
                </a:tc>
                <a:tc>
                  <a:txBody>
                    <a:bodyPr/>
                    <a:lstStyle/>
                    <a:p>
                      <a:pPr fontAlgn="base" latinLnBrk="0"/>
                      <a:r>
                        <a:rPr lang="en-US" sz="1600">
                          <a:effectLst/>
                        </a:rPr>
                        <a:t>children</a:t>
                      </a:r>
                    </a:p>
                  </a:txBody>
                  <a:tcPr marL="11317" marR="11317" marT="8488" marB="8488" anchor="ctr">
                    <a:lnL w="12700" cap="flat" cmpd="sng" algn="ctr">
                      <a:solidFill>
                        <a:srgbClr val="D04975"/>
                      </a:solidFill>
                      <a:prstDash val="solid"/>
                      <a:round/>
                      <a:headEnd type="none" w="med" len="med"/>
                      <a:tailEnd type="none" w="med" len="med"/>
                    </a:lnL>
                    <a:lnR w="12700" cap="flat" cmpd="sng" algn="ctr">
                      <a:solidFill>
                        <a:srgbClr val="D04975"/>
                      </a:solidFill>
                      <a:prstDash val="solid"/>
                      <a:round/>
                      <a:headEnd type="none" w="med" len="med"/>
                      <a:tailEnd type="none" w="med" len="med"/>
                    </a:lnR>
                    <a:lnT w="12700" cap="flat" cmpd="sng" algn="ctr">
                      <a:solidFill>
                        <a:srgbClr val="D04975"/>
                      </a:solidFill>
                      <a:prstDash val="solid"/>
                      <a:round/>
                      <a:headEnd type="none" w="med" len="med"/>
                      <a:tailEnd type="none" w="med" len="med"/>
                    </a:lnT>
                    <a:lnB w="12700" cap="flat" cmpd="sng" algn="ctr">
                      <a:solidFill>
                        <a:srgbClr val="904B75"/>
                      </a:solidFill>
                      <a:prstDash val="solid"/>
                      <a:round/>
                      <a:headEnd type="none" w="med" len="med"/>
                      <a:tailEnd type="none" w="med" len="med"/>
                    </a:lnB>
                    <a:noFill/>
                  </a:tcPr>
                </a:tc>
                <a:tc>
                  <a:txBody>
                    <a:bodyPr/>
                    <a:lstStyle/>
                    <a:p>
                      <a:pPr fontAlgn="base" latinLnBrk="0"/>
                      <a:r>
                        <a:rPr lang="en-US" sz="1600" b="0">
                          <a:effectLst/>
                        </a:rPr>
                        <a:t>Add -ren</a:t>
                      </a:r>
                      <a:endParaRPr lang="en-US" sz="1600">
                        <a:effectLst/>
                      </a:endParaRPr>
                    </a:p>
                  </a:txBody>
                  <a:tcPr marL="11317" marR="11317" marT="8488" marB="8488" anchor="ctr">
                    <a:lnL w="12700" cap="flat" cmpd="sng" algn="ctr">
                      <a:solidFill>
                        <a:srgbClr val="D04975"/>
                      </a:solidFill>
                      <a:prstDash val="solid"/>
                      <a:round/>
                      <a:headEnd type="none" w="med" len="med"/>
                      <a:tailEnd type="none" w="med" len="med"/>
                    </a:lnL>
                    <a:lnR w="12700" cap="flat" cmpd="sng" algn="ctr">
                      <a:solidFill>
                        <a:srgbClr val="D04975"/>
                      </a:solidFill>
                      <a:prstDash val="solid"/>
                      <a:round/>
                      <a:headEnd type="none" w="med" len="med"/>
                      <a:tailEnd type="none" w="med" len="med"/>
                    </a:lnR>
                    <a:lnT w="12700" cap="flat" cmpd="sng" algn="ctr">
                      <a:solidFill>
                        <a:srgbClr val="D04975"/>
                      </a:solidFill>
                      <a:prstDash val="solid"/>
                      <a:round/>
                      <a:headEnd type="none" w="med" len="med"/>
                      <a:tailEnd type="none" w="med" len="med"/>
                    </a:lnT>
                    <a:lnB w="12700" cap="flat" cmpd="sng" algn="ctr">
                      <a:solidFill>
                        <a:srgbClr val="904B75"/>
                      </a:solidFill>
                      <a:prstDash val="solid"/>
                      <a:round/>
                      <a:headEnd type="none" w="med" len="med"/>
                      <a:tailEnd type="none" w="med" len="med"/>
                    </a:lnB>
                    <a:noFill/>
                  </a:tcPr>
                </a:tc>
                <a:tc>
                  <a:txBody>
                    <a:bodyPr/>
                    <a:lstStyle/>
                    <a:p>
                      <a:pPr fontAlgn="base" latinLnBrk="0"/>
                      <a:r>
                        <a:rPr lang="en-US" sz="1600">
                          <a:effectLst/>
                        </a:rPr>
                        <a:t>Some plurals add unusual suffixes like </a:t>
                      </a:r>
                      <a:r>
                        <a:rPr lang="en-US" sz="1600" b="0">
                          <a:effectLst/>
                        </a:rPr>
                        <a:t>-ren</a:t>
                      </a:r>
                      <a:r>
                        <a:rPr lang="en-US" sz="1600">
                          <a:effectLst/>
                        </a:rPr>
                        <a:t>.</a:t>
                      </a:r>
                    </a:p>
                  </a:txBody>
                  <a:tcPr marL="11317" marR="11317" marT="8488" marB="8488" anchor="ctr">
                    <a:lnL w="12700" cap="flat" cmpd="sng" algn="ctr">
                      <a:solidFill>
                        <a:srgbClr val="D04975"/>
                      </a:solidFill>
                      <a:prstDash val="solid"/>
                      <a:round/>
                      <a:headEnd type="none" w="med" len="med"/>
                      <a:tailEnd type="none" w="med" len="med"/>
                    </a:lnL>
                    <a:lnR w="12700" cap="flat" cmpd="sng" algn="ctr">
                      <a:solidFill>
                        <a:srgbClr val="D04975"/>
                      </a:solidFill>
                      <a:prstDash val="solid"/>
                      <a:round/>
                      <a:headEnd type="none" w="med" len="med"/>
                      <a:tailEnd type="none" w="med" len="med"/>
                    </a:lnR>
                    <a:lnT w="12700" cap="flat" cmpd="sng" algn="ctr">
                      <a:solidFill>
                        <a:srgbClr val="D04975"/>
                      </a:solidFill>
                      <a:prstDash val="solid"/>
                      <a:round/>
                      <a:headEnd type="none" w="med" len="med"/>
                      <a:tailEnd type="none" w="med" len="med"/>
                    </a:lnT>
                    <a:lnB w="12700" cap="flat" cmpd="sng" algn="ctr">
                      <a:solidFill>
                        <a:srgbClr val="904B75"/>
                      </a:solidFill>
                      <a:prstDash val="solid"/>
                      <a:round/>
                      <a:headEnd type="none" w="med" len="med"/>
                      <a:tailEnd type="none" w="med" len="med"/>
                    </a:lnB>
                    <a:noFill/>
                  </a:tcPr>
                </a:tc>
                <a:extLst>
                  <a:ext uri="{0D108BD9-81ED-4DB2-BD59-A6C34878D82A}">
                    <a16:rowId xmlns:a16="http://schemas.microsoft.com/office/drawing/2014/main" val="1663824389"/>
                  </a:ext>
                </a:extLst>
              </a:tr>
              <a:tr h="573501">
                <a:tc>
                  <a:txBody>
                    <a:bodyPr/>
                    <a:lstStyle/>
                    <a:p>
                      <a:pPr fontAlgn="base" latinLnBrk="0"/>
                      <a:r>
                        <a:rPr lang="en-US" sz="1600">
                          <a:effectLst/>
                        </a:rPr>
                        <a:t>Same singular and plural</a:t>
                      </a:r>
                    </a:p>
                  </a:txBody>
                  <a:tcPr marL="11317" marR="11317" marT="8488" marB="8488" anchor="ctr">
                    <a:lnL w="12700" cap="flat" cmpd="sng" algn="ctr">
                      <a:solidFill>
                        <a:srgbClr val="904B75"/>
                      </a:solidFill>
                      <a:prstDash val="solid"/>
                      <a:round/>
                      <a:headEnd type="none" w="med" len="med"/>
                      <a:tailEnd type="none" w="med" len="med"/>
                    </a:lnL>
                    <a:lnR w="12700" cap="flat" cmpd="sng" algn="ctr">
                      <a:solidFill>
                        <a:srgbClr val="904B75"/>
                      </a:solidFill>
                      <a:prstDash val="solid"/>
                      <a:round/>
                      <a:headEnd type="none" w="med" len="med"/>
                      <a:tailEnd type="none" w="med" len="med"/>
                    </a:lnR>
                    <a:lnT w="12700" cap="flat" cmpd="sng" algn="ctr">
                      <a:solidFill>
                        <a:srgbClr val="904B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dirty="0">
                          <a:effectLst/>
                        </a:rPr>
                        <a:t>sheep</a:t>
                      </a:r>
                    </a:p>
                  </a:txBody>
                  <a:tcPr marL="11317" marR="11317" marT="8488" marB="8488" anchor="ctr">
                    <a:lnL w="12700" cap="flat" cmpd="sng" algn="ctr">
                      <a:solidFill>
                        <a:srgbClr val="904B75"/>
                      </a:solidFill>
                      <a:prstDash val="solid"/>
                      <a:round/>
                      <a:headEnd type="none" w="med" len="med"/>
                      <a:tailEnd type="none" w="med" len="med"/>
                    </a:lnL>
                    <a:lnR w="12700" cap="flat" cmpd="sng" algn="ctr">
                      <a:solidFill>
                        <a:srgbClr val="904B75"/>
                      </a:solidFill>
                      <a:prstDash val="solid"/>
                      <a:round/>
                      <a:headEnd type="none" w="med" len="med"/>
                      <a:tailEnd type="none" w="med" len="med"/>
                    </a:lnR>
                    <a:lnT w="12700" cap="flat" cmpd="sng" algn="ctr">
                      <a:solidFill>
                        <a:srgbClr val="904B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dirty="0">
                          <a:effectLst/>
                        </a:rPr>
                        <a:t>sheep</a:t>
                      </a:r>
                    </a:p>
                  </a:txBody>
                  <a:tcPr marL="11317" marR="11317" marT="8488" marB="8488" anchor="ctr">
                    <a:lnL w="12700" cap="flat" cmpd="sng" algn="ctr">
                      <a:solidFill>
                        <a:srgbClr val="904B75"/>
                      </a:solidFill>
                      <a:prstDash val="solid"/>
                      <a:round/>
                      <a:headEnd type="none" w="med" len="med"/>
                      <a:tailEnd type="none" w="med" len="med"/>
                    </a:lnL>
                    <a:lnR w="12700" cap="flat" cmpd="sng" algn="ctr">
                      <a:solidFill>
                        <a:srgbClr val="904B75"/>
                      </a:solidFill>
                      <a:prstDash val="solid"/>
                      <a:round/>
                      <a:headEnd type="none" w="med" len="med"/>
                      <a:tailEnd type="none" w="med" len="med"/>
                    </a:lnR>
                    <a:lnT w="12700" cap="flat" cmpd="sng" algn="ctr">
                      <a:solidFill>
                        <a:srgbClr val="904B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b="0">
                          <a:effectLst/>
                        </a:rPr>
                        <a:t>No change</a:t>
                      </a:r>
                      <a:endParaRPr lang="en-US" sz="1600">
                        <a:effectLst/>
                      </a:endParaRPr>
                    </a:p>
                  </a:txBody>
                  <a:tcPr marL="11317" marR="11317" marT="8488" marB="8488" anchor="ctr">
                    <a:lnL w="12700" cap="flat" cmpd="sng" algn="ctr">
                      <a:solidFill>
                        <a:srgbClr val="904B75"/>
                      </a:solidFill>
                      <a:prstDash val="solid"/>
                      <a:round/>
                      <a:headEnd type="none" w="med" len="med"/>
                      <a:tailEnd type="none" w="med" len="med"/>
                    </a:lnL>
                    <a:lnR w="12700" cap="flat" cmpd="sng" algn="ctr">
                      <a:solidFill>
                        <a:srgbClr val="904B75"/>
                      </a:solidFill>
                      <a:prstDash val="solid"/>
                      <a:round/>
                      <a:headEnd type="none" w="med" len="med"/>
                      <a:tailEnd type="none" w="med" len="med"/>
                    </a:lnR>
                    <a:lnT w="12700" cap="flat" cmpd="sng" algn="ctr">
                      <a:solidFill>
                        <a:srgbClr val="904B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a:effectLst/>
                        </a:rPr>
                        <a:t>Some nouns have identical singular and plural forms.</a:t>
                      </a:r>
                    </a:p>
                  </a:txBody>
                  <a:tcPr marL="11317" marR="11317" marT="8488" marB="8488" anchor="ctr">
                    <a:lnL w="12700" cap="flat" cmpd="sng" algn="ctr">
                      <a:solidFill>
                        <a:srgbClr val="904B75"/>
                      </a:solidFill>
                      <a:prstDash val="solid"/>
                      <a:round/>
                      <a:headEnd type="none" w="med" len="med"/>
                      <a:tailEnd type="none" w="med" len="med"/>
                    </a:lnL>
                    <a:lnR w="12700" cap="flat" cmpd="sng" algn="ctr">
                      <a:solidFill>
                        <a:srgbClr val="904B75"/>
                      </a:solidFill>
                      <a:prstDash val="solid"/>
                      <a:round/>
                      <a:headEnd type="none" w="med" len="med"/>
                      <a:tailEnd type="none" w="med" len="med"/>
                    </a:lnR>
                    <a:lnT w="12700" cap="flat" cmpd="sng" algn="ctr">
                      <a:solidFill>
                        <a:srgbClr val="904B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extLst>
                  <a:ext uri="{0D108BD9-81ED-4DB2-BD59-A6C34878D82A}">
                    <a16:rowId xmlns:a16="http://schemas.microsoft.com/office/drawing/2014/main" val="4171729317"/>
                  </a:ext>
                </a:extLst>
              </a:tr>
              <a:tr h="651706">
                <a:tc>
                  <a:txBody>
                    <a:bodyPr/>
                    <a:lstStyle/>
                    <a:p>
                      <a:pPr fontAlgn="base" latinLnBrk="0"/>
                      <a:r>
                        <a:rPr lang="en-US" sz="1600">
                          <a:effectLst/>
                        </a:rPr>
                        <a:t>Compound nouns</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a:effectLst/>
                        </a:rPr>
                        <a:t>sister-in-law</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a:effectLst/>
                        </a:rPr>
                        <a:t>sisters-in-law</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b="0">
                          <a:effectLst/>
                        </a:rPr>
                        <a:t>Pluralize main noun</a:t>
                      </a:r>
                      <a:endParaRPr lang="en-US" sz="1600">
                        <a:effectLst/>
                      </a:endParaRP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tc>
                  <a:txBody>
                    <a:bodyPr/>
                    <a:lstStyle/>
                    <a:p>
                      <a:pPr fontAlgn="base" latinLnBrk="0"/>
                      <a:r>
                        <a:rPr lang="en-US" sz="1600" dirty="0">
                          <a:effectLst/>
                        </a:rPr>
                        <a:t>Plural formed by pluralizing the main noun, not the whole compound.</a:t>
                      </a:r>
                    </a:p>
                  </a:txBody>
                  <a:tcPr marL="11317" marR="11317" marT="8488" marB="8488" anchor="ctr">
                    <a:lnL w="12700" cap="flat" cmpd="sng" algn="ctr">
                      <a:solidFill>
                        <a:srgbClr val="904F75"/>
                      </a:solidFill>
                      <a:prstDash val="solid"/>
                      <a:round/>
                      <a:headEnd type="none" w="med" len="med"/>
                      <a:tailEnd type="none" w="med" len="med"/>
                    </a:lnL>
                    <a:lnR w="12700" cap="flat" cmpd="sng" algn="ctr">
                      <a:solidFill>
                        <a:srgbClr val="904F75"/>
                      </a:solidFill>
                      <a:prstDash val="solid"/>
                      <a:round/>
                      <a:headEnd type="none" w="med" len="med"/>
                      <a:tailEnd type="none" w="med" len="med"/>
                    </a:lnR>
                    <a:lnT w="12700" cap="flat" cmpd="sng" algn="ctr">
                      <a:solidFill>
                        <a:srgbClr val="904F75"/>
                      </a:solidFill>
                      <a:prstDash val="solid"/>
                      <a:round/>
                      <a:headEnd type="none" w="med" len="med"/>
                      <a:tailEnd type="none" w="med" len="med"/>
                    </a:lnT>
                    <a:lnB w="12700" cap="flat" cmpd="sng" algn="ctr">
                      <a:solidFill>
                        <a:srgbClr val="904F75"/>
                      </a:solidFill>
                      <a:prstDash val="solid"/>
                      <a:round/>
                      <a:headEnd type="none" w="med" len="med"/>
                      <a:tailEnd type="none" w="med" len="med"/>
                    </a:lnB>
                    <a:noFill/>
                  </a:tcPr>
                </a:tc>
                <a:extLst>
                  <a:ext uri="{0D108BD9-81ED-4DB2-BD59-A6C34878D82A}">
                    <a16:rowId xmlns:a16="http://schemas.microsoft.com/office/drawing/2014/main" val="4162957394"/>
                  </a:ext>
                </a:extLst>
              </a:tr>
            </a:tbl>
          </a:graphicData>
        </a:graphic>
      </p:graphicFrame>
    </p:spTree>
    <p:extLst>
      <p:ext uri="{BB962C8B-B14F-4D97-AF65-F5344CB8AC3E}">
        <p14:creationId xmlns:p14="http://schemas.microsoft.com/office/powerpoint/2010/main" val="893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916123-89EE-5D9B-84C6-E076FB6C3111}"/>
              </a:ext>
            </a:extLst>
          </p:cNvPr>
          <p:cNvSpPr txBox="1"/>
          <p:nvPr/>
        </p:nvSpPr>
        <p:spPr>
          <a:xfrm>
            <a:off x="791307" y="351692"/>
            <a:ext cx="9231924" cy="5632311"/>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fkGroteskNeue"/>
              </a:rPr>
              <a:t>Leaf → Leaves</a:t>
            </a:r>
            <a:br>
              <a:rPr lang="en-US" sz="2400" b="0" i="0" dirty="0">
                <a:effectLst/>
                <a:latin typeface="fkGroteskNeue"/>
              </a:rPr>
            </a:br>
            <a:r>
              <a:rPr lang="en-US" sz="2400" b="0" i="0" dirty="0">
                <a:effectLst/>
                <a:latin typeface="fkGroteskNeue"/>
              </a:rPr>
              <a:t>"</a:t>
            </a:r>
            <a:r>
              <a:rPr lang="en-US" sz="2400" b="0" i="0" dirty="0" err="1">
                <a:effectLst/>
                <a:latin typeface="fkGroteskNeue"/>
              </a:rPr>
              <a:t>Yo</a:t>
            </a:r>
            <a:r>
              <a:rPr lang="en-US" sz="2400" b="0" i="0" dirty="0">
                <a:effectLst/>
                <a:latin typeface="fkGroteskNeue"/>
              </a:rPr>
              <a:t>, those leaves are falling like crazy this fall!"</a:t>
            </a:r>
            <a:br>
              <a:rPr lang="en-US" sz="2400" b="0" i="0" dirty="0">
                <a:effectLst/>
                <a:latin typeface="fkGroteskNeue"/>
              </a:rPr>
            </a:br>
            <a:r>
              <a:rPr lang="en-US" sz="2400" b="0" i="1" dirty="0">
                <a:effectLst/>
                <a:latin typeface="fkGroteskNeue"/>
              </a:rPr>
              <a:t>(f/</a:t>
            </a:r>
            <a:r>
              <a:rPr lang="en-US" sz="2400" b="0" i="1" dirty="0" err="1">
                <a:effectLst/>
                <a:latin typeface="fkGroteskNeue"/>
              </a:rPr>
              <a:t>fe</a:t>
            </a:r>
            <a:r>
              <a:rPr lang="en-US" sz="2400" b="0" i="1" dirty="0">
                <a:effectLst/>
                <a:latin typeface="fkGroteskNeue"/>
              </a:rPr>
              <a:t> to </a:t>
            </a:r>
            <a:r>
              <a:rPr lang="en-US" sz="2400" b="0" i="1" dirty="0" err="1">
                <a:effectLst/>
                <a:latin typeface="fkGroteskNeue"/>
              </a:rPr>
              <a:t>ves</a:t>
            </a:r>
            <a:r>
              <a:rPr lang="en-US" sz="2400" b="0" i="1" dirty="0">
                <a:effectLst/>
                <a:latin typeface="fkGroteskNeue"/>
              </a:rPr>
              <a:t> rule)</a:t>
            </a:r>
            <a:endParaRPr lang="en-US" sz="2400" b="0" i="0" dirty="0">
              <a:effectLst/>
              <a:latin typeface="fkGroteskNeue"/>
            </a:endParaRPr>
          </a:p>
          <a:p>
            <a:pPr algn="l">
              <a:buFont typeface="Arial" panose="020B0604020202020204" pitchFamily="34" charset="0"/>
              <a:buChar char="•"/>
            </a:pPr>
            <a:r>
              <a:rPr lang="en-US" sz="2400" b="0" i="0" dirty="0">
                <a:effectLst/>
                <a:latin typeface="fkGroteskNeue"/>
              </a:rPr>
              <a:t>Man → Men</a:t>
            </a:r>
            <a:br>
              <a:rPr lang="en-US" sz="2400" b="0" i="0" dirty="0">
                <a:effectLst/>
                <a:latin typeface="fkGroteskNeue"/>
              </a:rPr>
            </a:br>
            <a:r>
              <a:rPr lang="en-US" sz="2400" b="0" i="0" dirty="0">
                <a:effectLst/>
                <a:latin typeface="fkGroteskNeue"/>
              </a:rPr>
              <a:t>"That man is cool, but those men? Straight-up legends!"</a:t>
            </a:r>
            <a:br>
              <a:rPr lang="en-US" sz="2400" b="0" i="0" dirty="0">
                <a:effectLst/>
                <a:latin typeface="fkGroteskNeue"/>
              </a:rPr>
            </a:br>
            <a:r>
              <a:rPr lang="en-US" sz="2400" b="0" i="1" dirty="0">
                <a:effectLst/>
                <a:latin typeface="fkGroteskNeue"/>
              </a:rPr>
              <a:t>(irregular vowel change)</a:t>
            </a:r>
            <a:endParaRPr lang="en-US" sz="2400" b="0" i="0" dirty="0">
              <a:effectLst/>
              <a:latin typeface="fkGroteskNeue"/>
            </a:endParaRPr>
          </a:p>
          <a:p>
            <a:pPr algn="l">
              <a:buFont typeface="Arial" panose="020B0604020202020204" pitchFamily="34" charset="0"/>
              <a:buChar char="•"/>
            </a:pPr>
            <a:r>
              <a:rPr lang="en-US" sz="2400" b="0" i="0" dirty="0">
                <a:effectLst/>
                <a:latin typeface="fkGroteskNeue"/>
              </a:rPr>
              <a:t>Child → Children</a:t>
            </a:r>
            <a:br>
              <a:rPr lang="en-US" sz="2400" b="0" i="0" dirty="0">
                <a:effectLst/>
                <a:latin typeface="fkGroteskNeue"/>
              </a:rPr>
            </a:br>
            <a:r>
              <a:rPr lang="en-US" sz="2400" b="0" i="0" dirty="0">
                <a:effectLst/>
                <a:latin typeface="fkGroteskNeue"/>
              </a:rPr>
              <a:t>"One child is playing, but the children are </a:t>
            </a:r>
            <a:r>
              <a:rPr lang="en-US" sz="2400" b="0" i="0" dirty="0" err="1">
                <a:effectLst/>
                <a:latin typeface="fkGroteskNeue"/>
              </a:rPr>
              <a:t>wildin</a:t>
            </a:r>
            <a:r>
              <a:rPr lang="en-US" sz="2400" b="0" i="0" dirty="0">
                <a:effectLst/>
                <a:latin typeface="fkGroteskNeue"/>
              </a:rPr>
              <a:t>' out!"</a:t>
            </a:r>
            <a:br>
              <a:rPr lang="en-US" sz="2400" b="0" i="0" dirty="0">
                <a:effectLst/>
                <a:latin typeface="fkGroteskNeue"/>
              </a:rPr>
            </a:br>
            <a:r>
              <a:rPr lang="en-US" sz="2400" b="0" i="1" dirty="0">
                <a:effectLst/>
                <a:latin typeface="fkGroteskNeue"/>
              </a:rPr>
              <a:t>(irregular suffix -ren)</a:t>
            </a:r>
            <a:endParaRPr lang="en-US" sz="2400" b="0" i="0" dirty="0">
              <a:effectLst/>
              <a:latin typeface="fkGroteskNeue"/>
            </a:endParaRPr>
          </a:p>
          <a:p>
            <a:pPr algn="l">
              <a:buFont typeface="Arial" panose="020B0604020202020204" pitchFamily="34" charset="0"/>
              <a:buChar char="•"/>
            </a:pPr>
            <a:r>
              <a:rPr lang="en-US" sz="2400" b="0" i="0" dirty="0">
                <a:effectLst/>
                <a:latin typeface="fkGroteskNeue"/>
              </a:rPr>
              <a:t>Sheep → Sheep</a:t>
            </a:r>
            <a:br>
              <a:rPr lang="en-US" sz="2400" b="0" i="0" dirty="0">
                <a:effectLst/>
                <a:latin typeface="fkGroteskNeue"/>
              </a:rPr>
            </a:br>
            <a:r>
              <a:rPr lang="en-US" sz="2400" b="0" i="0" dirty="0">
                <a:effectLst/>
                <a:latin typeface="fkGroteskNeue"/>
              </a:rPr>
              <a:t>"One sheep is </a:t>
            </a:r>
            <a:r>
              <a:rPr lang="en-US" sz="2400" b="0" i="0" dirty="0" err="1">
                <a:effectLst/>
                <a:latin typeface="fkGroteskNeue"/>
              </a:rPr>
              <a:t>chillin</a:t>
            </a:r>
            <a:r>
              <a:rPr lang="en-US" sz="2400" b="0" i="0" dirty="0">
                <a:effectLst/>
                <a:latin typeface="fkGroteskNeue"/>
              </a:rPr>
              <a:t>’, and the whole flock of sheep is just </a:t>
            </a:r>
            <a:r>
              <a:rPr lang="en-US" sz="2400" b="0" i="0" dirty="0" err="1">
                <a:effectLst/>
                <a:latin typeface="fkGroteskNeue"/>
              </a:rPr>
              <a:t>vibin</a:t>
            </a:r>
            <a:r>
              <a:rPr lang="en-US" sz="2400" b="0" i="0" dirty="0">
                <a:effectLst/>
                <a:latin typeface="fkGroteskNeue"/>
              </a:rPr>
              <a:t>’."</a:t>
            </a:r>
            <a:br>
              <a:rPr lang="en-US" sz="2400" b="0" i="0" dirty="0">
                <a:effectLst/>
                <a:latin typeface="fkGroteskNeue"/>
              </a:rPr>
            </a:br>
            <a:r>
              <a:rPr lang="en-US" sz="2400" b="0" i="1" dirty="0">
                <a:effectLst/>
                <a:latin typeface="fkGroteskNeue"/>
              </a:rPr>
              <a:t>(same singular and plural)  </a:t>
            </a:r>
            <a:endParaRPr lang="en-US" sz="2400" b="0" i="0" dirty="0">
              <a:effectLst/>
              <a:latin typeface="fkGroteskNeue"/>
            </a:endParaRPr>
          </a:p>
          <a:p>
            <a:pPr algn="l">
              <a:buFont typeface="Arial" panose="020B0604020202020204" pitchFamily="34" charset="0"/>
              <a:buChar char="•"/>
            </a:pPr>
            <a:r>
              <a:rPr lang="en-US" sz="2400" b="0" i="0" dirty="0">
                <a:effectLst/>
                <a:latin typeface="fkGroteskNeue"/>
              </a:rPr>
              <a:t>Potato → Potatoes</a:t>
            </a:r>
            <a:br>
              <a:rPr lang="en-US" sz="2400" b="0" i="0" dirty="0">
                <a:effectLst/>
                <a:latin typeface="fkGroteskNeue"/>
              </a:rPr>
            </a:br>
            <a:r>
              <a:rPr lang="en-US" sz="2400" b="0" i="0" dirty="0">
                <a:effectLst/>
                <a:latin typeface="fkGroteskNeue"/>
              </a:rPr>
              <a:t>"I want one potato, but we got a whole bunch of potatoes for the party!"</a:t>
            </a:r>
            <a:br>
              <a:rPr lang="en-US" sz="2400" b="0" i="0" dirty="0">
                <a:effectLst/>
                <a:latin typeface="fkGroteskNeue"/>
              </a:rPr>
            </a:br>
            <a:r>
              <a:rPr lang="en-US" sz="2400" b="0" i="1" dirty="0">
                <a:effectLst/>
                <a:latin typeface="fkGroteskNeue"/>
              </a:rPr>
              <a:t>(ends with o, add -es)</a:t>
            </a:r>
            <a:endParaRPr lang="en-US" sz="2400" b="0" i="0" dirty="0">
              <a:effectLst/>
              <a:latin typeface="fkGroteskNeue"/>
            </a:endParaRPr>
          </a:p>
        </p:txBody>
      </p:sp>
    </p:spTree>
    <p:extLst>
      <p:ext uri="{BB962C8B-B14F-4D97-AF65-F5344CB8AC3E}">
        <p14:creationId xmlns:p14="http://schemas.microsoft.com/office/powerpoint/2010/main" val="360739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0035-202D-85D8-7C7A-C64BCD1ADC98}"/>
              </a:ext>
            </a:extLst>
          </p:cNvPr>
          <p:cNvSpPr>
            <a:spLocks noGrp="1"/>
          </p:cNvSpPr>
          <p:nvPr>
            <p:ph type="title"/>
          </p:nvPr>
        </p:nvSpPr>
        <p:spPr/>
        <p:txBody>
          <a:bodyPr/>
          <a:lstStyle/>
          <a:p>
            <a:r>
              <a:rPr lang="en-US" dirty="0"/>
              <a:t>Singular Noun + Singular Verb</a:t>
            </a:r>
          </a:p>
        </p:txBody>
      </p:sp>
      <p:graphicFrame>
        <p:nvGraphicFramePr>
          <p:cNvPr id="7" name="Table 6">
            <a:extLst>
              <a:ext uri="{FF2B5EF4-FFF2-40B4-BE49-F238E27FC236}">
                <a16:creationId xmlns:a16="http://schemas.microsoft.com/office/drawing/2014/main" id="{95B8E4F5-FC4A-1376-15A2-010D1A47CB26}"/>
              </a:ext>
            </a:extLst>
          </p:cNvPr>
          <p:cNvGraphicFramePr>
            <a:graphicFrameLocks noGrp="1"/>
          </p:cNvGraphicFramePr>
          <p:nvPr>
            <p:extLst>
              <p:ext uri="{D42A27DB-BD31-4B8C-83A1-F6EECF244321}">
                <p14:modId xmlns:p14="http://schemas.microsoft.com/office/powerpoint/2010/main" val="282399586"/>
              </p:ext>
            </p:extLst>
          </p:nvPr>
        </p:nvGraphicFramePr>
        <p:xfrm>
          <a:off x="2983992" y="2102390"/>
          <a:ext cx="5638800" cy="3048000"/>
        </p:xfrm>
        <a:graphic>
          <a:graphicData uri="http://schemas.openxmlformats.org/drawingml/2006/table">
            <a:tbl>
              <a:tblPr/>
              <a:tblGrid>
                <a:gridCol w="1409700">
                  <a:extLst>
                    <a:ext uri="{9D8B030D-6E8A-4147-A177-3AD203B41FA5}">
                      <a16:colId xmlns:a16="http://schemas.microsoft.com/office/drawing/2014/main" val="1962435545"/>
                    </a:ext>
                  </a:extLst>
                </a:gridCol>
                <a:gridCol w="1409700">
                  <a:extLst>
                    <a:ext uri="{9D8B030D-6E8A-4147-A177-3AD203B41FA5}">
                      <a16:colId xmlns:a16="http://schemas.microsoft.com/office/drawing/2014/main" val="2171305467"/>
                    </a:ext>
                  </a:extLst>
                </a:gridCol>
                <a:gridCol w="1409700">
                  <a:extLst>
                    <a:ext uri="{9D8B030D-6E8A-4147-A177-3AD203B41FA5}">
                      <a16:colId xmlns:a16="http://schemas.microsoft.com/office/drawing/2014/main" val="3648452730"/>
                    </a:ext>
                  </a:extLst>
                </a:gridCol>
                <a:gridCol w="1409700">
                  <a:extLst>
                    <a:ext uri="{9D8B030D-6E8A-4147-A177-3AD203B41FA5}">
                      <a16:colId xmlns:a16="http://schemas.microsoft.com/office/drawing/2014/main" val="3293983057"/>
                    </a:ext>
                  </a:extLst>
                </a:gridCol>
              </a:tblGrid>
              <a:tr h="0">
                <a:tc>
                  <a:txBody>
                    <a:bodyPr/>
                    <a:lstStyle/>
                    <a:p>
                      <a:pPr algn="l" fontAlgn="t" latinLnBrk="0"/>
                      <a:r>
                        <a:rPr lang="en-US" b="1" dirty="0">
                          <a:effectLst/>
                        </a:rPr>
                        <a:t>Verb Type</a:t>
                      </a:r>
                    </a:p>
                  </a:txBody>
                  <a:tcPr marL="60960" marR="60960" marT="60960" marB="60960">
                    <a:lnL>
                      <a:noFill/>
                    </a:lnL>
                    <a:lnR>
                      <a:noFill/>
                    </a:lnR>
                    <a:lnT>
                      <a:noFill/>
                    </a:lnT>
                    <a:lnB w="12700" cap="flat" cmpd="sng" algn="ctr">
                      <a:solidFill>
                        <a:srgbClr val="E88C16"/>
                      </a:solidFill>
                      <a:prstDash val="solid"/>
                      <a:round/>
                      <a:headEnd type="none" w="med" len="med"/>
                      <a:tailEnd type="none" w="med" len="med"/>
                    </a:lnB>
                    <a:noFill/>
                  </a:tcPr>
                </a:tc>
                <a:tc>
                  <a:txBody>
                    <a:bodyPr/>
                    <a:lstStyle/>
                    <a:p>
                      <a:pPr algn="l" fontAlgn="t" latinLnBrk="0"/>
                      <a:r>
                        <a:rPr lang="en-US" b="1">
                          <a:effectLst/>
                        </a:rPr>
                        <a:t>Used With</a:t>
                      </a:r>
                    </a:p>
                  </a:txBody>
                  <a:tcPr marL="60960" marR="60960" marT="60960" marB="60960">
                    <a:lnL>
                      <a:noFill/>
                    </a:lnL>
                    <a:lnR>
                      <a:noFill/>
                    </a:lnR>
                    <a:lnT>
                      <a:noFill/>
                    </a:lnT>
                    <a:lnB w="12700" cap="flat" cmpd="sng" algn="ctr">
                      <a:solidFill>
                        <a:srgbClr val="E88C16"/>
                      </a:solidFill>
                      <a:prstDash val="solid"/>
                      <a:round/>
                      <a:headEnd type="none" w="med" len="med"/>
                      <a:tailEnd type="none" w="med" len="med"/>
                    </a:lnB>
                    <a:noFill/>
                  </a:tcPr>
                </a:tc>
                <a:tc>
                  <a:txBody>
                    <a:bodyPr/>
                    <a:lstStyle/>
                    <a:p>
                      <a:pPr algn="l" fontAlgn="t" latinLnBrk="0"/>
                      <a:r>
                        <a:rPr lang="en-US" b="1" dirty="0">
                          <a:effectLst/>
                        </a:rPr>
                        <a:t>Verb Ending</a:t>
                      </a:r>
                    </a:p>
                  </a:txBody>
                  <a:tcPr marL="60960" marR="60960" marT="60960" marB="60960">
                    <a:lnL>
                      <a:noFill/>
                    </a:lnL>
                    <a:lnR>
                      <a:noFill/>
                    </a:lnR>
                    <a:lnT>
                      <a:noFill/>
                    </a:lnT>
                    <a:lnB w="12700" cap="flat" cmpd="sng" algn="ctr">
                      <a:solidFill>
                        <a:srgbClr val="E88C16"/>
                      </a:solidFill>
                      <a:prstDash val="solid"/>
                      <a:round/>
                      <a:headEnd type="none" w="med" len="med"/>
                      <a:tailEnd type="none" w="med" len="med"/>
                    </a:lnB>
                    <a:noFill/>
                  </a:tcPr>
                </a:tc>
                <a:tc>
                  <a:txBody>
                    <a:bodyPr/>
                    <a:lstStyle/>
                    <a:p>
                      <a:pPr algn="l" fontAlgn="t" latinLnBrk="0"/>
                      <a:r>
                        <a:rPr lang="en-US" b="1" dirty="0">
                          <a:effectLst/>
                        </a:rPr>
                        <a:t>Example</a:t>
                      </a:r>
                    </a:p>
                  </a:txBody>
                  <a:tcPr marL="60960" marR="60960" marT="60960" marB="60960">
                    <a:lnL>
                      <a:noFill/>
                    </a:lnL>
                    <a:lnR>
                      <a:noFill/>
                    </a:lnR>
                    <a:lnT>
                      <a:noFill/>
                    </a:lnT>
                    <a:lnB w="12700" cap="flat" cmpd="sng" algn="ctr">
                      <a:solidFill>
                        <a:srgbClr val="E88C16"/>
                      </a:solidFill>
                      <a:prstDash val="solid"/>
                      <a:round/>
                      <a:headEnd type="none" w="med" len="med"/>
                      <a:tailEnd type="none" w="med" len="med"/>
                    </a:lnB>
                    <a:noFill/>
                  </a:tcPr>
                </a:tc>
                <a:extLst>
                  <a:ext uri="{0D108BD9-81ED-4DB2-BD59-A6C34878D82A}">
                    <a16:rowId xmlns:a16="http://schemas.microsoft.com/office/drawing/2014/main" val="3226546522"/>
                  </a:ext>
                </a:extLst>
              </a:tr>
              <a:tr h="0">
                <a:tc>
                  <a:txBody>
                    <a:bodyPr/>
                    <a:lstStyle/>
                    <a:p>
                      <a:pPr fontAlgn="base" latinLnBrk="0"/>
                      <a:r>
                        <a:rPr lang="en-US" dirty="0">
                          <a:effectLst/>
                        </a:rPr>
                        <a:t>Singular Verb</a:t>
                      </a:r>
                    </a:p>
                  </a:txBody>
                  <a:tcPr marL="60960" marR="60960" anchor="ctr">
                    <a:lnL w="12700" cap="flat" cmpd="sng" algn="ctr">
                      <a:solidFill>
                        <a:srgbClr val="E88C16"/>
                      </a:solidFill>
                      <a:prstDash val="solid"/>
                      <a:round/>
                      <a:headEnd type="none" w="med" len="med"/>
                      <a:tailEnd type="none" w="med" len="med"/>
                    </a:lnL>
                    <a:lnR w="12700" cap="flat" cmpd="sng" algn="ctr">
                      <a:solidFill>
                        <a:srgbClr val="E88C16"/>
                      </a:solidFill>
                      <a:prstDash val="solid"/>
                      <a:round/>
                      <a:headEnd type="none" w="med" len="med"/>
                      <a:tailEnd type="none" w="med" len="med"/>
                    </a:lnR>
                    <a:lnT w="12700" cap="flat" cmpd="sng" algn="ctr">
                      <a:solidFill>
                        <a:srgbClr val="E88C16"/>
                      </a:solidFill>
                      <a:prstDash val="solid"/>
                      <a:round/>
                      <a:headEnd type="none" w="med" len="med"/>
                      <a:tailEnd type="none" w="med" len="med"/>
                    </a:lnT>
                    <a:lnB w="12700" cap="flat" cmpd="sng" algn="ctr">
                      <a:solidFill>
                        <a:srgbClr val="A88D16"/>
                      </a:solidFill>
                      <a:prstDash val="solid"/>
                      <a:round/>
                      <a:headEnd type="none" w="med" len="med"/>
                      <a:tailEnd type="none" w="med" len="med"/>
                    </a:lnB>
                    <a:noFill/>
                  </a:tcPr>
                </a:tc>
                <a:tc>
                  <a:txBody>
                    <a:bodyPr/>
                    <a:lstStyle/>
                    <a:p>
                      <a:pPr fontAlgn="base" latinLnBrk="0"/>
                      <a:r>
                        <a:rPr lang="en-US">
                          <a:effectLst/>
                        </a:rPr>
                        <a:t>Singular third person (he, she, it), singular nouns</a:t>
                      </a:r>
                    </a:p>
                  </a:txBody>
                  <a:tcPr marL="60960" marR="60960" anchor="ctr">
                    <a:lnL w="12700" cap="flat" cmpd="sng" algn="ctr">
                      <a:solidFill>
                        <a:srgbClr val="E88C16"/>
                      </a:solidFill>
                      <a:prstDash val="solid"/>
                      <a:round/>
                      <a:headEnd type="none" w="med" len="med"/>
                      <a:tailEnd type="none" w="med" len="med"/>
                    </a:lnL>
                    <a:lnR w="12700" cap="flat" cmpd="sng" algn="ctr">
                      <a:solidFill>
                        <a:srgbClr val="E88C16"/>
                      </a:solidFill>
                      <a:prstDash val="solid"/>
                      <a:round/>
                      <a:headEnd type="none" w="med" len="med"/>
                      <a:tailEnd type="none" w="med" len="med"/>
                    </a:lnR>
                    <a:lnT w="12700" cap="flat" cmpd="sng" algn="ctr">
                      <a:solidFill>
                        <a:srgbClr val="E88C16"/>
                      </a:solidFill>
                      <a:prstDash val="solid"/>
                      <a:round/>
                      <a:headEnd type="none" w="med" len="med"/>
                      <a:tailEnd type="none" w="med" len="med"/>
                    </a:lnT>
                    <a:lnB w="12700" cap="flat" cmpd="sng" algn="ctr">
                      <a:solidFill>
                        <a:srgbClr val="A88D16"/>
                      </a:solidFill>
                      <a:prstDash val="solid"/>
                      <a:round/>
                      <a:headEnd type="none" w="med" len="med"/>
                      <a:tailEnd type="none" w="med" len="med"/>
                    </a:lnB>
                    <a:noFill/>
                  </a:tcPr>
                </a:tc>
                <a:tc>
                  <a:txBody>
                    <a:bodyPr/>
                    <a:lstStyle/>
                    <a:p>
                      <a:pPr fontAlgn="base" latinLnBrk="0"/>
                      <a:r>
                        <a:rPr lang="en-US" dirty="0">
                          <a:effectLst/>
                        </a:rPr>
                        <a:t>-s / -es</a:t>
                      </a:r>
                    </a:p>
                  </a:txBody>
                  <a:tcPr marL="60960" marR="60960" anchor="ctr">
                    <a:lnL w="12700" cap="flat" cmpd="sng" algn="ctr">
                      <a:solidFill>
                        <a:srgbClr val="E88C16"/>
                      </a:solidFill>
                      <a:prstDash val="solid"/>
                      <a:round/>
                      <a:headEnd type="none" w="med" len="med"/>
                      <a:tailEnd type="none" w="med" len="med"/>
                    </a:lnL>
                    <a:lnR w="12700" cap="flat" cmpd="sng" algn="ctr">
                      <a:solidFill>
                        <a:srgbClr val="E88C16"/>
                      </a:solidFill>
                      <a:prstDash val="solid"/>
                      <a:round/>
                      <a:headEnd type="none" w="med" len="med"/>
                      <a:tailEnd type="none" w="med" len="med"/>
                    </a:lnR>
                    <a:lnT w="12700" cap="flat" cmpd="sng" algn="ctr">
                      <a:solidFill>
                        <a:srgbClr val="E88C16"/>
                      </a:solidFill>
                      <a:prstDash val="solid"/>
                      <a:round/>
                      <a:headEnd type="none" w="med" len="med"/>
                      <a:tailEnd type="none" w="med" len="med"/>
                    </a:lnT>
                    <a:lnB w="12700" cap="flat" cmpd="sng" algn="ctr">
                      <a:solidFill>
                        <a:srgbClr val="A88D16"/>
                      </a:solidFill>
                      <a:prstDash val="solid"/>
                      <a:round/>
                      <a:headEnd type="none" w="med" len="med"/>
                      <a:tailEnd type="none" w="med" len="med"/>
                    </a:lnB>
                    <a:noFill/>
                  </a:tcPr>
                </a:tc>
                <a:tc>
                  <a:txBody>
                    <a:bodyPr/>
                    <a:lstStyle/>
                    <a:p>
                      <a:pPr fontAlgn="base" latinLnBrk="0"/>
                      <a:r>
                        <a:rPr lang="en-US" dirty="0">
                          <a:effectLst/>
                        </a:rPr>
                        <a:t>She </a:t>
                      </a:r>
                      <a:r>
                        <a:rPr lang="en-US" b="0" dirty="0">
                          <a:effectLst/>
                        </a:rPr>
                        <a:t>plays</a:t>
                      </a:r>
                      <a:r>
                        <a:rPr lang="en-US" dirty="0">
                          <a:effectLst/>
                        </a:rPr>
                        <a:t>, He </a:t>
                      </a:r>
                      <a:r>
                        <a:rPr lang="en-US" b="0" dirty="0">
                          <a:effectLst/>
                        </a:rPr>
                        <a:t>watches</a:t>
                      </a:r>
                      <a:endParaRPr lang="en-US" dirty="0">
                        <a:effectLst/>
                      </a:endParaRPr>
                    </a:p>
                  </a:txBody>
                  <a:tcPr marL="60960" marR="60960" anchor="ctr">
                    <a:lnL w="12700" cap="flat" cmpd="sng" algn="ctr">
                      <a:solidFill>
                        <a:srgbClr val="E88C16"/>
                      </a:solidFill>
                      <a:prstDash val="solid"/>
                      <a:round/>
                      <a:headEnd type="none" w="med" len="med"/>
                      <a:tailEnd type="none" w="med" len="med"/>
                    </a:lnL>
                    <a:lnR w="12700" cap="flat" cmpd="sng" algn="ctr">
                      <a:solidFill>
                        <a:srgbClr val="E88C16"/>
                      </a:solidFill>
                      <a:prstDash val="solid"/>
                      <a:round/>
                      <a:headEnd type="none" w="med" len="med"/>
                      <a:tailEnd type="none" w="med" len="med"/>
                    </a:lnR>
                    <a:lnT w="12700" cap="flat" cmpd="sng" algn="ctr">
                      <a:solidFill>
                        <a:srgbClr val="E88C16"/>
                      </a:solidFill>
                      <a:prstDash val="solid"/>
                      <a:round/>
                      <a:headEnd type="none" w="med" len="med"/>
                      <a:tailEnd type="none" w="med" len="med"/>
                    </a:lnT>
                    <a:lnB w="12700" cap="flat" cmpd="sng" algn="ctr">
                      <a:solidFill>
                        <a:srgbClr val="A88D16"/>
                      </a:solidFill>
                      <a:prstDash val="solid"/>
                      <a:round/>
                      <a:headEnd type="none" w="med" len="med"/>
                      <a:tailEnd type="none" w="med" len="med"/>
                    </a:lnB>
                    <a:noFill/>
                  </a:tcPr>
                </a:tc>
                <a:extLst>
                  <a:ext uri="{0D108BD9-81ED-4DB2-BD59-A6C34878D82A}">
                    <a16:rowId xmlns:a16="http://schemas.microsoft.com/office/drawing/2014/main" val="1563039137"/>
                  </a:ext>
                </a:extLst>
              </a:tr>
              <a:tr h="0">
                <a:tc>
                  <a:txBody>
                    <a:bodyPr/>
                    <a:lstStyle/>
                    <a:p>
                      <a:pPr fontAlgn="base" latinLnBrk="0"/>
                      <a:r>
                        <a:rPr lang="en-US">
                          <a:effectLst/>
                        </a:rPr>
                        <a:t>Plural Verb</a:t>
                      </a:r>
                    </a:p>
                  </a:txBody>
                  <a:tcPr marL="60960" marR="60960" anchor="ctr">
                    <a:lnL w="12700" cap="flat" cmpd="sng" algn="ctr">
                      <a:solidFill>
                        <a:srgbClr val="A88D16"/>
                      </a:solidFill>
                      <a:prstDash val="solid"/>
                      <a:round/>
                      <a:headEnd type="none" w="med" len="med"/>
                      <a:tailEnd type="none" w="med" len="med"/>
                    </a:lnL>
                    <a:lnR w="12700" cap="flat" cmpd="sng" algn="ctr">
                      <a:solidFill>
                        <a:srgbClr val="A88D16"/>
                      </a:solidFill>
                      <a:prstDash val="solid"/>
                      <a:round/>
                      <a:headEnd type="none" w="med" len="med"/>
                      <a:tailEnd type="none" w="med" len="med"/>
                    </a:lnR>
                    <a:lnT w="12700" cap="flat" cmpd="sng" algn="ctr">
                      <a:solidFill>
                        <a:srgbClr val="A88D16"/>
                      </a:solidFill>
                      <a:prstDash val="solid"/>
                      <a:round/>
                      <a:headEnd type="none" w="med" len="med"/>
                      <a:tailEnd type="none" w="med" len="med"/>
                    </a:lnT>
                    <a:lnB w="12700" cap="flat" cmpd="sng" algn="ctr">
                      <a:solidFill>
                        <a:srgbClr val="A88D16"/>
                      </a:solidFill>
                      <a:prstDash val="solid"/>
                      <a:round/>
                      <a:headEnd type="none" w="med" len="med"/>
                      <a:tailEnd type="none" w="med" len="med"/>
                    </a:lnB>
                    <a:noFill/>
                  </a:tcPr>
                </a:tc>
                <a:tc>
                  <a:txBody>
                    <a:bodyPr/>
                    <a:lstStyle/>
                    <a:p>
                      <a:pPr fontAlgn="base" latinLnBrk="0"/>
                      <a:r>
                        <a:rPr lang="en-US">
                          <a:effectLst/>
                        </a:rPr>
                        <a:t>Plural subjects (we, they, plural nouns)</a:t>
                      </a:r>
                    </a:p>
                  </a:txBody>
                  <a:tcPr marL="60960" marR="60960" anchor="ctr">
                    <a:lnL w="12700" cap="flat" cmpd="sng" algn="ctr">
                      <a:solidFill>
                        <a:srgbClr val="A88D16"/>
                      </a:solidFill>
                      <a:prstDash val="solid"/>
                      <a:round/>
                      <a:headEnd type="none" w="med" len="med"/>
                      <a:tailEnd type="none" w="med" len="med"/>
                    </a:lnL>
                    <a:lnR w="12700" cap="flat" cmpd="sng" algn="ctr">
                      <a:solidFill>
                        <a:srgbClr val="A88D16"/>
                      </a:solidFill>
                      <a:prstDash val="solid"/>
                      <a:round/>
                      <a:headEnd type="none" w="med" len="med"/>
                      <a:tailEnd type="none" w="med" len="med"/>
                    </a:lnR>
                    <a:lnT w="12700" cap="flat" cmpd="sng" algn="ctr">
                      <a:solidFill>
                        <a:srgbClr val="A88D16"/>
                      </a:solidFill>
                      <a:prstDash val="solid"/>
                      <a:round/>
                      <a:headEnd type="none" w="med" len="med"/>
                      <a:tailEnd type="none" w="med" len="med"/>
                    </a:lnT>
                    <a:lnB w="12700" cap="flat" cmpd="sng" algn="ctr">
                      <a:solidFill>
                        <a:srgbClr val="A88D16"/>
                      </a:solidFill>
                      <a:prstDash val="solid"/>
                      <a:round/>
                      <a:headEnd type="none" w="med" len="med"/>
                      <a:tailEnd type="none" w="med" len="med"/>
                    </a:lnB>
                    <a:noFill/>
                  </a:tcPr>
                </a:tc>
                <a:tc>
                  <a:txBody>
                    <a:bodyPr/>
                    <a:lstStyle/>
                    <a:p>
                      <a:pPr fontAlgn="base" latinLnBrk="0"/>
                      <a:r>
                        <a:rPr lang="en-US">
                          <a:effectLst/>
                        </a:rPr>
                        <a:t>Base form</a:t>
                      </a:r>
                    </a:p>
                  </a:txBody>
                  <a:tcPr marL="60960" marR="60960" anchor="ctr">
                    <a:lnL w="12700" cap="flat" cmpd="sng" algn="ctr">
                      <a:solidFill>
                        <a:srgbClr val="A88D16"/>
                      </a:solidFill>
                      <a:prstDash val="solid"/>
                      <a:round/>
                      <a:headEnd type="none" w="med" len="med"/>
                      <a:tailEnd type="none" w="med" len="med"/>
                    </a:lnL>
                    <a:lnR w="12700" cap="flat" cmpd="sng" algn="ctr">
                      <a:solidFill>
                        <a:srgbClr val="A88D16"/>
                      </a:solidFill>
                      <a:prstDash val="solid"/>
                      <a:round/>
                      <a:headEnd type="none" w="med" len="med"/>
                      <a:tailEnd type="none" w="med" len="med"/>
                    </a:lnR>
                    <a:lnT w="12700" cap="flat" cmpd="sng" algn="ctr">
                      <a:solidFill>
                        <a:srgbClr val="A88D16"/>
                      </a:solidFill>
                      <a:prstDash val="solid"/>
                      <a:round/>
                      <a:headEnd type="none" w="med" len="med"/>
                      <a:tailEnd type="none" w="med" len="med"/>
                    </a:lnT>
                    <a:lnB w="12700" cap="flat" cmpd="sng" algn="ctr">
                      <a:solidFill>
                        <a:srgbClr val="A88D16"/>
                      </a:solidFill>
                      <a:prstDash val="solid"/>
                      <a:round/>
                      <a:headEnd type="none" w="med" len="med"/>
                      <a:tailEnd type="none" w="med" len="med"/>
                    </a:lnB>
                    <a:noFill/>
                  </a:tcPr>
                </a:tc>
                <a:tc>
                  <a:txBody>
                    <a:bodyPr/>
                    <a:lstStyle/>
                    <a:p>
                      <a:pPr fontAlgn="base" latinLnBrk="0"/>
                      <a:r>
                        <a:rPr lang="en-US" dirty="0">
                          <a:effectLst/>
                        </a:rPr>
                        <a:t>They </a:t>
                      </a:r>
                      <a:r>
                        <a:rPr lang="en-US" b="0" dirty="0">
                          <a:effectLst/>
                        </a:rPr>
                        <a:t>play</a:t>
                      </a:r>
                      <a:r>
                        <a:rPr lang="en-US" dirty="0">
                          <a:effectLst/>
                        </a:rPr>
                        <a:t>, We </a:t>
                      </a:r>
                      <a:r>
                        <a:rPr lang="en-US" b="0" dirty="0">
                          <a:effectLst/>
                        </a:rPr>
                        <a:t>watch</a:t>
                      </a:r>
                      <a:endParaRPr lang="en-US" dirty="0">
                        <a:effectLst/>
                      </a:endParaRPr>
                    </a:p>
                  </a:txBody>
                  <a:tcPr marL="60960" marR="60960" anchor="ctr">
                    <a:lnL w="12700" cap="flat" cmpd="sng" algn="ctr">
                      <a:solidFill>
                        <a:srgbClr val="A88D16"/>
                      </a:solidFill>
                      <a:prstDash val="solid"/>
                      <a:round/>
                      <a:headEnd type="none" w="med" len="med"/>
                      <a:tailEnd type="none" w="med" len="med"/>
                    </a:lnL>
                    <a:lnR w="12700" cap="flat" cmpd="sng" algn="ctr">
                      <a:solidFill>
                        <a:srgbClr val="A88D16"/>
                      </a:solidFill>
                      <a:prstDash val="solid"/>
                      <a:round/>
                      <a:headEnd type="none" w="med" len="med"/>
                      <a:tailEnd type="none" w="med" len="med"/>
                    </a:lnR>
                    <a:lnT w="12700" cap="flat" cmpd="sng" algn="ctr">
                      <a:solidFill>
                        <a:srgbClr val="A88D16"/>
                      </a:solidFill>
                      <a:prstDash val="solid"/>
                      <a:round/>
                      <a:headEnd type="none" w="med" len="med"/>
                      <a:tailEnd type="none" w="med" len="med"/>
                    </a:lnT>
                    <a:lnB w="12700" cap="flat" cmpd="sng" algn="ctr">
                      <a:solidFill>
                        <a:srgbClr val="A88D16"/>
                      </a:solidFill>
                      <a:prstDash val="solid"/>
                      <a:round/>
                      <a:headEnd type="none" w="med" len="med"/>
                      <a:tailEnd type="none" w="med" len="med"/>
                    </a:lnB>
                    <a:noFill/>
                  </a:tcPr>
                </a:tc>
                <a:extLst>
                  <a:ext uri="{0D108BD9-81ED-4DB2-BD59-A6C34878D82A}">
                    <a16:rowId xmlns:a16="http://schemas.microsoft.com/office/drawing/2014/main" val="998732669"/>
                  </a:ext>
                </a:extLst>
              </a:tr>
            </a:tbl>
          </a:graphicData>
        </a:graphic>
      </p:graphicFrame>
    </p:spTree>
    <p:extLst>
      <p:ext uri="{BB962C8B-B14F-4D97-AF65-F5344CB8AC3E}">
        <p14:creationId xmlns:p14="http://schemas.microsoft.com/office/powerpoint/2010/main" val="3640214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246695B-4D9D-1B72-A107-FCEA5C341A56}"/>
              </a:ext>
            </a:extLst>
          </p:cNvPr>
          <p:cNvGraphicFramePr>
            <a:graphicFrameLocks noGrp="1"/>
          </p:cNvGraphicFramePr>
          <p:nvPr>
            <p:ph idx="1"/>
            <p:extLst>
              <p:ext uri="{D42A27DB-BD31-4B8C-83A1-F6EECF244321}">
                <p14:modId xmlns:p14="http://schemas.microsoft.com/office/powerpoint/2010/main" val="185109296"/>
              </p:ext>
            </p:extLst>
          </p:nvPr>
        </p:nvGraphicFramePr>
        <p:xfrm>
          <a:off x="1081453" y="1055077"/>
          <a:ext cx="9697916" cy="4946383"/>
        </p:xfrm>
        <a:graphic>
          <a:graphicData uri="http://schemas.openxmlformats.org/drawingml/2006/table">
            <a:tbl>
              <a:tblPr/>
              <a:tblGrid>
                <a:gridCol w="2424479">
                  <a:extLst>
                    <a:ext uri="{9D8B030D-6E8A-4147-A177-3AD203B41FA5}">
                      <a16:colId xmlns:a16="http://schemas.microsoft.com/office/drawing/2014/main" val="1480315164"/>
                    </a:ext>
                  </a:extLst>
                </a:gridCol>
                <a:gridCol w="2424479">
                  <a:extLst>
                    <a:ext uri="{9D8B030D-6E8A-4147-A177-3AD203B41FA5}">
                      <a16:colId xmlns:a16="http://schemas.microsoft.com/office/drawing/2014/main" val="4197060679"/>
                    </a:ext>
                  </a:extLst>
                </a:gridCol>
                <a:gridCol w="2424479">
                  <a:extLst>
                    <a:ext uri="{9D8B030D-6E8A-4147-A177-3AD203B41FA5}">
                      <a16:colId xmlns:a16="http://schemas.microsoft.com/office/drawing/2014/main" val="164298937"/>
                    </a:ext>
                  </a:extLst>
                </a:gridCol>
                <a:gridCol w="2424479">
                  <a:extLst>
                    <a:ext uri="{9D8B030D-6E8A-4147-A177-3AD203B41FA5}">
                      <a16:colId xmlns:a16="http://schemas.microsoft.com/office/drawing/2014/main" val="1804639254"/>
                    </a:ext>
                  </a:extLst>
                </a:gridCol>
              </a:tblGrid>
              <a:tr h="572739">
                <a:tc>
                  <a:txBody>
                    <a:bodyPr/>
                    <a:lstStyle/>
                    <a:p>
                      <a:pPr algn="ctr" fontAlgn="t" latinLnBrk="0"/>
                      <a:r>
                        <a:rPr lang="en-US" sz="1800" b="1">
                          <a:effectLst/>
                        </a:rPr>
                        <a:t>(Singular/Plural)</a:t>
                      </a:r>
                    </a:p>
                  </a:txBody>
                  <a:tcPr marL="45804" marR="45804" marT="45804" marB="45804">
                    <a:lnL>
                      <a:noFill/>
                    </a:lnL>
                    <a:lnR>
                      <a:noFill/>
                    </a:lnR>
                    <a:lnT>
                      <a:noFill/>
                    </a:lnT>
                    <a:lnB w="12700" cap="flat" cmpd="sng" algn="ctr">
                      <a:solidFill>
                        <a:srgbClr val="E88816"/>
                      </a:solidFill>
                      <a:prstDash val="solid"/>
                      <a:round/>
                      <a:headEnd type="none" w="med" len="med"/>
                      <a:tailEnd type="none" w="med" len="med"/>
                    </a:lnB>
                    <a:noFill/>
                  </a:tcPr>
                </a:tc>
                <a:tc>
                  <a:txBody>
                    <a:bodyPr/>
                    <a:lstStyle/>
                    <a:p>
                      <a:pPr algn="ctr" fontAlgn="t" latinLnBrk="0"/>
                      <a:r>
                        <a:rPr lang="en-US" sz="1800" b="1">
                          <a:effectLst/>
                        </a:rPr>
                        <a:t>Verb Form</a:t>
                      </a:r>
                    </a:p>
                  </a:txBody>
                  <a:tcPr marL="45804" marR="45804" marT="45804" marB="45804">
                    <a:lnL>
                      <a:noFill/>
                    </a:lnL>
                    <a:lnR>
                      <a:noFill/>
                    </a:lnR>
                    <a:lnT>
                      <a:noFill/>
                    </a:lnT>
                    <a:lnB w="12700" cap="flat" cmpd="sng" algn="ctr">
                      <a:solidFill>
                        <a:srgbClr val="E88816"/>
                      </a:solidFill>
                      <a:prstDash val="solid"/>
                      <a:round/>
                      <a:headEnd type="none" w="med" len="med"/>
                      <a:tailEnd type="none" w="med" len="med"/>
                    </a:lnB>
                    <a:noFill/>
                  </a:tcPr>
                </a:tc>
                <a:tc>
                  <a:txBody>
                    <a:bodyPr/>
                    <a:lstStyle/>
                    <a:p>
                      <a:pPr algn="ctr" fontAlgn="t" latinLnBrk="0"/>
                      <a:r>
                        <a:rPr lang="en-US" sz="1800" b="1">
                          <a:effectLst/>
                        </a:rPr>
                        <a:t>Example Sentence</a:t>
                      </a:r>
                    </a:p>
                  </a:txBody>
                  <a:tcPr marL="45804" marR="45804" marT="45804" marB="45804">
                    <a:lnL>
                      <a:noFill/>
                    </a:lnL>
                    <a:lnR>
                      <a:noFill/>
                    </a:lnR>
                    <a:lnT>
                      <a:noFill/>
                    </a:lnT>
                    <a:lnB w="12700" cap="flat" cmpd="sng" algn="ctr">
                      <a:solidFill>
                        <a:srgbClr val="E88816"/>
                      </a:solidFill>
                      <a:prstDash val="solid"/>
                      <a:round/>
                      <a:headEnd type="none" w="med" len="med"/>
                      <a:tailEnd type="none" w="med" len="med"/>
                    </a:lnB>
                    <a:noFill/>
                  </a:tcPr>
                </a:tc>
                <a:tc>
                  <a:txBody>
                    <a:bodyPr/>
                    <a:lstStyle/>
                    <a:p>
                      <a:pPr algn="ctr" fontAlgn="t" latinLnBrk="0"/>
                      <a:r>
                        <a:rPr lang="en-US" sz="1800" b="1" dirty="0">
                          <a:effectLst/>
                        </a:rPr>
                        <a:t>Explanation</a:t>
                      </a:r>
                    </a:p>
                  </a:txBody>
                  <a:tcPr marL="45804" marR="45804" marT="45804" marB="45804">
                    <a:lnL>
                      <a:noFill/>
                    </a:lnL>
                    <a:lnR>
                      <a:noFill/>
                    </a:lnR>
                    <a:lnT>
                      <a:noFill/>
                    </a:lnT>
                    <a:lnB w="12700" cap="flat" cmpd="sng" algn="ctr">
                      <a:solidFill>
                        <a:srgbClr val="E88816"/>
                      </a:solidFill>
                      <a:prstDash val="solid"/>
                      <a:round/>
                      <a:headEnd type="none" w="med" len="med"/>
                      <a:tailEnd type="none" w="med" len="med"/>
                    </a:lnB>
                    <a:noFill/>
                  </a:tcPr>
                </a:tc>
                <a:extLst>
                  <a:ext uri="{0D108BD9-81ED-4DB2-BD59-A6C34878D82A}">
                    <a16:rowId xmlns:a16="http://schemas.microsoft.com/office/drawing/2014/main" val="3724323835"/>
                  </a:ext>
                </a:extLst>
              </a:tr>
              <a:tr h="1015310">
                <a:tc>
                  <a:txBody>
                    <a:bodyPr/>
                    <a:lstStyle/>
                    <a:p>
                      <a:pPr algn="ctr" fontAlgn="base" latinLnBrk="0"/>
                      <a:r>
                        <a:rPr lang="en-US" sz="1400" dirty="0">
                          <a:effectLst/>
                        </a:rPr>
                        <a:t>Singular (he)</a:t>
                      </a:r>
                    </a:p>
                  </a:txBody>
                  <a:tcPr marL="45804" marR="45804" marT="34353" marB="34353" anchor="ctr">
                    <a:lnL w="12700" cap="flat" cmpd="sng" algn="ctr">
                      <a:solidFill>
                        <a:srgbClr val="E88816"/>
                      </a:solidFill>
                      <a:prstDash val="solid"/>
                      <a:round/>
                      <a:headEnd type="none" w="med" len="med"/>
                      <a:tailEnd type="none" w="med" len="med"/>
                    </a:lnL>
                    <a:lnR w="12700" cap="flat" cmpd="sng" algn="ctr">
                      <a:solidFill>
                        <a:srgbClr val="E88816"/>
                      </a:solidFill>
                      <a:prstDash val="solid"/>
                      <a:round/>
                      <a:headEnd type="none" w="med" len="med"/>
                      <a:tailEnd type="none" w="med" len="med"/>
                    </a:lnR>
                    <a:lnT w="12700" cap="flat" cmpd="sng" algn="ctr">
                      <a:solidFill>
                        <a:srgbClr val="E88816"/>
                      </a:solidFill>
                      <a:prstDash val="solid"/>
                      <a:round/>
                      <a:headEnd type="none" w="med" len="med"/>
                      <a:tailEnd type="none" w="med" len="med"/>
                    </a:lnT>
                    <a:lnB w="12700" cap="flat" cmpd="sng" algn="ctr">
                      <a:solidFill>
                        <a:srgbClr val="A88416"/>
                      </a:solidFill>
                      <a:prstDash val="solid"/>
                      <a:round/>
                      <a:headEnd type="none" w="med" len="med"/>
                      <a:tailEnd type="none" w="med" len="med"/>
                    </a:lnB>
                    <a:noFill/>
                  </a:tcPr>
                </a:tc>
                <a:tc>
                  <a:txBody>
                    <a:bodyPr/>
                    <a:lstStyle/>
                    <a:p>
                      <a:pPr algn="ctr" fontAlgn="base" latinLnBrk="0"/>
                      <a:r>
                        <a:rPr lang="en-US" sz="1400" dirty="0">
                          <a:effectLst/>
                        </a:rPr>
                        <a:t>walks</a:t>
                      </a:r>
                    </a:p>
                  </a:txBody>
                  <a:tcPr marL="45804" marR="45804" marT="34353" marB="34353" anchor="ctr">
                    <a:lnL w="12700" cap="flat" cmpd="sng" algn="ctr">
                      <a:solidFill>
                        <a:srgbClr val="E88816"/>
                      </a:solidFill>
                      <a:prstDash val="solid"/>
                      <a:round/>
                      <a:headEnd type="none" w="med" len="med"/>
                      <a:tailEnd type="none" w="med" len="med"/>
                    </a:lnL>
                    <a:lnR w="12700" cap="flat" cmpd="sng" algn="ctr">
                      <a:solidFill>
                        <a:srgbClr val="E88816"/>
                      </a:solidFill>
                      <a:prstDash val="solid"/>
                      <a:round/>
                      <a:headEnd type="none" w="med" len="med"/>
                      <a:tailEnd type="none" w="med" len="med"/>
                    </a:lnR>
                    <a:lnT w="12700" cap="flat" cmpd="sng" algn="ctr">
                      <a:solidFill>
                        <a:srgbClr val="E88816"/>
                      </a:solidFill>
                      <a:prstDash val="solid"/>
                      <a:round/>
                      <a:headEnd type="none" w="med" len="med"/>
                      <a:tailEnd type="none" w="med" len="med"/>
                    </a:lnT>
                    <a:lnB w="12700" cap="flat" cmpd="sng" algn="ctr">
                      <a:solidFill>
                        <a:srgbClr val="A88416"/>
                      </a:solidFill>
                      <a:prstDash val="solid"/>
                      <a:round/>
                      <a:headEnd type="none" w="med" len="med"/>
                      <a:tailEnd type="none" w="med" len="med"/>
                    </a:lnB>
                    <a:noFill/>
                  </a:tcPr>
                </a:tc>
                <a:tc>
                  <a:txBody>
                    <a:bodyPr/>
                    <a:lstStyle/>
                    <a:p>
                      <a:pPr algn="ctr" fontAlgn="base" latinLnBrk="0"/>
                      <a:r>
                        <a:rPr lang="en-US" sz="1400" dirty="0">
                          <a:effectLst/>
                        </a:rPr>
                        <a:t>He </a:t>
                      </a:r>
                      <a:r>
                        <a:rPr lang="en-US" sz="1400" b="0" dirty="0">
                          <a:effectLst/>
                        </a:rPr>
                        <a:t>walks</a:t>
                      </a:r>
                      <a:r>
                        <a:rPr lang="en-US" sz="1400" dirty="0">
                          <a:effectLst/>
                        </a:rPr>
                        <a:t> to the park.</a:t>
                      </a:r>
                    </a:p>
                  </a:txBody>
                  <a:tcPr marL="45804" marR="45804" marT="34353" marB="34353" anchor="ctr">
                    <a:lnL w="12700" cap="flat" cmpd="sng" algn="ctr">
                      <a:solidFill>
                        <a:srgbClr val="E88816"/>
                      </a:solidFill>
                      <a:prstDash val="solid"/>
                      <a:round/>
                      <a:headEnd type="none" w="med" len="med"/>
                      <a:tailEnd type="none" w="med" len="med"/>
                    </a:lnL>
                    <a:lnR w="12700" cap="flat" cmpd="sng" algn="ctr">
                      <a:solidFill>
                        <a:srgbClr val="E88816"/>
                      </a:solidFill>
                      <a:prstDash val="solid"/>
                      <a:round/>
                      <a:headEnd type="none" w="med" len="med"/>
                      <a:tailEnd type="none" w="med" len="med"/>
                    </a:lnR>
                    <a:lnT w="12700" cap="flat" cmpd="sng" algn="ctr">
                      <a:solidFill>
                        <a:srgbClr val="E88816"/>
                      </a:solidFill>
                      <a:prstDash val="solid"/>
                      <a:round/>
                      <a:headEnd type="none" w="med" len="med"/>
                      <a:tailEnd type="none" w="med" len="med"/>
                    </a:lnT>
                    <a:lnB w="12700" cap="flat" cmpd="sng" algn="ctr">
                      <a:solidFill>
                        <a:srgbClr val="A88416"/>
                      </a:solidFill>
                      <a:prstDash val="solid"/>
                      <a:round/>
                      <a:headEnd type="none" w="med" len="med"/>
                      <a:tailEnd type="none" w="med" len="med"/>
                    </a:lnB>
                    <a:noFill/>
                  </a:tcPr>
                </a:tc>
                <a:tc>
                  <a:txBody>
                    <a:bodyPr/>
                    <a:lstStyle/>
                    <a:p>
                      <a:pPr algn="ctr" fontAlgn="base" latinLnBrk="0"/>
                      <a:r>
                        <a:rPr lang="en-US" sz="1400">
                          <a:effectLst/>
                        </a:rPr>
                        <a:t>Singular subject → singular verb with -s</a:t>
                      </a:r>
                    </a:p>
                  </a:txBody>
                  <a:tcPr marL="45804" marR="45804" marT="34353" marB="34353" anchor="ctr">
                    <a:lnL w="12700" cap="flat" cmpd="sng" algn="ctr">
                      <a:solidFill>
                        <a:srgbClr val="E88816"/>
                      </a:solidFill>
                      <a:prstDash val="solid"/>
                      <a:round/>
                      <a:headEnd type="none" w="med" len="med"/>
                      <a:tailEnd type="none" w="med" len="med"/>
                    </a:lnL>
                    <a:lnR w="12700" cap="flat" cmpd="sng" algn="ctr">
                      <a:solidFill>
                        <a:srgbClr val="E88816"/>
                      </a:solidFill>
                      <a:prstDash val="solid"/>
                      <a:round/>
                      <a:headEnd type="none" w="med" len="med"/>
                      <a:tailEnd type="none" w="med" len="med"/>
                    </a:lnR>
                    <a:lnT w="12700" cap="flat" cmpd="sng" algn="ctr">
                      <a:solidFill>
                        <a:srgbClr val="E88816"/>
                      </a:solidFill>
                      <a:prstDash val="solid"/>
                      <a:round/>
                      <a:headEnd type="none" w="med" len="med"/>
                      <a:tailEnd type="none" w="med" len="med"/>
                    </a:lnT>
                    <a:lnB w="12700" cap="flat" cmpd="sng" algn="ctr">
                      <a:solidFill>
                        <a:srgbClr val="A88416"/>
                      </a:solidFill>
                      <a:prstDash val="solid"/>
                      <a:round/>
                      <a:headEnd type="none" w="med" len="med"/>
                      <a:tailEnd type="none" w="med" len="med"/>
                    </a:lnB>
                    <a:noFill/>
                  </a:tcPr>
                </a:tc>
                <a:extLst>
                  <a:ext uri="{0D108BD9-81ED-4DB2-BD59-A6C34878D82A}">
                    <a16:rowId xmlns:a16="http://schemas.microsoft.com/office/drawing/2014/main" val="2005429168"/>
                  </a:ext>
                </a:extLst>
              </a:tr>
              <a:tr h="781008">
                <a:tc>
                  <a:txBody>
                    <a:bodyPr/>
                    <a:lstStyle/>
                    <a:p>
                      <a:pPr algn="ctr" fontAlgn="base" latinLnBrk="0"/>
                      <a:r>
                        <a:rPr lang="en-US" sz="1400">
                          <a:effectLst/>
                        </a:rPr>
                        <a:t>Plural (they)</a:t>
                      </a:r>
                    </a:p>
                  </a:txBody>
                  <a:tcPr marL="45804" marR="45804" marT="34353" marB="34353" anchor="ctr">
                    <a:lnL w="12700" cap="flat" cmpd="sng" algn="ctr">
                      <a:solidFill>
                        <a:srgbClr val="A88416"/>
                      </a:solidFill>
                      <a:prstDash val="solid"/>
                      <a:round/>
                      <a:headEnd type="none" w="med" len="med"/>
                      <a:tailEnd type="none" w="med" len="med"/>
                    </a:lnL>
                    <a:lnR w="12700" cap="flat" cmpd="sng" algn="ctr">
                      <a:solidFill>
                        <a:srgbClr val="A88416"/>
                      </a:solidFill>
                      <a:prstDash val="solid"/>
                      <a:round/>
                      <a:headEnd type="none" w="med" len="med"/>
                      <a:tailEnd type="none" w="med" len="med"/>
                    </a:lnR>
                    <a:lnT w="12700" cap="flat" cmpd="sng" algn="ctr">
                      <a:solidFill>
                        <a:srgbClr val="A884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tc>
                  <a:txBody>
                    <a:bodyPr/>
                    <a:lstStyle/>
                    <a:p>
                      <a:pPr algn="ctr" fontAlgn="base" latinLnBrk="0"/>
                      <a:r>
                        <a:rPr lang="en-US" sz="1400" dirty="0">
                          <a:effectLst/>
                        </a:rPr>
                        <a:t>walk</a:t>
                      </a:r>
                    </a:p>
                  </a:txBody>
                  <a:tcPr marL="45804" marR="45804" marT="34353" marB="34353" anchor="ctr">
                    <a:lnL w="12700" cap="flat" cmpd="sng" algn="ctr">
                      <a:solidFill>
                        <a:srgbClr val="A88416"/>
                      </a:solidFill>
                      <a:prstDash val="solid"/>
                      <a:round/>
                      <a:headEnd type="none" w="med" len="med"/>
                      <a:tailEnd type="none" w="med" len="med"/>
                    </a:lnL>
                    <a:lnR w="12700" cap="flat" cmpd="sng" algn="ctr">
                      <a:solidFill>
                        <a:srgbClr val="A88416"/>
                      </a:solidFill>
                      <a:prstDash val="solid"/>
                      <a:round/>
                      <a:headEnd type="none" w="med" len="med"/>
                      <a:tailEnd type="none" w="med" len="med"/>
                    </a:lnR>
                    <a:lnT w="12700" cap="flat" cmpd="sng" algn="ctr">
                      <a:solidFill>
                        <a:srgbClr val="A884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tc>
                  <a:txBody>
                    <a:bodyPr/>
                    <a:lstStyle/>
                    <a:p>
                      <a:pPr algn="ctr" fontAlgn="base" latinLnBrk="0"/>
                      <a:r>
                        <a:rPr lang="en-US" sz="1400">
                          <a:effectLst/>
                        </a:rPr>
                        <a:t>They </a:t>
                      </a:r>
                      <a:r>
                        <a:rPr lang="en-US" sz="1400" b="0">
                          <a:effectLst/>
                        </a:rPr>
                        <a:t>walk</a:t>
                      </a:r>
                      <a:r>
                        <a:rPr lang="en-US" sz="1400">
                          <a:effectLst/>
                        </a:rPr>
                        <a:t> to the park.</a:t>
                      </a:r>
                    </a:p>
                  </a:txBody>
                  <a:tcPr marL="45804" marR="45804" marT="34353" marB="34353" anchor="ctr">
                    <a:lnL w="12700" cap="flat" cmpd="sng" algn="ctr">
                      <a:solidFill>
                        <a:srgbClr val="A88416"/>
                      </a:solidFill>
                      <a:prstDash val="solid"/>
                      <a:round/>
                      <a:headEnd type="none" w="med" len="med"/>
                      <a:tailEnd type="none" w="med" len="med"/>
                    </a:lnL>
                    <a:lnR w="12700" cap="flat" cmpd="sng" algn="ctr">
                      <a:solidFill>
                        <a:srgbClr val="A88416"/>
                      </a:solidFill>
                      <a:prstDash val="solid"/>
                      <a:round/>
                      <a:headEnd type="none" w="med" len="med"/>
                      <a:tailEnd type="none" w="med" len="med"/>
                    </a:lnR>
                    <a:lnT w="12700" cap="flat" cmpd="sng" algn="ctr">
                      <a:solidFill>
                        <a:srgbClr val="A884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tc>
                  <a:txBody>
                    <a:bodyPr/>
                    <a:lstStyle/>
                    <a:p>
                      <a:pPr algn="ctr" fontAlgn="base" latinLnBrk="0"/>
                      <a:r>
                        <a:rPr lang="en-US" sz="1400">
                          <a:effectLst/>
                        </a:rPr>
                        <a:t>Plural subject → plural verb base form</a:t>
                      </a:r>
                    </a:p>
                  </a:txBody>
                  <a:tcPr marL="45804" marR="45804" marT="34353" marB="34353" anchor="ctr">
                    <a:lnL w="12700" cap="flat" cmpd="sng" algn="ctr">
                      <a:solidFill>
                        <a:srgbClr val="A88416"/>
                      </a:solidFill>
                      <a:prstDash val="solid"/>
                      <a:round/>
                      <a:headEnd type="none" w="med" len="med"/>
                      <a:tailEnd type="none" w="med" len="med"/>
                    </a:lnL>
                    <a:lnR w="12700" cap="flat" cmpd="sng" algn="ctr">
                      <a:solidFill>
                        <a:srgbClr val="A88416"/>
                      </a:solidFill>
                      <a:prstDash val="solid"/>
                      <a:round/>
                      <a:headEnd type="none" w="med" len="med"/>
                      <a:tailEnd type="none" w="med" len="med"/>
                    </a:lnR>
                    <a:lnT w="12700" cap="flat" cmpd="sng" algn="ctr">
                      <a:solidFill>
                        <a:srgbClr val="A884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extLst>
                  <a:ext uri="{0D108BD9-81ED-4DB2-BD59-A6C34878D82A}">
                    <a16:rowId xmlns:a16="http://schemas.microsoft.com/office/drawing/2014/main" val="3990074789"/>
                  </a:ext>
                </a:extLst>
              </a:tr>
              <a:tr h="1015310">
                <a:tc>
                  <a:txBody>
                    <a:bodyPr/>
                    <a:lstStyle/>
                    <a:p>
                      <a:pPr algn="ctr" fontAlgn="base" latinLnBrk="0"/>
                      <a:r>
                        <a:rPr lang="en-US" sz="1400" dirty="0">
                          <a:effectLst/>
                        </a:rPr>
                        <a:t>Singular (the team)</a:t>
                      </a:r>
                    </a:p>
                  </a:txBody>
                  <a:tcPr marL="45804" marR="45804" marT="34353" marB="34353" anchor="ctr">
                    <a:lnL w="12700" cap="flat" cmpd="sng" algn="ctr">
                      <a:solidFill>
                        <a:srgbClr val="688216"/>
                      </a:solidFill>
                      <a:prstDash val="solid"/>
                      <a:round/>
                      <a:headEnd type="none" w="med" len="med"/>
                      <a:tailEnd type="none" w="med" len="med"/>
                    </a:lnL>
                    <a:lnR w="12700" cap="flat" cmpd="sng" algn="ctr">
                      <a:solidFill>
                        <a:srgbClr val="688216"/>
                      </a:solidFill>
                      <a:prstDash val="solid"/>
                      <a:round/>
                      <a:headEnd type="none" w="med" len="med"/>
                      <a:tailEnd type="none" w="med" len="med"/>
                    </a:lnR>
                    <a:lnT w="12700" cap="flat" cmpd="sng" algn="ctr">
                      <a:solidFill>
                        <a:srgbClr val="688216"/>
                      </a:solidFill>
                      <a:prstDash val="solid"/>
                      <a:round/>
                      <a:headEnd type="none" w="med" len="med"/>
                      <a:tailEnd type="none" w="med" len="med"/>
                    </a:lnT>
                    <a:lnB w="12700" cap="flat" cmpd="sng" algn="ctr">
                      <a:solidFill>
                        <a:srgbClr val="A88416"/>
                      </a:solidFill>
                      <a:prstDash val="solid"/>
                      <a:round/>
                      <a:headEnd type="none" w="med" len="med"/>
                      <a:tailEnd type="none" w="med" len="med"/>
                    </a:lnB>
                    <a:noFill/>
                  </a:tcPr>
                </a:tc>
                <a:tc>
                  <a:txBody>
                    <a:bodyPr/>
                    <a:lstStyle/>
                    <a:p>
                      <a:pPr algn="ctr" fontAlgn="base" latinLnBrk="0"/>
                      <a:r>
                        <a:rPr lang="en-US" sz="1400" dirty="0">
                          <a:effectLst/>
                        </a:rPr>
                        <a:t>is</a:t>
                      </a:r>
                    </a:p>
                  </a:txBody>
                  <a:tcPr marL="45804" marR="45804" marT="34353" marB="34353" anchor="ctr">
                    <a:lnL w="12700" cap="flat" cmpd="sng" algn="ctr">
                      <a:solidFill>
                        <a:srgbClr val="688216"/>
                      </a:solidFill>
                      <a:prstDash val="solid"/>
                      <a:round/>
                      <a:headEnd type="none" w="med" len="med"/>
                      <a:tailEnd type="none" w="med" len="med"/>
                    </a:lnL>
                    <a:lnR w="12700" cap="flat" cmpd="sng" algn="ctr">
                      <a:solidFill>
                        <a:srgbClr val="688216"/>
                      </a:solidFill>
                      <a:prstDash val="solid"/>
                      <a:round/>
                      <a:headEnd type="none" w="med" len="med"/>
                      <a:tailEnd type="none" w="med" len="med"/>
                    </a:lnR>
                    <a:lnT w="12700" cap="flat" cmpd="sng" algn="ctr">
                      <a:solidFill>
                        <a:srgbClr val="688216"/>
                      </a:solidFill>
                      <a:prstDash val="solid"/>
                      <a:round/>
                      <a:headEnd type="none" w="med" len="med"/>
                      <a:tailEnd type="none" w="med" len="med"/>
                    </a:lnT>
                    <a:lnB w="12700" cap="flat" cmpd="sng" algn="ctr">
                      <a:solidFill>
                        <a:srgbClr val="A88416"/>
                      </a:solidFill>
                      <a:prstDash val="solid"/>
                      <a:round/>
                      <a:headEnd type="none" w="med" len="med"/>
                      <a:tailEnd type="none" w="med" len="med"/>
                    </a:lnB>
                    <a:noFill/>
                  </a:tcPr>
                </a:tc>
                <a:tc>
                  <a:txBody>
                    <a:bodyPr/>
                    <a:lstStyle/>
                    <a:p>
                      <a:pPr algn="ctr" fontAlgn="base" latinLnBrk="0"/>
                      <a:r>
                        <a:rPr lang="en-US" sz="1400">
                          <a:effectLst/>
                        </a:rPr>
                        <a:t>The team </a:t>
                      </a:r>
                      <a:r>
                        <a:rPr lang="en-US" sz="1400" b="0">
                          <a:effectLst/>
                        </a:rPr>
                        <a:t>is</a:t>
                      </a:r>
                      <a:r>
                        <a:rPr lang="en-US" sz="1400">
                          <a:effectLst/>
                        </a:rPr>
                        <a:t> winning.</a:t>
                      </a:r>
                    </a:p>
                  </a:txBody>
                  <a:tcPr marL="45804" marR="45804" marT="34353" marB="34353" anchor="ctr">
                    <a:lnL w="12700" cap="flat" cmpd="sng" algn="ctr">
                      <a:solidFill>
                        <a:srgbClr val="688216"/>
                      </a:solidFill>
                      <a:prstDash val="solid"/>
                      <a:round/>
                      <a:headEnd type="none" w="med" len="med"/>
                      <a:tailEnd type="none" w="med" len="med"/>
                    </a:lnL>
                    <a:lnR w="12700" cap="flat" cmpd="sng" algn="ctr">
                      <a:solidFill>
                        <a:srgbClr val="688216"/>
                      </a:solidFill>
                      <a:prstDash val="solid"/>
                      <a:round/>
                      <a:headEnd type="none" w="med" len="med"/>
                      <a:tailEnd type="none" w="med" len="med"/>
                    </a:lnR>
                    <a:lnT w="12700" cap="flat" cmpd="sng" algn="ctr">
                      <a:solidFill>
                        <a:srgbClr val="688216"/>
                      </a:solidFill>
                      <a:prstDash val="solid"/>
                      <a:round/>
                      <a:headEnd type="none" w="med" len="med"/>
                      <a:tailEnd type="none" w="med" len="med"/>
                    </a:lnT>
                    <a:lnB w="12700" cap="flat" cmpd="sng" algn="ctr">
                      <a:solidFill>
                        <a:srgbClr val="A88416"/>
                      </a:solidFill>
                      <a:prstDash val="solid"/>
                      <a:round/>
                      <a:headEnd type="none" w="med" len="med"/>
                      <a:tailEnd type="none" w="med" len="med"/>
                    </a:lnB>
                    <a:noFill/>
                  </a:tcPr>
                </a:tc>
                <a:tc>
                  <a:txBody>
                    <a:bodyPr/>
                    <a:lstStyle/>
                    <a:p>
                      <a:pPr algn="ctr" fontAlgn="base" latinLnBrk="0"/>
                      <a:r>
                        <a:rPr lang="en-US" sz="1400">
                          <a:effectLst/>
                        </a:rPr>
                        <a:t>Collective noun as a single unit → singular verb</a:t>
                      </a:r>
                    </a:p>
                  </a:txBody>
                  <a:tcPr marL="45804" marR="45804" marT="34353" marB="34353" anchor="ctr">
                    <a:lnL w="12700" cap="flat" cmpd="sng" algn="ctr">
                      <a:solidFill>
                        <a:srgbClr val="688216"/>
                      </a:solidFill>
                      <a:prstDash val="solid"/>
                      <a:round/>
                      <a:headEnd type="none" w="med" len="med"/>
                      <a:tailEnd type="none" w="med" len="med"/>
                    </a:lnL>
                    <a:lnR w="12700" cap="flat" cmpd="sng" algn="ctr">
                      <a:solidFill>
                        <a:srgbClr val="688216"/>
                      </a:solidFill>
                      <a:prstDash val="solid"/>
                      <a:round/>
                      <a:headEnd type="none" w="med" len="med"/>
                      <a:tailEnd type="none" w="med" len="med"/>
                    </a:lnR>
                    <a:lnT w="12700" cap="flat" cmpd="sng" algn="ctr">
                      <a:solidFill>
                        <a:srgbClr val="688216"/>
                      </a:solidFill>
                      <a:prstDash val="solid"/>
                      <a:round/>
                      <a:headEnd type="none" w="med" len="med"/>
                      <a:tailEnd type="none" w="med" len="med"/>
                    </a:lnT>
                    <a:lnB w="12700" cap="flat" cmpd="sng" algn="ctr">
                      <a:solidFill>
                        <a:srgbClr val="A88416"/>
                      </a:solidFill>
                      <a:prstDash val="solid"/>
                      <a:round/>
                      <a:headEnd type="none" w="med" len="med"/>
                      <a:tailEnd type="none" w="med" len="med"/>
                    </a:lnB>
                    <a:noFill/>
                  </a:tcPr>
                </a:tc>
                <a:extLst>
                  <a:ext uri="{0D108BD9-81ED-4DB2-BD59-A6C34878D82A}">
                    <a16:rowId xmlns:a16="http://schemas.microsoft.com/office/drawing/2014/main" val="889238725"/>
                  </a:ext>
                </a:extLst>
              </a:tr>
              <a:tr h="781008">
                <a:tc>
                  <a:txBody>
                    <a:bodyPr/>
                    <a:lstStyle/>
                    <a:p>
                      <a:pPr algn="ctr" fontAlgn="base" latinLnBrk="0"/>
                      <a:r>
                        <a:rPr lang="en-US" sz="1400" dirty="0">
                          <a:effectLst/>
                        </a:rPr>
                        <a:t>Plural (the players)</a:t>
                      </a:r>
                    </a:p>
                  </a:txBody>
                  <a:tcPr marL="45804" marR="45804" marT="34353" marB="34353" anchor="ctr">
                    <a:lnL w="12700" cap="flat" cmpd="sng" algn="ctr">
                      <a:solidFill>
                        <a:srgbClr val="A88416"/>
                      </a:solidFill>
                      <a:prstDash val="solid"/>
                      <a:round/>
                      <a:headEnd type="none" w="med" len="med"/>
                      <a:tailEnd type="none" w="med" len="med"/>
                    </a:lnL>
                    <a:lnR w="12700" cap="flat" cmpd="sng" algn="ctr">
                      <a:solidFill>
                        <a:srgbClr val="A88416"/>
                      </a:solidFill>
                      <a:prstDash val="solid"/>
                      <a:round/>
                      <a:headEnd type="none" w="med" len="med"/>
                      <a:tailEnd type="none" w="med" len="med"/>
                    </a:lnR>
                    <a:lnT w="12700" cap="flat" cmpd="sng" algn="ctr">
                      <a:solidFill>
                        <a:srgbClr val="A884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tc>
                  <a:txBody>
                    <a:bodyPr/>
                    <a:lstStyle/>
                    <a:p>
                      <a:pPr algn="ctr" fontAlgn="base" latinLnBrk="0"/>
                      <a:r>
                        <a:rPr lang="en-US" sz="1400">
                          <a:effectLst/>
                        </a:rPr>
                        <a:t>are</a:t>
                      </a:r>
                    </a:p>
                  </a:txBody>
                  <a:tcPr marL="45804" marR="45804" marT="34353" marB="34353" anchor="ctr">
                    <a:lnL w="12700" cap="flat" cmpd="sng" algn="ctr">
                      <a:solidFill>
                        <a:srgbClr val="A88416"/>
                      </a:solidFill>
                      <a:prstDash val="solid"/>
                      <a:round/>
                      <a:headEnd type="none" w="med" len="med"/>
                      <a:tailEnd type="none" w="med" len="med"/>
                    </a:lnL>
                    <a:lnR w="12700" cap="flat" cmpd="sng" algn="ctr">
                      <a:solidFill>
                        <a:srgbClr val="A88416"/>
                      </a:solidFill>
                      <a:prstDash val="solid"/>
                      <a:round/>
                      <a:headEnd type="none" w="med" len="med"/>
                      <a:tailEnd type="none" w="med" len="med"/>
                    </a:lnR>
                    <a:lnT w="12700" cap="flat" cmpd="sng" algn="ctr">
                      <a:solidFill>
                        <a:srgbClr val="A884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tc>
                  <a:txBody>
                    <a:bodyPr/>
                    <a:lstStyle/>
                    <a:p>
                      <a:pPr algn="ctr" fontAlgn="base" latinLnBrk="0"/>
                      <a:r>
                        <a:rPr lang="en-US" sz="1400">
                          <a:effectLst/>
                        </a:rPr>
                        <a:t>The players </a:t>
                      </a:r>
                      <a:r>
                        <a:rPr lang="en-US" sz="1400" b="0">
                          <a:effectLst/>
                        </a:rPr>
                        <a:t>are</a:t>
                      </a:r>
                      <a:r>
                        <a:rPr lang="en-US" sz="1400">
                          <a:effectLst/>
                        </a:rPr>
                        <a:t> winning.</a:t>
                      </a:r>
                    </a:p>
                  </a:txBody>
                  <a:tcPr marL="45804" marR="45804" marT="34353" marB="34353" anchor="ctr">
                    <a:lnL w="12700" cap="flat" cmpd="sng" algn="ctr">
                      <a:solidFill>
                        <a:srgbClr val="A88416"/>
                      </a:solidFill>
                      <a:prstDash val="solid"/>
                      <a:round/>
                      <a:headEnd type="none" w="med" len="med"/>
                      <a:tailEnd type="none" w="med" len="med"/>
                    </a:lnL>
                    <a:lnR w="12700" cap="flat" cmpd="sng" algn="ctr">
                      <a:solidFill>
                        <a:srgbClr val="A88416"/>
                      </a:solidFill>
                      <a:prstDash val="solid"/>
                      <a:round/>
                      <a:headEnd type="none" w="med" len="med"/>
                      <a:tailEnd type="none" w="med" len="med"/>
                    </a:lnR>
                    <a:lnT w="12700" cap="flat" cmpd="sng" algn="ctr">
                      <a:solidFill>
                        <a:srgbClr val="A884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tc>
                  <a:txBody>
                    <a:bodyPr/>
                    <a:lstStyle/>
                    <a:p>
                      <a:pPr algn="ctr" fontAlgn="base" latinLnBrk="0"/>
                      <a:r>
                        <a:rPr lang="en-US" sz="1400">
                          <a:effectLst/>
                        </a:rPr>
                        <a:t>Plural noun → plural verb</a:t>
                      </a:r>
                    </a:p>
                  </a:txBody>
                  <a:tcPr marL="45804" marR="45804" marT="34353" marB="34353" anchor="ctr">
                    <a:lnL w="12700" cap="flat" cmpd="sng" algn="ctr">
                      <a:solidFill>
                        <a:srgbClr val="A88416"/>
                      </a:solidFill>
                      <a:prstDash val="solid"/>
                      <a:round/>
                      <a:headEnd type="none" w="med" len="med"/>
                      <a:tailEnd type="none" w="med" len="med"/>
                    </a:lnL>
                    <a:lnR w="12700" cap="flat" cmpd="sng" algn="ctr">
                      <a:solidFill>
                        <a:srgbClr val="A88416"/>
                      </a:solidFill>
                      <a:prstDash val="solid"/>
                      <a:round/>
                      <a:headEnd type="none" w="med" len="med"/>
                      <a:tailEnd type="none" w="med" len="med"/>
                    </a:lnR>
                    <a:lnT w="12700" cap="flat" cmpd="sng" algn="ctr">
                      <a:solidFill>
                        <a:srgbClr val="A884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extLst>
                  <a:ext uri="{0D108BD9-81ED-4DB2-BD59-A6C34878D82A}">
                    <a16:rowId xmlns:a16="http://schemas.microsoft.com/office/drawing/2014/main" val="3057511448"/>
                  </a:ext>
                </a:extLst>
              </a:tr>
              <a:tr h="781008">
                <a:tc>
                  <a:txBody>
                    <a:bodyPr/>
                    <a:lstStyle/>
                    <a:p>
                      <a:pPr algn="ctr" fontAlgn="base" latinLnBrk="0"/>
                      <a:r>
                        <a:rPr lang="en-US" sz="1400">
                          <a:effectLst/>
                        </a:rPr>
                        <a:t>Compound (Jack and Jill)</a:t>
                      </a:r>
                    </a:p>
                  </a:txBody>
                  <a:tcPr marL="45804" marR="45804" marT="34353" marB="34353" anchor="ctr">
                    <a:lnL w="12700" cap="flat" cmpd="sng" algn="ctr">
                      <a:solidFill>
                        <a:srgbClr val="688216"/>
                      </a:solidFill>
                      <a:prstDash val="solid"/>
                      <a:round/>
                      <a:headEnd type="none" w="med" len="med"/>
                      <a:tailEnd type="none" w="med" len="med"/>
                    </a:lnL>
                    <a:lnR w="12700" cap="flat" cmpd="sng" algn="ctr">
                      <a:solidFill>
                        <a:srgbClr val="688216"/>
                      </a:solidFill>
                      <a:prstDash val="solid"/>
                      <a:round/>
                      <a:headEnd type="none" w="med" len="med"/>
                      <a:tailEnd type="none" w="med" len="med"/>
                    </a:lnR>
                    <a:lnT w="12700" cap="flat" cmpd="sng" algn="ctr">
                      <a:solidFill>
                        <a:srgbClr val="6882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tc>
                  <a:txBody>
                    <a:bodyPr/>
                    <a:lstStyle/>
                    <a:p>
                      <a:pPr algn="ctr" fontAlgn="base" latinLnBrk="0"/>
                      <a:r>
                        <a:rPr lang="en-US" sz="1400">
                          <a:effectLst/>
                        </a:rPr>
                        <a:t>run</a:t>
                      </a:r>
                    </a:p>
                  </a:txBody>
                  <a:tcPr marL="45804" marR="45804" marT="34353" marB="34353" anchor="ctr">
                    <a:lnL w="12700" cap="flat" cmpd="sng" algn="ctr">
                      <a:solidFill>
                        <a:srgbClr val="688216"/>
                      </a:solidFill>
                      <a:prstDash val="solid"/>
                      <a:round/>
                      <a:headEnd type="none" w="med" len="med"/>
                      <a:tailEnd type="none" w="med" len="med"/>
                    </a:lnL>
                    <a:lnR w="12700" cap="flat" cmpd="sng" algn="ctr">
                      <a:solidFill>
                        <a:srgbClr val="688216"/>
                      </a:solidFill>
                      <a:prstDash val="solid"/>
                      <a:round/>
                      <a:headEnd type="none" w="med" len="med"/>
                      <a:tailEnd type="none" w="med" len="med"/>
                    </a:lnR>
                    <a:lnT w="12700" cap="flat" cmpd="sng" algn="ctr">
                      <a:solidFill>
                        <a:srgbClr val="6882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tc>
                  <a:txBody>
                    <a:bodyPr/>
                    <a:lstStyle/>
                    <a:p>
                      <a:pPr algn="ctr" fontAlgn="base" latinLnBrk="0"/>
                      <a:r>
                        <a:rPr lang="en-US" sz="1400">
                          <a:effectLst/>
                        </a:rPr>
                        <a:t>Jack and Jill </a:t>
                      </a:r>
                      <a:r>
                        <a:rPr lang="en-US" sz="1400" b="0">
                          <a:effectLst/>
                        </a:rPr>
                        <a:t>run</a:t>
                      </a:r>
                      <a:r>
                        <a:rPr lang="en-US" sz="1400">
                          <a:effectLst/>
                        </a:rPr>
                        <a:t> up the hill.</a:t>
                      </a:r>
                    </a:p>
                  </a:txBody>
                  <a:tcPr marL="45804" marR="45804" marT="34353" marB="34353" anchor="ctr">
                    <a:lnL w="12700" cap="flat" cmpd="sng" algn="ctr">
                      <a:solidFill>
                        <a:srgbClr val="688216"/>
                      </a:solidFill>
                      <a:prstDash val="solid"/>
                      <a:round/>
                      <a:headEnd type="none" w="med" len="med"/>
                      <a:tailEnd type="none" w="med" len="med"/>
                    </a:lnL>
                    <a:lnR w="12700" cap="flat" cmpd="sng" algn="ctr">
                      <a:solidFill>
                        <a:srgbClr val="688216"/>
                      </a:solidFill>
                      <a:prstDash val="solid"/>
                      <a:round/>
                      <a:headEnd type="none" w="med" len="med"/>
                      <a:tailEnd type="none" w="med" len="med"/>
                    </a:lnR>
                    <a:lnT w="12700" cap="flat" cmpd="sng" algn="ctr">
                      <a:solidFill>
                        <a:srgbClr val="6882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tc>
                  <a:txBody>
                    <a:bodyPr/>
                    <a:lstStyle/>
                    <a:p>
                      <a:pPr algn="ctr" fontAlgn="base" latinLnBrk="0"/>
                      <a:r>
                        <a:rPr lang="en-US" sz="1400" dirty="0">
                          <a:effectLst/>
                        </a:rPr>
                        <a:t>Compound subject → plural verb</a:t>
                      </a:r>
                    </a:p>
                  </a:txBody>
                  <a:tcPr marL="45804" marR="45804" marT="34353" marB="34353" anchor="ctr">
                    <a:lnL w="12700" cap="flat" cmpd="sng" algn="ctr">
                      <a:solidFill>
                        <a:srgbClr val="688216"/>
                      </a:solidFill>
                      <a:prstDash val="solid"/>
                      <a:round/>
                      <a:headEnd type="none" w="med" len="med"/>
                      <a:tailEnd type="none" w="med" len="med"/>
                    </a:lnL>
                    <a:lnR w="12700" cap="flat" cmpd="sng" algn="ctr">
                      <a:solidFill>
                        <a:srgbClr val="688216"/>
                      </a:solidFill>
                      <a:prstDash val="solid"/>
                      <a:round/>
                      <a:headEnd type="none" w="med" len="med"/>
                      <a:tailEnd type="none" w="med" len="med"/>
                    </a:lnR>
                    <a:lnT w="12700" cap="flat" cmpd="sng" algn="ctr">
                      <a:solidFill>
                        <a:srgbClr val="688216"/>
                      </a:solidFill>
                      <a:prstDash val="solid"/>
                      <a:round/>
                      <a:headEnd type="none" w="med" len="med"/>
                      <a:tailEnd type="none" w="med" len="med"/>
                    </a:lnT>
                    <a:lnB w="12700" cap="flat" cmpd="sng" algn="ctr">
                      <a:solidFill>
                        <a:srgbClr val="688216"/>
                      </a:solidFill>
                      <a:prstDash val="solid"/>
                      <a:round/>
                      <a:headEnd type="none" w="med" len="med"/>
                      <a:tailEnd type="none" w="med" len="med"/>
                    </a:lnB>
                    <a:noFill/>
                  </a:tcPr>
                </a:tc>
                <a:extLst>
                  <a:ext uri="{0D108BD9-81ED-4DB2-BD59-A6C34878D82A}">
                    <a16:rowId xmlns:a16="http://schemas.microsoft.com/office/drawing/2014/main" val="2763132190"/>
                  </a:ext>
                </a:extLst>
              </a:tr>
            </a:tbl>
          </a:graphicData>
        </a:graphic>
      </p:graphicFrame>
    </p:spTree>
    <p:extLst>
      <p:ext uri="{BB962C8B-B14F-4D97-AF65-F5344CB8AC3E}">
        <p14:creationId xmlns:p14="http://schemas.microsoft.com/office/powerpoint/2010/main" val="319972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323BF-E5C3-2471-3E07-1BCDA81C66EC}"/>
              </a:ext>
            </a:extLst>
          </p:cNvPr>
          <p:cNvSpPr>
            <a:spLocks noGrp="1"/>
          </p:cNvSpPr>
          <p:nvPr>
            <p:ph idx="1"/>
          </p:nvPr>
        </p:nvSpPr>
        <p:spPr>
          <a:xfrm>
            <a:off x="114301" y="140677"/>
            <a:ext cx="12370776" cy="6036286"/>
          </a:xfrm>
        </p:spPr>
        <p:txBody>
          <a:bodyPr>
            <a:normAutofit fontScale="92500" lnSpcReduction="20000"/>
          </a:bodyPr>
          <a:lstStyle/>
          <a:p>
            <a:r>
              <a:rPr lang="en-US" sz="1800" dirty="0"/>
              <a:t>Subject-Verb Agreement: Questions &amp; Options</a:t>
            </a:r>
          </a:p>
          <a:p>
            <a:r>
              <a:rPr lang="en-US" sz="1800" dirty="0"/>
              <a:t>The teacher __________ completed this chapter.</a:t>
            </a:r>
            <a:br>
              <a:rPr lang="en-US" sz="1800" dirty="0"/>
            </a:br>
            <a:r>
              <a:rPr lang="en-US" sz="1800" dirty="0"/>
              <a:t>A) have</a:t>
            </a:r>
            <a:br>
              <a:rPr lang="en-US" sz="1800" dirty="0"/>
            </a:br>
            <a:r>
              <a:rPr lang="en-US" sz="1800" dirty="0"/>
              <a:t>B) has</a:t>
            </a:r>
            <a:br>
              <a:rPr lang="en-US" sz="1800" dirty="0"/>
            </a:br>
            <a:r>
              <a:rPr lang="en-US" sz="1800" dirty="0"/>
              <a:t>C) is</a:t>
            </a:r>
            <a:br>
              <a:rPr lang="en-US" sz="1800" dirty="0"/>
            </a:br>
            <a:r>
              <a:rPr lang="en-US" sz="1800" dirty="0"/>
              <a:t>D) are</a:t>
            </a:r>
          </a:p>
          <a:p>
            <a:r>
              <a:rPr lang="en-US" sz="1800" dirty="0"/>
              <a:t>Ram and Shyam __________ business partners.</a:t>
            </a:r>
            <a:br>
              <a:rPr lang="en-US" sz="1800" dirty="0"/>
            </a:br>
            <a:r>
              <a:rPr lang="en-US" sz="1800" dirty="0"/>
              <a:t>A) have</a:t>
            </a:r>
            <a:br>
              <a:rPr lang="en-US" sz="1800" dirty="0"/>
            </a:br>
            <a:r>
              <a:rPr lang="en-US" sz="1800" dirty="0"/>
              <a:t>B) has</a:t>
            </a:r>
            <a:br>
              <a:rPr lang="en-US" sz="1800" dirty="0"/>
            </a:br>
            <a:r>
              <a:rPr lang="en-US" sz="1800" dirty="0"/>
              <a:t>C) are</a:t>
            </a:r>
            <a:br>
              <a:rPr lang="en-US" sz="1800" dirty="0"/>
            </a:br>
            <a:r>
              <a:rPr lang="en-US" sz="1800" dirty="0"/>
              <a:t>D) had</a:t>
            </a:r>
          </a:p>
          <a:p>
            <a:r>
              <a:rPr lang="en-US" sz="1800" dirty="0"/>
              <a:t>She __________ her office by 9 a.m. daily.</a:t>
            </a:r>
            <a:br>
              <a:rPr lang="en-US" sz="1800" dirty="0"/>
            </a:br>
            <a:r>
              <a:rPr lang="en-US" sz="1800" dirty="0"/>
              <a:t>A) reach</a:t>
            </a:r>
            <a:br>
              <a:rPr lang="en-US" sz="1800" dirty="0"/>
            </a:br>
            <a:r>
              <a:rPr lang="en-US" sz="1800" dirty="0"/>
              <a:t>B) reaches</a:t>
            </a:r>
            <a:br>
              <a:rPr lang="en-US" sz="1800" dirty="0"/>
            </a:br>
            <a:r>
              <a:rPr lang="en-US" sz="1800" dirty="0"/>
              <a:t>C) reached</a:t>
            </a:r>
            <a:br>
              <a:rPr lang="en-US" sz="1800" dirty="0"/>
            </a:br>
            <a:r>
              <a:rPr lang="en-US" sz="1800" dirty="0"/>
              <a:t>D) reaching</a:t>
            </a:r>
          </a:p>
          <a:p>
            <a:r>
              <a:rPr lang="en-US" sz="1800" dirty="0"/>
              <a:t>Rahul and his friends __________ also invited to the party.</a:t>
            </a:r>
            <a:br>
              <a:rPr lang="en-US" sz="1800" dirty="0"/>
            </a:br>
            <a:r>
              <a:rPr lang="en-US" sz="1800" dirty="0"/>
              <a:t>A) is</a:t>
            </a:r>
            <a:br>
              <a:rPr lang="en-US" sz="1800" dirty="0"/>
            </a:br>
            <a:r>
              <a:rPr lang="en-US" sz="1800" dirty="0"/>
              <a:t>B) was</a:t>
            </a:r>
            <a:br>
              <a:rPr lang="en-US" sz="1800" dirty="0"/>
            </a:br>
            <a:r>
              <a:rPr lang="en-US" sz="1800" dirty="0"/>
              <a:t>C) had</a:t>
            </a:r>
            <a:br>
              <a:rPr lang="en-US" sz="1800" dirty="0"/>
            </a:br>
            <a:r>
              <a:rPr lang="en-US" sz="1800" dirty="0"/>
              <a:t>D) were</a:t>
            </a:r>
          </a:p>
          <a:p>
            <a:r>
              <a:rPr lang="en-US" sz="1800" dirty="0"/>
              <a:t>Neither you nor your sister should __________ to them.</a:t>
            </a:r>
            <a:br>
              <a:rPr lang="en-US" sz="1800" dirty="0"/>
            </a:br>
            <a:r>
              <a:rPr lang="en-US" sz="1800" dirty="0"/>
              <a:t>A) talk</a:t>
            </a:r>
            <a:br>
              <a:rPr lang="en-US" sz="1800" dirty="0"/>
            </a:br>
            <a:r>
              <a:rPr lang="en-US" sz="1800" dirty="0"/>
              <a:t>B) talks</a:t>
            </a:r>
            <a:br>
              <a:rPr lang="en-US" sz="1800" dirty="0"/>
            </a:br>
            <a:r>
              <a:rPr lang="en-US" sz="1800" dirty="0"/>
              <a:t>C) talked</a:t>
            </a:r>
            <a:br>
              <a:rPr lang="en-US" sz="1800" dirty="0"/>
            </a:br>
            <a:r>
              <a:rPr lang="en-US" sz="1800" dirty="0"/>
              <a:t>D) talking</a:t>
            </a:r>
          </a:p>
          <a:p>
            <a:endParaRPr lang="en-US" sz="1800" dirty="0"/>
          </a:p>
        </p:txBody>
      </p:sp>
    </p:spTree>
    <p:extLst>
      <p:ext uri="{BB962C8B-B14F-4D97-AF65-F5344CB8AC3E}">
        <p14:creationId xmlns:p14="http://schemas.microsoft.com/office/powerpoint/2010/main" val="474462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55C0C-93AB-3077-837E-718CD1BE9225}"/>
              </a:ext>
            </a:extLst>
          </p:cNvPr>
          <p:cNvSpPr>
            <a:spLocks noGrp="1"/>
          </p:cNvSpPr>
          <p:nvPr>
            <p:ph idx="1"/>
          </p:nvPr>
        </p:nvSpPr>
        <p:spPr>
          <a:xfrm>
            <a:off x="474785" y="298938"/>
            <a:ext cx="10879015" cy="5878025"/>
          </a:xfrm>
        </p:spPr>
        <p:txBody>
          <a:bodyPr>
            <a:normAutofit fontScale="62500" lnSpcReduction="20000"/>
          </a:bodyPr>
          <a:lstStyle/>
          <a:p>
            <a:r>
              <a:rPr lang="en-US" dirty="0"/>
              <a:t>All the furniture __________ old.</a:t>
            </a:r>
            <a:br>
              <a:rPr lang="en-US" dirty="0"/>
            </a:br>
            <a:r>
              <a:rPr lang="en-US" dirty="0"/>
              <a:t>A) look</a:t>
            </a:r>
            <a:br>
              <a:rPr lang="en-US" dirty="0"/>
            </a:br>
            <a:r>
              <a:rPr lang="en-US" dirty="0"/>
              <a:t>B) looks</a:t>
            </a:r>
            <a:br>
              <a:rPr lang="en-US" dirty="0"/>
            </a:br>
            <a:r>
              <a:rPr lang="en-US" dirty="0"/>
              <a:t>C) have looked</a:t>
            </a:r>
            <a:br>
              <a:rPr lang="en-US" dirty="0"/>
            </a:br>
            <a:r>
              <a:rPr lang="en-US" dirty="0"/>
              <a:t>D) are looked</a:t>
            </a:r>
          </a:p>
          <a:p>
            <a:r>
              <a:rPr lang="en-US" dirty="0"/>
              <a:t>Either the cat or the dog __________ responsible for knocking over the vase.</a:t>
            </a:r>
            <a:br>
              <a:rPr lang="en-US" dirty="0"/>
            </a:br>
            <a:r>
              <a:rPr lang="en-US" dirty="0"/>
              <a:t>A) is</a:t>
            </a:r>
            <a:br>
              <a:rPr lang="en-US" dirty="0"/>
            </a:br>
            <a:r>
              <a:rPr lang="en-US" dirty="0"/>
              <a:t>B) are</a:t>
            </a:r>
            <a:br>
              <a:rPr lang="en-US" dirty="0"/>
            </a:br>
            <a:r>
              <a:rPr lang="en-US" dirty="0"/>
              <a:t>C) were</a:t>
            </a:r>
            <a:br>
              <a:rPr lang="en-US" dirty="0"/>
            </a:br>
            <a:r>
              <a:rPr lang="en-US" dirty="0"/>
              <a:t>D) been</a:t>
            </a:r>
          </a:p>
          <a:p>
            <a:r>
              <a:rPr lang="en-US" dirty="0"/>
              <a:t>The statistics __________ clear indicators of a growing trend.</a:t>
            </a:r>
            <a:br>
              <a:rPr lang="en-US" dirty="0"/>
            </a:br>
            <a:r>
              <a:rPr lang="en-US" dirty="0"/>
              <a:t>A) is</a:t>
            </a:r>
            <a:br>
              <a:rPr lang="en-US" dirty="0"/>
            </a:br>
            <a:r>
              <a:rPr lang="en-US" dirty="0"/>
              <a:t>B) are</a:t>
            </a:r>
            <a:br>
              <a:rPr lang="en-US" dirty="0"/>
            </a:br>
            <a:r>
              <a:rPr lang="en-US" dirty="0"/>
              <a:t>C) were</a:t>
            </a:r>
            <a:br>
              <a:rPr lang="en-US" dirty="0"/>
            </a:br>
            <a:r>
              <a:rPr lang="en-US" dirty="0"/>
              <a:t>D) been</a:t>
            </a:r>
          </a:p>
          <a:p>
            <a:r>
              <a:rPr lang="en-US" dirty="0"/>
              <a:t>The team __________ going to their practice today.</a:t>
            </a:r>
            <a:br>
              <a:rPr lang="en-US" dirty="0"/>
            </a:br>
            <a:r>
              <a:rPr lang="en-US" dirty="0"/>
              <a:t>A) is</a:t>
            </a:r>
            <a:br>
              <a:rPr lang="en-US" dirty="0"/>
            </a:br>
            <a:r>
              <a:rPr lang="en-US" dirty="0"/>
              <a:t>B) are</a:t>
            </a:r>
            <a:br>
              <a:rPr lang="en-US" dirty="0"/>
            </a:br>
            <a:r>
              <a:rPr lang="en-US" dirty="0"/>
              <a:t>C) were</a:t>
            </a:r>
            <a:br>
              <a:rPr lang="en-US" dirty="0"/>
            </a:br>
            <a:r>
              <a:rPr lang="en-US" dirty="0"/>
              <a:t>D) have</a:t>
            </a:r>
          </a:p>
          <a:p>
            <a:r>
              <a:rPr lang="en-US" dirty="0"/>
              <a:t>Each of the students __________ studying for the exam.</a:t>
            </a:r>
            <a:br>
              <a:rPr lang="en-US" dirty="0"/>
            </a:br>
            <a:r>
              <a:rPr lang="en-US" dirty="0"/>
              <a:t>A) is</a:t>
            </a:r>
            <a:br>
              <a:rPr lang="en-US" dirty="0"/>
            </a:br>
            <a:r>
              <a:rPr lang="en-US" dirty="0"/>
              <a:t>B) are</a:t>
            </a:r>
            <a:br>
              <a:rPr lang="en-US" dirty="0"/>
            </a:br>
            <a:r>
              <a:rPr lang="en-US" dirty="0"/>
              <a:t>C) were</a:t>
            </a:r>
            <a:br>
              <a:rPr lang="en-US" dirty="0"/>
            </a:br>
            <a:r>
              <a:rPr lang="en-US" dirty="0"/>
              <a:t>D) has</a:t>
            </a:r>
          </a:p>
          <a:p>
            <a:endParaRPr lang="en-US" dirty="0"/>
          </a:p>
        </p:txBody>
      </p:sp>
    </p:spTree>
    <p:extLst>
      <p:ext uri="{BB962C8B-B14F-4D97-AF65-F5344CB8AC3E}">
        <p14:creationId xmlns:p14="http://schemas.microsoft.com/office/powerpoint/2010/main" val="149209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97AB50B-B916-675B-13EE-CF877169D0BD}"/>
              </a:ext>
            </a:extLst>
          </p:cNvPr>
          <p:cNvGraphicFramePr>
            <a:graphicFrameLocks noGrp="1"/>
          </p:cNvGraphicFramePr>
          <p:nvPr>
            <p:ph idx="1"/>
            <p:extLst>
              <p:ext uri="{D42A27DB-BD31-4B8C-83A1-F6EECF244321}">
                <p14:modId xmlns:p14="http://schemas.microsoft.com/office/powerpoint/2010/main" val="1168281129"/>
              </p:ext>
            </p:extLst>
          </p:nvPr>
        </p:nvGraphicFramePr>
        <p:xfrm>
          <a:off x="202223" y="272562"/>
          <a:ext cx="11989780" cy="6218840"/>
        </p:xfrm>
        <a:graphic>
          <a:graphicData uri="http://schemas.openxmlformats.org/drawingml/2006/table">
            <a:tbl>
              <a:tblPr/>
              <a:tblGrid>
                <a:gridCol w="518746">
                  <a:extLst>
                    <a:ext uri="{9D8B030D-6E8A-4147-A177-3AD203B41FA5}">
                      <a16:colId xmlns:a16="http://schemas.microsoft.com/office/drawing/2014/main" val="4054590670"/>
                    </a:ext>
                  </a:extLst>
                </a:gridCol>
                <a:gridCol w="3569677">
                  <a:extLst>
                    <a:ext uri="{9D8B030D-6E8A-4147-A177-3AD203B41FA5}">
                      <a16:colId xmlns:a16="http://schemas.microsoft.com/office/drawing/2014/main" val="3191993532"/>
                    </a:ext>
                  </a:extLst>
                </a:gridCol>
                <a:gridCol w="2338754">
                  <a:extLst>
                    <a:ext uri="{9D8B030D-6E8A-4147-A177-3AD203B41FA5}">
                      <a16:colId xmlns:a16="http://schemas.microsoft.com/office/drawing/2014/main" val="2612884341"/>
                    </a:ext>
                  </a:extLst>
                </a:gridCol>
                <a:gridCol w="949569">
                  <a:extLst>
                    <a:ext uri="{9D8B030D-6E8A-4147-A177-3AD203B41FA5}">
                      <a16:colId xmlns:a16="http://schemas.microsoft.com/office/drawing/2014/main" val="1148535741"/>
                    </a:ext>
                  </a:extLst>
                </a:gridCol>
                <a:gridCol w="4613034">
                  <a:extLst>
                    <a:ext uri="{9D8B030D-6E8A-4147-A177-3AD203B41FA5}">
                      <a16:colId xmlns:a16="http://schemas.microsoft.com/office/drawing/2014/main" val="4101321052"/>
                    </a:ext>
                  </a:extLst>
                </a:gridCol>
              </a:tblGrid>
              <a:tr h="232795">
                <a:tc>
                  <a:txBody>
                    <a:bodyPr/>
                    <a:lstStyle/>
                    <a:p>
                      <a:pPr algn="ctr" fontAlgn="t" latinLnBrk="0"/>
                      <a:r>
                        <a:rPr lang="en-US" sz="1200" b="0">
                          <a:effectLst/>
                        </a:rPr>
                        <a:t>#</a:t>
                      </a:r>
                    </a:p>
                  </a:txBody>
                  <a:tcPr marL="10202" marR="10202" marT="10202" marB="10202">
                    <a:lnL>
                      <a:noFill/>
                    </a:lnL>
                    <a:lnR>
                      <a:noFill/>
                    </a:lnR>
                    <a:lnT>
                      <a:noFill/>
                    </a:lnT>
                    <a:lnB w="12700" cap="flat" cmpd="sng" algn="ctr">
                      <a:solidFill>
                        <a:srgbClr val="204306"/>
                      </a:solidFill>
                      <a:prstDash val="solid"/>
                      <a:round/>
                      <a:headEnd type="none" w="med" len="med"/>
                      <a:tailEnd type="none" w="med" len="med"/>
                    </a:lnB>
                    <a:noFill/>
                  </a:tcPr>
                </a:tc>
                <a:tc>
                  <a:txBody>
                    <a:bodyPr/>
                    <a:lstStyle/>
                    <a:p>
                      <a:pPr algn="ctr" fontAlgn="t" latinLnBrk="0"/>
                      <a:r>
                        <a:rPr lang="en-US" sz="1600" b="1">
                          <a:effectLst/>
                        </a:rPr>
                        <a:t>Question</a:t>
                      </a:r>
                    </a:p>
                  </a:txBody>
                  <a:tcPr marL="10202" marR="10202" marT="10202" marB="10202">
                    <a:lnL>
                      <a:noFill/>
                    </a:lnL>
                    <a:lnR>
                      <a:noFill/>
                    </a:lnR>
                    <a:lnT>
                      <a:noFill/>
                    </a:lnT>
                    <a:lnB w="12700" cap="flat" cmpd="sng" algn="ctr">
                      <a:solidFill>
                        <a:srgbClr val="204306"/>
                      </a:solidFill>
                      <a:prstDash val="solid"/>
                      <a:round/>
                      <a:headEnd type="none" w="med" len="med"/>
                      <a:tailEnd type="none" w="med" len="med"/>
                    </a:lnB>
                    <a:noFill/>
                  </a:tcPr>
                </a:tc>
                <a:tc>
                  <a:txBody>
                    <a:bodyPr/>
                    <a:lstStyle/>
                    <a:p>
                      <a:pPr algn="ctr" fontAlgn="t" latinLnBrk="0"/>
                      <a:r>
                        <a:rPr lang="en-US" sz="1600" b="1">
                          <a:effectLst/>
                        </a:rPr>
                        <a:t>Options</a:t>
                      </a:r>
                    </a:p>
                  </a:txBody>
                  <a:tcPr marL="10202" marR="10202" marT="10202" marB="10202">
                    <a:lnL>
                      <a:noFill/>
                    </a:lnL>
                    <a:lnR>
                      <a:noFill/>
                    </a:lnR>
                    <a:lnT>
                      <a:noFill/>
                    </a:lnT>
                    <a:lnB w="12700" cap="flat" cmpd="sng" algn="ctr">
                      <a:solidFill>
                        <a:srgbClr val="204306"/>
                      </a:solidFill>
                      <a:prstDash val="solid"/>
                      <a:round/>
                      <a:headEnd type="none" w="med" len="med"/>
                      <a:tailEnd type="none" w="med" len="med"/>
                    </a:lnB>
                    <a:noFill/>
                  </a:tcPr>
                </a:tc>
                <a:tc>
                  <a:txBody>
                    <a:bodyPr/>
                    <a:lstStyle/>
                    <a:p>
                      <a:pPr algn="ctr" fontAlgn="t" latinLnBrk="0"/>
                      <a:r>
                        <a:rPr lang="en-US" sz="1600" b="1">
                          <a:effectLst/>
                        </a:rPr>
                        <a:t>Correct Answer</a:t>
                      </a:r>
                    </a:p>
                  </a:txBody>
                  <a:tcPr marL="10202" marR="10202" marT="10202" marB="10202">
                    <a:lnL>
                      <a:noFill/>
                    </a:lnL>
                    <a:lnR>
                      <a:noFill/>
                    </a:lnR>
                    <a:lnT>
                      <a:noFill/>
                    </a:lnT>
                    <a:lnB w="12700" cap="flat" cmpd="sng" algn="ctr">
                      <a:solidFill>
                        <a:srgbClr val="204306"/>
                      </a:solidFill>
                      <a:prstDash val="solid"/>
                      <a:round/>
                      <a:headEnd type="none" w="med" len="med"/>
                      <a:tailEnd type="none" w="med" len="med"/>
                    </a:lnB>
                    <a:noFill/>
                  </a:tcPr>
                </a:tc>
                <a:tc>
                  <a:txBody>
                    <a:bodyPr/>
                    <a:lstStyle/>
                    <a:p>
                      <a:pPr algn="ctr" fontAlgn="t" latinLnBrk="0"/>
                      <a:r>
                        <a:rPr lang="en-US" sz="1600" b="1" dirty="0">
                          <a:effectLst/>
                        </a:rPr>
                        <a:t>Explanation</a:t>
                      </a:r>
                    </a:p>
                  </a:txBody>
                  <a:tcPr marL="10202" marR="10202" marT="10202" marB="10202">
                    <a:lnL>
                      <a:noFill/>
                    </a:lnL>
                    <a:lnR>
                      <a:noFill/>
                    </a:lnR>
                    <a:lnT>
                      <a:noFill/>
                    </a:lnT>
                    <a:lnB w="12700" cap="flat" cmpd="sng" algn="ctr">
                      <a:solidFill>
                        <a:srgbClr val="204306"/>
                      </a:solidFill>
                      <a:prstDash val="solid"/>
                      <a:round/>
                      <a:headEnd type="none" w="med" len="med"/>
                      <a:tailEnd type="none" w="med" len="med"/>
                    </a:lnB>
                    <a:noFill/>
                  </a:tcPr>
                </a:tc>
                <a:extLst>
                  <a:ext uri="{0D108BD9-81ED-4DB2-BD59-A6C34878D82A}">
                    <a16:rowId xmlns:a16="http://schemas.microsoft.com/office/drawing/2014/main" val="3448494110"/>
                  </a:ext>
                </a:extLst>
              </a:tr>
              <a:tr h="453562">
                <a:tc>
                  <a:txBody>
                    <a:bodyPr/>
                    <a:lstStyle/>
                    <a:p>
                      <a:pPr algn="ctr" fontAlgn="base" latinLnBrk="0"/>
                      <a:r>
                        <a:rPr lang="en-US" sz="1200" dirty="0">
                          <a:effectLst/>
                        </a:rPr>
                        <a:t>1</a:t>
                      </a: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706"/>
                      </a:solidFill>
                      <a:prstDash val="solid"/>
                      <a:round/>
                      <a:headEnd type="none" w="med" len="med"/>
                      <a:tailEnd type="none" w="med" len="med"/>
                    </a:lnB>
                    <a:noFill/>
                  </a:tcPr>
                </a:tc>
                <a:tc>
                  <a:txBody>
                    <a:bodyPr/>
                    <a:lstStyle/>
                    <a:p>
                      <a:pPr algn="ctr" fontAlgn="base" latinLnBrk="0"/>
                      <a:r>
                        <a:rPr lang="en-US" sz="1200" dirty="0">
                          <a:effectLst/>
                        </a:rPr>
                        <a:t>The teacher __________ completed this chapter.</a:t>
                      </a: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706"/>
                      </a:solidFill>
                      <a:prstDash val="solid"/>
                      <a:round/>
                      <a:headEnd type="none" w="med" len="med"/>
                      <a:tailEnd type="none" w="med" len="med"/>
                    </a:lnB>
                    <a:noFill/>
                  </a:tcPr>
                </a:tc>
                <a:tc>
                  <a:txBody>
                    <a:bodyPr/>
                    <a:lstStyle/>
                    <a:p>
                      <a:pPr algn="ctr" fontAlgn="base" latinLnBrk="0"/>
                      <a:r>
                        <a:rPr lang="en-US" sz="1200" dirty="0">
                          <a:effectLst/>
                        </a:rPr>
                        <a:t>A) have B) has C) is D) are</a:t>
                      </a: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706"/>
                      </a:solidFill>
                      <a:prstDash val="solid"/>
                      <a:round/>
                      <a:headEnd type="none" w="med" len="med"/>
                      <a:tailEnd type="none" w="med" len="med"/>
                    </a:lnB>
                    <a:noFill/>
                  </a:tcPr>
                </a:tc>
                <a:tc>
                  <a:txBody>
                    <a:bodyPr/>
                    <a:lstStyle/>
                    <a:p>
                      <a:pPr algn="ctr" fontAlgn="base" latinLnBrk="0"/>
                      <a:r>
                        <a:rPr lang="en-US" sz="1200" b="0">
                          <a:effectLst/>
                        </a:rPr>
                        <a:t>B) has</a:t>
                      </a:r>
                      <a:endParaRPr lang="en-US" sz="1200">
                        <a:effectLst/>
                      </a:endParaRP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706"/>
                      </a:solidFill>
                      <a:prstDash val="solid"/>
                      <a:round/>
                      <a:headEnd type="none" w="med" len="med"/>
                      <a:tailEnd type="none" w="med" len="med"/>
                    </a:lnB>
                    <a:noFill/>
                  </a:tcPr>
                </a:tc>
                <a:tc>
                  <a:txBody>
                    <a:bodyPr/>
                    <a:lstStyle/>
                    <a:p>
                      <a:pPr algn="ctr" fontAlgn="base" latinLnBrk="0"/>
                      <a:r>
                        <a:rPr lang="en-US" sz="1200" dirty="0">
                          <a:effectLst/>
                        </a:rPr>
                        <a:t>"Teacher" is singular, so use singular verb "has."</a:t>
                      </a: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706"/>
                      </a:solidFill>
                      <a:prstDash val="solid"/>
                      <a:round/>
                      <a:headEnd type="none" w="med" len="med"/>
                      <a:tailEnd type="none" w="med" len="med"/>
                    </a:lnB>
                    <a:noFill/>
                  </a:tcPr>
                </a:tc>
                <a:extLst>
                  <a:ext uri="{0D108BD9-81ED-4DB2-BD59-A6C34878D82A}">
                    <a16:rowId xmlns:a16="http://schemas.microsoft.com/office/drawing/2014/main" val="2660763892"/>
                  </a:ext>
                </a:extLst>
              </a:tr>
              <a:tr h="515411">
                <a:tc>
                  <a:txBody>
                    <a:bodyPr/>
                    <a:lstStyle/>
                    <a:p>
                      <a:pPr algn="ctr" fontAlgn="base" latinLnBrk="0"/>
                      <a:r>
                        <a:rPr lang="en-US" sz="1200">
                          <a:effectLst/>
                        </a:rPr>
                        <a:t>2</a:t>
                      </a:r>
                    </a:p>
                  </a:txBody>
                  <a:tcPr marL="10202" marR="10202" marT="7652" marB="7652" anchor="ctr">
                    <a:lnL w="12700" cap="flat" cmpd="sng" algn="ctr">
                      <a:solidFill>
                        <a:srgbClr val="604706"/>
                      </a:solidFill>
                      <a:prstDash val="solid"/>
                      <a:round/>
                      <a:headEnd type="none" w="med" len="med"/>
                      <a:tailEnd type="none" w="med" len="med"/>
                    </a:lnL>
                    <a:lnR w="12700" cap="flat" cmpd="sng" algn="ctr">
                      <a:solidFill>
                        <a:srgbClr val="604706"/>
                      </a:solidFill>
                      <a:prstDash val="solid"/>
                      <a:round/>
                      <a:headEnd type="none" w="med" len="med"/>
                      <a:tailEnd type="none" w="med" len="med"/>
                    </a:lnR>
                    <a:lnT w="12700" cap="flat" cmpd="sng" algn="ctr">
                      <a:solidFill>
                        <a:srgbClr val="604706"/>
                      </a:solidFill>
                      <a:prstDash val="solid"/>
                      <a:round/>
                      <a:headEnd type="none" w="med" len="med"/>
                      <a:tailEnd type="none" w="med" len="med"/>
                    </a:lnT>
                    <a:lnB w="12700" cap="flat" cmpd="sng" algn="ctr">
                      <a:solidFill>
                        <a:srgbClr val="A04606"/>
                      </a:solidFill>
                      <a:prstDash val="solid"/>
                      <a:round/>
                      <a:headEnd type="none" w="med" len="med"/>
                      <a:tailEnd type="none" w="med" len="med"/>
                    </a:lnB>
                    <a:noFill/>
                  </a:tcPr>
                </a:tc>
                <a:tc>
                  <a:txBody>
                    <a:bodyPr/>
                    <a:lstStyle/>
                    <a:p>
                      <a:pPr algn="ctr" fontAlgn="base" latinLnBrk="0"/>
                      <a:r>
                        <a:rPr lang="en-US" sz="1200">
                          <a:effectLst/>
                        </a:rPr>
                        <a:t>Ram and Shyam __________ business partners.</a:t>
                      </a:r>
                    </a:p>
                  </a:txBody>
                  <a:tcPr marL="10202" marR="10202" marT="7652" marB="7652" anchor="ctr">
                    <a:lnL w="12700" cap="flat" cmpd="sng" algn="ctr">
                      <a:solidFill>
                        <a:srgbClr val="604706"/>
                      </a:solidFill>
                      <a:prstDash val="solid"/>
                      <a:round/>
                      <a:headEnd type="none" w="med" len="med"/>
                      <a:tailEnd type="none" w="med" len="med"/>
                    </a:lnL>
                    <a:lnR w="12700" cap="flat" cmpd="sng" algn="ctr">
                      <a:solidFill>
                        <a:srgbClr val="604706"/>
                      </a:solidFill>
                      <a:prstDash val="solid"/>
                      <a:round/>
                      <a:headEnd type="none" w="med" len="med"/>
                      <a:tailEnd type="none" w="med" len="med"/>
                    </a:lnR>
                    <a:lnT w="12700" cap="flat" cmpd="sng" algn="ctr">
                      <a:solidFill>
                        <a:srgbClr val="604706"/>
                      </a:solidFill>
                      <a:prstDash val="solid"/>
                      <a:round/>
                      <a:headEnd type="none" w="med" len="med"/>
                      <a:tailEnd type="none" w="med" len="med"/>
                    </a:lnT>
                    <a:lnB w="12700" cap="flat" cmpd="sng" algn="ctr">
                      <a:solidFill>
                        <a:srgbClr val="A04606"/>
                      </a:solidFill>
                      <a:prstDash val="solid"/>
                      <a:round/>
                      <a:headEnd type="none" w="med" len="med"/>
                      <a:tailEnd type="none" w="med" len="med"/>
                    </a:lnB>
                    <a:noFill/>
                  </a:tcPr>
                </a:tc>
                <a:tc>
                  <a:txBody>
                    <a:bodyPr/>
                    <a:lstStyle/>
                    <a:p>
                      <a:pPr algn="ctr" fontAlgn="base" latinLnBrk="0"/>
                      <a:r>
                        <a:rPr lang="en-US" sz="1200">
                          <a:effectLst/>
                        </a:rPr>
                        <a:t>A) have B) has C) are D) had</a:t>
                      </a:r>
                    </a:p>
                  </a:txBody>
                  <a:tcPr marL="10202" marR="10202" marT="7652" marB="7652" anchor="ctr">
                    <a:lnL w="12700" cap="flat" cmpd="sng" algn="ctr">
                      <a:solidFill>
                        <a:srgbClr val="604706"/>
                      </a:solidFill>
                      <a:prstDash val="solid"/>
                      <a:round/>
                      <a:headEnd type="none" w="med" len="med"/>
                      <a:tailEnd type="none" w="med" len="med"/>
                    </a:lnL>
                    <a:lnR w="12700" cap="flat" cmpd="sng" algn="ctr">
                      <a:solidFill>
                        <a:srgbClr val="604706"/>
                      </a:solidFill>
                      <a:prstDash val="solid"/>
                      <a:round/>
                      <a:headEnd type="none" w="med" len="med"/>
                      <a:tailEnd type="none" w="med" len="med"/>
                    </a:lnR>
                    <a:lnT w="12700" cap="flat" cmpd="sng" algn="ctr">
                      <a:solidFill>
                        <a:srgbClr val="604706"/>
                      </a:solidFill>
                      <a:prstDash val="solid"/>
                      <a:round/>
                      <a:headEnd type="none" w="med" len="med"/>
                      <a:tailEnd type="none" w="med" len="med"/>
                    </a:lnT>
                    <a:lnB w="12700" cap="flat" cmpd="sng" algn="ctr">
                      <a:solidFill>
                        <a:srgbClr val="A04606"/>
                      </a:solidFill>
                      <a:prstDash val="solid"/>
                      <a:round/>
                      <a:headEnd type="none" w="med" len="med"/>
                      <a:tailEnd type="none" w="med" len="med"/>
                    </a:lnB>
                    <a:noFill/>
                  </a:tcPr>
                </a:tc>
                <a:tc>
                  <a:txBody>
                    <a:bodyPr/>
                    <a:lstStyle/>
                    <a:p>
                      <a:pPr algn="ctr" fontAlgn="base" latinLnBrk="0"/>
                      <a:r>
                        <a:rPr lang="en-US" sz="1200" b="0">
                          <a:effectLst/>
                        </a:rPr>
                        <a:t>C) are</a:t>
                      </a:r>
                      <a:endParaRPr lang="en-US" sz="1200">
                        <a:effectLst/>
                      </a:endParaRPr>
                    </a:p>
                  </a:txBody>
                  <a:tcPr marL="10202" marR="10202" marT="7652" marB="7652" anchor="ctr">
                    <a:lnL w="12700" cap="flat" cmpd="sng" algn="ctr">
                      <a:solidFill>
                        <a:srgbClr val="604706"/>
                      </a:solidFill>
                      <a:prstDash val="solid"/>
                      <a:round/>
                      <a:headEnd type="none" w="med" len="med"/>
                      <a:tailEnd type="none" w="med" len="med"/>
                    </a:lnL>
                    <a:lnR w="12700" cap="flat" cmpd="sng" algn="ctr">
                      <a:solidFill>
                        <a:srgbClr val="604706"/>
                      </a:solidFill>
                      <a:prstDash val="solid"/>
                      <a:round/>
                      <a:headEnd type="none" w="med" len="med"/>
                      <a:tailEnd type="none" w="med" len="med"/>
                    </a:lnR>
                    <a:lnT w="12700" cap="flat" cmpd="sng" algn="ctr">
                      <a:solidFill>
                        <a:srgbClr val="604706"/>
                      </a:solidFill>
                      <a:prstDash val="solid"/>
                      <a:round/>
                      <a:headEnd type="none" w="med" len="med"/>
                      <a:tailEnd type="none" w="med" len="med"/>
                    </a:lnT>
                    <a:lnB w="12700" cap="flat" cmpd="sng" algn="ctr">
                      <a:solidFill>
                        <a:srgbClr val="A04606"/>
                      </a:solidFill>
                      <a:prstDash val="solid"/>
                      <a:round/>
                      <a:headEnd type="none" w="med" len="med"/>
                      <a:tailEnd type="none" w="med" len="med"/>
                    </a:lnB>
                    <a:noFill/>
                  </a:tcPr>
                </a:tc>
                <a:tc>
                  <a:txBody>
                    <a:bodyPr/>
                    <a:lstStyle/>
                    <a:p>
                      <a:pPr algn="ctr" fontAlgn="base" latinLnBrk="0"/>
                      <a:r>
                        <a:rPr lang="en-US" sz="1200">
                          <a:effectLst/>
                        </a:rPr>
                        <a:t>Compound subject "Ram and Shyam" is plural, so use plural verb "are."</a:t>
                      </a:r>
                    </a:p>
                  </a:txBody>
                  <a:tcPr marL="10202" marR="10202" marT="7652" marB="7652" anchor="ctr">
                    <a:lnL w="12700" cap="flat" cmpd="sng" algn="ctr">
                      <a:solidFill>
                        <a:srgbClr val="604706"/>
                      </a:solidFill>
                      <a:prstDash val="solid"/>
                      <a:round/>
                      <a:headEnd type="none" w="med" len="med"/>
                      <a:tailEnd type="none" w="med" len="med"/>
                    </a:lnL>
                    <a:lnR w="12700" cap="flat" cmpd="sng" algn="ctr">
                      <a:solidFill>
                        <a:srgbClr val="604706"/>
                      </a:solidFill>
                      <a:prstDash val="solid"/>
                      <a:round/>
                      <a:headEnd type="none" w="med" len="med"/>
                      <a:tailEnd type="none" w="med" len="med"/>
                    </a:lnR>
                    <a:lnT w="12700" cap="flat" cmpd="sng" algn="ctr">
                      <a:solidFill>
                        <a:srgbClr val="604706"/>
                      </a:solidFill>
                      <a:prstDash val="solid"/>
                      <a:round/>
                      <a:headEnd type="none" w="med" len="med"/>
                      <a:tailEnd type="none" w="med" len="med"/>
                    </a:lnT>
                    <a:lnB w="12700" cap="flat" cmpd="sng" algn="ctr">
                      <a:solidFill>
                        <a:srgbClr val="A04606"/>
                      </a:solidFill>
                      <a:prstDash val="solid"/>
                      <a:round/>
                      <a:headEnd type="none" w="med" len="med"/>
                      <a:tailEnd type="none" w="med" len="med"/>
                    </a:lnB>
                    <a:noFill/>
                  </a:tcPr>
                </a:tc>
                <a:extLst>
                  <a:ext uri="{0D108BD9-81ED-4DB2-BD59-A6C34878D82A}">
                    <a16:rowId xmlns:a16="http://schemas.microsoft.com/office/drawing/2014/main" val="3059445184"/>
                  </a:ext>
                </a:extLst>
              </a:tr>
              <a:tr h="453562">
                <a:tc>
                  <a:txBody>
                    <a:bodyPr/>
                    <a:lstStyle/>
                    <a:p>
                      <a:pPr algn="ctr" fontAlgn="base" latinLnBrk="0"/>
                      <a:r>
                        <a:rPr lang="en-US" sz="1200">
                          <a:effectLst/>
                        </a:rPr>
                        <a:t>3</a:t>
                      </a:r>
                    </a:p>
                  </a:txBody>
                  <a:tcPr marL="10202" marR="10202" marT="7652" marB="7652" anchor="ctr">
                    <a:lnL w="12700" cap="flat" cmpd="sng" algn="ctr">
                      <a:solidFill>
                        <a:srgbClr val="A04606"/>
                      </a:solidFill>
                      <a:prstDash val="solid"/>
                      <a:round/>
                      <a:headEnd type="none" w="med" len="med"/>
                      <a:tailEnd type="none" w="med" len="med"/>
                    </a:lnL>
                    <a:lnR w="12700" cap="flat" cmpd="sng" algn="ctr">
                      <a:solidFill>
                        <a:srgbClr val="A04606"/>
                      </a:solidFill>
                      <a:prstDash val="solid"/>
                      <a:round/>
                      <a:headEnd type="none" w="med" len="med"/>
                      <a:tailEnd type="none" w="med" len="med"/>
                    </a:lnR>
                    <a:lnT w="12700" cap="flat" cmpd="sng" algn="ctr">
                      <a:solidFill>
                        <a:srgbClr val="A046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tc>
                  <a:txBody>
                    <a:bodyPr/>
                    <a:lstStyle/>
                    <a:p>
                      <a:pPr algn="ctr" fontAlgn="base" latinLnBrk="0"/>
                      <a:r>
                        <a:rPr lang="en-US" sz="1200">
                          <a:effectLst/>
                        </a:rPr>
                        <a:t>She __________ her office by 9 a.m. daily.</a:t>
                      </a:r>
                    </a:p>
                  </a:txBody>
                  <a:tcPr marL="10202" marR="10202" marT="7652" marB="7652" anchor="ctr">
                    <a:lnL w="12700" cap="flat" cmpd="sng" algn="ctr">
                      <a:solidFill>
                        <a:srgbClr val="A04606"/>
                      </a:solidFill>
                      <a:prstDash val="solid"/>
                      <a:round/>
                      <a:headEnd type="none" w="med" len="med"/>
                      <a:tailEnd type="none" w="med" len="med"/>
                    </a:lnL>
                    <a:lnR w="12700" cap="flat" cmpd="sng" algn="ctr">
                      <a:solidFill>
                        <a:srgbClr val="A04606"/>
                      </a:solidFill>
                      <a:prstDash val="solid"/>
                      <a:round/>
                      <a:headEnd type="none" w="med" len="med"/>
                      <a:tailEnd type="none" w="med" len="med"/>
                    </a:lnR>
                    <a:lnT w="12700" cap="flat" cmpd="sng" algn="ctr">
                      <a:solidFill>
                        <a:srgbClr val="A046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tc>
                  <a:txBody>
                    <a:bodyPr/>
                    <a:lstStyle/>
                    <a:p>
                      <a:pPr algn="ctr" fontAlgn="base" latinLnBrk="0"/>
                      <a:r>
                        <a:rPr lang="en-US" sz="1200" dirty="0">
                          <a:effectLst/>
                        </a:rPr>
                        <a:t>A) reach B) reaches C) reached D) reaching</a:t>
                      </a:r>
                    </a:p>
                  </a:txBody>
                  <a:tcPr marL="10202" marR="10202" marT="7652" marB="7652" anchor="ctr">
                    <a:lnL w="12700" cap="flat" cmpd="sng" algn="ctr">
                      <a:solidFill>
                        <a:srgbClr val="A04606"/>
                      </a:solidFill>
                      <a:prstDash val="solid"/>
                      <a:round/>
                      <a:headEnd type="none" w="med" len="med"/>
                      <a:tailEnd type="none" w="med" len="med"/>
                    </a:lnL>
                    <a:lnR w="12700" cap="flat" cmpd="sng" algn="ctr">
                      <a:solidFill>
                        <a:srgbClr val="A04606"/>
                      </a:solidFill>
                      <a:prstDash val="solid"/>
                      <a:round/>
                      <a:headEnd type="none" w="med" len="med"/>
                      <a:tailEnd type="none" w="med" len="med"/>
                    </a:lnR>
                    <a:lnT w="12700" cap="flat" cmpd="sng" algn="ctr">
                      <a:solidFill>
                        <a:srgbClr val="A046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tc>
                  <a:txBody>
                    <a:bodyPr/>
                    <a:lstStyle/>
                    <a:p>
                      <a:pPr algn="ctr" fontAlgn="base" latinLnBrk="0"/>
                      <a:r>
                        <a:rPr lang="en-US" sz="1200" b="0">
                          <a:effectLst/>
                        </a:rPr>
                        <a:t>B) reaches</a:t>
                      </a:r>
                      <a:endParaRPr lang="en-US" sz="1200">
                        <a:effectLst/>
                      </a:endParaRPr>
                    </a:p>
                  </a:txBody>
                  <a:tcPr marL="10202" marR="10202" marT="7652" marB="7652" anchor="ctr">
                    <a:lnL w="12700" cap="flat" cmpd="sng" algn="ctr">
                      <a:solidFill>
                        <a:srgbClr val="A04606"/>
                      </a:solidFill>
                      <a:prstDash val="solid"/>
                      <a:round/>
                      <a:headEnd type="none" w="med" len="med"/>
                      <a:tailEnd type="none" w="med" len="med"/>
                    </a:lnL>
                    <a:lnR w="12700" cap="flat" cmpd="sng" algn="ctr">
                      <a:solidFill>
                        <a:srgbClr val="A04606"/>
                      </a:solidFill>
                      <a:prstDash val="solid"/>
                      <a:round/>
                      <a:headEnd type="none" w="med" len="med"/>
                      <a:tailEnd type="none" w="med" len="med"/>
                    </a:lnR>
                    <a:lnT w="12700" cap="flat" cmpd="sng" algn="ctr">
                      <a:solidFill>
                        <a:srgbClr val="A046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tc>
                  <a:txBody>
                    <a:bodyPr/>
                    <a:lstStyle/>
                    <a:p>
                      <a:pPr algn="ctr" fontAlgn="base" latinLnBrk="0"/>
                      <a:r>
                        <a:rPr lang="en-US" sz="1200" dirty="0">
                          <a:effectLst/>
                        </a:rPr>
                        <a:t>Singular subject "She" takes singular verb "reaches."</a:t>
                      </a:r>
                    </a:p>
                  </a:txBody>
                  <a:tcPr marL="10202" marR="10202" marT="7652" marB="7652" anchor="ctr">
                    <a:lnL w="12700" cap="flat" cmpd="sng" algn="ctr">
                      <a:solidFill>
                        <a:srgbClr val="A04606"/>
                      </a:solidFill>
                      <a:prstDash val="solid"/>
                      <a:round/>
                      <a:headEnd type="none" w="med" len="med"/>
                      <a:tailEnd type="none" w="med" len="med"/>
                    </a:lnL>
                    <a:lnR w="12700" cap="flat" cmpd="sng" algn="ctr">
                      <a:solidFill>
                        <a:srgbClr val="A04606"/>
                      </a:solidFill>
                      <a:prstDash val="solid"/>
                      <a:round/>
                      <a:headEnd type="none" w="med" len="med"/>
                      <a:tailEnd type="none" w="med" len="med"/>
                    </a:lnR>
                    <a:lnT w="12700" cap="flat" cmpd="sng" algn="ctr">
                      <a:solidFill>
                        <a:srgbClr val="A046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extLst>
                  <a:ext uri="{0D108BD9-81ED-4DB2-BD59-A6C34878D82A}">
                    <a16:rowId xmlns:a16="http://schemas.microsoft.com/office/drawing/2014/main" val="3713102626"/>
                  </a:ext>
                </a:extLst>
              </a:tr>
              <a:tr h="515411">
                <a:tc>
                  <a:txBody>
                    <a:bodyPr/>
                    <a:lstStyle/>
                    <a:p>
                      <a:pPr algn="ctr" fontAlgn="base" latinLnBrk="0"/>
                      <a:r>
                        <a:rPr lang="en-US" sz="1200">
                          <a:effectLst/>
                        </a:rPr>
                        <a:t>4</a:t>
                      </a: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tc>
                  <a:txBody>
                    <a:bodyPr/>
                    <a:lstStyle/>
                    <a:p>
                      <a:pPr algn="ctr" fontAlgn="base" latinLnBrk="0"/>
                      <a:r>
                        <a:rPr lang="en-US" sz="1200">
                          <a:effectLst/>
                        </a:rPr>
                        <a:t>Rahul and his friends __________ also invited to the party.</a:t>
                      </a: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tc>
                  <a:txBody>
                    <a:bodyPr/>
                    <a:lstStyle/>
                    <a:p>
                      <a:pPr algn="ctr" fontAlgn="base" latinLnBrk="0"/>
                      <a:r>
                        <a:rPr lang="en-US" sz="1200" dirty="0">
                          <a:effectLst/>
                        </a:rPr>
                        <a:t>A) is B) was C) had D) were</a:t>
                      </a: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tc>
                  <a:txBody>
                    <a:bodyPr/>
                    <a:lstStyle/>
                    <a:p>
                      <a:pPr algn="ctr" fontAlgn="base" latinLnBrk="0"/>
                      <a:r>
                        <a:rPr lang="en-US" sz="1200" b="0">
                          <a:effectLst/>
                        </a:rPr>
                        <a:t>D) were</a:t>
                      </a:r>
                      <a:endParaRPr lang="en-US" sz="1200">
                        <a:effectLst/>
                      </a:endParaRP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tc>
                  <a:txBody>
                    <a:bodyPr/>
                    <a:lstStyle/>
                    <a:p>
                      <a:pPr algn="ctr" fontAlgn="base" latinLnBrk="0"/>
                      <a:r>
                        <a:rPr lang="en-US" sz="1200">
                          <a:effectLst/>
                        </a:rPr>
                        <a:t>Plural subject "Rahul and his friends" takes plural verb "were."</a:t>
                      </a: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E04706"/>
                      </a:solidFill>
                      <a:prstDash val="solid"/>
                      <a:round/>
                      <a:headEnd type="none" w="med" len="med"/>
                      <a:tailEnd type="none" w="med" len="med"/>
                    </a:lnB>
                    <a:noFill/>
                  </a:tcPr>
                </a:tc>
                <a:extLst>
                  <a:ext uri="{0D108BD9-81ED-4DB2-BD59-A6C34878D82A}">
                    <a16:rowId xmlns:a16="http://schemas.microsoft.com/office/drawing/2014/main" val="2421563732"/>
                  </a:ext>
                </a:extLst>
              </a:tr>
              <a:tr h="948357">
                <a:tc>
                  <a:txBody>
                    <a:bodyPr/>
                    <a:lstStyle/>
                    <a:p>
                      <a:pPr algn="ctr" fontAlgn="base" latinLnBrk="0"/>
                      <a:r>
                        <a:rPr lang="en-US" sz="1200">
                          <a:effectLst/>
                        </a:rPr>
                        <a:t>5</a:t>
                      </a: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204306"/>
                      </a:solidFill>
                      <a:prstDash val="solid"/>
                      <a:round/>
                      <a:headEnd type="none" w="med" len="med"/>
                      <a:tailEnd type="none" w="med" len="med"/>
                    </a:lnB>
                    <a:noFill/>
                  </a:tcPr>
                </a:tc>
                <a:tc>
                  <a:txBody>
                    <a:bodyPr/>
                    <a:lstStyle/>
                    <a:p>
                      <a:pPr algn="ctr" fontAlgn="base" latinLnBrk="0"/>
                      <a:r>
                        <a:rPr lang="en-US" sz="1200" dirty="0">
                          <a:effectLst/>
                        </a:rPr>
                        <a:t>Neither you nor your sister should __________ to them.</a:t>
                      </a: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204306"/>
                      </a:solidFill>
                      <a:prstDash val="solid"/>
                      <a:round/>
                      <a:headEnd type="none" w="med" len="med"/>
                      <a:tailEnd type="none" w="med" len="med"/>
                    </a:lnB>
                    <a:noFill/>
                  </a:tcPr>
                </a:tc>
                <a:tc>
                  <a:txBody>
                    <a:bodyPr/>
                    <a:lstStyle/>
                    <a:p>
                      <a:pPr algn="ctr" fontAlgn="base" latinLnBrk="0"/>
                      <a:r>
                        <a:rPr lang="en-US" sz="1200" dirty="0">
                          <a:effectLst/>
                        </a:rPr>
                        <a:t>A) talk B) talks C) talked D) talking</a:t>
                      </a: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204306"/>
                      </a:solidFill>
                      <a:prstDash val="solid"/>
                      <a:round/>
                      <a:headEnd type="none" w="med" len="med"/>
                      <a:tailEnd type="none" w="med" len="med"/>
                    </a:lnB>
                    <a:noFill/>
                  </a:tcPr>
                </a:tc>
                <a:tc>
                  <a:txBody>
                    <a:bodyPr/>
                    <a:lstStyle/>
                    <a:p>
                      <a:pPr algn="ctr" fontAlgn="base" latinLnBrk="0"/>
                      <a:r>
                        <a:rPr lang="en-US" sz="1200" b="0">
                          <a:effectLst/>
                        </a:rPr>
                        <a:t>A) talk</a:t>
                      </a:r>
                      <a:endParaRPr lang="en-US" sz="1200">
                        <a:effectLst/>
                      </a:endParaRP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204306"/>
                      </a:solidFill>
                      <a:prstDash val="solid"/>
                      <a:round/>
                      <a:headEnd type="none" w="med" len="med"/>
                      <a:tailEnd type="none" w="med" len="med"/>
                    </a:lnB>
                    <a:noFill/>
                  </a:tcPr>
                </a:tc>
                <a:tc>
                  <a:txBody>
                    <a:bodyPr/>
                    <a:lstStyle/>
                    <a:p>
                      <a:pPr algn="ctr" fontAlgn="base" latinLnBrk="0"/>
                      <a:r>
                        <a:rPr lang="en-US" sz="1200" dirty="0">
                          <a:effectLst/>
                        </a:rPr>
                        <a:t>With "neither...nor," verb agrees with the nearer subject "sister" (singular), but modal "should" is followed by base verb "talk."</a:t>
                      </a:r>
                    </a:p>
                  </a:txBody>
                  <a:tcPr marL="10202" marR="10202" marT="7652" marB="7652" anchor="ctr">
                    <a:lnL w="12700" cap="flat" cmpd="sng" algn="ctr">
                      <a:solidFill>
                        <a:srgbClr val="E04706"/>
                      </a:solidFill>
                      <a:prstDash val="solid"/>
                      <a:round/>
                      <a:headEnd type="none" w="med" len="med"/>
                      <a:tailEnd type="none" w="med" len="med"/>
                    </a:lnL>
                    <a:lnR w="12700" cap="flat" cmpd="sng" algn="ctr">
                      <a:solidFill>
                        <a:srgbClr val="E04706"/>
                      </a:solidFill>
                      <a:prstDash val="solid"/>
                      <a:round/>
                      <a:headEnd type="none" w="med" len="med"/>
                      <a:tailEnd type="none" w="med" len="med"/>
                    </a:lnR>
                    <a:lnT w="12700" cap="flat" cmpd="sng" algn="ctr">
                      <a:solidFill>
                        <a:srgbClr val="E04706"/>
                      </a:solidFill>
                      <a:prstDash val="solid"/>
                      <a:round/>
                      <a:headEnd type="none" w="med" len="med"/>
                      <a:tailEnd type="none" w="med" len="med"/>
                    </a:lnT>
                    <a:lnB w="12700" cap="flat" cmpd="sng" algn="ctr">
                      <a:solidFill>
                        <a:srgbClr val="204306"/>
                      </a:solidFill>
                      <a:prstDash val="solid"/>
                      <a:round/>
                      <a:headEnd type="none" w="med" len="med"/>
                      <a:tailEnd type="none" w="med" len="med"/>
                    </a:lnB>
                    <a:noFill/>
                  </a:tcPr>
                </a:tc>
                <a:extLst>
                  <a:ext uri="{0D108BD9-81ED-4DB2-BD59-A6C34878D82A}">
                    <a16:rowId xmlns:a16="http://schemas.microsoft.com/office/drawing/2014/main" val="574508720"/>
                  </a:ext>
                </a:extLst>
              </a:tr>
              <a:tr h="577261">
                <a:tc>
                  <a:txBody>
                    <a:bodyPr/>
                    <a:lstStyle/>
                    <a:p>
                      <a:pPr algn="ctr" fontAlgn="base" latinLnBrk="0"/>
                      <a:r>
                        <a:rPr lang="en-US" sz="1200">
                          <a:effectLst/>
                        </a:rPr>
                        <a:t>6</a:t>
                      </a: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tc>
                  <a:txBody>
                    <a:bodyPr/>
                    <a:lstStyle/>
                    <a:p>
                      <a:pPr algn="ctr" fontAlgn="base" latinLnBrk="0"/>
                      <a:r>
                        <a:rPr lang="en-US" sz="1200">
                          <a:effectLst/>
                        </a:rPr>
                        <a:t>All the furniture __________ old.</a:t>
                      </a: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tc>
                  <a:txBody>
                    <a:bodyPr/>
                    <a:lstStyle/>
                    <a:p>
                      <a:pPr algn="ctr" fontAlgn="base" latinLnBrk="0"/>
                      <a:r>
                        <a:rPr lang="en-US" sz="1200">
                          <a:effectLst/>
                        </a:rPr>
                        <a:t>A) look B) looks C) have looked D) are looked</a:t>
                      </a: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tc>
                  <a:txBody>
                    <a:bodyPr/>
                    <a:lstStyle/>
                    <a:p>
                      <a:pPr algn="ctr" fontAlgn="base" latinLnBrk="0"/>
                      <a:r>
                        <a:rPr lang="en-US" sz="1200" b="0">
                          <a:effectLst/>
                        </a:rPr>
                        <a:t>B) looks</a:t>
                      </a:r>
                      <a:endParaRPr lang="en-US" sz="1200">
                        <a:effectLst/>
                      </a:endParaRP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tc>
                  <a:txBody>
                    <a:bodyPr/>
                    <a:lstStyle/>
                    <a:p>
                      <a:pPr algn="ctr" fontAlgn="base" latinLnBrk="0"/>
                      <a:r>
                        <a:rPr lang="en-US" sz="1200">
                          <a:effectLst/>
                        </a:rPr>
                        <a:t>"Furniture" is singular uncountable noun, so singular verb "looks" is correct.</a:t>
                      </a:r>
                    </a:p>
                  </a:txBody>
                  <a:tcPr marL="10202" marR="10202" marT="7652" marB="7652" anchor="ctr">
                    <a:lnL w="12700" cap="flat" cmpd="sng" algn="ctr">
                      <a:solidFill>
                        <a:srgbClr val="204306"/>
                      </a:solidFill>
                      <a:prstDash val="solid"/>
                      <a:round/>
                      <a:headEnd type="none" w="med" len="med"/>
                      <a:tailEnd type="none" w="med" len="med"/>
                    </a:lnL>
                    <a:lnR w="12700" cap="flat" cmpd="sng" algn="ctr">
                      <a:solidFill>
                        <a:srgbClr val="204306"/>
                      </a:solidFill>
                      <a:prstDash val="solid"/>
                      <a:round/>
                      <a:headEnd type="none" w="med" len="med"/>
                      <a:tailEnd type="none" w="med" len="med"/>
                    </a:lnR>
                    <a:lnT w="12700" cap="flat" cmpd="sng" algn="ctr">
                      <a:solidFill>
                        <a:srgbClr val="2043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extLst>
                  <a:ext uri="{0D108BD9-81ED-4DB2-BD59-A6C34878D82A}">
                    <a16:rowId xmlns:a16="http://schemas.microsoft.com/office/drawing/2014/main" val="1322555602"/>
                  </a:ext>
                </a:extLst>
              </a:tr>
              <a:tr h="700959">
                <a:tc>
                  <a:txBody>
                    <a:bodyPr/>
                    <a:lstStyle/>
                    <a:p>
                      <a:pPr algn="ctr" fontAlgn="base" latinLnBrk="0"/>
                      <a:r>
                        <a:rPr lang="en-US" sz="1200">
                          <a:effectLst/>
                        </a:rPr>
                        <a:t>7</a:t>
                      </a: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tc>
                  <a:txBody>
                    <a:bodyPr/>
                    <a:lstStyle/>
                    <a:p>
                      <a:pPr algn="ctr" fontAlgn="base" latinLnBrk="0"/>
                      <a:r>
                        <a:rPr lang="en-US" sz="1200">
                          <a:effectLst/>
                        </a:rPr>
                        <a:t>Either the cat or the dog __________ responsible for knocking over the vase.</a:t>
                      </a: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tc>
                  <a:txBody>
                    <a:bodyPr/>
                    <a:lstStyle/>
                    <a:p>
                      <a:pPr algn="ctr" fontAlgn="base" latinLnBrk="0"/>
                      <a:r>
                        <a:rPr lang="en-US" sz="1200">
                          <a:effectLst/>
                        </a:rPr>
                        <a:t>A) is B) are C) were D) been</a:t>
                      </a: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tc>
                  <a:txBody>
                    <a:bodyPr/>
                    <a:lstStyle/>
                    <a:p>
                      <a:pPr algn="ctr" fontAlgn="base" latinLnBrk="0"/>
                      <a:r>
                        <a:rPr lang="en-US" sz="1200" b="0">
                          <a:effectLst/>
                        </a:rPr>
                        <a:t>A) is</a:t>
                      </a:r>
                      <a:endParaRPr lang="en-US" sz="1200">
                        <a:effectLst/>
                      </a:endParaRP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tc>
                  <a:txBody>
                    <a:bodyPr/>
                    <a:lstStyle/>
                    <a:p>
                      <a:pPr algn="ctr" fontAlgn="base" latinLnBrk="0"/>
                      <a:r>
                        <a:rPr lang="en-US" sz="1200">
                          <a:effectLst/>
                        </a:rPr>
                        <a:t>When subjects joined by "or," verb agrees with nearer subject; "dog" is singular → "is."</a:t>
                      </a: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606"/>
                      </a:solidFill>
                      <a:prstDash val="solid"/>
                      <a:round/>
                      <a:headEnd type="none" w="med" len="med"/>
                      <a:tailEnd type="none" w="med" len="med"/>
                    </a:lnB>
                    <a:noFill/>
                  </a:tcPr>
                </a:tc>
                <a:extLst>
                  <a:ext uri="{0D108BD9-81ED-4DB2-BD59-A6C34878D82A}">
                    <a16:rowId xmlns:a16="http://schemas.microsoft.com/office/drawing/2014/main" val="1924247737"/>
                  </a:ext>
                </a:extLst>
              </a:tr>
              <a:tr h="515411">
                <a:tc>
                  <a:txBody>
                    <a:bodyPr/>
                    <a:lstStyle/>
                    <a:p>
                      <a:pPr algn="ctr" fontAlgn="base" latinLnBrk="0"/>
                      <a:r>
                        <a:rPr lang="en-US" sz="1200">
                          <a:effectLst/>
                        </a:rPr>
                        <a:t>8</a:t>
                      </a: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a:effectLst/>
                        </a:rPr>
                        <a:t>The statistics __________ clear indicators of a growing trend.</a:t>
                      </a: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a:effectLst/>
                        </a:rPr>
                        <a:t>A) is B) are C) were D) been</a:t>
                      </a: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b="0">
                          <a:effectLst/>
                        </a:rPr>
                        <a:t>B) are</a:t>
                      </a:r>
                      <a:endParaRPr lang="en-US" sz="1200">
                        <a:effectLst/>
                      </a:endParaRP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a:effectLst/>
                        </a:rPr>
                        <a:t>"Statistics" is plural here, so plural verb "are."</a:t>
                      </a:r>
                    </a:p>
                  </a:txBody>
                  <a:tcPr marL="10202" marR="10202" marT="7652" marB="7652" anchor="ctr">
                    <a:lnL w="12700" cap="flat" cmpd="sng" algn="ctr">
                      <a:solidFill>
                        <a:srgbClr val="604606"/>
                      </a:solidFill>
                      <a:prstDash val="solid"/>
                      <a:round/>
                      <a:headEnd type="none" w="med" len="med"/>
                      <a:tailEnd type="none" w="med" len="med"/>
                    </a:lnL>
                    <a:lnR w="12700" cap="flat" cmpd="sng" algn="ctr">
                      <a:solidFill>
                        <a:srgbClr val="604606"/>
                      </a:solidFill>
                      <a:prstDash val="solid"/>
                      <a:round/>
                      <a:headEnd type="none" w="med" len="med"/>
                      <a:tailEnd type="none" w="med" len="med"/>
                    </a:lnR>
                    <a:lnT w="12700" cap="flat" cmpd="sng" algn="ctr">
                      <a:solidFill>
                        <a:srgbClr val="6046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extLst>
                  <a:ext uri="{0D108BD9-81ED-4DB2-BD59-A6C34878D82A}">
                    <a16:rowId xmlns:a16="http://schemas.microsoft.com/office/drawing/2014/main" val="2671413576"/>
                  </a:ext>
                </a:extLst>
              </a:tr>
              <a:tr h="515411">
                <a:tc>
                  <a:txBody>
                    <a:bodyPr/>
                    <a:lstStyle/>
                    <a:p>
                      <a:pPr algn="ctr" fontAlgn="base" latinLnBrk="0"/>
                      <a:r>
                        <a:rPr lang="en-US" sz="1200">
                          <a:effectLst/>
                        </a:rPr>
                        <a:t>9</a:t>
                      </a: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a:effectLst/>
                        </a:rPr>
                        <a:t>The team __________ going to their practice today.</a:t>
                      </a: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a:effectLst/>
                        </a:rPr>
                        <a:t>A) is B) are C) were D) have</a:t>
                      </a: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b="0">
                          <a:effectLst/>
                        </a:rPr>
                        <a:t>A) is</a:t>
                      </a:r>
                      <a:endParaRPr lang="en-US" sz="1200">
                        <a:effectLst/>
                      </a:endParaRP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a:effectLst/>
                        </a:rPr>
                        <a:t>"Team" is a collective noun treated as singular → singular verb "is."</a:t>
                      </a: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extLst>
                  <a:ext uri="{0D108BD9-81ED-4DB2-BD59-A6C34878D82A}">
                    <a16:rowId xmlns:a16="http://schemas.microsoft.com/office/drawing/2014/main" val="835186319"/>
                  </a:ext>
                </a:extLst>
              </a:tr>
              <a:tr h="515411">
                <a:tc>
                  <a:txBody>
                    <a:bodyPr/>
                    <a:lstStyle/>
                    <a:p>
                      <a:pPr algn="ctr" fontAlgn="base" latinLnBrk="0"/>
                      <a:r>
                        <a:rPr lang="en-US" sz="1200">
                          <a:effectLst/>
                        </a:rPr>
                        <a:t>10</a:t>
                      </a: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a:effectLst/>
                        </a:rPr>
                        <a:t>Each of the students __________ studying for the exam.</a:t>
                      </a: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a:effectLst/>
                        </a:rPr>
                        <a:t>A) is B) are C) were D) has</a:t>
                      </a: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b="0">
                          <a:effectLst/>
                        </a:rPr>
                        <a:t>A) is</a:t>
                      </a:r>
                      <a:endParaRPr lang="en-US" sz="1200">
                        <a:effectLst/>
                      </a:endParaRP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tc>
                  <a:txBody>
                    <a:bodyPr/>
                    <a:lstStyle/>
                    <a:p>
                      <a:pPr algn="ctr" fontAlgn="base" latinLnBrk="0"/>
                      <a:r>
                        <a:rPr lang="en-US" sz="1200" dirty="0">
                          <a:effectLst/>
                        </a:rPr>
                        <a:t>"Each" is singular → singular verb "</a:t>
                      </a:r>
                      <a:r>
                        <a:rPr lang="en-US" sz="1200" dirty="0" err="1">
                          <a:effectLst/>
                        </a:rPr>
                        <a:t>i</a:t>
                      </a:r>
                      <a:endParaRPr lang="en-US" sz="1200" dirty="0">
                        <a:effectLst/>
                      </a:endParaRPr>
                    </a:p>
                  </a:txBody>
                  <a:tcPr marL="10202" marR="10202" marT="7652" marB="7652" anchor="ctr">
                    <a:lnL w="12700" cap="flat" cmpd="sng" algn="ctr">
                      <a:solidFill>
                        <a:srgbClr val="604506"/>
                      </a:solidFill>
                      <a:prstDash val="solid"/>
                      <a:round/>
                      <a:headEnd type="none" w="med" len="med"/>
                      <a:tailEnd type="none" w="med" len="med"/>
                    </a:lnL>
                    <a:lnR w="12700" cap="flat" cmpd="sng" algn="ctr">
                      <a:solidFill>
                        <a:srgbClr val="604506"/>
                      </a:solidFill>
                      <a:prstDash val="solid"/>
                      <a:round/>
                      <a:headEnd type="none" w="med" len="med"/>
                      <a:tailEnd type="none" w="med" len="med"/>
                    </a:lnR>
                    <a:lnT w="12700" cap="flat" cmpd="sng" algn="ctr">
                      <a:solidFill>
                        <a:srgbClr val="604506"/>
                      </a:solidFill>
                      <a:prstDash val="solid"/>
                      <a:round/>
                      <a:headEnd type="none" w="med" len="med"/>
                      <a:tailEnd type="none" w="med" len="med"/>
                    </a:lnT>
                    <a:lnB w="12700" cap="flat" cmpd="sng" algn="ctr">
                      <a:solidFill>
                        <a:srgbClr val="604506"/>
                      </a:solidFill>
                      <a:prstDash val="solid"/>
                      <a:round/>
                      <a:headEnd type="none" w="med" len="med"/>
                      <a:tailEnd type="none" w="med" len="med"/>
                    </a:lnB>
                    <a:noFill/>
                  </a:tcPr>
                </a:tc>
                <a:extLst>
                  <a:ext uri="{0D108BD9-81ED-4DB2-BD59-A6C34878D82A}">
                    <a16:rowId xmlns:a16="http://schemas.microsoft.com/office/drawing/2014/main" val="3420970453"/>
                  </a:ext>
                </a:extLst>
              </a:tr>
            </a:tbl>
          </a:graphicData>
        </a:graphic>
      </p:graphicFrame>
    </p:spTree>
    <p:extLst>
      <p:ext uri="{BB962C8B-B14F-4D97-AF65-F5344CB8AC3E}">
        <p14:creationId xmlns:p14="http://schemas.microsoft.com/office/powerpoint/2010/main" val="2905144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B66A-A851-BC42-1372-68712FB60F5A}"/>
              </a:ext>
            </a:extLst>
          </p:cNvPr>
          <p:cNvSpPr>
            <a:spLocks noGrp="1"/>
          </p:cNvSpPr>
          <p:nvPr>
            <p:ph type="title"/>
          </p:nvPr>
        </p:nvSpPr>
        <p:spPr/>
        <p:txBody>
          <a:bodyPr/>
          <a:lstStyle/>
          <a:p>
            <a:r>
              <a:rPr lang="en-US" altLang="en-US" b="1" dirty="0">
                <a:latin typeface="Arial" panose="020B0604020202020204" pitchFamily="34" charset="0"/>
              </a:rPr>
              <a:t>What are Collocations?</a:t>
            </a:r>
            <a:endParaRPr lang="en-US" dirty="0"/>
          </a:p>
        </p:txBody>
      </p:sp>
      <p:graphicFrame>
        <p:nvGraphicFramePr>
          <p:cNvPr id="4" name="Content Placeholder 3">
            <a:extLst>
              <a:ext uri="{FF2B5EF4-FFF2-40B4-BE49-F238E27FC236}">
                <a16:creationId xmlns:a16="http://schemas.microsoft.com/office/drawing/2014/main" id="{55381793-1B60-110D-0C20-891D91B3CE34}"/>
              </a:ext>
            </a:extLst>
          </p:cNvPr>
          <p:cNvGraphicFramePr>
            <a:graphicFrameLocks noGrp="1"/>
          </p:cNvGraphicFramePr>
          <p:nvPr>
            <p:ph idx="1"/>
            <p:extLst>
              <p:ext uri="{D42A27DB-BD31-4B8C-83A1-F6EECF244321}">
                <p14:modId xmlns:p14="http://schemas.microsoft.com/office/powerpoint/2010/main" val="499980166"/>
              </p:ext>
            </p:extLst>
          </p:nvPr>
        </p:nvGraphicFramePr>
        <p:xfrm>
          <a:off x="838200" y="2904014"/>
          <a:ext cx="10515600" cy="2194560"/>
        </p:xfrm>
        <a:graphic>
          <a:graphicData uri="http://schemas.openxmlformats.org/drawingml/2006/table">
            <a:tbl>
              <a:tblPr/>
              <a:tblGrid>
                <a:gridCol w="5257800">
                  <a:extLst>
                    <a:ext uri="{9D8B030D-6E8A-4147-A177-3AD203B41FA5}">
                      <a16:colId xmlns:a16="http://schemas.microsoft.com/office/drawing/2014/main" val="1286811960"/>
                    </a:ext>
                  </a:extLst>
                </a:gridCol>
                <a:gridCol w="5257800">
                  <a:extLst>
                    <a:ext uri="{9D8B030D-6E8A-4147-A177-3AD203B41FA5}">
                      <a16:colId xmlns:a16="http://schemas.microsoft.com/office/drawing/2014/main" val="262221516"/>
                    </a:ext>
                  </a:extLst>
                </a:gridCol>
              </a:tblGrid>
              <a:tr h="0">
                <a:tc>
                  <a:txBody>
                    <a:bodyPr/>
                    <a:lstStyle/>
                    <a:p>
                      <a:r>
                        <a:rPr lang="en-US"/>
                        <a:t>Type</a:t>
                      </a:r>
                    </a:p>
                  </a:txBody>
                  <a:tcPr anchor="ctr">
                    <a:lnL>
                      <a:noFill/>
                    </a:lnL>
                    <a:lnR>
                      <a:noFill/>
                    </a:lnR>
                    <a:lnT>
                      <a:noFill/>
                    </a:lnT>
                    <a:lnB>
                      <a:noFill/>
                    </a:lnB>
                    <a:noFill/>
                  </a:tcPr>
                </a:tc>
                <a:tc>
                  <a:txBody>
                    <a:bodyPr/>
                    <a:lstStyle/>
                    <a:p>
                      <a:r>
                        <a:rPr lang="en-US"/>
                        <a:t>Example</a:t>
                      </a:r>
                    </a:p>
                  </a:txBody>
                  <a:tcPr anchor="ctr">
                    <a:lnL>
                      <a:noFill/>
                    </a:lnL>
                    <a:lnR>
                      <a:noFill/>
                    </a:lnR>
                    <a:lnT>
                      <a:noFill/>
                    </a:lnT>
                    <a:lnB>
                      <a:noFill/>
                    </a:lnB>
                    <a:noFill/>
                  </a:tcPr>
                </a:tc>
                <a:extLst>
                  <a:ext uri="{0D108BD9-81ED-4DB2-BD59-A6C34878D82A}">
                    <a16:rowId xmlns:a16="http://schemas.microsoft.com/office/drawing/2014/main" val="1166664832"/>
                  </a:ext>
                </a:extLst>
              </a:tr>
              <a:tr h="0">
                <a:tc>
                  <a:txBody>
                    <a:bodyPr/>
                    <a:lstStyle/>
                    <a:p>
                      <a:r>
                        <a:rPr lang="en-US"/>
                        <a:t>Verb + Noun</a:t>
                      </a:r>
                    </a:p>
                  </a:txBody>
                  <a:tcPr anchor="ctr">
                    <a:lnL>
                      <a:noFill/>
                    </a:lnL>
                    <a:lnR>
                      <a:noFill/>
                    </a:lnR>
                    <a:lnT>
                      <a:noFill/>
                    </a:lnT>
                    <a:lnB>
                      <a:noFill/>
                    </a:lnB>
                    <a:noFill/>
                  </a:tcPr>
                </a:tc>
                <a:tc>
                  <a:txBody>
                    <a:bodyPr/>
                    <a:lstStyle/>
                    <a:p>
                      <a:r>
                        <a:rPr lang="en-US" dirty="0"/>
                        <a:t>make a decision, conduct research</a:t>
                      </a:r>
                    </a:p>
                  </a:txBody>
                  <a:tcPr anchor="ctr">
                    <a:lnL>
                      <a:noFill/>
                    </a:lnL>
                    <a:lnR>
                      <a:noFill/>
                    </a:lnR>
                    <a:lnT>
                      <a:noFill/>
                    </a:lnT>
                    <a:lnB>
                      <a:noFill/>
                    </a:lnB>
                    <a:noFill/>
                  </a:tcPr>
                </a:tc>
                <a:extLst>
                  <a:ext uri="{0D108BD9-81ED-4DB2-BD59-A6C34878D82A}">
                    <a16:rowId xmlns:a16="http://schemas.microsoft.com/office/drawing/2014/main" val="1654812350"/>
                  </a:ext>
                </a:extLst>
              </a:tr>
              <a:tr h="0">
                <a:tc>
                  <a:txBody>
                    <a:bodyPr/>
                    <a:lstStyle/>
                    <a:p>
                      <a:r>
                        <a:rPr lang="en-US"/>
                        <a:t>Adjective + Noun</a:t>
                      </a:r>
                    </a:p>
                  </a:txBody>
                  <a:tcPr anchor="ctr">
                    <a:lnL>
                      <a:noFill/>
                    </a:lnL>
                    <a:lnR>
                      <a:noFill/>
                    </a:lnR>
                    <a:lnT>
                      <a:noFill/>
                    </a:lnT>
                    <a:lnB>
                      <a:noFill/>
                    </a:lnB>
                    <a:noFill/>
                  </a:tcPr>
                </a:tc>
                <a:tc>
                  <a:txBody>
                    <a:bodyPr/>
                    <a:lstStyle/>
                    <a:p>
                      <a:r>
                        <a:rPr lang="en-US"/>
                        <a:t>strong evidence, global impact</a:t>
                      </a:r>
                    </a:p>
                  </a:txBody>
                  <a:tcPr anchor="ctr">
                    <a:lnL>
                      <a:noFill/>
                    </a:lnL>
                    <a:lnR>
                      <a:noFill/>
                    </a:lnR>
                    <a:lnT>
                      <a:noFill/>
                    </a:lnT>
                    <a:lnB>
                      <a:noFill/>
                    </a:lnB>
                    <a:noFill/>
                  </a:tcPr>
                </a:tc>
                <a:extLst>
                  <a:ext uri="{0D108BD9-81ED-4DB2-BD59-A6C34878D82A}">
                    <a16:rowId xmlns:a16="http://schemas.microsoft.com/office/drawing/2014/main" val="3831717431"/>
                  </a:ext>
                </a:extLst>
              </a:tr>
              <a:tr h="0">
                <a:tc>
                  <a:txBody>
                    <a:bodyPr/>
                    <a:lstStyle/>
                    <a:p>
                      <a:r>
                        <a:rPr lang="en-US"/>
                        <a:t>Noun + Noun</a:t>
                      </a:r>
                    </a:p>
                  </a:txBody>
                  <a:tcPr anchor="ctr">
                    <a:lnL>
                      <a:noFill/>
                    </a:lnL>
                    <a:lnR>
                      <a:noFill/>
                    </a:lnR>
                    <a:lnT>
                      <a:noFill/>
                    </a:lnT>
                    <a:lnB>
                      <a:noFill/>
                    </a:lnB>
                    <a:noFill/>
                  </a:tcPr>
                </a:tc>
                <a:tc>
                  <a:txBody>
                    <a:bodyPr/>
                    <a:lstStyle/>
                    <a:p>
                      <a:r>
                        <a:rPr lang="en-US"/>
                        <a:t>job satisfaction, data analysis</a:t>
                      </a:r>
                    </a:p>
                  </a:txBody>
                  <a:tcPr anchor="ctr">
                    <a:lnL>
                      <a:noFill/>
                    </a:lnL>
                    <a:lnR>
                      <a:noFill/>
                    </a:lnR>
                    <a:lnT>
                      <a:noFill/>
                    </a:lnT>
                    <a:lnB>
                      <a:noFill/>
                    </a:lnB>
                    <a:noFill/>
                  </a:tcPr>
                </a:tc>
                <a:extLst>
                  <a:ext uri="{0D108BD9-81ED-4DB2-BD59-A6C34878D82A}">
                    <a16:rowId xmlns:a16="http://schemas.microsoft.com/office/drawing/2014/main" val="2270157393"/>
                  </a:ext>
                </a:extLst>
              </a:tr>
              <a:tr h="0">
                <a:tc>
                  <a:txBody>
                    <a:bodyPr/>
                    <a:lstStyle/>
                    <a:p>
                      <a:r>
                        <a:rPr lang="en-US"/>
                        <a:t>Verb + Preposition</a:t>
                      </a:r>
                    </a:p>
                  </a:txBody>
                  <a:tcPr anchor="ctr">
                    <a:lnL>
                      <a:noFill/>
                    </a:lnL>
                    <a:lnR>
                      <a:noFill/>
                    </a:lnR>
                    <a:lnT>
                      <a:noFill/>
                    </a:lnT>
                    <a:lnB>
                      <a:noFill/>
                    </a:lnB>
                    <a:noFill/>
                  </a:tcPr>
                </a:tc>
                <a:tc>
                  <a:txBody>
                    <a:bodyPr/>
                    <a:lstStyle/>
                    <a:p>
                      <a:r>
                        <a:rPr lang="en-US" dirty="0"/>
                        <a:t>rely on, agree with</a:t>
                      </a:r>
                    </a:p>
                  </a:txBody>
                  <a:tcPr anchor="ctr">
                    <a:lnL>
                      <a:noFill/>
                    </a:lnL>
                    <a:lnR>
                      <a:noFill/>
                    </a:lnR>
                    <a:lnT>
                      <a:noFill/>
                    </a:lnT>
                    <a:lnB>
                      <a:noFill/>
                    </a:lnB>
                    <a:noFill/>
                  </a:tcPr>
                </a:tc>
                <a:extLst>
                  <a:ext uri="{0D108BD9-81ED-4DB2-BD59-A6C34878D82A}">
                    <a16:rowId xmlns:a16="http://schemas.microsoft.com/office/drawing/2014/main" val="1503841797"/>
                  </a:ext>
                </a:extLst>
              </a:tr>
              <a:tr h="0">
                <a:tc>
                  <a:txBody>
                    <a:bodyPr/>
                    <a:lstStyle/>
                    <a:p>
                      <a:r>
                        <a:rPr lang="en-US"/>
                        <a:t>Adjective + Preposition</a:t>
                      </a:r>
                    </a:p>
                  </a:txBody>
                  <a:tcPr anchor="ctr">
                    <a:lnL>
                      <a:noFill/>
                    </a:lnL>
                    <a:lnR>
                      <a:noFill/>
                    </a:lnR>
                    <a:lnT>
                      <a:noFill/>
                    </a:lnT>
                    <a:lnB>
                      <a:noFill/>
                    </a:lnB>
                    <a:noFill/>
                  </a:tcPr>
                </a:tc>
                <a:tc>
                  <a:txBody>
                    <a:bodyPr/>
                    <a:lstStyle/>
                    <a:p>
                      <a:r>
                        <a:rPr lang="en-US" dirty="0"/>
                        <a:t>capable of, interested in</a:t>
                      </a:r>
                    </a:p>
                  </a:txBody>
                  <a:tcPr anchor="ctr">
                    <a:lnL>
                      <a:noFill/>
                    </a:lnL>
                    <a:lnR>
                      <a:noFill/>
                    </a:lnR>
                    <a:lnT>
                      <a:noFill/>
                    </a:lnT>
                    <a:lnB>
                      <a:noFill/>
                    </a:lnB>
                    <a:noFill/>
                  </a:tcPr>
                </a:tc>
                <a:extLst>
                  <a:ext uri="{0D108BD9-81ED-4DB2-BD59-A6C34878D82A}">
                    <a16:rowId xmlns:a16="http://schemas.microsoft.com/office/drawing/2014/main" val="2172238873"/>
                  </a:ext>
                </a:extLst>
              </a:tr>
            </a:tbl>
          </a:graphicData>
        </a:graphic>
      </p:graphicFrame>
      <p:sp>
        <p:nvSpPr>
          <p:cNvPr id="5" name="Rectangle 1">
            <a:extLst>
              <a:ext uri="{FF2B5EF4-FFF2-40B4-BE49-F238E27FC236}">
                <a16:creationId xmlns:a16="http://schemas.microsoft.com/office/drawing/2014/main" id="{8A6CB03B-4E3B-77FD-413E-C22B74E36F4A}"/>
              </a:ext>
            </a:extLst>
          </p:cNvPr>
          <p:cNvSpPr>
            <a:spLocks noChangeArrowheads="1"/>
          </p:cNvSpPr>
          <p:nvPr/>
        </p:nvSpPr>
        <p:spPr bwMode="auto">
          <a:xfrm>
            <a:off x="838200" y="1374021"/>
            <a:ext cx="88377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Collocations are </a:t>
            </a:r>
            <a:r>
              <a:rPr kumimoji="0" lang="en-US" altLang="en-US" sz="1800" b="0" i="1" u="none" strike="noStrike" cap="none" normalizeH="0" baseline="0" dirty="0">
                <a:ln>
                  <a:noFill/>
                </a:ln>
                <a:solidFill>
                  <a:schemeClr val="tx1"/>
                </a:solidFill>
                <a:effectLst/>
                <a:latin typeface="Arial" panose="020B0604020202020204" pitchFamily="34" charset="0"/>
              </a:rPr>
              <a:t>natural combinations of words</a:t>
            </a:r>
            <a:r>
              <a:rPr kumimoji="0" lang="en-US" altLang="en-US" sz="1800" b="0" i="0" u="none" strike="noStrike" cap="none" normalizeH="0" baseline="0" dirty="0">
                <a:ln>
                  <a:noFill/>
                </a:ln>
                <a:solidFill>
                  <a:schemeClr val="tx1"/>
                </a:solidFill>
                <a:effectLst/>
                <a:latin typeface="Arial" panose="020B0604020202020204" pitchFamily="34" charset="0"/>
              </a:rPr>
              <a:t> that are commonly used together.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0839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E7A95-8BE4-D1FE-E2F9-0FB2405978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8978B4-4104-DEF6-33C1-C5CB382F57A8}"/>
              </a:ext>
            </a:extLst>
          </p:cNvPr>
          <p:cNvSpPr>
            <a:spLocks noGrp="1"/>
          </p:cNvSpPr>
          <p:nvPr>
            <p:ph type="title"/>
          </p:nvPr>
        </p:nvSpPr>
        <p:spPr/>
        <p:txBody>
          <a:bodyPr/>
          <a:lstStyle/>
          <a:p>
            <a:r>
              <a:rPr lang="en-US" b="1" dirty="0"/>
              <a:t>Questions</a:t>
            </a:r>
            <a:endParaRPr lang="en-US" dirty="0"/>
          </a:p>
        </p:txBody>
      </p:sp>
      <p:sp>
        <p:nvSpPr>
          <p:cNvPr id="3" name="Content Placeholder 2">
            <a:extLst>
              <a:ext uri="{FF2B5EF4-FFF2-40B4-BE49-F238E27FC236}">
                <a16:creationId xmlns:a16="http://schemas.microsoft.com/office/drawing/2014/main" id="{54F47006-400B-5170-EE1C-8BD653FCA54E}"/>
              </a:ext>
            </a:extLst>
          </p:cNvPr>
          <p:cNvSpPr>
            <a:spLocks noGrp="1"/>
          </p:cNvSpPr>
          <p:nvPr>
            <p:ph idx="1"/>
          </p:nvPr>
        </p:nvSpPr>
        <p:spPr>
          <a:xfrm>
            <a:off x="838200" y="1608058"/>
            <a:ext cx="10515600" cy="4786472"/>
          </a:xfrm>
        </p:spPr>
        <p:txBody>
          <a:bodyPr>
            <a:normAutofit/>
          </a:bodyPr>
          <a:lstStyle/>
          <a:p>
            <a:pPr marL="0" indent="0">
              <a:buNone/>
            </a:pPr>
            <a:br>
              <a:rPr lang="en-US" dirty="0"/>
            </a:br>
            <a:r>
              <a:rPr lang="en-US" dirty="0"/>
              <a:t>The scientist aimed to ________ a study that would uncover new data.</a:t>
            </a:r>
            <a:br>
              <a:rPr lang="en-US" dirty="0"/>
            </a:br>
            <a:r>
              <a:rPr lang="en-US" b="1" dirty="0"/>
              <a:t>Options:</a:t>
            </a:r>
            <a:r>
              <a:rPr lang="en-US" dirty="0"/>
              <a:t> perform / conduct / do / arrange</a:t>
            </a:r>
            <a:br>
              <a:rPr lang="en-US" dirty="0"/>
            </a:br>
            <a:r>
              <a:rPr lang="en-US" dirty="0"/>
              <a:t>Public campaigns are designed to ________ awareness about climate change.</a:t>
            </a:r>
            <a:br>
              <a:rPr lang="en-US" dirty="0"/>
            </a:br>
            <a:r>
              <a:rPr lang="en-US" b="1" dirty="0"/>
              <a:t>Options:</a:t>
            </a:r>
            <a:r>
              <a:rPr lang="en-US" dirty="0"/>
              <a:t> raise / increase / create / build</a:t>
            </a:r>
            <a:br>
              <a:rPr lang="en-US" dirty="0"/>
            </a:br>
            <a:r>
              <a:rPr lang="en-US" dirty="0"/>
              <a:t>He is highly __________ in solving complex algorithms.</a:t>
            </a:r>
            <a:br>
              <a:rPr lang="en-US" dirty="0"/>
            </a:br>
            <a:r>
              <a:rPr lang="en-US" b="1" dirty="0"/>
              <a:t>Options:</a:t>
            </a:r>
            <a:r>
              <a:rPr lang="en-US" dirty="0"/>
              <a:t> capable / able / skilled / adapt</a:t>
            </a:r>
            <a:br>
              <a:rPr lang="en-US" dirty="0"/>
            </a:br>
            <a:endParaRPr lang="en-US" dirty="0"/>
          </a:p>
        </p:txBody>
      </p:sp>
    </p:spTree>
    <p:extLst>
      <p:ext uri="{BB962C8B-B14F-4D97-AF65-F5344CB8AC3E}">
        <p14:creationId xmlns:p14="http://schemas.microsoft.com/office/powerpoint/2010/main" val="163058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E90B-8EE5-B345-13B8-1B4AE3AA88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CCBE43-9A6B-3CE2-D8B9-0F7BD726939F}"/>
              </a:ext>
            </a:extLst>
          </p:cNvPr>
          <p:cNvSpPr>
            <a:spLocks noGrp="1"/>
          </p:cNvSpPr>
          <p:nvPr>
            <p:ph idx="1"/>
          </p:nvPr>
        </p:nvSpPr>
        <p:spPr/>
        <p:txBody>
          <a:bodyPr/>
          <a:lstStyle/>
          <a:p>
            <a:r>
              <a:rPr lang="en-US" dirty="0"/>
              <a:t>Duration: 29–30 minutes</a:t>
            </a:r>
          </a:p>
          <a:p>
            <a:r>
              <a:rPr lang="en-US" dirty="0"/>
              <a:t>Number of Questions: 13–18</a:t>
            </a:r>
          </a:p>
          <a:p>
            <a:endParaRPr lang="en-US" dirty="0"/>
          </a:p>
        </p:txBody>
      </p:sp>
    </p:spTree>
    <p:extLst>
      <p:ext uri="{BB962C8B-B14F-4D97-AF65-F5344CB8AC3E}">
        <p14:creationId xmlns:p14="http://schemas.microsoft.com/office/powerpoint/2010/main" val="3163490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FFA5A-3584-E093-EFEF-FC337AC1B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2443A-6AB9-112D-80B4-0773C127E904}"/>
              </a:ext>
            </a:extLst>
          </p:cNvPr>
          <p:cNvSpPr>
            <a:spLocks noGrp="1"/>
          </p:cNvSpPr>
          <p:nvPr>
            <p:ph type="title"/>
          </p:nvPr>
        </p:nvSpPr>
        <p:spPr/>
        <p:txBody>
          <a:bodyPr/>
          <a:lstStyle/>
          <a:p>
            <a:r>
              <a:rPr lang="en-US" b="1" dirty="0"/>
              <a:t>Questions</a:t>
            </a:r>
            <a:endParaRPr lang="en-US" dirty="0"/>
          </a:p>
        </p:txBody>
      </p:sp>
      <p:sp>
        <p:nvSpPr>
          <p:cNvPr id="3" name="Content Placeholder 2">
            <a:extLst>
              <a:ext uri="{FF2B5EF4-FFF2-40B4-BE49-F238E27FC236}">
                <a16:creationId xmlns:a16="http://schemas.microsoft.com/office/drawing/2014/main" id="{C2751085-07DF-F65E-E76A-533E438D300B}"/>
              </a:ext>
            </a:extLst>
          </p:cNvPr>
          <p:cNvSpPr>
            <a:spLocks noGrp="1"/>
          </p:cNvSpPr>
          <p:nvPr>
            <p:ph idx="1"/>
          </p:nvPr>
        </p:nvSpPr>
        <p:spPr/>
        <p:txBody>
          <a:bodyPr>
            <a:normAutofit/>
          </a:bodyPr>
          <a:lstStyle/>
          <a:p>
            <a:pPr marL="0" indent="0">
              <a:buNone/>
            </a:pPr>
            <a:br>
              <a:rPr lang="en-US" dirty="0"/>
            </a:br>
            <a:r>
              <a:rPr lang="en-US" dirty="0"/>
              <a:t>The scientist aimed to ________ a study that would uncover new data.</a:t>
            </a:r>
            <a:br>
              <a:rPr lang="en-US" dirty="0"/>
            </a:br>
            <a:r>
              <a:rPr lang="en-US" b="1" dirty="0"/>
              <a:t>Options:</a:t>
            </a:r>
            <a:r>
              <a:rPr lang="en-US" dirty="0"/>
              <a:t> perform /</a:t>
            </a:r>
            <a:r>
              <a:rPr lang="en-US" dirty="0">
                <a:solidFill>
                  <a:srgbClr val="FF0000"/>
                </a:solidFill>
              </a:rPr>
              <a:t> conduct </a:t>
            </a:r>
            <a:r>
              <a:rPr lang="en-US" dirty="0"/>
              <a:t>/ do / arrange</a:t>
            </a:r>
            <a:br>
              <a:rPr lang="en-US" dirty="0"/>
            </a:br>
            <a:r>
              <a:rPr lang="en-US" dirty="0"/>
              <a:t>Public campaigns are designed to ________ awareness about climate change.</a:t>
            </a:r>
            <a:br>
              <a:rPr lang="en-US" dirty="0"/>
            </a:br>
            <a:r>
              <a:rPr lang="en-US" b="1" dirty="0"/>
              <a:t>Options:</a:t>
            </a:r>
            <a:r>
              <a:rPr lang="en-US" dirty="0"/>
              <a:t> </a:t>
            </a:r>
            <a:r>
              <a:rPr lang="en-US" dirty="0">
                <a:solidFill>
                  <a:srgbClr val="FF0000"/>
                </a:solidFill>
              </a:rPr>
              <a:t>raise </a:t>
            </a:r>
            <a:r>
              <a:rPr lang="en-US" dirty="0"/>
              <a:t>/ increase / create / build</a:t>
            </a:r>
            <a:br>
              <a:rPr lang="en-US" dirty="0"/>
            </a:br>
            <a:r>
              <a:rPr lang="en-US" dirty="0"/>
              <a:t>He is highly __________ in solving complex algorithms.</a:t>
            </a:r>
            <a:br>
              <a:rPr lang="en-US" dirty="0"/>
            </a:br>
            <a:r>
              <a:rPr lang="en-US" b="1" dirty="0"/>
              <a:t>Options:</a:t>
            </a:r>
            <a:r>
              <a:rPr lang="en-US" dirty="0"/>
              <a:t> </a:t>
            </a:r>
            <a:r>
              <a:rPr lang="en-US" dirty="0">
                <a:solidFill>
                  <a:srgbClr val="FF0000"/>
                </a:solidFill>
              </a:rPr>
              <a:t>capable</a:t>
            </a:r>
            <a:r>
              <a:rPr lang="en-US" dirty="0"/>
              <a:t> / able / skilled / adapt</a:t>
            </a:r>
            <a:br>
              <a:rPr lang="en-US" dirty="0"/>
            </a:br>
            <a:endParaRPr lang="en-US" dirty="0"/>
          </a:p>
        </p:txBody>
      </p:sp>
    </p:spTree>
    <p:extLst>
      <p:ext uri="{BB962C8B-B14F-4D97-AF65-F5344CB8AC3E}">
        <p14:creationId xmlns:p14="http://schemas.microsoft.com/office/powerpoint/2010/main" val="4117553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CFF6-6954-6E8C-93B4-CC90D77341EF}"/>
              </a:ext>
            </a:extLst>
          </p:cNvPr>
          <p:cNvSpPr>
            <a:spLocks noGrp="1"/>
          </p:cNvSpPr>
          <p:nvPr>
            <p:ph type="title"/>
          </p:nvPr>
        </p:nvSpPr>
        <p:spPr/>
        <p:txBody>
          <a:bodyPr/>
          <a:lstStyle/>
          <a:p>
            <a:r>
              <a:rPr lang="en-US" dirty="0"/>
              <a:t>Tense Consistency in Reading Tasks</a:t>
            </a:r>
          </a:p>
        </p:txBody>
      </p:sp>
      <p:graphicFrame>
        <p:nvGraphicFramePr>
          <p:cNvPr id="6" name="Content Placeholder 5">
            <a:extLst>
              <a:ext uri="{FF2B5EF4-FFF2-40B4-BE49-F238E27FC236}">
                <a16:creationId xmlns:a16="http://schemas.microsoft.com/office/drawing/2014/main" id="{FE413ADE-4866-3A86-43F8-F7467BA37AF2}"/>
              </a:ext>
            </a:extLst>
          </p:cNvPr>
          <p:cNvGraphicFramePr>
            <a:graphicFrameLocks noGrp="1"/>
          </p:cNvGraphicFramePr>
          <p:nvPr>
            <p:ph idx="1"/>
            <p:extLst>
              <p:ext uri="{D42A27DB-BD31-4B8C-83A1-F6EECF244321}">
                <p14:modId xmlns:p14="http://schemas.microsoft.com/office/powerpoint/2010/main" val="3622775783"/>
              </p:ext>
            </p:extLst>
          </p:nvPr>
        </p:nvGraphicFramePr>
        <p:xfrm>
          <a:off x="1014046" y="3016251"/>
          <a:ext cx="10515600" cy="1859280"/>
        </p:xfrm>
        <a:graphic>
          <a:graphicData uri="http://schemas.openxmlformats.org/drawingml/2006/table">
            <a:tbl>
              <a:tblPr/>
              <a:tblGrid>
                <a:gridCol w="5257800">
                  <a:extLst>
                    <a:ext uri="{9D8B030D-6E8A-4147-A177-3AD203B41FA5}">
                      <a16:colId xmlns:a16="http://schemas.microsoft.com/office/drawing/2014/main" val="4117487476"/>
                    </a:ext>
                  </a:extLst>
                </a:gridCol>
                <a:gridCol w="5257800">
                  <a:extLst>
                    <a:ext uri="{9D8B030D-6E8A-4147-A177-3AD203B41FA5}">
                      <a16:colId xmlns:a16="http://schemas.microsoft.com/office/drawing/2014/main" val="3860373238"/>
                    </a:ext>
                  </a:extLst>
                </a:gridCol>
              </a:tblGrid>
              <a:tr h="0">
                <a:tc>
                  <a:txBody>
                    <a:bodyPr/>
                    <a:lstStyle/>
                    <a:p>
                      <a:r>
                        <a:rPr lang="en-US" sz="2000" b="1"/>
                        <a:t>Tense Used</a:t>
                      </a:r>
                    </a:p>
                  </a:txBody>
                  <a:tcPr anchor="ctr">
                    <a:lnL>
                      <a:noFill/>
                    </a:lnL>
                    <a:lnR>
                      <a:noFill/>
                    </a:lnR>
                    <a:lnT>
                      <a:noFill/>
                    </a:lnT>
                    <a:lnB>
                      <a:noFill/>
                    </a:lnB>
                    <a:noFill/>
                  </a:tcPr>
                </a:tc>
                <a:tc>
                  <a:txBody>
                    <a:bodyPr/>
                    <a:lstStyle/>
                    <a:p>
                      <a:r>
                        <a:rPr lang="en-US" sz="2000" b="1" dirty="0"/>
                        <a:t>Example Sentence</a:t>
                      </a:r>
                    </a:p>
                  </a:txBody>
                  <a:tcPr anchor="ctr">
                    <a:lnL>
                      <a:noFill/>
                    </a:lnL>
                    <a:lnR>
                      <a:noFill/>
                    </a:lnR>
                    <a:lnT>
                      <a:noFill/>
                    </a:lnT>
                    <a:lnB>
                      <a:noFill/>
                    </a:lnB>
                    <a:noFill/>
                  </a:tcPr>
                </a:tc>
                <a:extLst>
                  <a:ext uri="{0D108BD9-81ED-4DB2-BD59-A6C34878D82A}">
                    <a16:rowId xmlns:a16="http://schemas.microsoft.com/office/drawing/2014/main" val="2262647873"/>
                  </a:ext>
                </a:extLst>
              </a:tr>
              <a:tr h="0">
                <a:tc>
                  <a:txBody>
                    <a:bodyPr/>
                    <a:lstStyle/>
                    <a:p>
                      <a:r>
                        <a:rPr lang="en-US" dirty="0"/>
                        <a:t>Present Perfect</a:t>
                      </a:r>
                    </a:p>
                  </a:txBody>
                  <a:tcPr anchor="ctr">
                    <a:lnL>
                      <a:noFill/>
                    </a:lnL>
                    <a:lnR>
                      <a:noFill/>
                    </a:lnR>
                    <a:lnT>
                      <a:noFill/>
                    </a:lnT>
                    <a:lnB>
                      <a:noFill/>
                    </a:lnB>
                    <a:noFill/>
                  </a:tcPr>
                </a:tc>
                <a:tc>
                  <a:txBody>
                    <a:bodyPr/>
                    <a:lstStyle/>
                    <a:p>
                      <a:r>
                        <a:rPr lang="en-US" dirty="0"/>
                        <a:t>She </a:t>
                      </a:r>
                      <a:r>
                        <a:rPr lang="en-US" b="1" dirty="0"/>
                        <a:t>has been working</a:t>
                      </a:r>
                      <a:r>
                        <a:rPr lang="en-US" dirty="0"/>
                        <a:t> on climate change policies.</a:t>
                      </a:r>
                    </a:p>
                  </a:txBody>
                  <a:tcPr anchor="ctr">
                    <a:lnL>
                      <a:noFill/>
                    </a:lnL>
                    <a:lnR>
                      <a:noFill/>
                    </a:lnR>
                    <a:lnT>
                      <a:noFill/>
                    </a:lnT>
                    <a:lnB>
                      <a:noFill/>
                    </a:lnB>
                    <a:noFill/>
                  </a:tcPr>
                </a:tc>
                <a:extLst>
                  <a:ext uri="{0D108BD9-81ED-4DB2-BD59-A6C34878D82A}">
                    <a16:rowId xmlns:a16="http://schemas.microsoft.com/office/drawing/2014/main" val="3583405940"/>
                  </a:ext>
                </a:extLst>
              </a:tr>
              <a:tr h="0">
                <a:tc>
                  <a:txBody>
                    <a:bodyPr/>
                    <a:lstStyle/>
                    <a:p>
                      <a:r>
                        <a:rPr lang="en-US" dirty="0"/>
                        <a:t>Past Perfect</a:t>
                      </a:r>
                    </a:p>
                  </a:txBody>
                  <a:tcPr anchor="ctr">
                    <a:lnL>
                      <a:noFill/>
                    </a:lnL>
                    <a:lnR>
                      <a:noFill/>
                    </a:lnR>
                    <a:lnT>
                      <a:noFill/>
                    </a:lnT>
                    <a:lnB>
                      <a:noFill/>
                    </a:lnB>
                    <a:noFill/>
                  </a:tcPr>
                </a:tc>
                <a:tc>
                  <a:txBody>
                    <a:bodyPr/>
                    <a:lstStyle/>
                    <a:p>
                      <a:r>
                        <a:rPr lang="en-US"/>
                        <a:t>They </a:t>
                      </a:r>
                      <a:r>
                        <a:rPr lang="en-US" b="1"/>
                        <a:t>had completed</a:t>
                      </a:r>
                      <a:r>
                        <a:rPr lang="en-US"/>
                        <a:t> the project before the review.</a:t>
                      </a:r>
                    </a:p>
                  </a:txBody>
                  <a:tcPr anchor="ctr">
                    <a:lnL>
                      <a:noFill/>
                    </a:lnL>
                    <a:lnR>
                      <a:noFill/>
                    </a:lnR>
                    <a:lnT>
                      <a:noFill/>
                    </a:lnT>
                    <a:lnB>
                      <a:noFill/>
                    </a:lnB>
                    <a:noFill/>
                  </a:tcPr>
                </a:tc>
                <a:extLst>
                  <a:ext uri="{0D108BD9-81ED-4DB2-BD59-A6C34878D82A}">
                    <a16:rowId xmlns:a16="http://schemas.microsoft.com/office/drawing/2014/main" val="3544027713"/>
                  </a:ext>
                </a:extLst>
              </a:tr>
              <a:tr h="0">
                <a:tc>
                  <a:txBody>
                    <a:bodyPr/>
                    <a:lstStyle/>
                    <a:p>
                      <a:r>
                        <a:rPr lang="en-US"/>
                        <a:t>Simple Present</a:t>
                      </a:r>
                    </a:p>
                  </a:txBody>
                  <a:tcPr anchor="ctr">
                    <a:lnL>
                      <a:noFill/>
                    </a:lnL>
                    <a:lnR>
                      <a:noFill/>
                    </a:lnR>
                    <a:lnT>
                      <a:noFill/>
                    </a:lnT>
                    <a:lnB>
                      <a:noFill/>
                    </a:lnB>
                    <a:noFill/>
                  </a:tcPr>
                </a:tc>
                <a:tc>
                  <a:txBody>
                    <a:bodyPr/>
                    <a:lstStyle/>
                    <a:p>
                      <a:r>
                        <a:rPr lang="en-US"/>
                        <a:t>This report </a:t>
                      </a:r>
                      <a:r>
                        <a:rPr lang="en-US" b="1"/>
                        <a:t>shows</a:t>
                      </a:r>
                      <a:r>
                        <a:rPr lang="en-US"/>
                        <a:t> significant improvements.</a:t>
                      </a:r>
                    </a:p>
                  </a:txBody>
                  <a:tcPr anchor="ctr">
                    <a:lnL>
                      <a:noFill/>
                    </a:lnL>
                    <a:lnR>
                      <a:noFill/>
                    </a:lnR>
                    <a:lnT>
                      <a:noFill/>
                    </a:lnT>
                    <a:lnB>
                      <a:noFill/>
                    </a:lnB>
                    <a:noFill/>
                  </a:tcPr>
                </a:tc>
                <a:extLst>
                  <a:ext uri="{0D108BD9-81ED-4DB2-BD59-A6C34878D82A}">
                    <a16:rowId xmlns:a16="http://schemas.microsoft.com/office/drawing/2014/main" val="1433518252"/>
                  </a:ext>
                </a:extLst>
              </a:tr>
              <a:tr h="0">
                <a:tc>
                  <a:txBody>
                    <a:bodyPr/>
                    <a:lstStyle/>
                    <a:p>
                      <a:r>
                        <a:rPr lang="en-US"/>
                        <a:t>Simple Past</a:t>
                      </a:r>
                    </a:p>
                  </a:txBody>
                  <a:tcPr anchor="ctr">
                    <a:lnL>
                      <a:noFill/>
                    </a:lnL>
                    <a:lnR>
                      <a:noFill/>
                    </a:lnR>
                    <a:lnT>
                      <a:noFill/>
                    </a:lnT>
                    <a:lnB>
                      <a:noFill/>
                    </a:lnB>
                    <a:noFill/>
                  </a:tcPr>
                </a:tc>
                <a:tc>
                  <a:txBody>
                    <a:bodyPr/>
                    <a:lstStyle/>
                    <a:p>
                      <a:r>
                        <a:rPr lang="en-US" dirty="0"/>
                        <a:t>The company </a:t>
                      </a:r>
                      <a:r>
                        <a:rPr lang="en-US" b="1" dirty="0"/>
                        <a:t>launched</a:t>
                      </a:r>
                      <a:r>
                        <a:rPr lang="en-US" dirty="0"/>
                        <a:t> a new initiative in 2020.</a:t>
                      </a:r>
                    </a:p>
                  </a:txBody>
                  <a:tcPr anchor="ctr">
                    <a:lnL>
                      <a:noFill/>
                    </a:lnL>
                    <a:lnR>
                      <a:noFill/>
                    </a:lnR>
                    <a:lnT>
                      <a:noFill/>
                    </a:lnT>
                    <a:lnB>
                      <a:noFill/>
                    </a:lnB>
                    <a:noFill/>
                  </a:tcPr>
                </a:tc>
                <a:extLst>
                  <a:ext uri="{0D108BD9-81ED-4DB2-BD59-A6C34878D82A}">
                    <a16:rowId xmlns:a16="http://schemas.microsoft.com/office/drawing/2014/main" val="3374372119"/>
                  </a:ext>
                </a:extLst>
              </a:tr>
            </a:tbl>
          </a:graphicData>
        </a:graphic>
      </p:graphicFrame>
      <p:sp>
        <p:nvSpPr>
          <p:cNvPr id="7" name="Rectangle 2">
            <a:extLst>
              <a:ext uri="{FF2B5EF4-FFF2-40B4-BE49-F238E27FC236}">
                <a16:creationId xmlns:a16="http://schemas.microsoft.com/office/drawing/2014/main" id="{EEEC5DAD-9826-1488-6FD2-B1F82BD085B0}"/>
              </a:ext>
            </a:extLst>
          </p:cNvPr>
          <p:cNvSpPr>
            <a:spLocks noChangeArrowheads="1"/>
          </p:cNvSpPr>
          <p:nvPr/>
        </p:nvSpPr>
        <p:spPr bwMode="auto">
          <a:xfrm>
            <a:off x="404446" y="1457623"/>
            <a:ext cx="100976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Concept:</a:t>
            </a:r>
            <a:r>
              <a:rPr kumimoji="0" lang="en-US" altLang="en-US" sz="1800" b="0" i="0" u="none" strike="noStrike" cap="none" normalizeH="0" baseline="0" dirty="0">
                <a:ln>
                  <a:noFill/>
                </a:ln>
                <a:solidFill>
                  <a:schemeClr val="tx1"/>
                </a:solidFill>
                <a:effectLst/>
                <a:latin typeface="Arial" panose="020B0604020202020204" pitchFamily="34" charset="0"/>
              </a:rPr>
              <a:t> Maintain the same time reference across the sentence unless context demands a shift.</a:t>
            </a:r>
          </a:p>
          <a:p>
            <a:pPr lvl="0" eaLnBrk="0" fontAlgn="base" hangingPunct="0">
              <a:spcBef>
                <a:spcPct val="0"/>
              </a:spcBef>
              <a:spcAft>
                <a:spcPct val="0"/>
              </a:spcAft>
            </a:pPr>
            <a:r>
              <a:rPr lang="en-US" dirty="0"/>
              <a:t>		Look at time indicators like </a:t>
            </a:r>
            <a:r>
              <a:rPr lang="en-US" i="1" dirty="0"/>
              <a:t>since, before, after, already, just</a:t>
            </a:r>
            <a:r>
              <a:rPr lang="en-US"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4176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DF9891-10B6-443F-BEE4-BF360B3263CD}"/>
              </a:ext>
            </a:extLst>
          </p:cNvPr>
          <p:cNvGraphicFramePr>
            <a:graphicFrameLocks noGrp="1"/>
          </p:cNvGraphicFramePr>
          <p:nvPr>
            <p:ph idx="1"/>
            <p:extLst>
              <p:ext uri="{D42A27DB-BD31-4B8C-83A1-F6EECF244321}">
                <p14:modId xmlns:p14="http://schemas.microsoft.com/office/powerpoint/2010/main" val="933667143"/>
              </p:ext>
            </p:extLst>
          </p:nvPr>
        </p:nvGraphicFramePr>
        <p:xfrm>
          <a:off x="952500" y="804252"/>
          <a:ext cx="10515600" cy="5090160"/>
        </p:xfrm>
        <a:graphic>
          <a:graphicData uri="http://schemas.openxmlformats.org/drawingml/2006/table">
            <a:tbl>
              <a:tblPr/>
              <a:tblGrid>
                <a:gridCol w="3505200">
                  <a:extLst>
                    <a:ext uri="{9D8B030D-6E8A-4147-A177-3AD203B41FA5}">
                      <a16:colId xmlns:a16="http://schemas.microsoft.com/office/drawing/2014/main" val="133340732"/>
                    </a:ext>
                  </a:extLst>
                </a:gridCol>
                <a:gridCol w="3505200">
                  <a:extLst>
                    <a:ext uri="{9D8B030D-6E8A-4147-A177-3AD203B41FA5}">
                      <a16:colId xmlns:a16="http://schemas.microsoft.com/office/drawing/2014/main" val="3988146802"/>
                    </a:ext>
                  </a:extLst>
                </a:gridCol>
                <a:gridCol w="3505200">
                  <a:extLst>
                    <a:ext uri="{9D8B030D-6E8A-4147-A177-3AD203B41FA5}">
                      <a16:colId xmlns:a16="http://schemas.microsoft.com/office/drawing/2014/main" val="777578721"/>
                    </a:ext>
                  </a:extLst>
                </a:gridCol>
              </a:tblGrid>
              <a:tr h="0">
                <a:tc>
                  <a:txBody>
                    <a:bodyPr/>
                    <a:lstStyle/>
                    <a:p>
                      <a:r>
                        <a:rPr lang="en-US" sz="2800" b="1" dirty="0"/>
                        <a:t>Clue Word / Phrase</a:t>
                      </a:r>
                    </a:p>
                  </a:txBody>
                  <a:tcPr anchor="ctr">
                    <a:lnL>
                      <a:noFill/>
                    </a:lnL>
                    <a:lnR>
                      <a:noFill/>
                    </a:lnR>
                    <a:lnT>
                      <a:noFill/>
                    </a:lnT>
                    <a:lnB>
                      <a:noFill/>
                    </a:lnB>
                    <a:noFill/>
                  </a:tcPr>
                </a:tc>
                <a:tc>
                  <a:txBody>
                    <a:bodyPr/>
                    <a:lstStyle/>
                    <a:p>
                      <a:r>
                        <a:rPr lang="en-US" sz="2800" b="1"/>
                        <a:t>Likely Tense</a:t>
                      </a:r>
                    </a:p>
                  </a:txBody>
                  <a:tcPr anchor="ctr">
                    <a:lnL>
                      <a:noFill/>
                    </a:lnL>
                    <a:lnR>
                      <a:noFill/>
                    </a:lnR>
                    <a:lnT>
                      <a:noFill/>
                    </a:lnT>
                    <a:lnB>
                      <a:noFill/>
                    </a:lnB>
                    <a:noFill/>
                  </a:tcPr>
                </a:tc>
                <a:tc>
                  <a:txBody>
                    <a:bodyPr/>
                    <a:lstStyle/>
                    <a:p>
                      <a:r>
                        <a:rPr lang="en-US" sz="2800" b="1" dirty="0"/>
                        <a:t>Example Sentence</a:t>
                      </a:r>
                    </a:p>
                  </a:txBody>
                  <a:tcPr anchor="ctr">
                    <a:lnL>
                      <a:noFill/>
                    </a:lnL>
                    <a:lnR>
                      <a:noFill/>
                    </a:lnR>
                    <a:lnT>
                      <a:noFill/>
                    </a:lnT>
                    <a:lnB>
                      <a:noFill/>
                    </a:lnB>
                    <a:noFill/>
                  </a:tcPr>
                </a:tc>
                <a:extLst>
                  <a:ext uri="{0D108BD9-81ED-4DB2-BD59-A6C34878D82A}">
                    <a16:rowId xmlns:a16="http://schemas.microsoft.com/office/drawing/2014/main" val="3443697803"/>
                  </a:ext>
                </a:extLst>
              </a:tr>
              <a:tr h="0">
                <a:tc>
                  <a:txBody>
                    <a:bodyPr/>
                    <a:lstStyle/>
                    <a:p>
                      <a:r>
                        <a:rPr lang="en-US" sz="2400" b="1"/>
                        <a:t>has/have</a:t>
                      </a:r>
                      <a:endParaRPr lang="en-US" sz="2400"/>
                    </a:p>
                  </a:txBody>
                  <a:tcPr anchor="ctr">
                    <a:lnL>
                      <a:noFill/>
                    </a:lnL>
                    <a:lnR>
                      <a:noFill/>
                    </a:lnR>
                    <a:lnT>
                      <a:noFill/>
                    </a:lnT>
                    <a:lnB>
                      <a:noFill/>
                    </a:lnB>
                    <a:noFill/>
                  </a:tcPr>
                </a:tc>
                <a:tc>
                  <a:txBody>
                    <a:bodyPr/>
                    <a:lstStyle/>
                    <a:p>
                      <a:r>
                        <a:rPr lang="en-US" sz="2400"/>
                        <a:t>Present Perfect</a:t>
                      </a:r>
                    </a:p>
                  </a:txBody>
                  <a:tcPr anchor="ctr">
                    <a:lnL>
                      <a:noFill/>
                    </a:lnL>
                    <a:lnR>
                      <a:noFill/>
                    </a:lnR>
                    <a:lnT>
                      <a:noFill/>
                    </a:lnT>
                    <a:lnB>
                      <a:noFill/>
                    </a:lnB>
                    <a:noFill/>
                  </a:tcPr>
                </a:tc>
                <a:tc>
                  <a:txBody>
                    <a:bodyPr/>
                    <a:lstStyle/>
                    <a:p>
                      <a:r>
                        <a:rPr lang="en-US" sz="2400" dirty="0"/>
                        <a:t>She </a:t>
                      </a:r>
                      <a:r>
                        <a:rPr lang="en-US" sz="2400" b="1" dirty="0"/>
                        <a:t>has worked</a:t>
                      </a:r>
                      <a:r>
                        <a:rPr lang="en-US" sz="2400" dirty="0"/>
                        <a:t> here since 2020.</a:t>
                      </a:r>
                    </a:p>
                  </a:txBody>
                  <a:tcPr anchor="ctr">
                    <a:lnL>
                      <a:noFill/>
                    </a:lnL>
                    <a:lnR>
                      <a:noFill/>
                    </a:lnR>
                    <a:lnT>
                      <a:noFill/>
                    </a:lnT>
                    <a:lnB>
                      <a:noFill/>
                    </a:lnB>
                    <a:noFill/>
                  </a:tcPr>
                </a:tc>
                <a:extLst>
                  <a:ext uri="{0D108BD9-81ED-4DB2-BD59-A6C34878D82A}">
                    <a16:rowId xmlns:a16="http://schemas.microsoft.com/office/drawing/2014/main" val="1704530905"/>
                  </a:ext>
                </a:extLst>
              </a:tr>
              <a:tr h="0">
                <a:tc>
                  <a:txBody>
                    <a:bodyPr/>
                    <a:lstStyle/>
                    <a:p>
                      <a:r>
                        <a:rPr lang="en-US" sz="2400" b="1"/>
                        <a:t>had</a:t>
                      </a:r>
                      <a:endParaRPr lang="en-US" sz="2400"/>
                    </a:p>
                  </a:txBody>
                  <a:tcPr anchor="ctr">
                    <a:lnL>
                      <a:noFill/>
                    </a:lnL>
                    <a:lnR>
                      <a:noFill/>
                    </a:lnR>
                    <a:lnT>
                      <a:noFill/>
                    </a:lnT>
                    <a:lnB>
                      <a:noFill/>
                    </a:lnB>
                    <a:noFill/>
                  </a:tcPr>
                </a:tc>
                <a:tc>
                  <a:txBody>
                    <a:bodyPr/>
                    <a:lstStyle/>
                    <a:p>
                      <a:r>
                        <a:rPr lang="en-US" sz="2400"/>
                        <a:t>Past Perfect</a:t>
                      </a:r>
                    </a:p>
                  </a:txBody>
                  <a:tcPr anchor="ctr">
                    <a:lnL>
                      <a:noFill/>
                    </a:lnL>
                    <a:lnR>
                      <a:noFill/>
                    </a:lnR>
                    <a:lnT>
                      <a:noFill/>
                    </a:lnT>
                    <a:lnB>
                      <a:noFill/>
                    </a:lnB>
                    <a:noFill/>
                  </a:tcPr>
                </a:tc>
                <a:tc>
                  <a:txBody>
                    <a:bodyPr/>
                    <a:lstStyle/>
                    <a:p>
                      <a:r>
                        <a:rPr lang="en-US" sz="2400"/>
                        <a:t>They </a:t>
                      </a:r>
                      <a:r>
                        <a:rPr lang="en-US" sz="2400" b="1"/>
                        <a:t>had left</a:t>
                      </a:r>
                      <a:r>
                        <a:rPr lang="en-US" sz="2400"/>
                        <a:t> before we arrived.</a:t>
                      </a:r>
                    </a:p>
                  </a:txBody>
                  <a:tcPr anchor="ctr">
                    <a:lnL>
                      <a:noFill/>
                    </a:lnL>
                    <a:lnR>
                      <a:noFill/>
                    </a:lnR>
                    <a:lnT>
                      <a:noFill/>
                    </a:lnT>
                    <a:lnB>
                      <a:noFill/>
                    </a:lnB>
                    <a:noFill/>
                  </a:tcPr>
                </a:tc>
                <a:extLst>
                  <a:ext uri="{0D108BD9-81ED-4DB2-BD59-A6C34878D82A}">
                    <a16:rowId xmlns:a16="http://schemas.microsoft.com/office/drawing/2014/main" val="4203493247"/>
                  </a:ext>
                </a:extLst>
              </a:tr>
              <a:tr h="0">
                <a:tc>
                  <a:txBody>
                    <a:bodyPr/>
                    <a:lstStyle/>
                    <a:p>
                      <a:r>
                        <a:rPr lang="en-US" sz="2400" b="1"/>
                        <a:t>will/shall</a:t>
                      </a:r>
                      <a:endParaRPr lang="en-US" sz="2400"/>
                    </a:p>
                  </a:txBody>
                  <a:tcPr anchor="ctr">
                    <a:lnL>
                      <a:noFill/>
                    </a:lnL>
                    <a:lnR>
                      <a:noFill/>
                    </a:lnR>
                    <a:lnT>
                      <a:noFill/>
                    </a:lnT>
                    <a:lnB>
                      <a:noFill/>
                    </a:lnB>
                    <a:noFill/>
                  </a:tcPr>
                </a:tc>
                <a:tc>
                  <a:txBody>
                    <a:bodyPr/>
                    <a:lstStyle/>
                    <a:p>
                      <a:r>
                        <a:rPr lang="en-US" sz="2400"/>
                        <a:t>Future</a:t>
                      </a:r>
                    </a:p>
                  </a:txBody>
                  <a:tcPr anchor="ctr">
                    <a:lnL>
                      <a:noFill/>
                    </a:lnL>
                    <a:lnR>
                      <a:noFill/>
                    </a:lnR>
                    <a:lnT>
                      <a:noFill/>
                    </a:lnT>
                    <a:lnB>
                      <a:noFill/>
                    </a:lnB>
                    <a:noFill/>
                  </a:tcPr>
                </a:tc>
                <a:tc>
                  <a:txBody>
                    <a:bodyPr/>
                    <a:lstStyle/>
                    <a:p>
                      <a:r>
                        <a:rPr lang="en-US" sz="2400" dirty="0"/>
                        <a:t>He </a:t>
                      </a:r>
                      <a:r>
                        <a:rPr lang="en-US" sz="2400" b="1" dirty="0"/>
                        <a:t>will attend</a:t>
                      </a:r>
                      <a:r>
                        <a:rPr lang="en-US" sz="2400" dirty="0"/>
                        <a:t> the meeting.</a:t>
                      </a:r>
                    </a:p>
                  </a:txBody>
                  <a:tcPr anchor="ctr">
                    <a:lnL>
                      <a:noFill/>
                    </a:lnL>
                    <a:lnR>
                      <a:noFill/>
                    </a:lnR>
                    <a:lnT>
                      <a:noFill/>
                    </a:lnT>
                    <a:lnB>
                      <a:noFill/>
                    </a:lnB>
                    <a:noFill/>
                  </a:tcPr>
                </a:tc>
                <a:extLst>
                  <a:ext uri="{0D108BD9-81ED-4DB2-BD59-A6C34878D82A}">
                    <a16:rowId xmlns:a16="http://schemas.microsoft.com/office/drawing/2014/main" val="617081822"/>
                  </a:ext>
                </a:extLst>
              </a:tr>
              <a:tr h="0">
                <a:tc>
                  <a:txBody>
                    <a:bodyPr/>
                    <a:lstStyle/>
                    <a:p>
                      <a:r>
                        <a:rPr lang="en-US" sz="2400" b="1" dirty="0"/>
                        <a:t>yesterday, ago</a:t>
                      </a:r>
                      <a:endParaRPr lang="en-US" sz="2400" dirty="0"/>
                    </a:p>
                  </a:txBody>
                  <a:tcPr anchor="ctr">
                    <a:lnL>
                      <a:noFill/>
                    </a:lnL>
                    <a:lnR>
                      <a:noFill/>
                    </a:lnR>
                    <a:lnT>
                      <a:noFill/>
                    </a:lnT>
                    <a:lnB>
                      <a:noFill/>
                    </a:lnB>
                    <a:noFill/>
                  </a:tcPr>
                </a:tc>
                <a:tc>
                  <a:txBody>
                    <a:bodyPr/>
                    <a:lstStyle/>
                    <a:p>
                      <a:r>
                        <a:rPr lang="en-US" sz="2400"/>
                        <a:t>Simple Past</a:t>
                      </a:r>
                    </a:p>
                  </a:txBody>
                  <a:tcPr anchor="ctr">
                    <a:lnL>
                      <a:noFill/>
                    </a:lnL>
                    <a:lnR>
                      <a:noFill/>
                    </a:lnR>
                    <a:lnT>
                      <a:noFill/>
                    </a:lnT>
                    <a:lnB>
                      <a:noFill/>
                    </a:lnB>
                    <a:noFill/>
                  </a:tcPr>
                </a:tc>
                <a:tc>
                  <a:txBody>
                    <a:bodyPr/>
                    <a:lstStyle/>
                    <a:p>
                      <a:r>
                        <a:rPr lang="en-US" sz="2400"/>
                        <a:t>I </a:t>
                      </a:r>
                      <a:r>
                        <a:rPr lang="en-US" sz="2400" b="1"/>
                        <a:t>met</a:t>
                      </a:r>
                      <a:r>
                        <a:rPr lang="en-US" sz="2400"/>
                        <a:t> him two days ago.</a:t>
                      </a:r>
                    </a:p>
                  </a:txBody>
                  <a:tcPr anchor="ctr">
                    <a:lnL>
                      <a:noFill/>
                    </a:lnL>
                    <a:lnR>
                      <a:noFill/>
                    </a:lnR>
                    <a:lnT>
                      <a:noFill/>
                    </a:lnT>
                    <a:lnB>
                      <a:noFill/>
                    </a:lnB>
                    <a:noFill/>
                  </a:tcPr>
                </a:tc>
                <a:extLst>
                  <a:ext uri="{0D108BD9-81ED-4DB2-BD59-A6C34878D82A}">
                    <a16:rowId xmlns:a16="http://schemas.microsoft.com/office/drawing/2014/main" val="3532072930"/>
                  </a:ext>
                </a:extLst>
              </a:tr>
              <a:tr h="0">
                <a:tc>
                  <a:txBody>
                    <a:bodyPr/>
                    <a:lstStyle/>
                    <a:p>
                      <a:r>
                        <a:rPr lang="en-US" sz="2400" b="1" dirty="0"/>
                        <a:t>currently, now</a:t>
                      </a:r>
                      <a:endParaRPr lang="en-US" sz="2400" dirty="0"/>
                    </a:p>
                  </a:txBody>
                  <a:tcPr anchor="ctr">
                    <a:lnL>
                      <a:noFill/>
                    </a:lnL>
                    <a:lnR>
                      <a:noFill/>
                    </a:lnR>
                    <a:lnT>
                      <a:noFill/>
                    </a:lnT>
                    <a:lnB>
                      <a:noFill/>
                    </a:lnB>
                    <a:noFill/>
                  </a:tcPr>
                </a:tc>
                <a:tc>
                  <a:txBody>
                    <a:bodyPr/>
                    <a:lstStyle/>
                    <a:p>
                      <a:r>
                        <a:rPr lang="en-US" sz="2400"/>
                        <a:t>Present Continuous</a:t>
                      </a:r>
                    </a:p>
                  </a:txBody>
                  <a:tcPr anchor="ctr">
                    <a:lnL>
                      <a:noFill/>
                    </a:lnL>
                    <a:lnR>
                      <a:noFill/>
                    </a:lnR>
                    <a:lnT>
                      <a:noFill/>
                    </a:lnT>
                    <a:lnB>
                      <a:noFill/>
                    </a:lnB>
                    <a:noFill/>
                  </a:tcPr>
                </a:tc>
                <a:tc>
                  <a:txBody>
                    <a:bodyPr/>
                    <a:lstStyle/>
                    <a:p>
                      <a:r>
                        <a:rPr lang="en-US" sz="2400"/>
                        <a:t>She </a:t>
                      </a:r>
                      <a:r>
                        <a:rPr lang="en-US" sz="2400" b="1"/>
                        <a:t>is working</a:t>
                      </a:r>
                      <a:r>
                        <a:rPr lang="en-US" sz="2400"/>
                        <a:t> on her thesis.</a:t>
                      </a:r>
                    </a:p>
                  </a:txBody>
                  <a:tcPr anchor="ctr">
                    <a:lnL>
                      <a:noFill/>
                    </a:lnL>
                    <a:lnR>
                      <a:noFill/>
                    </a:lnR>
                    <a:lnT>
                      <a:noFill/>
                    </a:lnT>
                    <a:lnB>
                      <a:noFill/>
                    </a:lnB>
                    <a:noFill/>
                  </a:tcPr>
                </a:tc>
                <a:extLst>
                  <a:ext uri="{0D108BD9-81ED-4DB2-BD59-A6C34878D82A}">
                    <a16:rowId xmlns:a16="http://schemas.microsoft.com/office/drawing/2014/main" val="3301503338"/>
                  </a:ext>
                </a:extLst>
              </a:tr>
              <a:tr h="0">
                <a:tc>
                  <a:txBody>
                    <a:bodyPr/>
                    <a:lstStyle/>
                    <a:p>
                      <a:r>
                        <a:rPr lang="en-US" sz="2400" b="1"/>
                        <a:t>by the time</a:t>
                      </a:r>
                      <a:endParaRPr lang="en-US" sz="2400"/>
                    </a:p>
                  </a:txBody>
                  <a:tcPr anchor="ctr">
                    <a:lnL>
                      <a:noFill/>
                    </a:lnL>
                    <a:lnR>
                      <a:noFill/>
                    </a:lnR>
                    <a:lnT>
                      <a:noFill/>
                    </a:lnT>
                    <a:lnB>
                      <a:noFill/>
                    </a:lnB>
                    <a:noFill/>
                  </a:tcPr>
                </a:tc>
                <a:tc>
                  <a:txBody>
                    <a:bodyPr/>
                    <a:lstStyle/>
                    <a:p>
                      <a:r>
                        <a:rPr lang="en-US" sz="2400"/>
                        <a:t>Past Perfect or Future Perfect</a:t>
                      </a:r>
                    </a:p>
                  </a:txBody>
                  <a:tcPr anchor="ctr">
                    <a:lnL>
                      <a:noFill/>
                    </a:lnL>
                    <a:lnR>
                      <a:noFill/>
                    </a:lnR>
                    <a:lnT>
                      <a:noFill/>
                    </a:lnT>
                    <a:lnB>
                      <a:noFill/>
                    </a:lnB>
                    <a:noFill/>
                  </a:tcPr>
                </a:tc>
                <a:tc>
                  <a:txBody>
                    <a:bodyPr/>
                    <a:lstStyle/>
                    <a:p>
                      <a:r>
                        <a:rPr lang="en-US" sz="2400" dirty="0"/>
                        <a:t>They </a:t>
                      </a:r>
                      <a:r>
                        <a:rPr lang="en-US" sz="2400" b="1" dirty="0"/>
                        <a:t>had arrived</a:t>
                      </a:r>
                      <a:r>
                        <a:rPr lang="en-US" sz="2400" dirty="0"/>
                        <a:t> by the time I called.</a:t>
                      </a:r>
                    </a:p>
                  </a:txBody>
                  <a:tcPr anchor="ctr">
                    <a:lnL>
                      <a:noFill/>
                    </a:lnL>
                    <a:lnR>
                      <a:noFill/>
                    </a:lnR>
                    <a:lnT>
                      <a:noFill/>
                    </a:lnT>
                    <a:lnB>
                      <a:noFill/>
                    </a:lnB>
                    <a:noFill/>
                  </a:tcPr>
                </a:tc>
                <a:extLst>
                  <a:ext uri="{0D108BD9-81ED-4DB2-BD59-A6C34878D82A}">
                    <a16:rowId xmlns:a16="http://schemas.microsoft.com/office/drawing/2014/main" val="1327920257"/>
                  </a:ext>
                </a:extLst>
              </a:tr>
            </a:tbl>
          </a:graphicData>
        </a:graphic>
      </p:graphicFrame>
    </p:spTree>
    <p:extLst>
      <p:ext uri="{BB962C8B-B14F-4D97-AF65-F5344CB8AC3E}">
        <p14:creationId xmlns:p14="http://schemas.microsoft.com/office/powerpoint/2010/main" val="1004436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7A47-BAB4-D53F-AF1E-DCAB66243AAF}"/>
              </a:ext>
            </a:extLst>
          </p:cNvPr>
          <p:cNvSpPr>
            <a:spLocks noGrp="1"/>
          </p:cNvSpPr>
          <p:nvPr>
            <p:ph type="title"/>
          </p:nvPr>
        </p:nvSpPr>
        <p:spPr/>
        <p:txBody>
          <a:bodyPr>
            <a:normAutofit fontScale="90000"/>
          </a:bodyPr>
          <a:lstStyle/>
          <a:p>
            <a:r>
              <a:rPr lang="en-US" altLang="en-US" b="1" dirty="0">
                <a:latin typeface="Arial" panose="020B0604020202020204" pitchFamily="34" charset="0"/>
              </a:rPr>
              <a:t> Structure Clues for Verb Form Selection</a:t>
            </a:r>
            <a:br>
              <a:rPr lang="en-US" altLang="en-US" b="1" dirty="0">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DB4B5D3-299F-1C0F-F4F4-BD9F7E18ACE6}"/>
              </a:ext>
            </a:extLst>
          </p:cNvPr>
          <p:cNvGraphicFramePr>
            <a:graphicFrameLocks noGrp="1"/>
          </p:cNvGraphicFramePr>
          <p:nvPr>
            <p:ph idx="1"/>
            <p:extLst>
              <p:ext uri="{D42A27DB-BD31-4B8C-83A1-F6EECF244321}">
                <p14:modId xmlns:p14="http://schemas.microsoft.com/office/powerpoint/2010/main" val="3261465445"/>
              </p:ext>
            </p:extLst>
          </p:nvPr>
        </p:nvGraphicFramePr>
        <p:xfrm>
          <a:off x="838200" y="3573988"/>
          <a:ext cx="10515600" cy="2956560"/>
        </p:xfrm>
        <a:graphic>
          <a:graphicData uri="http://schemas.openxmlformats.org/drawingml/2006/table">
            <a:tbl>
              <a:tblPr/>
              <a:tblGrid>
                <a:gridCol w="3505200">
                  <a:extLst>
                    <a:ext uri="{9D8B030D-6E8A-4147-A177-3AD203B41FA5}">
                      <a16:colId xmlns:a16="http://schemas.microsoft.com/office/drawing/2014/main" val="4265673105"/>
                    </a:ext>
                  </a:extLst>
                </a:gridCol>
                <a:gridCol w="3505200">
                  <a:extLst>
                    <a:ext uri="{9D8B030D-6E8A-4147-A177-3AD203B41FA5}">
                      <a16:colId xmlns:a16="http://schemas.microsoft.com/office/drawing/2014/main" val="2656273816"/>
                    </a:ext>
                  </a:extLst>
                </a:gridCol>
                <a:gridCol w="3505200">
                  <a:extLst>
                    <a:ext uri="{9D8B030D-6E8A-4147-A177-3AD203B41FA5}">
                      <a16:colId xmlns:a16="http://schemas.microsoft.com/office/drawing/2014/main" val="1178685060"/>
                    </a:ext>
                  </a:extLst>
                </a:gridCol>
              </a:tblGrid>
              <a:tr h="0">
                <a:tc>
                  <a:txBody>
                    <a:bodyPr/>
                    <a:lstStyle/>
                    <a:p>
                      <a:r>
                        <a:rPr lang="en-US" sz="2400" b="1"/>
                        <a:t>Structure/Clue</a:t>
                      </a:r>
                    </a:p>
                  </a:txBody>
                  <a:tcPr anchor="ctr">
                    <a:lnL>
                      <a:noFill/>
                    </a:lnL>
                    <a:lnR>
                      <a:noFill/>
                    </a:lnR>
                    <a:lnT>
                      <a:noFill/>
                    </a:lnT>
                    <a:lnB>
                      <a:noFill/>
                    </a:lnB>
                    <a:noFill/>
                  </a:tcPr>
                </a:tc>
                <a:tc>
                  <a:txBody>
                    <a:bodyPr/>
                    <a:lstStyle/>
                    <a:p>
                      <a:r>
                        <a:rPr lang="en-US" sz="2400" b="1"/>
                        <a:t>Use This Form</a:t>
                      </a:r>
                    </a:p>
                  </a:txBody>
                  <a:tcPr anchor="ctr">
                    <a:lnL>
                      <a:noFill/>
                    </a:lnL>
                    <a:lnR>
                      <a:noFill/>
                    </a:lnR>
                    <a:lnT>
                      <a:noFill/>
                    </a:lnT>
                    <a:lnB>
                      <a:noFill/>
                    </a:lnB>
                    <a:noFill/>
                  </a:tcPr>
                </a:tc>
                <a:tc>
                  <a:txBody>
                    <a:bodyPr/>
                    <a:lstStyle/>
                    <a:p>
                      <a:r>
                        <a:rPr lang="en-US" sz="2400" b="1" dirty="0"/>
                        <a:t>Example</a:t>
                      </a:r>
                    </a:p>
                  </a:txBody>
                  <a:tcPr anchor="ctr">
                    <a:lnL>
                      <a:noFill/>
                    </a:lnL>
                    <a:lnR>
                      <a:noFill/>
                    </a:lnR>
                    <a:lnT>
                      <a:noFill/>
                    </a:lnT>
                    <a:lnB>
                      <a:noFill/>
                    </a:lnB>
                    <a:noFill/>
                  </a:tcPr>
                </a:tc>
                <a:extLst>
                  <a:ext uri="{0D108BD9-81ED-4DB2-BD59-A6C34878D82A}">
                    <a16:rowId xmlns:a16="http://schemas.microsoft.com/office/drawing/2014/main" val="757281521"/>
                  </a:ext>
                </a:extLst>
              </a:tr>
              <a:tr h="0">
                <a:tc>
                  <a:txBody>
                    <a:bodyPr/>
                    <a:lstStyle/>
                    <a:p>
                      <a:r>
                        <a:rPr lang="en-US" sz="2000" b="1"/>
                        <a:t>to + V1 (base verb)</a:t>
                      </a:r>
                      <a:endParaRPr lang="en-US" sz="2000"/>
                    </a:p>
                  </a:txBody>
                  <a:tcPr anchor="ctr">
                    <a:lnL>
                      <a:noFill/>
                    </a:lnL>
                    <a:lnR>
                      <a:noFill/>
                    </a:lnR>
                    <a:lnT>
                      <a:noFill/>
                    </a:lnT>
                    <a:lnB>
                      <a:noFill/>
                    </a:lnB>
                    <a:noFill/>
                  </a:tcPr>
                </a:tc>
                <a:tc>
                  <a:txBody>
                    <a:bodyPr/>
                    <a:lstStyle/>
                    <a:p>
                      <a:r>
                        <a:rPr lang="en-US" sz="2000"/>
                        <a:t>Base Verb</a:t>
                      </a:r>
                    </a:p>
                  </a:txBody>
                  <a:tcPr anchor="ctr">
                    <a:lnL>
                      <a:noFill/>
                    </a:lnL>
                    <a:lnR>
                      <a:noFill/>
                    </a:lnR>
                    <a:lnT>
                      <a:noFill/>
                    </a:lnT>
                    <a:lnB>
                      <a:noFill/>
                    </a:lnB>
                    <a:noFill/>
                  </a:tcPr>
                </a:tc>
                <a:tc>
                  <a:txBody>
                    <a:bodyPr/>
                    <a:lstStyle/>
                    <a:p>
                      <a:r>
                        <a:rPr lang="en-US" sz="2000"/>
                        <a:t>He wants </a:t>
                      </a:r>
                      <a:r>
                        <a:rPr lang="en-US" sz="2000" b="1"/>
                        <a:t>to study</a:t>
                      </a:r>
                      <a:r>
                        <a:rPr lang="en-US" sz="2000"/>
                        <a:t> abroad.</a:t>
                      </a:r>
                    </a:p>
                  </a:txBody>
                  <a:tcPr anchor="ctr">
                    <a:lnL>
                      <a:noFill/>
                    </a:lnL>
                    <a:lnR>
                      <a:noFill/>
                    </a:lnR>
                    <a:lnT>
                      <a:noFill/>
                    </a:lnT>
                    <a:lnB>
                      <a:noFill/>
                    </a:lnB>
                    <a:noFill/>
                  </a:tcPr>
                </a:tc>
                <a:extLst>
                  <a:ext uri="{0D108BD9-81ED-4DB2-BD59-A6C34878D82A}">
                    <a16:rowId xmlns:a16="http://schemas.microsoft.com/office/drawing/2014/main" val="4289200887"/>
                  </a:ext>
                </a:extLst>
              </a:tr>
              <a:tr h="0">
                <a:tc>
                  <a:txBody>
                    <a:bodyPr/>
                    <a:lstStyle/>
                    <a:p>
                      <a:r>
                        <a:rPr lang="en-US" sz="2000" b="1"/>
                        <a:t>modal + V1 (can, will, must, etc.)</a:t>
                      </a:r>
                      <a:endParaRPr lang="en-US" sz="2000"/>
                    </a:p>
                  </a:txBody>
                  <a:tcPr anchor="ctr">
                    <a:lnL>
                      <a:noFill/>
                    </a:lnL>
                    <a:lnR>
                      <a:noFill/>
                    </a:lnR>
                    <a:lnT>
                      <a:noFill/>
                    </a:lnT>
                    <a:lnB>
                      <a:noFill/>
                    </a:lnB>
                    <a:noFill/>
                  </a:tcPr>
                </a:tc>
                <a:tc>
                  <a:txBody>
                    <a:bodyPr/>
                    <a:lstStyle/>
                    <a:p>
                      <a:r>
                        <a:rPr lang="en-US" sz="2000"/>
                        <a:t>Base Verb</a:t>
                      </a:r>
                    </a:p>
                  </a:txBody>
                  <a:tcPr anchor="ctr">
                    <a:lnL>
                      <a:noFill/>
                    </a:lnL>
                    <a:lnR>
                      <a:noFill/>
                    </a:lnR>
                    <a:lnT>
                      <a:noFill/>
                    </a:lnT>
                    <a:lnB>
                      <a:noFill/>
                    </a:lnB>
                    <a:noFill/>
                  </a:tcPr>
                </a:tc>
                <a:tc>
                  <a:txBody>
                    <a:bodyPr/>
                    <a:lstStyle/>
                    <a:p>
                      <a:r>
                        <a:rPr lang="en-US" sz="2000" dirty="0"/>
                        <a:t>She can </a:t>
                      </a:r>
                      <a:r>
                        <a:rPr lang="en-US" sz="2000" b="1" dirty="0"/>
                        <a:t>speak</a:t>
                      </a:r>
                      <a:r>
                        <a:rPr lang="en-US" sz="2000" dirty="0"/>
                        <a:t> three languages.</a:t>
                      </a:r>
                    </a:p>
                  </a:txBody>
                  <a:tcPr anchor="ctr">
                    <a:lnL>
                      <a:noFill/>
                    </a:lnL>
                    <a:lnR>
                      <a:noFill/>
                    </a:lnR>
                    <a:lnT>
                      <a:noFill/>
                    </a:lnT>
                    <a:lnB>
                      <a:noFill/>
                    </a:lnB>
                    <a:noFill/>
                  </a:tcPr>
                </a:tc>
                <a:extLst>
                  <a:ext uri="{0D108BD9-81ED-4DB2-BD59-A6C34878D82A}">
                    <a16:rowId xmlns:a16="http://schemas.microsoft.com/office/drawing/2014/main" val="4291031736"/>
                  </a:ext>
                </a:extLst>
              </a:tr>
              <a:tr h="0">
                <a:tc>
                  <a:txBody>
                    <a:bodyPr/>
                    <a:lstStyle/>
                    <a:p>
                      <a:r>
                        <a:rPr lang="en-US" sz="2000" b="1" dirty="0"/>
                        <a:t>after/before + V-</a:t>
                      </a:r>
                      <a:r>
                        <a:rPr lang="en-US" sz="2000" b="1" dirty="0" err="1"/>
                        <a:t>ing</a:t>
                      </a:r>
                      <a:r>
                        <a:rPr lang="en-US" sz="2000" b="1" dirty="0"/>
                        <a:t>/V3 (context)</a:t>
                      </a:r>
                      <a:endParaRPr lang="en-US" sz="2000" dirty="0"/>
                    </a:p>
                  </a:txBody>
                  <a:tcPr anchor="ctr">
                    <a:lnL>
                      <a:noFill/>
                    </a:lnL>
                    <a:lnR>
                      <a:noFill/>
                    </a:lnR>
                    <a:lnT>
                      <a:noFill/>
                    </a:lnT>
                    <a:lnB>
                      <a:noFill/>
                    </a:lnB>
                    <a:noFill/>
                  </a:tcPr>
                </a:tc>
                <a:tc>
                  <a:txBody>
                    <a:bodyPr/>
                    <a:lstStyle/>
                    <a:p>
                      <a:r>
                        <a:rPr lang="en-US" sz="2000" dirty="0"/>
                        <a:t>Gerund/Past Participle</a:t>
                      </a:r>
                    </a:p>
                  </a:txBody>
                  <a:tcPr anchor="ctr">
                    <a:lnL>
                      <a:noFill/>
                    </a:lnL>
                    <a:lnR>
                      <a:noFill/>
                    </a:lnR>
                    <a:lnT>
                      <a:noFill/>
                    </a:lnT>
                    <a:lnB>
                      <a:noFill/>
                    </a:lnB>
                    <a:noFill/>
                  </a:tcPr>
                </a:tc>
                <a:tc>
                  <a:txBody>
                    <a:bodyPr/>
                    <a:lstStyle/>
                    <a:p>
                      <a:r>
                        <a:rPr lang="en-US" sz="2000"/>
                        <a:t>After </a:t>
                      </a:r>
                      <a:r>
                        <a:rPr lang="en-US" sz="2000" b="1"/>
                        <a:t>completing</a:t>
                      </a:r>
                      <a:r>
                        <a:rPr lang="en-US" sz="2000"/>
                        <a:t> the task, he rested.</a:t>
                      </a:r>
                    </a:p>
                  </a:txBody>
                  <a:tcPr anchor="ctr">
                    <a:lnL>
                      <a:noFill/>
                    </a:lnL>
                    <a:lnR>
                      <a:noFill/>
                    </a:lnR>
                    <a:lnT>
                      <a:noFill/>
                    </a:lnT>
                    <a:lnB>
                      <a:noFill/>
                    </a:lnB>
                    <a:noFill/>
                  </a:tcPr>
                </a:tc>
                <a:extLst>
                  <a:ext uri="{0D108BD9-81ED-4DB2-BD59-A6C34878D82A}">
                    <a16:rowId xmlns:a16="http://schemas.microsoft.com/office/drawing/2014/main" val="1384413595"/>
                  </a:ext>
                </a:extLst>
              </a:tr>
              <a:tr h="0">
                <a:tc>
                  <a:txBody>
                    <a:bodyPr/>
                    <a:lstStyle/>
                    <a:p>
                      <a:r>
                        <a:rPr lang="en-US" sz="2000" b="1" dirty="0"/>
                        <a:t>has/have + V3</a:t>
                      </a:r>
                      <a:endParaRPr lang="en-US" sz="2000" dirty="0"/>
                    </a:p>
                  </a:txBody>
                  <a:tcPr anchor="ctr">
                    <a:lnL>
                      <a:noFill/>
                    </a:lnL>
                    <a:lnR>
                      <a:noFill/>
                    </a:lnR>
                    <a:lnT>
                      <a:noFill/>
                    </a:lnT>
                    <a:lnB>
                      <a:noFill/>
                    </a:lnB>
                    <a:noFill/>
                  </a:tcPr>
                </a:tc>
                <a:tc>
                  <a:txBody>
                    <a:bodyPr/>
                    <a:lstStyle/>
                    <a:p>
                      <a:r>
                        <a:rPr lang="en-US" sz="2000"/>
                        <a:t>Past Participle</a:t>
                      </a:r>
                    </a:p>
                  </a:txBody>
                  <a:tcPr anchor="ctr">
                    <a:lnL>
                      <a:noFill/>
                    </a:lnL>
                    <a:lnR>
                      <a:noFill/>
                    </a:lnR>
                    <a:lnT>
                      <a:noFill/>
                    </a:lnT>
                    <a:lnB>
                      <a:noFill/>
                    </a:lnB>
                    <a:noFill/>
                  </a:tcPr>
                </a:tc>
                <a:tc>
                  <a:txBody>
                    <a:bodyPr/>
                    <a:lstStyle/>
                    <a:p>
                      <a:r>
                        <a:rPr lang="en-US" sz="2000" dirty="0"/>
                        <a:t>They have </a:t>
                      </a:r>
                      <a:r>
                        <a:rPr lang="en-US" sz="2000" b="1" dirty="0"/>
                        <a:t>completed</a:t>
                      </a:r>
                      <a:r>
                        <a:rPr lang="en-US" sz="2000" dirty="0"/>
                        <a:t> the report.</a:t>
                      </a:r>
                    </a:p>
                  </a:txBody>
                  <a:tcPr anchor="ctr">
                    <a:lnL>
                      <a:noFill/>
                    </a:lnL>
                    <a:lnR>
                      <a:noFill/>
                    </a:lnR>
                    <a:lnT>
                      <a:noFill/>
                    </a:lnT>
                    <a:lnB>
                      <a:noFill/>
                    </a:lnB>
                    <a:noFill/>
                  </a:tcPr>
                </a:tc>
                <a:extLst>
                  <a:ext uri="{0D108BD9-81ED-4DB2-BD59-A6C34878D82A}">
                    <a16:rowId xmlns:a16="http://schemas.microsoft.com/office/drawing/2014/main" val="2552006883"/>
                  </a:ext>
                </a:extLst>
              </a:tr>
            </a:tbl>
          </a:graphicData>
        </a:graphic>
      </p:graphicFrame>
      <p:sp>
        <p:nvSpPr>
          <p:cNvPr id="5" name="Rectangle 1">
            <a:extLst>
              <a:ext uri="{FF2B5EF4-FFF2-40B4-BE49-F238E27FC236}">
                <a16:creationId xmlns:a16="http://schemas.microsoft.com/office/drawing/2014/main" id="{6D36748F-FD69-398B-D675-26C0D1FE474A}"/>
              </a:ext>
            </a:extLst>
          </p:cNvPr>
          <p:cNvSpPr>
            <a:spLocks noChangeArrowheads="1"/>
          </p:cNvSpPr>
          <p:nvPr/>
        </p:nvSpPr>
        <p:spPr bwMode="auto">
          <a:xfrm>
            <a:off x="838200" y="1652796"/>
            <a:ext cx="76530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Tip:</a:t>
            </a:r>
            <a:r>
              <a:rPr kumimoji="0" lang="en-US" altLang="en-US" sz="2000" b="0" i="0" u="none" strike="noStrike" cap="none" normalizeH="0" baseline="0" dirty="0">
                <a:ln>
                  <a:noFill/>
                </a:ln>
                <a:solidFill>
                  <a:schemeClr val="tx1"/>
                </a:solidFill>
                <a:effectLst/>
                <a:latin typeface="Arial" panose="020B0604020202020204" pitchFamily="34" charset="0"/>
              </a:rPr>
              <a:t> If a blank comes </a:t>
            </a:r>
            <a:r>
              <a:rPr kumimoji="0" lang="en-US" altLang="en-US" sz="2000" b="1" i="0" u="none" strike="noStrike" cap="none" normalizeH="0" baseline="0" dirty="0">
                <a:ln>
                  <a:noFill/>
                </a:ln>
                <a:solidFill>
                  <a:schemeClr val="tx1"/>
                </a:solidFill>
                <a:effectLst/>
                <a:latin typeface="Arial" panose="020B0604020202020204" pitchFamily="34" charset="0"/>
              </a:rPr>
              <a:t>after “to”</a:t>
            </a:r>
            <a:r>
              <a:rPr kumimoji="0" lang="en-US" altLang="en-US" sz="2000" b="0" i="0" u="none" strike="noStrike" cap="none" normalizeH="0" baseline="0" dirty="0">
                <a:ln>
                  <a:noFill/>
                </a:ln>
                <a:solidFill>
                  <a:schemeClr val="tx1"/>
                </a:solidFill>
                <a:effectLst/>
                <a:latin typeface="Arial" panose="020B0604020202020204" pitchFamily="34" charset="0"/>
              </a:rPr>
              <a:t>, use </a:t>
            </a:r>
            <a:r>
              <a:rPr kumimoji="0" lang="en-US" altLang="en-US" sz="2000" b="1" i="0" u="none" strike="noStrike" cap="none" normalizeH="0" baseline="0" dirty="0">
                <a:ln>
                  <a:noFill/>
                </a:ln>
                <a:solidFill>
                  <a:schemeClr val="tx1"/>
                </a:solidFill>
                <a:effectLst/>
                <a:latin typeface="Arial" panose="020B0604020202020204" pitchFamily="34" charset="0"/>
              </a:rPr>
              <a:t>base verb (V1)</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He hopes </a:t>
            </a:r>
            <a:r>
              <a:rPr kumimoji="0" lang="en-US" altLang="en-US" sz="2000" b="1" i="0" u="none" strike="noStrike" cap="none" normalizeH="0" baseline="0" dirty="0">
                <a:ln>
                  <a:noFill/>
                </a:ln>
                <a:solidFill>
                  <a:schemeClr val="tx1"/>
                </a:solidFill>
                <a:effectLst/>
                <a:latin typeface="Arial" panose="020B0604020202020204" pitchFamily="34" charset="0"/>
              </a:rPr>
              <a:t>to join</a:t>
            </a:r>
            <a:r>
              <a:rPr kumimoji="0" lang="en-US" altLang="en-US" sz="2000" b="0" i="0" u="none" strike="noStrike" cap="none" normalizeH="0" baseline="0" dirty="0">
                <a:ln>
                  <a:noFill/>
                </a:ln>
                <a:solidFill>
                  <a:schemeClr val="tx1"/>
                </a:solidFill>
                <a:effectLst/>
                <a:latin typeface="Arial" panose="020B0604020202020204" pitchFamily="34" charset="0"/>
              </a:rPr>
              <a:t> the program.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He hopes </a:t>
            </a:r>
            <a:r>
              <a:rPr kumimoji="0" lang="en-US" altLang="en-US" sz="2000" b="1" i="0" u="none" strike="noStrike" cap="none" normalizeH="0" baseline="0" dirty="0">
                <a:ln>
                  <a:noFill/>
                </a:ln>
                <a:solidFill>
                  <a:schemeClr val="tx1"/>
                </a:solidFill>
                <a:effectLst/>
                <a:latin typeface="Arial" panose="020B0604020202020204" pitchFamily="34" charset="0"/>
              </a:rPr>
              <a:t>to joining</a:t>
            </a:r>
            <a:r>
              <a:rPr kumimoji="0" lang="en-US" altLang="en-US" sz="2000" b="0" i="0" u="none" strike="noStrike" cap="none" normalizeH="0" baseline="0" dirty="0">
                <a:ln>
                  <a:noFill/>
                </a:ln>
                <a:solidFill>
                  <a:schemeClr val="tx1"/>
                </a:solidFill>
                <a:effectLst/>
                <a:latin typeface="Arial" panose="020B0604020202020204" pitchFamily="34" charset="0"/>
              </a:rPr>
              <a:t> the 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Tip:</a:t>
            </a:r>
            <a:r>
              <a:rPr kumimoji="0" lang="en-US" altLang="en-US" sz="2000" b="0" i="0" u="none" strike="noStrike" cap="none" normalizeH="0" baseline="0" dirty="0">
                <a:ln>
                  <a:noFill/>
                </a:ln>
                <a:solidFill>
                  <a:schemeClr val="tx1"/>
                </a:solidFill>
                <a:effectLst/>
                <a:latin typeface="Arial" panose="020B0604020202020204" pitchFamily="34" charset="0"/>
              </a:rPr>
              <a:t> After </a:t>
            </a:r>
            <a:r>
              <a:rPr kumimoji="0" lang="en-US" altLang="en-US" sz="2000" b="1" i="0" u="none" strike="noStrike" cap="none" normalizeH="0" baseline="0" dirty="0">
                <a:ln>
                  <a:noFill/>
                </a:ln>
                <a:solidFill>
                  <a:schemeClr val="tx1"/>
                </a:solidFill>
                <a:effectLst/>
                <a:latin typeface="Arial" panose="020B0604020202020204" pitchFamily="34" charset="0"/>
              </a:rPr>
              <a:t>modal verbs (can, may, should, will)</a:t>
            </a:r>
            <a:r>
              <a:rPr kumimoji="0" lang="en-US" altLang="en-US" sz="2000" b="0" i="0" u="none" strike="noStrike" cap="none" normalizeH="0" baseline="0" dirty="0">
                <a:ln>
                  <a:noFill/>
                </a:ln>
                <a:solidFill>
                  <a:schemeClr val="tx1"/>
                </a:solidFill>
                <a:effectLst/>
                <a:latin typeface="Arial" panose="020B0604020202020204" pitchFamily="34" charset="0"/>
              </a:rPr>
              <a:t>, always use </a:t>
            </a:r>
            <a:r>
              <a:rPr kumimoji="0" lang="en-US" altLang="en-US" sz="2000" b="1" i="0" u="none" strike="noStrike" cap="none" normalizeH="0" baseline="0" dirty="0">
                <a:ln>
                  <a:noFill/>
                </a:ln>
                <a:solidFill>
                  <a:schemeClr val="tx1"/>
                </a:solidFill>
                <a:effectLst/>
                <a:latin typeface="Arial" panose="020B0604020202020204" pitchFamily="34" charset="0"/>
              </a:rPr>
              <a:t>V1</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You should </a:t>
            </a:r>
            <a:r>
              <a:rPr kumimoji="0" lang="en-US" altLang="en-US" sz="2000" b="1" i="0" u="none" strike="noStrike" cap="none" normalizeH="0" baseline="0" dirty="0">
                <a:ln>
                  <a:noFill/>
                </a:ln>
                <a:solidFill>
                  <a:schemeClr val="tx1"/>
                </a:solidFill>
                <a:effectLst/>
                <a:latin typeface="Arial" panose="020B0604020202020204" pitchFamily="34" charset="0"/>
              </a:rPr>
              <a:t>review</a:t>
            </a:r>
            <a:r>
              <a:rPr kumimoji="0" lang="en-US" altLang="en-US" sz="2000" b="0" i="0" u="none" strike="noStrike" cap="none" normalizeH="0" baseline="0" dirty="0">
                <a:ln>
                  <a:noFill/>
                </a:ln>
                <a:solidFill>
                  <a:schemeClr val="tx1"/>
                </a:solidFill>
                <a:effectLst/>
                <a:latin typeface="Arial" panose="020B0604020202020204" pitchFamily="34" charset="0"/>
              </a:rPr>
              <a:t> the materials. ✔️</a:t>
            </a:r>
          </a:p>
        </p:txBody>
      </p:sp>
    </p:spTree>
    <p:extLst>
      <p:ext uri="{BB962C8B-B14F-4D97-AF65-F5344CB8AC3E}">
        <p14:creationId xmlns:p14="http://schemas.microsoft.com/office/powerpoint/2010/main" val="1169550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FB50-9FD8-2F16-D783-858C4C283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F70ACE-4660-C2E3-1A0C-21526E0087E4}"/>
              </a:ext>
            </a:extLst>
          </p:cNvPr>
          <p:cNvSpPr>
            <a:spLocks noGrp="1"/>
          </p:cNvSpPr>
          <p:nvPr>
            <p:ph idx="1"/>
          </p:nvPr>
        </p:nvSpPr>
        <p:spPr/>
        <p:txBody>
          <a:bodyPr/>
          <a:lstStyle/>
          <a:p>
            <a:r>
              <a:rPr lang="en-US" dirty="0"/>
              <a:t>Didn’t </a:t>
            </a:r>
          </a:p>
          <a:p>
            <a:r>
              <a:rPr lang="en-US" dirty="0"/>
              <a:t>Don’t</a:t>
            </a:r>
          </a:p>
          <a:p>
            <a:r>
              <a:rPr lang="en-US" dirty="0"/>
              <a:t> doesn’t</a:t>
            </a:r>
          </a:p>
          <a:p>
            <a:r>
              <a:rPr lang="en-US" dirty="0"/>
              <a:t>Uses base verb</a:t>
            </a:r>
          </a:p>
        </p:txBody>
      </p:sp>
    </p:spTree>
    <p:extLst>
      <p:ext uri="{BB962C8B-B14F-4D97-AF65-F5344CB8AC3E}">
        <p14:creationId xmlns:p14="http://schemas.microsoft.com/office/powerpoint/2010/main" val="1032957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F36247-5C2D-3774-4B6D-2D9D39139B91}"/>
              </a:ext>
            </a:extLst>
          </p:cNvPr>
          <p:cNvSpPr txBox="1"/>
          <p:nvPr/>
        </p:nvSpPr>
        <p:spPr>
          <a:xfrm>
            <a:off x="764930" y="677008"/>
            <a:ext cx="10322169" cy="2677656"/>
          </a:xfrm>
          <a:prstGeom prst="rect">
            <a:avLst/>
          </a:prstGeom>
          <a:noFill/>
        </p:spPr>
        <p:txBody>
          <a:bodyPr wrap="square">
            <a:spAutoFit/>
          </a:bodyPr>
          <a:lstStyle/>
          <a:p>
            <a:pPr>
              <a:buNone/>
            </a:pPr>
            <a:r>
              <a:rPr lang="en-US" sz="2400" b="1" dirty="0"/>
              <a:t>Keep Verb Tense Consistent in a Sentence</a:t>
            </a:r>
          </a:p>
          <a:p>
            <a:pPr>
              <a:buFont typeface="Arial" panose="020B0604020202020204" pitchFamily="34" charset="0"/>
              <a:buChar char="•"/>
            </a:pPr>
            <a:r>
              <a:rPr lang="en-US" sz="2400" dirty="0"/>
              <a:t>Avoid switching between past, present, and future randomly.</a:t>
            </a:r>
          </a:p>
          <a:p>
            <a:pPr>
              <a:buFont typeface="Arial" panose="020B0604020202020204" pitchFamily="34" charset="0"/>
              <a:buChar char="•"/>
            </a:pPr>
            <a:r>
              <a:rPr lang="en-US" sz="2400" dirty="0"/>
              <a:t>If the sentence starts in one tense, finish in the same unless there is a </a:t>
            </a:r>
            <a:r>
              <a:rPr lang="en-US" sz="2400" b="1" dirty="0"/>
              <a:t>clear reason</a:t>
            </a:r>
            <a:r>
              <a:rPr lang="en-US" sz="2400" dirty="0"/>
              <a:t> to shift.</a:t>
            </a:r>
          </a:p>
          <a:p>
            <a:r>
              <a:rPr lang="en-US" sz="2400" b="1" dirty="0"/>
              <a:t>Wrong:</a:t>
            </a:r>
            <a:r>
              <a:rPr lang="en-US" sz="2400" dirty="0"/>
              <a:t> She </a:t>
            </a:r>
            <a:r>
              <a:rPr lang="en-US" sz="2400" b="1" dirty="0"/>
              <a:t>works</a:t>
            </a:r>
            <a:r>
              <a:rPr lang="en-US" sz="2400" dirty="0"/>
              <a:t> hard and </a:t>
            </a:r>
            <a:r>
              <a:rPr lang="en-US" sz="2400" b="1" dirty="0"/>
              <a:t>was receiving</a:t>
            </a:r>
            <a:r>
              <a:rPr lang="en-US" sz="2400" dirty="0"/>
              <a:t> an award. ❌</a:t>
            </a:r>
            <a:br>
              <a:rPr lang="en-US" sz="2400" dirty="0"/>
            </a:br>
            <a:r>
              <a:rPr lang="en-US" sz="2400" b="1" dirty="0"/>
              <a:t>Correct:</a:t>
            </a:r>
            <a:r>
              <a:rPr lang="en-US" sz="2400" dirty="0"/>
              <a:t> She </a:t>
            </a:r>
            <a:r>
              <a:rPr lang="en-US" sz="2400" b="1" dirty="0"/>
              <a:t>works</a:t>
            </a:r>
            <a:r>
              <a:rPr lang="en-US" sz="2400" dirty="0"/>
              <a:t> hard and </a:t>
            </a:r>
            <a:r>
              <a:rPr lang="en-US" sz="2400" b="1" dirty="0"/>
              <a:t>receives</a:t>
            </a:r>
            <a:r>
              <a:rPr lang="en-US" sz="2400" dirty="0"/>
              <a:t> recognition. ✔️</a:t>
            </a:r>
            <a:br>
              <a:rPr lang="en-US" sz="2400" dirty="0"/>
            </a:br>
            <a:r>
              <a:rPr lang="en-US" sz="2400" b="1" dirty="0"/>
              <a:t>Correct (with time shift):</a:t>
            </a:r>
            <a:r>
              <a:rPr lang="en-US" sz="2400" dirty="0"/>
              <a:t> She </a:t>
            </a:r>
            <a:r>
              <a:rPr lang="en-US" sz="2400" b="1" dirty="0"/>
              <a:t>had worked</a:t>
            </a:r>
            <a:r>
              <a:rPr lang="en-US" sz="2400" dirty="0"/>
              <a:t> hard and </a:t>
            </a:r>
            <a:r>
              <a:rPr lang="en-US" sz="2400" b="1" dirty="0"/>
              <a:t>was awarded</a:t>
            </a:r>
            <a:r>
              <a:rPr lang="en-US" sz="2400" dirty="0"/>
              <a:t> a prize. ✔️</a:t>
            </a:r>
          </a:p>
        </p:txBody>
      </p:sp>
    </p:spTree>
    <p:extLst>
      <p:ext uri="{BB962C8B-B14F-4D97-AF65-F5344CB8AC3E}">
        <p14:creationId xmlns:p14="http://schemas.microsoft.com/office/powerpoint/2010/main" val="197433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8990-0AC3-9C07-B79C-46E909683BC4}"/>
              </a:ext>
            </a:extLst>
          </p:cNvPr>
          <p:cNvSpPr>
            <a:spLocks noGrp="1"/>
          </p:cNvSpPr>
          <p:nvPr>
            <p:ph type="title"/>
          </p:nvPr>
        </p:nvSpPr>
        <p:spPr>
          <a:xfrm>
            <a:off x="838200" y="365125"/>
            <a:ext cx="10515600" cy="827067"/>
          </a:xfrm>
        </p:spPr>
        <p:txBody>
          <a:bodyPr>
            <a:normAutofit fontScale="90000"/>
          </a:bodyPr>
          <a:lstStyle/>
          <a:p>
            <a:r>
              <a:rPr lang="en-US" altLang="en-US" b="1" dirty="0">
                <a:latin typeface="Arial" panose="020B0604020202020204" pitchFamily="34" charset="0"/>
              </a:rPr>
              <a:t>What Are Modal Verbs?</a:t>
            </a:r>
            <a:br>
              <a:rPr lang="en-US" altLang="en-US" b="1" dirty="0">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406E18C7-E833-9F6F-4947-1B845995E3C3}"/>
              </a:ext>
            </a:extLst>
          </p:cNvPr>
          <p:cNvGraphicFramePr>
            <a:graphicFrameLocks noGrp="1"/>
          </p:cNvGraphicFramePr>
          <p:nvPr>
            <p:ph idx="1"/>
            <p:extLst>
              <p:ext uri="{D42A27DB-BD31-4B8C-83A1-F6EECF244321}">
                <p14:modId xmlns:p14="http://schemas.microsoft.com/office/powerpoint/2010/main" val="3187876095"/>
              </p:ext>
            </p:extLst>
          </p:nvPr>
        </p:nvGraphicFramePr>
        <p:xfrm>
          <a:off x="928719" y="1471348"/>
          <a:ext cx="10425081" cy="5057035"/>
        </p:xfrm>
        <a:graphic>
          <a:graphicData uri="http://schemas.openxmlformats.org/drawingml/2006/table">
            <a:tbl>
              <a:tblPr/>
              <a:tblGrid>
                <a:gridCol w="3475027">
                  <a:extLst>
                    <a:ext uri="{9D8B030D-6E8A-4147-A177-3AD203B41FA5}">
                      <a16:colId xmlns:a16="http://schemas.microsoft.com/office/drawing/2014/main" val="745405016"/>
                    </a:ext>
                  </a:extLst>
                </a:gridCol>
                <a:gridCol w="3475027">
                  <a:extLst>
                    <a:ext uri="{9D8B030D-6E8A-4147-A177-3AD203B41FA5}">
                      <a16:colId xmlns:a16="http://schemas.microsoft.com/office/drawing/2014/main" val="3244829340"/>
                    </a:ext>
                  </a:extLst>
                </a:gridCol>
                <a:gridCol w="3475027">
                  <a:extLst>
                    <a:ext uri="{9D8B030D-6E8A-4147-A177-3AD203B41FA5}">
                      <a16:colId xmlns:a16="http://schemas.microsoft.com/office/drawing/2014/main" val="4173116660"/>
                    </a:ext>
                  </a:extLst>
                </a:gridCol>
              </a:tblGrid>
              <a:tr h="1042343">
                <a:tc>
                  <a:txBody>
                    <a:bodyPr/>
                    <a:lstStyle/>
                    <a:p>
                      <a:r>
                        <a:rPr lang="en-US" sz="1800" b="1"/>
                        <a:t>Modal Verb</a:t>
                      </a:r>
                      <a:endParaRPr lang="en-US" sz="1800"/>
                    </a:p>
                  </a:txBody>
                  <a:tcPr marL="90653" marR="90653" marT="45326" marB="45326" anchor="ctr">
                    <a:lnL>
                      <a:noFill/>
                    </a:lnL>
                    <a:lnR>
                      <a:noFill/>
                    </a:lnR>
                    <a:lnT>
                      <a:noFill/>
                    </a:lnT>
                    <a:lnB>
                      <a:noFill/>
                    </a:lnB>
                    <a:noFill/>
                  </a:tcPr>
                </a:tc>
                <a:tc>
                  <a:txBody>
                    <a:bodyPr/>
                    <a:lstStyle/>
                    <a:p>
                      <a:r>
                        <a:rPr lang="en-US" sz="1800" b="1"/>
                        <a:t>Usage</a:t>
                      </a:r>
                      <a:endParaRPr lang="en-US" sz="1800"/>
                    </a:p>
                  </a:txBody>
                  <a:tcPr marL="90653" marR="90653" marT="45326" marB="45326" anchor="ctr">
                    <a:lnL>
                      <a:noFill/>
                    </a:lnL>
                    <a:lnR>
                      <a:noFill/>
                    </a:lnR>
                    <a:lnT>
                      <a:noFill/>
                    </a:lnT>
                    <a:lnB>
                      <a:noFill/>
                    </a:lnB>
                    <a:noFill/>
                  </a:tcPr>
                </a:tc>
                <a:tc>
                  <a:txBody>
                    <a:bodyPr/>
                    <a:lstStyle/>
                    <a:p>
                      <a:r>
                        <a:rPr lang="en-US" sz="1800" b="1" dirty="0"/>
                        <a:t>Example Sentence</a:t>
                      </a:r>
                      <a:endParaRPr lang="en-US" sz="1800" dirty="0"/>
                    </a:p>
                  </a:txBody>
                  <a:tcPr marL="90653" marR="90653" marT="45326" marB="45326" anchor="ctr">
                    <a:lnL>
                      <a:noFill/>
                    </a:lnL>
                    <a:lnR>
                      <a:noFill/>
                    </a:lnR>
                    <a:lnT>
                      <a:noFill/>
                    </a:lnT>
                    <a:lnB>
                      <a:noFill/>
                    </a:lnB>
                    <a:noFill/>
                  </a:tcPr>
                </a:tc>
                <a:extLst>
                  <a:ext uri="{0D108BD9-81ED-4DB2-BD59-A6C34878D82A}">
                    <a16:rowId xmlns:a16="http://schemas.microsoft.com/office/drawing/2014/main" val="1798982770"/>
                  </a:ext>
                </a:extLst>
              </a:tr>
              <a:tr h="362611">
                <a:tc>
                  <a:txBody>
                    <a:bodyPr/>
                    <a:lstStyle/>
                    <a:p>
                      <a:r>
                        <a:rPr lang="en-US" sz="1800" b="1"/>
                        <a:t>can</a:t>
                      </a:r>
                      <a:endParaRPr lang="en-US" sz="1800"/>
                    </a:p>
                  </a:txBody>
                  <a:tcPr marL="90653" marR="90653" marT="45326" marB="45326" anchor="ctr">
                    <a:lnL>
                      <a:noFill/>
                    </a:lnL>
                    <a:lnR>
                      <a:noFill/>
                    </a:lnR>
                    <a:lnT>
                      <a:noFill/>
                    </a:lnT>
                    <a:lnB>
                      <a:noFill/>
                    </a:lnB>
                    <a:noFill/>
                  </a:tcPr>
                </a:tc>
                <a:tc>
                  <a:txBody>
                    <a:bodyPr/>
                    <a:lstStyle/>
                    <a:p>
                      <a:r>
                        <a:rPr lang="en-US" sz="1800"/>
                        <a:t>ability, possibility, permission</a:t>
                      </a:r>
                    </a:p>
                  </a:txBody>
                  <a:tcPr marL="90653" marR="90653" marT="45326" marB="45326" anchor="ctr">
                    <a:lnL>
                      <a:noFill/>
                    </a:lnL>
                    <a:lnR>
                      <a:noFill/>
                    </a:lnR>
                    <a:lnT>
                      <a:noFill/>
                    </a:lnT>
                    <a:lnB>
                      <a:noFill/>
                    </a:lnB>
                    <a:noFill/>
                  </a:tcPr>
                </a:tc>
                <a:tc>
                  <a:txBody>
                    <a:bodyPr/>
                    <a:lstStyle/>
                    <a:p>
                      <a:r>
                        <a:rPr lang="en-US" sz="1800"/>
                        <a:t>She </a:t>
                      </a:r>
                      <a:r>
                        <a:rPr lang="en-US" sz="1800" b="1"/>
                        <a:t>can</a:t>
                      </a:r>
                      <a:r>
                        <a:rPr lang="en-US" sz="1800"/>
                        <a:t> speak French.</a:t>
                      </a:r>
                    </a:p>
                  </a:txBody>
                  <a:tcPr marL="90653" marR="90653" marT="45326" marB="45326" anchor="ctr">
                    <a:lnL>
                      <a:noFill/>
                    </a:lnL>
                    <a:lnR>
                      <a:noFill/>
                    </a:lnR>
                    <a:lnT>
                      <a:noFill/>
                    </a:lnT>
                    <a:lnB>
                      <a:noFill/>
                    </a:lnB>
                    <a:noFill/>
                  </a:tcPr>
                </a:tc>
                <a:extLst>
                  <a:ext uri="{0D108BD9-81ED-4DB2-BD59-A6C34878D82A}">
                    <a16:rowId xmlns:a16="http://schemas.microsoft.com/office/drawing/2014/main" val="4113442823"/>
                  </a:ext>
                </a:extLst>
              </a:tr>
              <a:tr h="362611">
                <a:tc>
                  <a:txBody>
                    <a:bodyPr/>
                    <a:lstStyle/>
                    <a:p>
                      <a:r>
                        <a:rPr lang="en-US" sz="1800" b="1"/>
                        <a:t>could</a:t>
                      </a:r>
                      <a:endParaRPr lang="en-US" sz="1800"/>
                    </a:p>
                  </a:txBody>
                  <a:tcPr marL="90653" marR="90653" marT="45326" marB="45326" anchor="ctr">
                    <a:lnL>
                      <a:noFill/>
                    </a:lnL>
                    <a:lnR>
                      <a:noFill/>
                    </a:lnR>
                    <a:lnT>
                      <a:noFill/>
                    </a:lnT>
                    <a:lnB>
                      <a:noFill/>
                    </a:lnB>
                    <a:noFill/>
                  </a:tcPr>
                </a:tc>
                <a:tc>
                  <a:txBody>
                    <a:bodyPr/>
                    <a:lstStyle/>
                    <a:p>
                      <a:r>
                        <a:rPr lang="en-US" sz="1800"/>
                        <a:t>past ability, polite request</a:t>
                      </a:r>
                    </a:p>
                  </a:txBody>
                  <a:tcPr marL="90653" marR="90653" marT="45326" marB="45326" anchor="ctr">
                    <a:lnL>
                      <a:noFill/>
                    </a:lnL>
                    <a:lnR>
                      <a:noFill/>
                    </a:lnR>
                    <a:lnT>
                      <a:noFill/>
                    </a:lnT>
                    <a:lnB>
                      <a:noFill/>
                    </a:lnB>
                    <a:noFill/>
                  </a:tcPr>
                </a:tc>
                <a:tc>
                  <a:txBody>
                    <a:bodyPr/>
                    <a:lstStyle/>
                    <a:p>
                      <a:r>
                        <a:rPr lang="en-US" sz="1800" b="1"/>
                        <a:t>Could</a:t>
                      </a:r>
                      <a:r>
                        <a:rPr lang="en-US" sz="1800"/>
                        <a:t> you help me with this?</a:t>
                      </a:r>
                    </a:p>
                  </a:txBody>
                  <a:tcPr marL="90653" marR="90653" marT="45326" marB="45326" anchor="ctr">
                    <a:lnL>
                      <a:noFill/>
                    </a:lnL>
                    <a:lnR>
                      <a:noFill/>
                    </a:lnR>
                    <a:lnT>
                      <a:noFill/>
                    </a:lnT>
                    <a:lnB>
                      <a:noFill/>
                    </a:lnB>
                    <a:noFill/>
                  </a:tcPr>
                </a:tc>
                <a:extLst>
                  <a:ext uri="{0D108BD9-81ED-4DB2-BD59-A6C34878D82A}">
                    <a16:rowId xmlns:a16="http://schemas.microsoft.com/office/drawing/2014/main" val="912657285"/>
                  </a:ext>
                </a:extLst>
              </a:tr>
              <a:tr h="362611">
                <a:tc>
                  <a:txBody>
                    <a:bodyPr/>
                    <a:lstStyle/>
                    <a:p>
                      <a:r>
                        <a:rPr lang="en-US" sz="1800" b="1"/>
                        <a:t>may</a:t>
                      </a:r>
                      <a:endParaRPr lang="en-US" sz="1800"/>
                    </a:p>
                  </a:txBody>
                  <a:tcPr marL="90653" marR="90653" marT="45326" marB="45326" anchor="ctr">
                    <a:lnL>
                      <a:noFill/>
                    </a:lnL>
                    <a:lnR>
                      <a:noFill/>
                    </a:lnR>
                    <a:lnT>
                      <a:noFill/>
                    </a:lnT>
                    <a:lnB>
                      <a:noFill/>
                    </a:lnB>
                    <a:noFill/>
                  </a:tcPr>
                </a:tc>
                <a:tc>
                  <a:txBody>
                    <a:bodyPr/>
                    <a:lstStyle/>
                    <a:p>
                      <a:r>
                        <a:rPr lang="en-US" sz="1800"/>
                        <a:t>permission, possibility</a:t>
                      </a:r>
                    </a:p>
                  </a:txBody>
                  <a:tcPr marL="90653" marR="90653" marT="45326" marB="45326" anchor="ctr">
                    <a:lnL>
                      <a:noFill/>
                    </a:lnL>
                    <a:lnR>
                      <a:noFill/>
                    </a:lnR>
                    <a:lnT>
                      <a:noFill/>
                    </a:lnT>
                    <a:lnB>
                      <a:noFill/>
                    </a:lnB>
                    <a:noFill/>
                  </a:tcPr>
                </a:tc>
                <a:tc>
                  <a:txBody>
                    <a:bodyPr/>
                    <a:lstStyle/>
                    <a:p>
                      <a:r>
                        <a:rPr lang="en-US" sz="1800"/>
                        <a:t>You </a:t>
                      </a:r>
                      <a:r>
                        <a:rPr lang="en-US" sz="1800" b="1"/>
                        <a:t>may</a:t>
                      </a:r>
                      <a:r>
                        <a:rPr lang="en-US" sz="1800"/>
                        <a:t> leave early.</a:t>
                      </a:r>
                    </a:p>
                  </a:txBody>
                  <a:tcPr marL="90653" marR="90653" marT="45326" marB="45326" anchor="ctr">
                    <a:lnL>
                      <a:noFill/>
                    </a:lnL>
                    <a:lnR>
                      <a:noFill/>
                    </a:lnR>
                    <a:lnT>
                      <a:noFill/>
                    </a:lnT>
                    <a:lnB>
                      <a:noFill/>
                    </a:lnB>
                    <a:noFill/>
                  </a:tcPr>
                </a:tc>
                <a:extLst>
                  <a:ext uri="{0D108BD9-81ED-4DB2-BD59-A6C34878D82A}">
                    <a16:rowId xmlns:a16="http://schemas.microsoft.com/office/drawing/2014/main" val="1968558440"/>
                  </a:ext>
                </a:extLst>
              </a:tr>
              <a:tr h="362611">
                <a:tc>
                  <a:txBody>
                    <a:bodyPr/>
                    <a:lstStyle/>
                    <a:p>
                      <a:r>
                        <a:rPr lang="en-US" sz="1800" b="1"/>
                        <a:t>might</a:t>
                      </a:r>
                      <a:endParaRPr lang="en-US" sz="1800"/>
                    </a:p>
                  </a:txBody>
                  <a:tcPr marL="90653" marR="90653" marT="45326" marB="45326" anchor="ctr">
                    <a:lnL>
                      <a:noFill/>
                    </a:lnL>
                    <a:lnR>
                      <a:noFill/>
                    </a:lnR>
                    <a:lnT>
                      <a:noFill/>
                    </a:lnT>
                    <a:lnB>
                      <a:noFill/>
                    </a:lnB>
                    <a:noFill/>
                  </a:tcPr>
                </a:tc>
                <a:tc>
                  <a:txBody>
                    <a:bodyPr/>
                    <a:lstStyle/>
                    <a:p>
                      <a:r>
                        <a:rPr lang="en-US" sz="1800"/>
                        <a:t>weaker possibility</a:t>
                      </a:r>
                    </a:p>
                  </a:txBody>
                  <a:tcPr marL="90653" marR="90653" marT="45326" marB="45326" anchor="ctr">
                    <a:lnL>
                      <a:noFill/>
                    </a:lnL>
                    <a:lnR>
                      <a:noFill/>
                    </a:lnR>
                    <a:lnT>
                      <a:noFill/>
                    </a:lnT>
                    <a:lnB>
                      <a:noFill/>
                    </a:lnB>
                    <a:noFill/>
                  </a:tcPr>
                </a:tc>
                <a:tc>
                  <a:txBody>
                    <a:bodyPr/>
                    <a:lstStyle/>
                    <a:p>
                      <a:r>
                        <a:rPr lang="en-US" sz="1800"/>
                        <a:t>He </a:t>
                      </a:r>
                      <a:r>
                        <a:rPr lang="en-US" sz="1800" b="1"/>
                        <a:t>might</a:t>
                      </a:r>
                      <a:r>
                        <a:rPr lang="en-US" sz="1800"/>
                        <a:t> be late.</a:t>
                      </a:r>
                    </a:p>
                  </a:txBody>
                  <a:tcPr marL="90653" marR="90653" marT="45326" marB="45326" anchor="ctr">
                    <a:lnL>
                      <a:noFill/>
                    </a:lnL>
                    <a:lnR>
                      <a:noFill/>
                    </a:lnR>
                    <a:lnT>
                      <a:noFill/>
                    </a:lnT>
                    <a:lnB>
                      <a:noFill/>
                    </a:lnB>
                    <a:noFill/>
                  </a:tcPr>
                </a:tc>
                <a:extLst>
                  <a:ext uri="{0D108BD9-81ED-4DB2-BD59-A6C34878D82A}">
                    <a16:rowId xmlns:a16="http://schemas.microsoft.com/office/drawing/2014/main" val="1596893186"/>
                  </a:ext>
                </a:extLst>
              </a:tr>
              <a:tr h="362611">
                <a:tc>
                  <a:txBody>
                    <a:bodyPr/>
                    <a:lstStyle/>
                    <a:p>
                      <a:r>
                        <a:rPr lang="en-US" sz="1800" b="1" dirty="0"/>
                        <a:t>shall</a:t>
                      </a:r>
                      <a:endParaRPr lang="en-US" sz="1800" dirty="0"/>
                    </a:p>
                  </a:txBody>
                  <a:tcPr marL="90653" marR="90653" marT="45326" marB="45326" anchor="ctr">
                    <a:lnL>
                      <a:noFill/>
                    </a:lnL>
                    <a:lnR>
                      <a:noFill/>
                    </a:lnR>
                    <a:lnT>
                      <a:noFill/>
                    </a:lnT>
                    <a:lnB>
                      <a:noFill/>
                    </a:lnB>
                    <a:noFill/>
                  </a:tcPr>
                </a:tc>
                <a:tc>
                  <a:txBody>
                    <a:bodyPr/>
                    <a:lstStyle/>
                    <a:p>
                      <a:r>
                        <a:rPr lang="en-US" sz="1800"/>
                        <a:t>suggestion, formal future</a:t>
                      </a:r>
                    </a:p>
                  </a:txBody>
                  <a:tcPr marL="90653" marR="90653" marT="45326" marB="45326" anchor="ctr">
                    <a:lnL>
                      <a:noFill/>
                    </a:lnL>
                    <a:lnR>
                      <a:noFill/>
                    </a:lnR>
                    <a:lnT>
                      <a:noFill/>
                    </a:lnT>
                    <a:lnB>
                      <a:noFill/>
                    </a:lnB>
                    <a:noFill/>
                  </a:tcPr>
                </a:tc>
                <a:tc>
                  <a:txBody>
                    <a:bodyPr/>
                    <a:lstStyle/>
                    <a:p>
                      <a:r>
                        <a:rPr lang="en-US" sz="1800" b="1"/>
                        <a:t>Shall</a:t>
                      </a:r>
                      <a:r>
                        <a:rPr lang="en-US" sz="1800"/>
                        <a:t> we go? / I </a:t>
                      </a:r>
                      <a:r>
                        <a:rPr lang="en-US" sz="1800" b="1"/>
                        <a:t>shall</a:t>
                      </a:r>
                      <a:r>
                        <a:rPr lang="en-US" sz="1800"/>
                        <a:t> return soon.</a:t>
                      </a:r>
                    </a:p>
                  </a:txBody>
                  <a:tcPr marL="90653" marR="90653" marT="45326" marB="45326" anchor="ctr">
                    <a:lnL>
                      <a:noFill/>
                    </a:lnL>
                    <a:lnR>
                      <a:noFill/>
                    </a:lnR>
                    <a:lnT>
                      <a:noFill/>
                    </a:lnT>
                    <a:lnB>
                      <a:noFill/>
                    </a:lnB>
                    <a:noFill/>
                  </a:tcPr>
                </a:tc>
                <a:extLst>
                  <a:ext uri="{0D108BD9-81ED-4DB2-BD59-A6C34878D82A}">
                    <a16:rowId xmlns:a16="http://schemas.microsoft.com/office/drawing/2014/main" val="3726657684"/>
                  </a:ext>
                </a:extLst>
              </a:tr>
              <a:tr h="362611">
                <a:tc>
                  <a:txBody>
                    <a:bodyPr/>
                    <a:lstStyle/>
                    <a:p>
                      <a:r>
                        <a:rPr lang="en-US" sz="1800" b="1"/>
                        <a:t>should</a:t>
                      </a:r>
                      <a:endParaRPr lang="en-US" sz="1800"/>
                    </a:p>
                  </a:txBody>
                  <a:tcPr marL="90653" marR="90653" marT="45326" marB="45326" anchor="ctr">
                    <a:lnL>
                      <a:noFill/>
                    </a:lnL>
                    <a:lnR>
                      <a:noFill/>
                    </a:lnR>
                    <a:lnT>
                      <a:noFill/>
                    </a:lnT>
                    <a:lnB>
                      <a:noFill/>
                    </a:lnB>
                    <a:noFill/>
                  </a:tcPr>
                </a:tc>
                <a:tc>
                  <a:txBody>
                    <a:bodyPr/>
                    <a:lstStyle/>
                    <a:p>
                      <a:r>
                        <a:rPr lang="en-US" sz="1800"/>
                        <a:t>advice, expectation</a:t>
                      </a:r>
                    </a:p>
                  </a:txBody>
                  <a:tcPr marL="90653" marR="90653" marT="45326" marB="45326" anchor="ctr">
                    <a:lnL>
                      <a:noFill/>
                    </a:lnL>
                    <a:lnR>
                      <a:noFill/>
                    </a:lnR>
                    <a:lnT>
                      <a:noFill/>
                    </a:lnT>
                    <a:lnB>
                      <a:noFill/>
                    </a:lnB>
                    <a:noFill/>
                  </a:tcPr>
                </a:tc>
                <a:tc>
                  <a:txBody>
                    <a:bodyPr/>
                    <a:lstStyle/>
                    <a:p>
                      <a:r>
                        <a:rPr lang="en-US" sz="1800"/>
                        <a:t>You </a:t>
                      </a:r>
                      <a:r>
                        <a:rPr lang="en-US" sz="1800" b="1"/>
                        <a:t>should</a:t>
                      </a:r>
                      <a:r>
                        <a:rPr lang="en-US" sz="1800"/>
                        <a:t> study more.</a:t>
                      </a:r>
                    </a:p>
                  </a:txBody>
                  <a:tcPr marL="90653" marR="90653" marT="45326" marB="45326" anchor="ctr">
                    <a:lnL>
                      <a:noFill/>
                    </a:lnL>
                    <a:lnR>
                      <a:noFill/>
                    </a:lnR>
                    <a:lnT>
                      <a:noFill/>
                    </a:lnT>
                    <a:lnB>
                      <a:noFill/>
                    </a:lnB>
                    <a:noFill/>
                  </a:tcPr>
                </a:tc>
                <a:extLst>
                  <a:ext uri="{0D108BD9-81ED-4DB2-BD59-A6C34878D82A}">
                    <a16:rowId xmlns:a16="http://schemas.microsoft.com/office/drawing/2014/main" val="1956439569"/>
                  </a:ext>
                </a:extLst>
              </a:tr>
              <a:tr h="362611">
                <a:tc>
                  <a:txBody>
                    <a:bodyPr/>
                    <a:lstStyle/>
                    <a:p>
                      <a:r>
                        <a:rPr lang="en-US" sz="1800" b="1"/>
                        <a:t>will</a:t>
                      </a:r>
                      <a:endParaRPr lang="en-US" sz="1800"/>
                    </a:p>
                  </a:txBody>
                  <a:tcPr marL="90653" marR="90653" marT="45326" marB="45326" anchor="ctr">
                    <a:lnL>
                      <a:noFill/>
                    </a:lnL>
                    <a:lnR>
                      <a:noFill/>
                    </a:lnR>
                    <a:lnT>
                      <a:noFill/>
                    </a:lnT>
                    <a:lnB>
                      <a:noFill/>
                    </a:lnB>
                    <a:noFill/>
                  </a:tcPr>
                </a:tc>
                <a:tc>
                  <a:txBody>
                    <a:bodyPr/>
                    <a:lstStyle/>
                    <a:p>
                      <a:r>
                        <a:rPr lang="en-US" sz="1800"/>
                        <a:t>future prediction or certainty</a:t>
                      </a:r>
                    </a:p>
                  </a:txBody>
                  <a:tcPr marL="90653" marR="90653" marT="45326" marB="45326" anchor="ctr">
                    <a:lnL>
                      <a:noFill/>
                    </a:lnL>
                    <a:lnR>
                      <a:noFill/>
                    </a:lnR>
                    <a:lnT>
                      <a:noFill/>
                    </a:lnT>
                    <a:lnB>
                      <a:noFill/>
                    </a:lnB>
                    <a:noFill/>
                  </a:tcPr>
                </a:tc>
                <a:tc>
                  <a:txBody>
                    <a:bodyPr/>
                    <a:lstStyle/>
                    <a:p>
                      <a:r>
                        <a:rPr lang="en-US" sz="1800"/>
                        <a:t>It </a:t>
                      </a:r>
                      <a:r>
                        <a:rPr lang="en-US" sz="1800" b="1"/>
                        <a:t>will</a:t>
                      </a:r>
                      <a:r>
                        <a:rPr lang="en-US" sz="1800"/>
                        <a:t> rain tomorrow.</a:t>
                      </a:r>
                    </a:p>
                  </a:txBody>
                  <a:tcPr marL="90653" marR="90653" marT="45326" marB="45326" anchor="ctr">
                    <a:lnL>
                      <a:noFill/>
                    </a:lnL>
                    <a:lnR>
                      <a:noFill/>
                    </a:lnR>
                    <a:lnT>
                      <a:noFill/>
                    </a:lnT>
                    <a:lnB>
                      <a:noFill/>
                    </a:lnB>
                    <a:noFill/>
                  </a:tcPr>
                </a:tc>
                <a:extLst>
                  <a:ext uri="{0D108BD9-81ED-4DB2-BD59-A6C34878D82A}">
                    <a16:rowId xmlns:a16="http://schemas.microsoft.com/office/drawing/2014/main" val="4062908804"/>
                  </a:ext>
                </a:extLst>
              </a:tr>
              <a:tr h="362611">
                <a:tc>
                  <a:txBody>
                    <a:bodyPr/>
                    <a:lstStyle/>
                    <a:p>
                      <a:r>
                        <a:rPr lang="en-US" sz="1800" b="1"/>
                        <a:t>would</a:t>
                      </a:r>
                      <a:endParaRPr lang="en-US" sz="1800"/>
                    </a:p>
                  </a:txBody>
                  <a:tcPr marL="90653" marR="90653" marT="45326" marB="45326" anchor="ctr">
                    <a:lnL>
                      <a:noFill/>
                    </a:lnL>
                    <a:lnR>
                      <a:noFill/>
                    </a:lnR>
                    <a:lnT>
                      <a:noFill/>
                    </a:lnT>
                    <a:lnB>
                      <a:noFill/>
                    </a:lnB>
                    <a:noFill/>
                  </a:tcPr>
                </a:tc>
                <a:tc>
                  <a:txBody>
                    <a:bodyPr/>
                    <a:lstStyle/>
                    <a:p>
                      <a:r>
                        <a:rPr lang="en-US" sz="1800"/>
                        <a:t>polite request, hypothetical</a:t>
                      </a:r>
                    </a:p>
                  </a:txBody>
                  <a:tcPr marL="90653" marR="90653" marT="45326" marB="45326" anchor="ctr">
                    <a:lnL>
                      <a:noFill/>
                    </a:lnL>
                    <a:lnR>
                      <a:noFill/>
                    </a:lnR>
                    <a:lnT>
                      <a:noFill/>
                    </a:lnT>
                    <a:lnB>
                      <a:noFill/>
                    </a:lnB>
                    <a:noFill/>
                  </a:tcPr>
                </a:tc>
                <a:tc>
                  <a:txBody>
                    <a:bodyPr/>
                    <a:lstStyle/>
                    <a:p>
                      <a:r>
                        <a:rPr lang="en-US" sz="1800"/>
                        <a:t>I </a:t>
                      </a:r>
                      <a:r>
                        <a:rPr lang="en-US" sz="1800" b="1"/>
                        <a:t>would</a:t>
                      </a:r>
                      <a:r>
                        <a:rPr lang="en-US" sz="1800"/>
                        <a:t> like some coffee.</a:t>
                      </a:r>
                    </a:p>
                  </a:txBody>
                  <a:tcPr marL="90653" marR="90653" marT="45326" marB="45326" anchor="ctr">
                    <a:lnL>
                      <a:noFill/>
                    </a:lnL>
                    <a:lnR>
                      <a:noFill/>
                    </a:lnR>
                    <a:lnT>
                      <a:noFill/>
                    </a:lnT>
                    <a:lnB>
                      <a:noFill/>
                    </a:lnB>
                    <a:noFill/>
                  </a:tcPr>
                </a:tc>
                <a:extLst>
                  <a:ext uri="{0D108BD9-81ED-4DB2-BD59-A6C34878D82A}">
                    <a16:rowId xmlns:a16="http://schemas.microsoft.com/office/drawing/2014/main" val="1117155554"/>
                  </a:ext>
                </a:extLst>
              </a:tr>
              <a:tr h="362611">
                <a:tc>
                  <a:txBody>
                    <a:bodyPr/>
                    <a:lstStyle/>
                    <a:p>
                      <a:r>
                        <a:rPr lang="en-US" sz="1800" b="1" dirty="0"/>
                        <a:t>must</a:t>
                      </a:r>
                      <a:endParaRPr lang="en-US" sz="1800" dirty="0"/>
                    </a:p>
                  </a:txBody>
                  <a:tcPr marL="90653" marR="90653" marT="45326" marB="45326" anchor="ctr">
                    <a:lnL>
                      <a:noFill/>
                    </a:lnL>
                    <a:lnR>
                      <a:noFill/>
                    </a:lnR>
                    <a:lnT>
                      <a:noFill/>
                    </a:lnT>
                    <a:lnB>
                      <a:noFill/>
                    </a:lnB>
                    <a:noFill/>
                  </a:tcPr>
                </a:tc>
                <a:tc>
                  <a:txBody>
                    <a:bodyPr/>
                    <a:lstStyle/>
                    <a:p>
                      <a:r>
                        <a:rPr lang="en-US" sz="1800"/>
                        <a:t>strong obligation or necessity</a:t>
                      </a:r>
                    </a:p>
                  </a:txBody>
                  <a:tcPr marL="90653" marR="90653" marT="45326" marB="45326" anchor="ctr">
                    <a:lnL>
                      <a:noFill/>
                    </a:lnL>
                    <a:lnR>
                      <a:noFill/>
                    </a:lnR>
                    <a:lnT>
                      <a:noFill/>
                    </a:lnT>
                    <a:lnB>
                      <a:noFill/>
                    </a:lnB>
                    <a:noFill/>
                  </a:tcPr>
                </a:tc>
                <a:tc>
                  <a:txBody>
                    <a:bodyPr/>
                    <a:lstStyle/>
                    <a:p>
                      <a:r>
                        <a:rPr lang="en-US" sz="1800"/>
                        <a:t>You </a:t>
                      </a:r>
                      <a:r>
                        <a:rPr lang="en-US" sz="1800" b="1"/>
                        <a:t>must</a:t>
                      </a:r>
                      <a:r>
                        <a:rPr lang="en-US" sz="1800"/>
                        <a:t> wear a seatbelt.</a:t>
                      </a:r>
                    </a:p>
                  </a:txBody>
                  <a:tcPr marL="90653" marR="90653" marT="45326" marB="45326" anchor="ctr">
                    <a:lnL>
                      <a:noFill/>
                    </a:lnL>
                    <a:lnR>
                      <a:noFill/>
                    </a:lnR>
                    <a:lnT>
                      <a:noFill/>
                    </a:lnT>
                    <a:lnB>
                      <a:noFill/>
                    </a:lnB>
                    <a:noFill/>
                  </a:tcPr>
                </a:tc>
                <a:extLst>
                  <a:ext uri="{0D108BD9-81ED-4DB2-BD59-A6C34878D82A}">
                    <a16:rowId xmlns:a16="http://schemas.microsoft.com/office/drawing/2014/main" val="4199411170"/>
                  </a:ext>
                </a:extLst>
              </a:tr>
              <a:tr h="362611">
                <a:tc>
                  <a:txBody>
                    <a:bodyPr/>
                    <a:lstStyle/>
                    <a:p>
                      <a:r>
                        <a:rPr lang="en-US" sz="1800" b="1" dirty="0"/>
                        <a:t>ought to</a:t>
                      </a:r>
                      <a:endParaRPr lang="en-US" sz="1800" dirty="0"/>
                    </a:p>
                  </a:txBody>
                  <a:tcPr marL="90653" marR="90653" marT="45326" marB="45326" anchor="ctr">
                    <a:lnL>
                      <a:noFill/>
                    </a:lnL>
                    <a:lnR>
                      <a:noFill/>
                    </a:lnR>
                    <a:lnT>
                      <a:noFill/>
                    </a:lnT>
                    <a:lnB>
                      <a:noFill/>
                    </a:lnB>
                    <a:noFill/>
                  </a:tcPr>
                </a:tc>
                <a:tc>
                  <a:txBody>
                    <a:bodyPr/>
                    <a:lstStyle/>
                    <a:p>
                      <a:r>
                        <a:rPr lang="en-US" sz="1800"/>
                        <a:t>moral duty or advice</a:t>
                      </a:r>
                    </a:p>
                  </a:txBody>
                  <a:tcPr marL="90653" marR="90653" marT="45326" marB="45326" anchor="ctr">
                    <a:lnL>
                      <a:noFill/>
                    </a:lnL>
                    <a:lnR>
                      <a:noFill/>
                    </a:lnR>
                    <a:lnT>
                      <a:noFill/>
                    </a:lnT>
                    <a:lnB>
                      <a:noFill/>
                    </a:lnB>
                    <a:noFill/>
                  </a:tcPr>
                </a:tc>
                <a:tc>
                  <a:txBody>
                    <a:bodyPr/>
                    <a:lstStyle/>
                    <a:p>
                      <a:r>
                        <a:rPr lang="en-US" sz="1800"/>
                        <a:t>You </a:t>
                      </a:r>
                      <a:r>
                        <a:rPr lang="en-US" sz="1800" b="1"/>
                        <a:t>ought to</a:t>
                      </a:r>
                      <a:r>
                        <a:rPr lang="en-US" sz="1800"/>
                        <a:t> respect elders.</a:t>
                      </a:r>
                    </a:p>
                  </a:txBody>
                  <a:tcPr marL="90653" marR="90653" marT="45326" marB="45326" anchor="ctr">
                    <a:lnL>
                      <a:noFill/>
                    </a:lnL>
                    <a:lnR>
                      <a:noFill/>
                    </a:lnR>
                    <a:lnT>
                      <a:noFill/>
                    </a:lnT>
                    <a:lnB>
                      <a:noFill/>
                    </a:lnB>
                    <a:noFill/>
                  </a:tcPr>
                </a:tc>
                <a:extLst>
                  <a:ext uri="{0D108BD9-81ED-4DB2-BD59-A6C34878D82A}">
                    <a16:rowId xmlns:a16="http://schemas.microsoft.com/office/drawing/2014/main" val="2651269193"/>
                  </a:ext>
                </a:extLst>
              </a:tr>
              <a:tr h="362611">
                <a:tc>
                  <a:txBody>
                    <a:bodyPr/>
                    <a:lstStyle/>
                    <a:p>
                      <a:r>
                        <a:rPr lang="en-US" sz="1800" b="1" dirty="0"/>
                        <a:t>need to</a:t>
                      </a:r>
                      <a:endParaRPr lang="en-US" sz="1800" dirty="0"/>
                    </a:p>
                  </a:txBody>
                  <a:tcPr marL="90653" marR="90653" marT="45326" marB="45326" anchor="ctr">
                    <a:lnL>
                      <a:noFill/>
                    </a:lnL>
                    <a:lnR>
                      <a:noFill/>
                    </a:lnR>
                    <a:lnT>
                      <a:noFill/>
                    </a:lnT>
                    <a:lnB>
                      <a:noFill/>
                    </a:lnB>
                    <a:noFill/>
                  </a:tcPr>
                </a:tc>
                <a:tc>
                  <a:txBody>
                    <a:bodyPr/>
                    <a:lstStyle/>
                    <a:p>
                      <a:r>
                        <a:rPr lang="en-US" sz="1800"/>
                        <a:t>necessity (sometimes modal-like)</a:t>
                      </a:r>
                    </a:p>
                  </a:txBody>
                  <a:tcPr marL="90653" marR="90653" marT="45326" marB="45326" anchor="ctr">
                    <a:lnL>
                      <a:noFill/>
                    </a:lnL>
                    <a:lnR>
                      <a:noFill/>
                    </a:lnR>
                    <a:lnT>
                      <a:noFill/>
                    </a:lnT>
                    <a:lnB>
                      <a:noFill/>
                    </a:lnB>
                    <a:noFill/>
                  </a:tcPr>
                </a:tc>
                <a:tc>
                  <a:txBody>
                    <a:bodyPr/>
                    <a:lstStyle/>
                    <a:p>
                      <a:r>
                        <a:rPr lang="en-US" sz="1800" dirty="0"/>
                        <a:t>You </a:t>
                      </a:r>
                      <a:r>
                        <a:rPr lang="en-US" sz="1800" b="1" dirty="0"/>
                        <a:t>need to</a:t>
                      </a:r>
                      <a:r>
                        <a:rPr lang="en-US" sz="1800" dirty="0"/>
                        <a:t> submit your form.</a:t>
                      </a:r>
                    </a:p>
                  </a:txBody>
                  <a:tcPr marL="90653" marR="90653" marT="45326" marB="45326" anchor="ctr">
                    <a:lnL>
                      <a:noFill/>
                    </a:lnL>
                    <a:lnR>
                      <a:noFill/>
                    </a:lnR>
                    <a:lnT>
                      <a:noFill/>
                    </a:lnT>
                    <a:lnB>
                      <a:noFill/>
                    </a:lnB>
                    <a:noFill/>
                  </a:tcPr>
                </a:tc>
                <a:extLst>
                  <a:ext uri="{0D108BD9-81ED-4DB2-BD59-A6C34878D82A}">
                    <a16:rowId xmlns:a16="http://schemas.microsoft.com/office/drawing/2014/main" val="508600760"/>
                  </a:ext>
                </a:extLst>
              </a:tr>
            </a:tbl>
          </a:graphicData>
        </a:graphic>
      </p:graphicFrame>
      <p:sp>
        <p:nvSpPr>
          <p:cNvPr id="5" name="Rectangle 1">
            <a:extLst>
              <a:ext uri="{FF2B5EF4-FFF2-40B4-BE49-F238E27FC236}">
                <a16:creationId xmlns:a16="http://schemas.microsoft.com/office/drawing/2014/main" id="{3CAC8DAD-BDCB-B73E-20A6-36A14B2FFBF5}"/>
              </a:ext>
            </a:extLst>
          </p:cNvPr>
          <p:cNvSpPr>
            <a:spLocks noChangeArrowheads="1"/>
          </p:cNvSpPr>
          <p:nvPr/>
        </p:nvSpPr>
        <p:spPr bwMode="auto">
          <a:xfrm>
            <a:off x="658368" y="1011512"/>
            <a:ext cx="1572941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Modal verbs are </a:t>
            </a:r>
            <a:r>
              <a:rPr kumimoji="0" lang="en-US" altLang="en-US" sz="1800" b="1" i="0" u="none" strike="noStrike" cap="none" normalizeH="0" baseline="0" dirty="0">
                <a:ln>
                  <a:noFill/>
                </a:ln>
                <a:solidFill>
                  <a:schemeClr val="tx1"/>
                </a:solidFill>
                <a:effectLst/>
                <a:latin typeface="Arial" panose="020B0604020202020204" pitchFamily="34" charset="0"/>
              </a:rPr>
              <a:t>helping verbs</a:t>
            </a:r>
            <a:r>
              <a:rPr kumimoji="0" lang="en-US" altLang="en-US" sz="1800" b="0" i="0" u="none" strike="noStrike" cap="none" normalizeH="0" baseline="0" dirty="0">
                <a:ln>
                  <a:noFill/>
                </a:ln>
                <a:solidFill>
                  <a:schemeClr val="tx1"/>
                </a:solidFill>
                <a:effectLst/>
                <a:latin typeface="Arial" panose="020B0604020202020204" pitchFamily="34" charset="0"/>
              </a:rPr>
              <a:t> that express </a:t>
            </a:r>
            <a:r>
              <a:rPr kumimoji="0" lang="en-US" altLang="en-US" sz="1800" b="1" i="0" u="none" strike="noStrike" cap="none" normalizeH="0" baseline="0" dirty="0">
                <a:ln>
                  <a:noFill/>
                </a:ln>
                <a:solidFill>
                  <a:schemeClr val="tx1"/>
                </a:solidFill>
                <a:effectLst/>
                <a:latin typeface="Arial" panose="020B0604020202020204" pitchFamily="34" charset="0"/>
              </a:rPr>
              <a:t>ability, permission, necessity, possibility, or advice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They are always followed by the </a:t>
            </a:r>
            <a:r>
              <a:rPr kumimoji="0" lang="en-US" altLang="en-US" sz="1800" b="1" i="0" u="none" strike="noStrike" cap="none" normalizeH="0" baseline="0" dirty="0">
                <a:ln>
                  <a:noFill/>
                </a:ln>
                <a:solidFill>
                  <a:schemeClr val="tx1"/>
                </a:solidFill>
                <a:effectLst/>
                <a:latin typeface="Arial" panose="020B0604020202020204" pitchFamily="34" charset="0"/>
              </a:rPr>
              <a:t>base form (V1)</a:t>
            </a:r>
            <a:r>
              <a:rPr kumimoji="0" lang="en-US" altLang="en-US" sz="1800" b="0" i="0" u="none" strike="noStrike" cap="none" normalizeH="0" baseline="0" dirty="0">
                <a:ln>
                  <a:noFill/>
                </a:ln>
                <a:solidFill>
                  <a:schemeClr val="tx1"/>
                </a:solidFill>
                <a:effectLst/>
                <a:latin typeface="Arial" panose="020B0604020202020204" pitchFamily="34" charset="0"/>
              </a:rPr>
              <a:t> of a verb.</a:t>
            </a:r>
          </a:p>
        </p:txBody>
      </p:sp>
    </p:spTree>
    <p:extLst>
      <p:ext uri="{BB962C8B-B14F-4D97-AF65-F5344CB8AC3E}">
        <p14:creationId xmlns:p14="http://schemas.microsoft.com/office/powerpoint/2010/main" val="2126450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510F6-C4A5-2C3D-487C-DC37021FA0FA}"/>
              </a:ext>
            </a:extLst>
          </p:cNvPr>
          <p:cNvSpPr>
            <a:spLocks noGrp="1"/>
          </p:cNvSpPr>
          <p:nvPr>
            <p:ph idx="1"/>
          </p:nvPr>
        </p:nvSpPr>
        <p:spPr>
          <a:xfrm>
            <a:off x="439838" y="0"/>
            <a:ext cx="10913962" cy="6176963"/>
          </a:xfrm>
        </p:spPr>
        <p:txBody>
          <a:bodyPr/>
          <a:lstStyle/>
          <a:p>
            <a:r>
              <a:rPr lang="en-US" dirty="0"/>
              <a:t>Students </a:t>
            </a:r>
            <a:r>
              <a:rPr lang="en-US" b="1" dirty="0"/>
              <a:t>should</a:t>
            </a:r>
            <a:r>
              <a:rPr lang="en-US" dirty="0"/>
              <a:t> ______ the instructions before starting the test.</a:t>
            </a:r>
            <a:br>
              <a:rPr lang="en-US" dirty="0"/>
            </a:br>
            <a:r>
              <a:rPr lang="en-US" dirty="0"/>
              <a:t>a) reads</a:t>
            </a:r>
            <a:br>
              <a:rPr lang="en-US" dirty="0"/>
            </a:br>
            <a:r>
              <a:rPr lang="en-US" dirty="0"/>
              <a:t>b) reading</a:t>
            </a:r>
            <a:br>
              <a:rPr lang="en-US" dirty="0"/>
            </a:br>
            <a:r>
              <a:rPr lang="en-US" dirty="0"/>
              <a:t>c) read</a:t>
            </a:r>
            <a:br>
              <a:rPr lang="en-US" dirty="0"/>
            </a:br>
            <a:r>
              <a:rPr lang="en-US" dirty="0"/>
              <a:t>d) to read</a:t>
            </a:r>
          </a:p>
          <a:p>
            <a:r>
              <a:rPr lang="en-US" dirty="0"/>
              <a:t>He </a:t>
            </a:r>
            <a:r>
              <a:rPr lang="en-US" b="1" dirty="0"/>
              <a:t>could</a:t>
            </a:r>
            <a:r>
              <a:rPr lang="en-US" dirty="0"/>
              <a:t> ______ a new strategy to handle the crisis.</a:t>
            </a:r>
            <a:br>
              <a:rPr lang="en-US" dirty="0"/>
            </a:br>
            <a:r>
              <a:rPr lang="en-US" dirty="0"/>
              <a:t>a) proposed</a:t>
            </a:r>
            <a:br>
              <a:rPr lang="en-US" dirty="0"/>
            </a:br>
            <a:r>
              <a:rPr lang="en-US" dirty="0"/>
              <a:t>b) proposing</a:t>
            </a:r>
            <a:br>
              <a:rPr lang="en-US" dirty="0"/>
            </a:br>
            <a:r>
              <a:rPr lang="en-US" dirty="0"/>
              <a:t>c) proposes</a:t>
            </a:r>
            <a:br>
              <a:rPr lang="en-US" dirty="0"/>
            </a:br>
            <a:r>
              <a:rPr lang="en-US" dirty="0"/>
              <a:t>d) propose</a:t>
            </a:r>
          </a:p>
          <a:p>
            <a:r>
              <a:rPr lang="en-US" dirty="0"/>
              <a:t>You </a:t>
            </a:r>
            <a:r>
              <a:rPr lang="en-US" b="1" dirty="0"/>
              <a:t>must</a:t>
            </a:r>
            <a:r>
              <a:rPr lang="en-US" dirty="0"/>
              <a:t> ______ all required fields before submitting the form.</a:t>
            </a:r>
            <a:br>
              <a:rPr lang="en-US" dirty="0"/>
            </a:br>
            <a:r>
              <a:rPr lang="en-US" dirty="0"/>
              <a:t>a) filling</a:t>
            </a:r>
            <a:br>
              <a:rPr lang="en-US" dirty="0"/>
            </a:br>
            <a:r>
              <a:rPr lang="en-US" dirty="0"/>
              <a:t>b) fills</a:t>
            </a:r>
            <a:br>
              <a:rPr lang="en-US" dirty="0"/>
            </a:br>
            <a:r>
              <a:rPr lang="en-US" dirty="0"/>
              <a:t>c) fill</a:t>
            </a:r>
            <a:br>
              <a:rPr lang="en-US" dirty="0"/>
            </a:br>
            <a:r>
              <a:rPr lang="en-US" dirty="0"/>
              <a:t>d) to fill</a:t>
            </a:r>
          </a:p>
        </p:txBody>
      </p:sp>
    </p:spTree>
    <p:extLst>
      <p:ext uri="{BB962C8B-B14F-4D97-AF65-F5344CB8AC3E}">
        <p14:creationId xmlns:p14="http://schemas.microsoft.com/office/powerpoint/2010/main" val="409418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C4C9B-ECD7-CD72-E5ED-8301817AAB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055AD-4819-5D6A-564E-3F1718481B65}"/>
              </a:ext>
            </a:extLst>
          </p:cNvPr>
          <p:cNvSpPr>
            <a:spLocks noGrp="1"/>
          </p:cNvSpPr>
          <p:nvPr>
            <p:ph idx="1"/>
          </p:nvPr>
        </p:nvSpPr>
        <p:spPr>
          <a:xfrm>
            <a:off x="439838" y="0"/>
            <a:ext cx="10913962" cy="6176963"/>
          </a:xfrm>
        </p:spPr>
        <p:txBody>
          <a:bodyPr/>
          <a:lstStyle/>
          <a:p>
            <a:r>
              <a:rPr lang="en-US" dirty="0"/>
              <a:t>Students </a:t>
            </a:r>
            <a:r>
              <a:rPr lang="en-US" b="1" dirty="0"/>
              <a:t>should</a:t>
            </a:r>
            <a:r>
              <a:rPr lang="en-US" dirty="0"/>
              <a:t> ______ the instructions before starting the test.</a:t>
            </a:r>
            <a:br>
              <a:rPr lang="en-US" dirty="0"/>
            </a:br>
            <a:r>
              <a:rPr lang="en-US" dirty="0"/>
              <a:t>a) reads</a:t>
            </a:r>
            <a:br>
              <a:rPr lang="en-US" dirty="0"/>
            </a:br>
            <a:r>
              <a:rPr lang="en-US" dirty="0"/>
              <a:t>b) reading</a:t>
            </a:r>
            <a:br>
              <a:rPr lang="en-US" dirty="0"/>
            </a:br>
            <a:r>
              <a:rPr lang="en-US" dirty="0"/>
              <a:t>c) </a:t>
            </a:r>
            <a:r>
              <a:rPr lang="en-US" dirty="0">
                <a:solidFill>
                  <a:srgbClr val="FF0000"/>
                </a:solidFill>
              </a:rPr>
              <a:t>read</a:t>
            </a:r>
            <a:br>
              <a:rPr lang="en-US" dirty="0"/>
            </a:br>
            <a:r>
              <a:rPr lang="en-US" dirty="0"/>
              <a:t>d) to read</a:t>
            </a:r>
          </a:p>
          <a:p>
            <a:r>
              <a:rPr lang="en-US" dirty="0"/>
              <a:t>He </a:t>
            </a:r>
            <a:r>
              <a:rPr lang="en-US" b="1" dirty="0"/>
              <a:t>could</a:t>
            </a:r>
            <a:r>
              <a:rPr lang="en-US" dirty="0"/>
              <a:t> ______ a new strategy to handle the crisis.</a:t>
            </a:r>
            <a:br>
              <a:rPr lang="en-US" dirty="0"/>
            </a:br>
            <a:r>
              <a:rPr lang="en-US" dirty="0"/>
              <a:t>a) proposed</a:t>
            </a:r>
            <a:br>
              <a:rPr lang="en-US" dirty="0"/>
            </a:br>
            <a:r>
              <a:rPr lang="en-US" dirty="0"/>
              <a:t>b) proposing</a:t>
            </a:r>
            <a:br>
              <a:rPr lang="en-US" dirty="0"/>
            </a:br>
            <a:r>
              <a:rPr lang="en-US" dirty="0"/>
              <a:t>c) proposes</a:t>
            </a:r>
            <a:br>
              <a:rPr lang="en-US" dirty="0"/>
            </a:br>
            <a:r>
              <a:rPr lang="en-US" dirty="0"/>
              <a:t>d) </a:t>
            </a:r>
            <a:r>
              <a:rPr lang="en-US" dirty="0">
                <a:solidFill>
                  <a:srgbClr val="FF0000"/>
                </a:solidFill>
              </a:rPr>
              <a:t>propose</a:t>
            </a:r>
          </a:p>
          <a:p>
            <a:r>
              <a:rPr lang="en-US" dirty="0"/>
              <a:t>You </a:t>
            </a:r>
            <a:r>
              <a:rPr lang="en-US" b="1" dirty="0"/>
              <a:t>must</a:t>
            </a:r>
            <a:r>
              <a:rPr lang="en-US" dirty="0"/>
              <a:t> ______ all required fields before submitting the form.</a:t>
            </a:r>
            <a:br>
              <a:rPr lang="en-US" dirty="0"/>
            </a:br>
            <a:r>
              <a:rPr lang="en-US" dirty="0"/>
              <a:t>a) filling</a:t>
            </a:r>
            <a:br>
              <a:rPr lang="en-US" dirty="0"/>
            </a:br>
            <a:r>
              <a:rPr lang="en-US" dirty="0"/>
              <a:t>b) fills</a:t>
            </a:r>
            <a:br>
              <a:rPr lang="en-US" dirty="0"/>
            </a:br>
            <a:r>
              <a:rPr lang="en-US" dirty="0"/>
              <a:t>c) </a:t>
            </a:r>
            <a:r>
              <a:rPr lang="en-US" dirty="0">
                <a:solidFill>
                  <a:srgbClr val="FF0000"/>
                </a:solidFill>
              </a:rPr>
              <a:t>fill</a:t>
            </a:r>
            <a:br>
              <a:rPr lang="en-US" dirty="0"/>
            </a:br>
            <a:r>
              <a:rPr lang="en-US" dirty="0"/>
              <a:t>d) to fill</a:t>
            </a:r>
          </a:p>
        </p:txBody>
      </p:sp>
    </p:spTree>
    <p:extLst>
      <p:ext uri="{BB962C8B-B14F-4D97-AF65-F5344CB8AC3E}">
        <p14:creationId xmlns:p14="http://schemas.microsoft.com/office/powerpoint/2010/main" val="2459492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05126-C47F-A8CB-81CB-74607D3E78B5}"/>
            </a:ext>
          </a:extLst>
        </p:cNvPr>
        <p:cNvGrpSpPr/>
        <p:nvPr/>
      </p:nvGrpSpPr>
      <p:grpSpPr>
        <a:xfrm>
          <a:off x="0" y="0"/>
          <a:ext cx="0" cy="0"/>
          <a:chOff x="0" y="0"/>
          <a:chExt cx="0" cy="0"/>
        </a:xfrm>
      </p:grpSpPr>
      <p:sp>
        <p:nvSpPr>
          <p:cNvPr id="16" name="Rectangle 14">
            <a:extLst>
              <a:ext uri="{FF2B5EF4-FFF2-40B4-BE49-F238E27FC236}">
                <a16:creationId xmlns:a16="http://schemas.microsoft.com/office/drawing/2014/main" id="{66A163DF-1791-5C97-A1D1-5DEBC3A276B4}"/>
              </a:ext>
            </a:extLst>
          </p:cNvPr>
          <p:cNvSpPr>
            <a:spLocks noGrp="1" noChangeArrowheads="1"/>
          </p:cNvSpPr>
          <p:nvPr>
            <p:ph idx="1"/>
          </p:nvPr>
        </p:nvSpPr>
        <p:spPr bwMode="auto">
          <a:xfrm>
            <a:off x="479437" y="2151728"/>
            <a:ext cx="1010479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She </a:t>
            </a:r>
            <a:r>
              <a:rPr kumimoji="0" lang="en-US" altLang="en-US" sz="2000" b="1" i="0" u="none" strike="noStrike" cap="none" normalizeH="0" baseline="0" dirty="0">
                <a:ln>
                  <a:noFill/>
                </a:ln>
                <a:solidFill>
                  <a:schemeClr val="tx1"/>
                </a:solidFill>
                <a:effectLst/>
                <a:latin typeface="Arial" panose="020B0604020202020204" pitchFamily="34" charset="0"/>
              </a:rPr>
              <a:t>can</a:t>
            </a:r>
            <a:r>
              <a:rPr kumimoji="0" lang="en-US" altLang="en-US" sz="2000" b="0" i="0" u="none" strike="noStrike" cap="none" normalizeH="0" baseline="0" dirty="0">
                <a:ln>
                  <a:noFill/>
                </a:ln>
                <a:solidFill>
                  <a:schemeClr val="tx1"/>
                </a:solidFill>
                <a:effectLst/>
                <a:latin typeface="Arial" panose="020B0604020202020204" pitchFamily="34" charset="0"/>
              </a:rPr>
              <a:t> ______ multiple languages fluently.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 speaks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 speak</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 spoke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d) speaking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Rectangle 17">
            <a:extLst>
              <a:ext uri="{FF2B5EF4-FFF2-40B4-BE49-F238E27FC236}">
                <a16:creationId xmlns:a16="http://schemas.microsoft.com/office/drawing/2014/main" id="{D0B83757-45A9-0574-466E-84D3F361CD78}"/>
              </a:ext>
            </a:extLst>
          </p:cNvPr>
          <p:cNvSpPr>
            <a:spLocks noChangeArrowheads="1"/>
          </p:cNvSpPr>
          <p:nvPr/>
        </p:nvSpPr>
        <p:spPr bwMode="auto">
          <a:xfrm>
            <a:off x="439737" y="550341"/>
            <a:ext cx="563025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We </a:t>
            </a:r>
            <a:r>
              <a:rPr kumimoji="0" lang="en-US" altLang="en-US" sz="2000" b="1" i="0" u="none" strike="noStrike" cap="none" normalizeH="0" baseline="0" dirty="0">
                <a:ln>
                  <a:noFill/>
                </a:ln>
                <a:solidFill>
                  <a:schemeClr val="tx1"/>
                </a:solidFill>
                <a:effectLst/>
                <a:latin typeface="Arial" panose="020B0604020202020204" pitchFamily="34" charset="0"/>
              </a:rPr>
              <a:t>might</a:t>
            </a:r>
            <a:r>
              <a:rPr kumimoji="0" lang="en-US" altLang="en-US" sz="2000" b="0" i="0" u="none" strike="noStrike" cap="none" normalizeH="0" baseline="0" dirty="0">
                <a:ln>
                  <a:noFill/>
                </a:ln>
                <a:solidFill>
                  <a:schemeClr val="tx1"/>
                </a:solidFill>
                <a:effectLst/>
                <a:latin typeface="Arial" panose="020B0604020202020204" pitchFamily="34" charset="0"/>
              </a:rPr>
              <a:t> ______ the test results by next week.</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 receive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 received</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 receiving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d) receives</a:t>
            </a:r>
          </a:p>
        </p:txBody>
      </p:sp>
      <p:sp>
        <p:nvSpPr>
          <p:cNvPr id="20" name="Rectangle 18">
            <a:extLst>
              <a:ext uri="{FF2B5EF4-FFF2-40B4-BE49-F238E27FC236}">
                <a16:creationId xmlns:a16="http://schemas.microsoft.com/office/drawing/2014/main" id="{23B48610-CEB4-595E-A2E4-749ACE7B2854}"/>
              </a:ext>
            </a:extLst>
          </p:cNvPr>
          <p:cNvSpPr>
            <a:spLocks noChangeArrowheads="1"/>
          </p:cNvSpPr>
          <p:nvPr/>
        </p:nvSpPr>
        <p:spPr bwMode="auto">
          <a:xfrm>
            <a:off x="463301" y="3767554"/>
            <a:ext cx="557716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They </a:t>
            </a:r>
            <a:r>
              <a:rPr kumimoji="0" lang="en-US" altLang="en-US" sz="2000" b="1" i="0" u="none" strike="noStrike" cap="none" normalizeH="0" baseline="0" dirty="0">
                <a:ln>
                  <a:noFill/>
                </a:ln>
                <a:solidFill>
                  <a:schemeClr val="tx1"/>
                </a:solidFill>
                <a:effectLst/>
                <a:latin typeface="Arial" panose="020B0604020202020204" pitchFamily="34" charset="0"/>
              </a:rPr>
              <a:t>will</a:t>
            </a:r>
            <a:r>
              <a:rPr kumimoji="0" lang="en-US" altLang="en-US" sz="2000" b="0" i="0" u="none" strike="noStrike" cap="none" normalizeH="0" baseline="0" dirty="0">
                <a:ln>
                  <a:noFill/>
                </a:ln>
                <a:solidFill>
                  <a:schemeClr val="tx1"/>
                </a:solidFill>
                <a:effectLst/>
                <a:latin typeface="Arial" panose="020B0604020202020204" pitchFamily="34" charset="0"/>
              </a:rPr>
              <a:t> ______ the new software next month.</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 launched</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 launch</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 launching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d) launches</a:t>
            </a:r>
          </a:p>
        </p:txBody>
      </p:sp>
    </p:spTree>
    <p:extLst>
      <p:ext uri="{BB962C8B-B14F-4D97-AF65-F5344CB8AC3E}">
        <p14:creationId xmlns:p14="http://schemas.microsoft.com/office/powerpoint/2010/main" val="320992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06C0-89D9-447C-1B80-B18444ABAC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8F45BB-566D-6BD9-4DB6-B177C49525B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8DA5D1E-223C-56D5-47BF-E834D0E6D3DA}"/>
              </a:ext>
            </a:extLst>
          </p:cNvPr>
          <p:cNvPicPr>
            <a:picLocks noChangeAspect="1"/>
          </p:cNvPicPr>
          <p:nvPr/>
        </p:nvPicPr>
        <p:blipFill>
          <a:blip r:embed="rId2"/>
          <a:stretch>
            <a:fillRect/>
          </a:stretch>
        </p:blipFill>
        <p:spPr>
          <a:xfrm>
            <a:off x="216979" y="0"/>
            <a:ext cx="11975021" cy="6312876"/>
          </a:xfrm>
          <a:prstGeom prst="rect">
            <a:avLst/>
          </a:prstGeom>
        </p:spPr>
      </p:pic>
    </p:spTree>
    <p:extLst>
      <p:ext uri="{BB962C8B-B14F-4D97-AF65-F5344CB8AC3E}">
        <p14:creationId xmlns:p14="http://schemas.microsoft.com/office/powerpoint/2010/main" val="3857996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954F7-BE52-61FA-D033-1FC98D1789A8}"/>
            </a:ext>
          </a:extLst>
        </p:cNvPr>
        <p:cNvGrpSpPr/>
        <p:nvPr/>
      </p:nvGrpSpPr>
      <p:grpSpPr>
        <a:xfrm>
          <a:off x="0" y="0"/>
          <a:ext cx="0" cy="0"/>
          <a:chOff x="0" y="0"/>
          <a:chExt cx="0" cy="0"/>
        </a:xfrm>
      </p:grpSpPr>
      <p:sp>
        <p:nvSpPr>
          <p:cNvPr id="16" name="Rectangle 14">
            <a:extLst>
              <a:ext uri="{FF2B5EF4-FFF2-40B4-BE49-F238E27FC236}">
                <a16:creationId xmlns:a16="http://schemas.microsoft.com/office/drawing/2014/main" id="{CC11E201-3899-DF6A-E820-DD1C36E0E4FE}"/>
              </a:ext>
            </a:extLst>
          </p:cNvPr>
          <p:cNvSpPr>
            <a:spLocks noGrp="1" noChangeArrowheads="1"/>
          </p:cNvSpPr>
          <p:nvPr>
            <p:ph idx="1"/>
          </p:nvPr>
        </p:nvSpPr>
        <p:spPr bwMode="auto">
          <a:xfrm>
            <a:off x="439737" y="2539629"/>
            <a:ext cx="1010479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She </a:t>
            </a:r>
            <a:r>
              <a:rPr kumimoji="0" lang="en-US" altLang="en-US" sz="2000" b="1" i="0" u="none" strike="noStrike" cap="none" normalizeH="0" baseline="0" dirty="0">
                <a:ln>
                  <a:noFill/>
                </a:ln>
                <a:solidFill>
                  <a:schemeClr val="tx1"/>
                </a:solidFill>
                <a:effectLst/>
                <a:latin typeface="Arial" panose="020B0604020202020204" pitchFamily="34" charset="0"/>
              </a:rPr>
              <a:t>can</a:t>
            </a:r>
            <a:r>
              <a:rPr kumimoji="0" lang="en-US" altLang="en-US" sz="2000" b="0" i="0" u="none" strike="noStrike" cap="none" normalizeH="0" baseline="0" dirty="0">
                <a:ln>
                  <a:noFill/>
                </a:ln>
                <a:solidFill>
                  <a:schemeClr val="tx1"/>
                </a:solidFill>
                <a:effectLst/>
                <a:latin typeface="Arial" panose="020B0604020202020204" pitchFamily="34" charset="0"/>
              </a:rPr>
              <a:t> ______ multiple languages fluently.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 speaks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 speak</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 spoke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d) speaking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Correct Answer: b) speak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Rectangle 17">
            <a:extLst>
              <a:ext uri="{FF2B5EF4-FFF2-40B4-BE49-F238E27FC236}">
                <a16:creationId xmlns:a16="http://schemas.microsoft.com/office/drawing/2014/main" id="{F26B1B9B-059F-EAD7-9661-4AC679BD5DC2}"/>
              </a:ext>
            </a:extLst>
          </p:cNvPr>
          <p:cNvSpPr>
            <a:spLocks noChangeArrowheads="1"/>
          </p:cNvSpPr>
          <p:nvPr/>
        </p:nvSpPr>
        <p:spPr bwMode="auto">
          <a:xfrm>
            <a:off x="439737" y="396453"/>
            <a:ext cx="563025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We </a:t>
            </a:r>
            <a:r>
              <a:rPr kumimoji="0" lang="en-US" altLang="en-US" sz="2000" b="1" i="0" u="none" strike="noStrike" cap="none" normalizeH="0" baseline="0" dirty="0">
                <a:ln>
                  <a:noFill/>
                </a:ln>
                <a:solidFill>
                  <a:schemeClr val="tx1"/>
                </a:solidFill>
                <a:effectLst/>
                <a:latin typeface="Arial" panose="020B0604020202020204" pitchFamily="34" charset="0"/>
              </a:rPr>
              <a:t>might</a:t>
            </a:r>
            <a:r>
              <a:rPr kumimoji="0" lang="en-US" altLang="en-US" sz="2000" b="0" i="0" u="none" strike="noStrike" cap="none" normalizeH="0" baseline="0" dirty="0">
                <a:ln>
                  <a:noFill/>
                </a:ln>
                <a:solidFill>
                  <a:schemeClr val="tx1"/>
                </a:solidFill>
                <a:effectLst/>
                <a:latin typeface="Arial" panose="020B0604020202020204" pitchFamily="34" charset="0"/>
              </a:rPr>
              <a:t> ______ the test results by next week.</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 receive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 received</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 receiving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d) receives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Correct Answer: a) receive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0" name="Rectangle 18">
            <a:extLst>
              <a:ext uri="{FF2B5EF4-FFF2-40B4-BE49-F238E27FC236}">
                <a16:creationId xmlns:a16="http://schemas.microsoft.com/office/drawing/2014/main" id="{9D43412B-E703-802E-0EC5-CED8C2341DF4}"/>
              </a:ext>
            </a:extLst>
          </p:cNvPr>
          <p:cNvSpPr>
            <a:spLocks noChangeArrowheads="1"/>
          </p:cNvSpPr>
          <p:nvPr/>
        </p:nvSpPr>
        <p:spPr bwMode="auto">
          <a:xfrm>
            <a:off x="439737" y="4421412"/>
            <a:ext cx="557716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They </a:t>
            </a:r>
            <a:r>
              <a:rPr kumimoji="0" lang="en-US" altLang="en-US" sz="2000" b="1" i="0" u="none" strike="noStrike" cap="none" normalizeH="0" baseline="0" dirty="0">
                <a:ln>
                  <a:noFill/>
                </a:ln>
                <a:solidFill>
                  <a:schemeClr val="tx1"/>
                </a:solidFill>
                <a:effectLst/>
                <a:latin typeface="Arial" panose="020B0604020202020204" pitchFamily="34" charset="0"/>
              </a:rPr>
              <a:t>will</a:t>
            </a:r>
            <a:r>
              <a:rPr kumimoji="0" lang="en-US" altLang="en-US" sz="2000" b="0" i="0" u="none" strike="noStrike" cap="none" normalizeH="0" baseline="0" dirty="0">
                <a:ln>
                  <a:noFill/>
                </a:ln>
                <a:solidFill>
                  <a:schemeClr val="tx1"/>
                </a:solidFill>
                <a:effectLst/>
                <a:latin typeface="Arial" panose="020B0604020202020204" pitchFamily="34" charset="0"/>
              </a:rPr>
              <a:t> ______ the new software next month.</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 launched</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 launch</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 launching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d) launches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Correct Answer: b) launch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3868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8B8C1-170F-8DB3-37D9-FD20E0F7397E}"/>
            </a:ext>
          </a:extLst>
        </p:cNvPr>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627CCCFA-82F5-A29F-306D-4266968E1D31}"/>
              </a:ext>
            </a:extLst>
          </p:cNvPr>
          <p:cNvGraphicFramePr>
            <a:graphicFrameLocks noGrp="1"/>
          </p:cNvGraphicFramePr>
          <p:nvPr>
            <p:ph idx="1"/>
            <p:extLst>
              <p:ext uri="{D42A27DB-BD31-4B8C-83A1-F6EECF244321}">
                <p14:modId xmlns:p14="http://schemas.microsoft.com/office/powerpoint/2010/main" val="1810759655"/>
              </p:ext>
            </p:extLst>
          </p:nvPr>
        </p:nvGraphicFramePr>
        <p:xfrm>
          <a:off x="567158" y="-17664"/>
          <a:ext cx="11447364" cy="6922934"/>
        </p:xfrm>
        <a:graphic>
          <a:graphicData uri="http://schemas.openxmlformats.org/drawingml/2006/table">
            <a:tbl>
              <a:tblPr/>
              <a:tblGrid>
                <a:gridCol w="3815788">
                  <a:extLst>
                    <a:ext uri="{9D8B030D-6E8A-4147-A177-3AD203B41FA5}">
                      <a16:colId xmlns:a16="http://schemas.microsoft.com/office/drawing/2014/main" val="3111113606"/>
                    </a:ext>
                  </a:extLst>
                </a:gridCol>
                <a:gridCol w="3815788">
                  <a:extLst>
                    <a:ext uri="{9D8B030D-6E8A-4147-A177-3AD203B41FA5}">
                      <a16:colId xmlns:a16="http://schemas.microsoft.com/office/drawing/2014/main" val="3742297047"/>
                    </a:ext>
                  </a:extLst>
                </a:gridCol>
                <a:gridCol w="3815788">
                  <a:extLst>
                    <a:ext uri="{9D8B030D-6E8A-4147-A177-3AD203B41FA5}">
                      <a16:colId xmlns:a16="http://schemas.microsoft.com/office/drawing/2014/main" val="382343432"/>
                    </a:ext>
                  </a:extLst>
                </a:gridCol>
              </a:tblGrid>
              <a:tr h="161489">
                <a:tc>
                  <a:txBody>
                    <a:bodyPr/>
                    <a:lstStyle/>
                    <a:p>
                      <a:r>
                        <a:rPr lang="en-US" sz="1200" b="1"/>
                        <a:t>Tip / Trick</a:t>
                      </a:r>
                      <a:endParaRPr lang="en-US" sz="1200"/>
                    </a:p>
                  </a:txBody>
                  <a:tcPr marL="40372" marR="40372" marT="20186" marB="20186" anchor="ctr">
                    <a:lnL>
                      <a:noFill/>
                    </a:lnL>
                    <a:lnR>
                      <a:noFill/>
                    </a:lnR>
                    <a:lnT>
                      <a:noFill/>
                    </a:lnT>
                    <a:lnB>
                      <a:noFill/>
                    </a:lnB>
                    <a:noFill/>
                  </a:tcPr>
                </a:tc>
                <a:tc>
                  <a:txBody>
                    <a:bodyPr/>
                    <a:lstStyle/>
                    <a:p>
                      <a:r>
                        <a:rPr lang="en-US" sz="1200" b="1"/>
                        <a:t>Explanation</a:t>
                      </a:r>
                      <a:endParaRPr lang="en-US" sz="1200"/>
                    </a:p>
                  </a:txBody>
                  <a:tcPr marL="40372" marR="40372" marT="20186" marB="20186" anchor="ctr">
                    <a:lnL>
                      <a:noFill/>
                    </a:lnL>
                    <a:lnR>
                      <a:noFill/>
                    </a:lnR>
                    <a:lnT>
                      <a:noFill/>
                    </a:lnT>
                    <a:lnB>
                      <a:noFill/>
                    </a:lnB>
                    <a:noFill/>
                  </a:tcPr>
                </a:tc>
                <a:tc>
                  <a:txBody>
                    <a:bodyPr/>
                    <a:lstStyle/>
                    <a:p>
                      <a:r>
                        <a:rPr lang="en-US" sz="1200" b="1"/>
                        <a:t>Example</a:t>
                      </a:r>
                      <a:endParaRPr lang="en-US" sz="1200"/>
                    </a:p>
                  </a:txBody>
                  <a:tcPr marL="40372" marR="40372" marT="20186" marB="20186" anchor="ctr">
                    <a:lnL>
                      <a:noFill/>
                    </a:lnL>
                    <a:lnR>
                      <a:noFill/>
                    </a:lnR>
                    <a:lnT>
                      <a:noFill/>
                    </a:lnT>
                    <a:lnB>
                      <a:noFill/>
                    </a:lnB>
                    <a:noFill/>
                  </a:tcPr>
                </a:tc>
                <a:extLst>
                  <a:ext uri="{0D108BD9-81ED-4DB2-BD59-A6C34878D82A}">
                    <a16:rowId xmlns:a16="http://schemas.microsoft.com/office/drawing/2014/main" val="930411406"/>
                  </a:ext>
                </a:extLst>
              </a:tr>
              <a:tr h="282606">
                <a:tc>
                  <a:txBody>
                    <a:bodyPr/>
                    <a:lstStyle/>
                    <a:p>
                      <a:r>
                        <a:rPr lang="en-US" sz="1200" b="1"/>
                        <a:t>1. After "to", use base verb (V1)</a:t>
                      </a:r>
                      <a:endParaRPr lang="en-US" sz="1200"/>
                    </a:p>
                  </a:txBody>
                  <a:tcPr marL="40372" marR="40372" marT="20186" marB="20186" anchor="ctr">
                    <a:lnL>
                      <a:noFill/>
                    </a:lnL>
                    <a:lnR>
                      <a:noFill/>
                    </a:lnR>
                    <a:lnT>
                      <a:noFill/>
                    </a:lnT>
                    <a:lnB>
                      <a:noFill/>
                    </a:lnB>
                    <a:noFill/>
                  </a:tcPr>
                </a:tc>
                <a:tc>
                  <a:txBody>
                    <a:bodyPr/>
                    <a:lstStyle/>
                    <a:p>
                      <a:r>
                        <a:rPr lang="en-US" sz="1200"/>
                        <a:t>“To” is followed by a verb in base form.</a:t>
                      </a:r>
                    </a:p>
                  </a:txBody>
                  <a:tcPr marL="40372" marR="40372" marT="20186" marB="20186" anchor="ctr">
                    <a:lnL>
                      <a:noFill/>
                    </a:lnL>
                    <a:lnR>
                      <a:noFill/>
                    </a:lnR>
                    <a:lnT>
                      <a:noFill/>
                    </a:lnT>
                    <a:lnB>
                      <a:noFill/>
                    </a:lnB>
                    <a:noFill/>
                  </a:tcPr>
                </a:tc>
                <a:tc>
                  <a:txBody>
                    <a:bodyPr/>
                    <a:lstStyle/>
                    <a:p>
                      <a:r>
                        <a:rPr lang="en-US" sz="1200"/>
                        <a:t>✅ to </a:t>
                      </a:r>
                      <a:r>
                        <a:rPr lang="en-US" sz="1200" b="1"/>
                        <a:t>improve</a:t>
                      </a:r>
                      <a:r>
                        <a:rPr lang="en-US" sz="1200"/>
                        <a:t>, ❌ to improving</a:t>
                      </a:r>
                    </a:p>
                  </a:txBody>
                  <a:tcPr marL="40372" marR="40372" marT="20186" marB="20186" anchor="ctr">
                    <a:lnL>
                      <a:noFill/>
                    </a:lnL>
                    <a:lnR>
                      <a:noFill/>
                    </a:lnR>
                    <a:lnT>
                      <a:noFill/>
                    </a:lnT>
                    <a:lnB>
                      <a:noFill/>
                    </a:lnB>
                    <a:noFill/>
                  </a:tcPr>
                </a:tc>
                <a:extLst>
                  <a:ext uri="{0D108BD9-81ED-4DB2-BD59-A6C34878D82A}">
                    <a16:rowId xmlns:a16="http://schemas.microsoft.com/office/drawing/2014/main" val="240292503"/>
                  </a:ext>
                </a:extLst>
              </a:tr>
              <a:tr h="524840">
                <a:tc>
                  <a:txBody>
                    <a:bodyPr/>
                    <a:lstStyle/>
                    <a:p>
                      <a:r>
                        <a:rPr lang="en-US" sz="1200" b="1"/>
                        <a:t>2. Articles clue: a/an/the</a:t>
                      </a:r>
                      <a:endParaRPr lang="en-US" sz="1200"/>
                    </a:p>
                  </a:txBody>
                  <a:tcPr marL="40372" marR="40372" marT="20186" marB="20186" anchor="ctr">
                    <a:lnL>
                      <a:noFill/>
                    </a:lnL>
                    <a:lnR>
                      <a:noFill/>
                    </a:lnR>
                    <a:lnT>
                      <a:noFill/>
                    </a:lnT>
                    <a:lnB>
                      <a:noFill/>
                    </a:lnB>
                    <a:noFill/>
                  </a:tcPr>
                </a:tc>
                <a:tc>
                  <a:txBody>
                    <a:bodyPr/>
                    <a:lstStyle/>
                    <a:p>
                      <a:r>
                        <a:rPr lang="en-US" sz="1200"/>
                        <a:t>Use </a:t>
                      </a:r>
                      <a:r>
                        <a:rPr lang="en-US" sz="1200" b="1"/>
                        <a:t>“a”</a:t>
                      </a:r>
                      <a:r>
                        <a:rPr lang="en-US" sz="1200"/>
                        <a:t> before consonant sound, </a:t>
                      </a:r>
                      <a:r>
                        <a:rPr lang="en-US" sz="1200" b="1"/>
                        <a:t>“an”</a:t>
                      </a:r>
                      <a:r>
                        <a:rPr lang="en-US" sz="1200"/>
                        <a:t> before vowel sound, </a:t>
                      </a:r>
                      <a:r>
                        <a:rPr lang="en-US" sz="1200" b="1"/>
                        <a:t>“the”</a:t>
                      </a:r>
                      <a:r>
                        <a:rPr lang="en-US" sz="1200"/>
                        <a:t> when the noun is known or specific.</a:t>
                      </a:r>
                    </a:p>
                  </a:txBody>
                  <a:tcPr marL="40372" marR="40372" marT="20186" marB="20186" anchor="ctr">
                    <a:lnL>
                      <a:noFill/>
                    </a:lnL>
                    <a:lnR>
                      <a:noFill/>
                    </a:lnR>
                    <a:lnT>
                      <a:noFill/>
                    </a:lnT>
                    <a:lnB>
                      <a:noFill/>
                    </a:lnB>
                    <a:noFill/>
                  </a:tcPr>
                </a:tc>
                <a:tc>
                  <a:txBody>
                    <a:bodyPr/>
                    <a:lstStyle/>
                    <a:p>
                      <a:r>
                        <a:rPr lang="en-US" sz="1200"/>
                        <a:t>✅ an hour, a university, the president</a:t>
                      </a:r>
                    </a:p>
                  </a:txBody>
                  <a:tcPr marL="40372" marR="40372" marT="20186" marB="20186" anchor="ctr">
                    <a:lnL>
                      <a:noFill/>
                    </a:lnL>
                    <a:lnR>
                      <a:noFill/>
                    </a:lnR>
                    <a:lnT>
                      <a:noFill/>
                    </a:lnT>
                    <a:lnB>
                      <a:noFill/>
                    </a:lnB>
                    <a:noFill/>
                  </a:tcPr>
                </a:tc>
                <a:extLst>
                  <a:ext uri="{0D108BD9-81ED-4DB2-BD59-A6C34878D82A}">
                    <a16:rowId xmlns:a16="http://schemas.microsoft.com/office/drawing/2014/main" val="2461253441"/>
                  </a:ext>
                </a:extLst>
              </a:tr>
              <a:tr h="282606">
                <a:tc>
                  <a:txBody>
                    <a:bodyPr/>
                    <a:lstStyle/>
                    <a:p>
                      <a:r>
                        <a:rPr lang="en-US" sz="1200" b="1"/>
                        <a:t>3. Preposition Collocations</a:t>
                      </a:r>
                      <a:endParaRPr lang="en-US" sz="1200"/>
                    </a:p>
                  </a:txBody>
                  <a:tcPr marL="40372" marR="40372" marT="20186" marB="20186" anchor="ctr">
                    <a:lnL>
                      <a:noFill/>
                    </a:lnL>
                    <a:lnR>
                      <a:noFill/>
                    </a:lnR>
                    <a:lnT>
                      <a:noFill/>
                    </a:lnT>
                    <a:lnB>
                      <a:noFill/>
                    </a:lnB>
                    <a:noFill/>
                  </a:tcPr>
                </a:tc>
                <a:tc>
                  <a:txBody>
                    <a:bodyPr/>
                    <a:lstStyle/>
                    <a:p>
                      <a:r>
                        <a:rPr lang="en-US" sz="1200"/>
                        <a:t>Some verbs/nouns/adjectives always follow specific prepositions.</a:t>
                      </a:r>
                    </a:p>
                  </a:txBody>
                  <a:tcPr marL="40372" marR="40372" marT="20186" marB="20186" anchor="ctr">
                    <a:lnL>
                      <a:noFill/>
                    </a:lnL>
                    <a:lnR>
                      <a:noFill/>
                    </a:lnR>
                    <a:lnT>
                      <a:noFill/>
                    </a:lnT>
                    <a:lnB>
                      <a:noFill/>
                    </a:lnB>
                    <a:noFill/>
                  </a:tcPr>
                </a:tc>
                <a:tc>
                  <a:txBody>
                    <a:bodyPr/>
                    <a:lstStyle/>
                    <a:p>
                      <a:r>
                        <a:rPr lang="en-US" sz="1200"/>
                        <a:t>Interested </a:t>
                      </a:r>
                      <a:r>
                        <a:rPr lang="en-US" sz="1200" b="1"/>
                        <a:t>in</a:t>
                      </a:r>
                      <a:r>
                        <a:rPr lang="en-US" sz="1200"/>
                        <a:t>, capable </a:t>
                      </a:r>
                      <a:r>
                        <a:rPr lang="en-US" sz="1200" b="1"/>
                        <a:t>of</a:t>
                      </a:r>
                      <a:r>
                        <a:rPr lang="en-US" sz="1200"/>
                        <a:t>, rely </a:t>
                      </a:r>
                      <a:r>
                        <a:rPr lang="en-US" sz="1200" b="1"/>
                        <a:t>on</a:t>
                      </a:r>
                      <a:r>
                        <a:rPr lang="en-US" sz="1200"/>
                        <a:t>, solution </a:t>
                      </a:r>
                      <a:r>
                        <a:rPr lang="en-US" sz="1200" b="1"/>
                        <a:t>to</a:t>
                      </a:r>
                      <a:endParaRPr lang="en-US" sz="1200"/>
                    </a:p>
                  </a:txBody>
                  <a:tcPr marL="40372" marR="40372" marT="20186" marB="20186" anchor="ctr">
                    <a:lnL>
                      <a:noFill/>
                    </a:lnL>
                    <a:lnR>
                      <a:noFill/>
                    </a:lnR>
                    <a:lnT>
                      <a:noFill/>
                    </a:lnT>
                    <a:lnB>
                      <a:noFill/>
                    </a:lnB>
                    <a:noFill/>
                  </a:tcPr>
                </a:tc>
                <a:extLst>
                  <a:ext uri="{0D108BD9-81ED-4DB2-BD59-A6C34878D82A}">
                    <a16:rowId xmlns:a16="http://schemas.microsoft.com/office/drawing/2014/main" val="278197593"/>
                  </a:ext>
                </a:extLst>
              </a:tr>
              <a:tr h="282606">
                <a:tc>
                  <a:txBody>
                    <a:bodyPr/>
                    <a:lstStyle/>
                    <a:p>
                      <a:r>
                        <a:rPr lang="en-US" sz="1200" b="1"/>
                        <a:t>4. Subject-Verb Agreement</a:t>
                      </a:r>
                      <a:endParaRPr lang="en-US" sz="1200"/>
                    </a:p>
                  </a:txBody>
                  <a:tcPr marL="40372" marR="40372" marT="20186" marB="20186" anchor="ctr">
                    <a:lnL>
                      <a:noFill/>
                    </a:lnL>
                    <a:lnR>
                      <a:noFill/>
                    </a:lnR>
                    <a:lnT>
                      <a:noFill/>
                    </a:lnT>
                    <a:lnB>
                      <a:noFill/>
                    </a:lnB>
                    <a:noFill/>
                  </a:tcPr>
                </a:tc>
                <a:tc>
                  <a:txBody>
                    <a:bodyPr/>
                    <a:lstStyle/>
                    <a:p>
                      <a:r>
                        <a:rPr lang="en-US" sz="1200"/>
                        <a:t>Singular subjects take </a:t>
                      </a:r>
                      <a:r>
                        <a:rPr lang="en-US" sz="1200" b="1"/>
                        <a:t>verb+s</a:t>
                      </a:r>
                      <a:r>
                        <a:rPr lang="en-US" sz="1200"/>
                        <a:t>, plural subjects take </a:t>
                      </a:r>
                      <a:r>
                        <a:rPr lang="en-US" sz="1200" b="1"/>
                        <a:t>verb base</a:t>
                      </a:r>
                      <a:r>
                        <a:rPr lang="en-US" sz="1200"/>
                        <a:t>.</a:t>
                      </a:r>
                    </a:p>
                  </a:txBody>
                  <a:tcPr marL="40372" marR="40372" marT="20186" marB="20186" anchor="ctr">
                    <a:lnL>
                      <a:noFill/>
                    </a:lnL>
                    <a:lnR>
                      <a:noFill/>
                    </a:lnR>
                    <a:lnT>
                      <a:noFill/>
                    </a:lnT>
                    <a:lnB>
                      <a:noFill/>
                    </a:lnB>
                    <a:noFill/>
                  </a:tcPr>
                </a:tc>
                <a:tc>
                  <a:txBody>
                    <a:bodyPr/>
                    <a:lstStyle/>
                    <a:p>
                      <a:r>
                        <a:rPr lang="en-US" sz="1200"/>
                        <a:t>She </a:t>
                      </a:r>
                      <a:r>
                        <a:rPr lang="en-US" sz="1200" b="1"/>
                        <a:t>runs</a:t>
                      </a:r>
                      <a:r>
                        <a:rPr lang="en-US" sz="1200"/>
                        <a:t>, They </a:t>
                      </a:r>
                      <a:r>
                        <a:rPr lang="en-US" sz="1200" b="1"/>
                        <a:t>run</a:t>
                      </a:r>
                      <a:endParaRPr lang="en-US" sz="1200"/>
                    </a:p>
                  </a:txBody>
                  <a:tcPr marL="40372" marR="40372" marT="20186" marB="20186" anchor="ctr">
                    <a:lnL>
                      <a:noFill/>
                    </a:lnL>
                    <a:lnR>
                      <a:noFill/>
                    </a:lnR>
                    <a:lnT>
                      <a:noFill/>
                    </a:lnT>
                    <a:lnB>
                      <a:noFill/>
                    </a:lnB>
                    <a:noFill/>
                  </a:tcPr>
                </a:tc>
                <a:extLst>
                  <a:ext uri="{0D108BD9-81ED-4DB2-BD59-A6C34878D82A}">
                    <a16:rowId xmlns:a16="http://schemas.microsoft.com/office/drawing/2014/main" val="2500581326"/>
                  </a:ext>
                </a:extLst>
              </a:tr>
              <a:tr h="282606">
                <a:tc>
                  <a:txBody>
                    <a:bodyPr/>
                    <a:lstStyle/>
                    <a:p>
                      <a:r>
                        <a:rPr lang="en-US" sz="1200" b="1"/>
                        <a:t>5. Adjective + Noun</a:t>
                      </a:r>
                      <a:endParaRPr lang="en-US" sz="1200"/>
                    </a:p>
                  </a:txBody>
                  <a:tcPr marL="40372" marR="40372" marT="20186" marB="20186" anchor="ctr">
                    <a:lnL>
                      <a:noFill/>
                    </a:lnL>
                    <a:lnR>
                      <a:noFill/>
                    </a:lnR>
                    <a:lnT>
                      <a:noFill/>
                    </a:lnT>
                    <a:lnB>
                      <a:noFill/>
                    </a:lnB>
                    <a:noFill/>
                  </a:tcPr>
                </a:tc>
                <a:tc>
                  <a:txBody>
                    <a:bodyPr/>
                    <a:lstStyle/>
                    <a:p>
                      <a:r>
                        <a:rPr lang="en-US" sz="1200"/>
                        <a:t>Adjectives usually come before nouns.</a:t>
                      </a:r>
                    </a:p>
                  </a:txBody>
                  <a:tcPr marL="40372" marR="40372" marT="20186" marB="20186" anchor="ctr">
                    <a:lnL>
                      <a:noFill/>
                    </a:lnL>
                    <a:lnR>
                      <a:noFill/>
                    </a:lnR>
                    <a:lnT>
                      <a:noFill/>
                    </a:lnT>
                    <a:lnB>
                      <a:noFill/>
                    </a:lnB>
                    <a:noFill/>
                  </a:tcPr>
                </a:tc>
                <a:tc>
                  <a:txBody>
                    <a:bodyPr/>
                    <a:lstStyle/>
                    <a:p>
                      <a:r>
                        <a:rPr lang="en-US" sz="1200"/>
                        <a:t>✅ major problem, strong evidence</a:t>
                      </a:r>
                    </a:p>
                  </a:txBody>
                  <a:tcPr marL="40372" marR="40372" marT="20186" marB="20186" anchor="ctr">
                    <a:lnL>
                      <a:noFill/>
                    </a:lnL>
                    <a:lnR>
                      <a:noFill/>
                    </a:lnR>
                    <a:lnT>
                      <a:noFill/>
                    </a:lnT>
                    <a:lnB>
                      <a:noFill/>
                    </a:lnB>
                    <a:noFill/>
                  </a:tcPr>
                </a:tc>
                <a:extLst>
                  <a:ext uri="{0D108BD9-81ED-4DB2-BD59-A6C34878D82A}">
                    <a16:rowId xmlns:a16="http://schemas.microsoft.com/office/drawing/2014/main" val="271605489"/>
                  </a:ext>
                </a:extLst>
              </a:tr>
              <a:tr h="282606">
                <a:tc>
                  <a:txBody>
                    <a:bodyPr/>
                    <a:lstStyle/>
                    <a:p>
                      <a:r>
                        <a:rPr lang="en-US" sz="1200" b="1"/>
                        <a:t>6. Verb + Object Structure</a:t>
                      </a:r>
                      <a:endParaRPr lang="en-US" sz="1200"/>
                    </a:p>
                  </a:txBody>
                  <a:tcPr marL="40372" marR="40372" marT="20186" marB="20186" anchor="ctr">
                    <a:lnL>
                      <a:noFill/>
                    </a:lnL>
                    <a:lnR>
                      <a:noFill/>
                    </a:lnR>
                    <a:lnT>
                      <a:noFill/>
                    </a:lnT>
                    <a:lnB>
                      <a:noFill/>
                    </a:lnB>
                    <a:noFill/>
                  </a:tcPr>
                </a:tc>
                <a:tc>
                  <a:txBody>
                    <a:bodyPr/>
                    <a:lstStyle/>
                    <a:p>
                      <a:r>
                        <a:rPr lang="en-US" sz="1200"/>
                        <a:t>Use a verb that makes sense before the object.</a:t>
                      </a:r>
                    </a:p>
                  </a:txBody>
                  <a:tcPr marL="40372" marR="40372" marT="20186" marB="20186" anchor="ctr">
                    <a:lnL>
                      <a:noFill/>
                    </a:lnL>
                    <a:lnR>
                      <a:noFill/>
                    </a:lnR>
                    <a:lnT>
                      <a:noFill/>
                    </a:lnT>
                    <a:lnB>
                      <a:noFill/>
                    </a:lnB>
                    <a:noFill/>
                  </a:tcPr>
                </a:tc>
                <a:tc>
                  <a:txBody>
                    <a:bodyPr/>
                    <a:lstStyle/>
                    <a:p>
                      <a:r>
                        <a:rPr lang="en-US" sz="1200"/>
                        <a:t>✅ </a:t>
                      </a:r>
                      <a:r>
                        <a:rPr lang="en-US" sz="1200" b="1"/>
                        <a:t>Make</a:t>
                      </a:r>
                      <a:r>
                        <a:rPr lang="en-US" sz="1200"/>
                        <a:t> a decision, </a:t>
                      </a:r>
                      <a:r>
                        <a:rPr lang="en-US" sz="1200" b="1"/>
                        <a:t>Raise</a:t>
                      </a:r>
                      <a:r>
                        <a:rPr lang="en-US" sz="1200"/>
                        <a:t> awareness</a:t>
                      </a:r>
                    </a:p>
                  </a:txBody>
                  <a:tcPr marL="40372" marR="40372" marT="20186" marB="20186" anchor="ctr">
                    <a:lnL>
                      <a:noFill/>
                    </a:lnL>
                    <a:lnR>
                      <a:noFill/>
                    </a:lnR>
                    <a:lnT>
                      <a:noFill/>
                    </a:lnT>
                    <a:lnB>
                      <a:noFill/>
                    </a:lnB>
                    <a:noFill/>
                  </a:tcPr>
                </a:tc>
                <a:extLst>
                  <a:ext uri="{0D108BD9-81ED-4DB2-BD59-A6C34878D82A}">
                    <a16:rowId xmlns:a16="http://schemas.microsoft.com/office/drawing/2014/main" val="2713455643"/>
                  </a:ext>
                </a:extLst>
              </a:tr>
              <a:tr h="282606">
                <a:tc>
                  <a:txBody>
                    <a:bodyPr/>
                    <a:lstStyle/>
                    <a:p>
                      <a:r>
                        <a:rPr lang="en-US" sz="1200" b="1"/>
                        <a:t>7. Elimination by Grammar</a:t>
                      </a:r>
                      <a:endParaRPr lang="en-US" sz="1200"/>
                    </a:p>
                  </a:txBody>
                  <a:tcPr marL="40372" marR="40372" marT="20186" marB="20186" anchor="ctr">
                    <a:lnL>
                      <a:noFill/>
                    </a:lnL>
                    <a:lnR>
                      <a:noFill/>
                    </a:lnR>
                    <a:lnT>
                      <a:noFill/>
                    </a:lnT>
                    <a:lnB>
                      <a:noFill/>
                    </a:lnB>
                    <a:noFill/>
                  </a:tcPr>
                </a:tc>
                <a:tc>
                  <a:txBody>
                    <a:bodyPr/>
                    <a:lstStyle/>
                    <a:p>
                      <a:r>
                        <a:rPr lang="en-US" sz="1200"/>
                        <a:t>Remove grammatically incorrect options quickly.</a:t>
                      </a:r>
                    </a:p>
                  </a:txBody>
                  <a:tcPr marL="40372" marR="40372" marT="20186" marB="20186" anchor="ctr">
                    <a:lnL>
                      <a:noFill/>
                    </a:lnL>
                    <a:lnR>
                      <a:noFill/>
                    </a:lnR>
                    <a:lnT>
                      <a:noFill/>
                    </a:lnT>
                    <a:lnB>
                      <a:noFill/>
                    </a:lnB>
                    <a:noFill/>
                  </a:tcPr>
                </a:tc>
                <a:tc>
                  <a:txBody>
                    <a:bodyPr/>
                    <a:lstStyle/>
                    <a:p>
                      <a:r>
                        <a:rPr lang="en-US" sz="1200"/>
                        <a:t>“He decided to…” → eliminate options like “deciding”, “decision”</a:t>
                      </a:r>
                    </a:p>
                  </a:txBody>
                  <a:tcPr marL="40372" marR="40372" marT="20186" marB="20186" anchor="ctr">
                    <a:lnL>
                      <a:noFill/>
                    </a:lnL>
                    <a:lnR>
                      <a:noFill/>
                    </a:lnR>
                    <a:lnT>
                      <a:noFill/>
                    </a:lnT>
                    <a:lnB>
                      <a:noFill/>
                    </a:lnB>
                    <a:noFill/>
                  </a:tcPr>
                </a:tc>
                <a:extLst>
                  <a:ext uri="{0D108BD9-81ED-4DB2-BD59-A6C34878D82A}">
                    <a16:rowId xmlns:a16="http://schemas.microsoft.com/office/drawing/2014/main" val="1631347659"/>
                  </a:ext>
                </a:extLst>
              </a:tr>
              <a:tr h="403723">
                <a:tc>
                  <a:txBody>
                    <a:bodyPr/>
                    <a:lstStyle/>
                    <a:p>
                      <a:r>
                        <a:rPr lang="en-US" sz="1200" b="1"/>
                        <a:t>8. Word Form Consistency</a:t>
                      </a:r>
                      <a:endParaRPr lang="en-US" sz="1200"/>
                    </a:p>
                  </a:txBody>
                  <a:tcPr marL="40372" marR="40372" marT="20186" marB="20186" anchor="ctr">
                    <a:lnL>
                      <a:noFill/>
                    </a:lnL>
                    <a:lnR>
                      <a:noFill/>
                    </a:lnR>
                    <a:lnT>
                      <a:noFill/>
                    </a:lnT>
                    <a:lnB>
                      <a:noFill/>
                    </a:lnB>
                    <a:noFill/>
                  </a:tcPr>
                </a:tc>
                <a:tc>
                  <a:txBody>
                    <a:bodyPr/>
                    <a:lstStyle/>
                    <a:p>
                      <a:r>
                        <a:rPr lang="en-US" sz="1200"/>
                        <a:t>Choose correct form: noun, verb, adjective, or adverb as required by sentence.</a:t>
                      </a:r>
                    </a:p>
                  </a:txBody>
                  <a:tcPr marL="40372" marR="40372" marT="20186" marB="20186" anchor="ctr">
                    <a:lnL>
                      <a:noFill/>
                    </a:lnL>
                    <a:lnR>
                      <a:noFill/>
                    </a:lnR>
                    <a:lnT>
                      <a:noFill/>
                    </a:lnT>
                    <a:lnB>
                      <a:noFill/>
                    </a:lnB>
                    <a:noFill/>
                  </a:tcPr>
                </a:tc>
                <a:tc>
                  <a:txBody>
                    <a:bodyPr/>
                    <a:lstStyle/>
                    <a:p>
                      <a:r>
                        <a:rPr lang="en-US" sz="1200" b="1"/>
                        <a:t>analyze</a:t>
                      </a:r>
                      <a:r>
                        <a:rPr lang="en-US" sz="1200"/>
                        <a:t> (verb), </a:t>
                      </a:r>
                      <a:r>
                        <a:rPr lang="en-US" sz="1200" b="1"/>
                        <a:t>analysis</a:t>
                      </a:r>
                      <a:r>
                        <a:rPr lang="en-US" sz="1200"/>
                        <a:t> (noun), </a:t>
                      </a:r>
                      <a:r>
                        <a:rPr lang="en-US" sz="1200" b="1"/>
                        <a:t>analytical</a:t>
                      </a:r>
                      <a:r>
                        <a:rPr lang="en-US" sz="1200"/>
                        <a:t> (adj)</a:t>
                      </a:r>
                    </a:p>
                  </a:txBody>
                  <a:tcPr marL="40372" marR="40372" marT="20186" marB="20186" anchor="ctr">
                    <a:lnL>
                      <a:noFill/>
                    </a:lnL>
                    <a:lnR>
                      <a:noFill/>
                    </a:lnR>
                    <a:lnT>
                      <a:noFill/>
                    </a:lnT>
                    <a:lnB>
                      <a:noFill/>
                    </a:lnB>
                    <a:noFill/>
                  </a:tcPr>
                </a:tc>
                <a:extLst>
                  <a:ext uri="{0D108BD9-81ED-4DB2-BD59-A6C34878D82A}">
                    <a16:rowId xmlns:a16="http://schemas.microsoft.com/office/drawing/2014/main" val="1760233229"/>
                  </a:ext>
                </a:extLst>
              </a:tr>
              <a:tr h="282606">
                <a:tc>
                  <a:txBody>
                    <a:bodyPr/>
                    <a:lstStyle/>
                    <a:p>
                      <a:r>
                        <a:rPr lang="en-US" sz="1200" b="1"/>
                        <a:t>9. Look for Determiners</a:t>
                      </a:r>
                      <a:endParaRPr lang="en-US" sz="1200"/>
                    </a:p>
                  </a:txBody>
                  <a:tcPr marL="40372" marR="40372" marT="20186" marB="20186" anchor="ctr">
                    <a:lnL>
                      <a:noFill/>
                    </a:lnL>
                    <a:lnR>
                      <a:noFill/>
                    </a:lnR>
                    <a:lnT>
                      <a:noFill/>
                    </a:lnT>
                    <a:lnB>
                      <a:noFill/>
                    </a:lnB>
                    <a:noFill/>
                  </a:tcPr>
                </a:tc>
                <a:tc>
                  <a:txBody>
                    <a:bodyPr/>
                    <a:lstStyle/>
                    <a:p>
                      <a:r>
                        <a:rPr lang="en-US" sz="1200"/>
                        <a:t>Words like </a:t>
                      </a:r>
                      <a:r>
                        <a:rPr lang="en-US" sz="1200" b="1"/>
                        <a:t>many, much, few, every, some</a:t>
                      </a:r>
                      <a:r>
                        <a:rPr lang="en-US" sz="1200"/>
                        <a:t> give clues.</a:t>
                      </a:r>
                    </a:p>
                  </a:txBody>
                  <a:tcPr marL="40372" marR="40372" marT="20186" marB="20186" anchor="ctr">
                    <a:lnL>
                      <a:noFill/>
                    </a:lnL>
                    <a:lnR>
                      <a:noFill/>
                    </a:lnR>
                    <a:lnT>
                      <a:noFill/>
                    </a:lnT>
                    <a:lnB>
                      <a:noFill/>
                    </a:lnB>
                    <a:noFill/>
                  </a:tcPr>
                </a:tc>
                <a:tc>
                  <a:txBody>
                    <a:bodyPr/>
                    <a:lstStyle/>
                    <a:p>
                      <a:r>
                        <a:rPr lang="en-US" sz="1200" b="1"/>
                        <a:t>Much</a:t>
                      </a:r>
                      <a:r>
                        <a:rPr lang="en-US" sz="1200"/>
                        <a:t> time, </a:t>
                      </a:r>
                      <a:r>
                        <a:rPr lang="en-US" sz="1200" b="1"/>
                        <a:t>few</a:t>
                      </a:r>
                      <a:r>
                        <a:rPr lang="en-US" sz="1200"/>
                        <a:t> resources</a:t>
                      </a:r>
                    </a:p>
                  </a:txBody>
                  <a:tcPr marL="40372" marR="40372" marT="20186" marB="20186" anchor="ctr">
                    <a:lnL>
                      <a:noFill/>
                    </a:lnL>
                    <a:lnR>
                      <a:noFill/>
                    </a:lnR>
                    <a:lnT>
                      <a:noFill/>
                    </a:lnT>
                    <a:lnB>
                      <a:noFill/>
                    </a:lnB>
                    <a:noFill/>
                  </a:tcPr>
                </a:tc>
                <a:extLst>
                  <a:ext uri="{0D108BD9-81ED-4DB2-BD59-A6C34878D82A}">
                    <a16:rowId xmlns:a16="http://schemas.microsoft.com/office/drawing/2014/main" val="1413686700"/>
                  </a:ext>
                </a:extLst>
              </a:tr>
              <a:tr h="282606">
                <a:tc>
                  <a:txBody>
                    <a:bodyPr/>
                    <a:lstStyle/>
                    <a:p>
                      <a:r>
                        <a:rPr lang="en-US" sz="1200" b="1"/>
                        <a:t>10. Time References = Tense Clue</a:t>
                      </a:r>
                      <a:endParaRPr lang="en-US" sz="1200"/>
                    </a:p>
                  </a:txBody>
                  <a:tcPr marL="40372" marR="40372" marT="20186" marB="20186" anchor="ctr">
                    <a:lnL>
                      <a:noFill/>
                    </a:lnL>
                    <a:lnR>
                      <a:noFill/>
                    </a:lnR>
                    <a:lnT>
                      <a:noFill/>
                    </a:lnT>
                    <a:lnB>
                      <a:noFill/>
                    </a:lnB>
                    <a:noFill/>
                  </a:tcPr>
                </a:tc>
                <a:tc>
                  <a:txBody>
                    <a:bodyPr/>
                    <a:lstStyle/>
                    <a:p>
                      <a:r>
                        <a:rPr lang="en-US" sz="1200"/>
                        <a:t>Use signal words to determine tense.</a:t>
                      </a:r>
                    </a:p>
                  </a:txBody>
                  <a:tcPr marL="40372" marR="40372" marT="20186" marB="20186" anchor="ctr">
                    <a:lnL>
                      <a:noFill/>
                    </a:lnL>
                    <a:lnR>
                      <a:noFill/>
                    </a:lnR>
                    <a:lnT>
                      <a:noFill/>
                    </a:lnT>
                    <a:lnB>
                      <a:noFill/>
                    </a:lnB>
                    <a:noFill/>
                  </a:tcPr>
                </a:tc>
                <a:tc>
                  <a:txBody>
                    <a:bodyPr/>
                    <a:lstStyle/>
                    <a:p>
                      <a:r>
                        <a:rPr lang="en-US" sz="1200"/>
                        <a:t>"Yesterday" → past tense, "currently" → present continuous</a:t>
                      </a:r>
                    </a:p>
                  </a:txBody>
                  <a:tcPr marL="40372" marR="40372" marT="20186" marB="20186" anchor="ctr">
                    <a:lnL>
                      <a:noFill/>
                    </a:lnL>
                    <a:lnR>
                      <a:noFill/>
                    </a:lnR>
                    <a:lnT>
                      <a:noFill/>
                    </a:lnT>
                    <a:lnB>
                      <a:noFill/>
                    </a:lnB>
                    <a:noFill/>
                  </a:tcPr>
                </a:tc>
                <a:extLst>
                  <a:ext uri="{0D108BD9-81ED-4DB2-BD59-A6C34878D82A}">
                    <a16:rowId xmlns:a16="http://schemas.microsoft.com/office/drawing/2014/main" val="1258858880"/>
                  </a:ext>
                </a:extLst>
              </a:tr>
              <a:tr h="282606">
                <a:tc>
                  <a:txBody>
                    <a:bodyPr/>
                    <a:lstStyle/>
                    <a:p>
                      <a:r>
                        <a:rPr lang="en-US" sz="1200" b="1"/>
                        <a:t>11. Pronoun Clues</a:t>
                      </a:r>
                      <a:endParaRPr lang="en-US" sz="1200"/>
                    </a:p>
                  </a:txBody>
                  <a:tcPr marL="40372" marR="40372" marT="20186" marB="20186" anchor="ctr">
                    <a:lnL>
                      <a:noFill/>
                    </a:lnL>
                    <a:lnR>
                      <a:noFill/>
                    </a:lnR>
                    <a:lnT>
                      <a:noFill/>
                    </a:lnT>
                    <a:lnB>
                      <a:noFill/>
                    </a:lnB>
                    <a:noFill/>
                  </a:tcPr>
                </a:tc>
                <a:tc>
                  <a:txBody>
                    <a:bodyPr/>
                    <a:lstStyle/>
                    <a:p>
                      <a:r>
                        <a:rPr lang="en-US" sz="1200"/>
                        <a:t>Words like </a:t>
                      </a:r>
                      <a:r>
                        <a:rPr lang="en-US" sz="1200" b="1"/>
                        <a:t>he, it, they, which, that</a:t>
                      </a:r>
                      <a:r>
                        <a:rPr lang="en-US" sz="1200"/>
                        <a:t> refer to something mentioned.</a:t>
                      </a:r>
                    </a:p>
                  </a:txBody>
                  <a:tcPr marL="40372" marR="40372" marT="20186" marB="20186" anchor="ctr">
                    <a:lnL>
                      <a:noFill/>
                    </a:lnL>
                    <a:lnR>
                      <a:noFill/>
                    </a:lnR>
                    <a:lnT>
                      <a:noFill/>
                    </a:lnT>
                    <a:lnB>
                      <a:noFill/>
                    </a:lnB>
                    <a:noFill/>
                  </a:tcPr>
                </a:tc>
                <a:tc>
                  <a:txBody>
                    <a:bodyPr/>
                    <a:lstStyle/>
                    <a:p>
                      <a:r>
                        <a:rPr lang="en-US" sz="1200"/>
                        <a:t>"The law, </a:t>
                      </a:r>
                      <a:r>
                        <a:rPr lang="en-US" sz="1200" b="1"/>
                        <a:t>which</a:t>
                      </a:r>
                      <a:r>
                        <a:rPr lang="en-US" sz="1200"/>
                        <a:t> was passed..."</a:t>
                      </a:r>
                    </a:p>
                  </a:txBody>
                  <a:tcPr marL="40372" marR="40372" marT="20186" marB="20186" anchor="ctr">
                    <a:lnL>
                      <a:noFill/>
                    </a:lnL>
                    <a:lnR>
                      <a:noFill/>
                    </a:lnR>
                    <a:lnT>
                      <a:noFill/>
                    </a:lnT>
                    <a:lnB>
                      <a:noFill/>
                    </a:lnB>
                    <a:noFill/>
                  </a:tcPr>
                </a:tc>
                <a:extLst>
                  <a:ext uri="{0D108BD9-81ED-4DB2-BD59-A6C34878D82A}">
                    <a16:rowId xmlns:a16="http://schemas.microsoft.com/office/drawing/2014/main" val="829118269"/>
                  </a:ext>
                </a:extLst>
              </a:tr>
              <a:tr h="282606">
                <a:tc>
                  <a:txBody>
                    <a:bodyPr/>
                    <a:lstStyle/>
                    <a:p>
                      <a:r>
                        <a:rPr lang="en-US" sz="1200" b="1"/>
                        <a:t>12. Linking Words / Connectors</a:t>
                      </a:r>
                      <a:endParaRPr lang="en-US" sz="1200"/>
                    </a:p>
                  </a:txBody>
                  <a:tcPr marL="40372" marR="40372" marT="20186" marB="20186" anchor="ctr">
                    <a:lnL>
                      <a:noFill/>
                    </a:lnL>
                    <a:lnR>
                      <a:noFill/>
                    </a:lnR>
                    <a:lnT>
                      <a:noFill/>
                    </a:lnT>
                    <a:lnB>
                      <a:noFill/>
                    </a:lnB>
                    <a:noFill/>
                  </a:tcPr>
                </a:tc>
                <a:tc>
                  <a:txBody>
                    <a:bodyPr/>
                    <a:lstStyle/>
                    <a:p>
                      <a:r>
                        <a:rPr lang="en-US" sz="1200"/>
                        <a:t>Help connect ideas logically: however, therefore, in contrast</a:t>
                      </a:r>
                    </a:p>
                  </a:txBody>
                  <a:tcPr marL="40372" marR="40372" marT="20186" marB="20186" anchor="ctr">
                    <a:lnL>
                      <a:noFill/>
                    </a:lnL>
                    <a:lnR>
                      <a:noFill/>
                    </a:lnR>
                    <a:lnT>
                      <a:noFill/>
                    </a:lnT>
                    <a:lnB>
                      <a:noFill/>
                    </a:lnB>
                    <a:noFill/>
                  </a:tcPr>
                </a:tc>
                <a:tc>
                  <a:txBody>
                    <a:bodyPr/>
                    <a:lstStyle/>
                    <a:p>
                      <a:r>
                        <a:rPr lang="en-US" sz="1200"/>
                        <a:t>“..., </a:t>
                      </a:r>
                      <a:r>
                        <a:rPr lang="en-US" sz="1200" b="1"/>
                        <a:t>however</a:t>
                      </a:r>
                      <a:r>
                        <a:rPr lang="en-US" sz="1200"/>
                        <a:t>, they failed to deliver.”</a:t>
                      </a:r>
                    </a:p>
                  </a:txBody>
                  <a:tcPr marL="40372" marR="40372" marT="20186" marB="20186" anchor="ctr">
                    <a:lnL>
                      <a:noFill/>
                    </a:lnL>
                    <a:lnR>
                      <a:noFill/>
                    </a:lnR>
                    <a:lnT>
                      <a:noFill/>
                    </a:lnT>
                    <a:lnB>
                      <a:noFill/>
                    </a:lnB>
                    <a:noFill/>
                  </a:tcPr>
                </a:tc>
                <a:extLst>
                  <a:ext uri="{0D108BD9-81ED-4DB2-BD59-A6C34878D82A}">
                    <a16:rowId xmlns:a16="http://schemas.microsoft.com/office/drawing/2014/main" val="2235021213"/>
                  </a:ext>
                </a:extLst>
              </a:tr>
              <a:tr h="282606">
                <a:tc>
                  <a:txBody>
                    <a:bodyPr/>
                    <a:lstStyle/>
                    <a:p>
                      <a:r>
                        <a:rPr lang="en-US" sz="1200" b="1"/>
                        <a:t>13. Gerund after preposition</a:t>
                      </a:r>
                      <a:endParaRPr lang="en-US" sz="1200"/>
                    </a:p>
                  </a:txBody>
                  <a:tcPr marL="40372" marR="40372" marT="20186" marB="20186" anchor="ctr">
                    <a:lnL>
                      <a:noFill/>
                    </a:lnL>
                    <a:lnR>
                      <a:noFill/>
                    </a:lnR>
                    <a:lnT>
                      <a:noFill/>
                    </a:lnT>
                    <a:lnB>
                      <a:noFill/>
                    </a:lnB>
                    <a:noFill/>
                  </a:tcPr>
                </a:tc>
                <a:tc>
                  <a:txBody>
                    <a:bodyPr/>
                    <a:lstStyle/>
                    <a:p>
                      <a:r>
                        <a:rPr lang="en-US" sz="1200"/>
                        <a:t>Verb after preposition usually takes </a:t>
                      </a:r>
                      <a:r>
                        <a:rPr lang="en-US" sz="1200" b="1"/>
                        <a:t>-ing</a:t>
                      </a:r>
                      <a:r>
                        <a:rPr lang="en-US" sz="1200"/>
                        <a:t> form.</a:t>
                      </a:r>
                    </a:p>
                  </a:txBody>
                  <a:tcPr marL="40372" marR="40372" marT="20186" marB="20186" anchor="ctr">
                    <a:lnL>
                      <a:noFill/>
                    </a:lnL>
                    <a:lnR>
                      <a:noFill/>
                    </a:lnR>
                    <a:lnT>
                      <a:noFill/>
                    </a:lnT>
                    <a:lnB>
                      <a:noFill/>
                    </a:lnB>
                    <a:noFill/>
                  </a:tcPr>
                </a:tc>
                <a:tc>
                  <a:txBody>
                    <a:bodyPr/>
                    <a:lstStyle/>
                    <a:p>
                      <a:r>
                        <a:rPr lang="en-US" sz="1200"/>
                        <a:t>She is good </a:t>
                      </a:r>
                      <a:r>
                        <a:rPr lang="en-US" sz="1200" b="1"/>
                        <a:t>at drawing</a:t>
                      </a:r>
                      <a:endParaRPr lang="en-US" sz="1200"/>
                    </a:p>
                  </a:txBody>
                  <a:tcPr marL="40372" marR="40372" marT="20186" marB="20186" anchor="ctr">
                    <a:lnL>
                      <a:noFill/>
                    </a:lnL>
                    <a:lnR>
                      <a:noFill/>
                    </a:lnR>
                    <a:lnT>
                      <a:noFill/>
                    </a:lnT>
                    <a:lnB>
                      <a:noFill/>
                    </a:lnB>
                    <a:noFill/>
                  </a:tcPr>
                </a:tc>
                <a:extLst>
                  <a:ext uri="{0D108BD9-81ED-4DB2-BD59-A6C34878D82A}">
                    <a16:rowId xmlns:a16="http://schemas.microsoft.com/office/drawing/2014/main" val="3292396933"/>
                  </a:ext>
                </a:extLst>
              </a:tr>
              <a:tr h="282606">
                <a:tc>
                  <a:txBody>
                    <a:bodyPr/>
                    <a:lstStyle/>
                    <a:p>
                      <a:r>
                        <a:rPr lang="en-US" sz="1200" b="1"/>
                        <a:t>14. Parallel Structure</a:t>
                      </a:r>
                      <a:endParaRPr lang="en-US" sz="1200"/>
                    </a:p>
                  </a:txBody>
                  <a:tcPr marL="40372" marR="40372" marT="20186" marB="20186" anchor="ctr">
                    <a:lnL>
                      <a:noFill/>
                    </a:lnL>
                    <a:lnR>
                      <a:noFill/>
                    </a:lnR>
                    <a:lnT>
                      <a:noFill/>
                    </a:lnT>
                    <a:lnB>
                      <a:noFill/>
                    </a:lnB>
                    <a:noFill/>
                  </a:tcPr>
                </a:tc>
                <a:tc>
                  <a:txBody>
                    <a:bodyPr/>
                    <a:lstStyle/>
                    <a:p>
                      <a:r>
                        <a:rPr lang="en-US" sz="1200"/>
                        <a:t>Maintain same grammatical pattern in lists or comparisons.</a:t>
                      </a:r>
                    </a:p>
                  </a:txBody>
                  <a:tcPr marL="40372" marR="40372" marT="20186" marB="20186" anchor="ctr">
                    <a:lnL>
                      <a:noFill/>
                    </a:lnL>
                    <a:lnR>
                      <a:noFill/>
                    </a:lnR>
                    <a:lnT>
                      <a:noFill/>
                    </a:lnT>
                    <a:lnB>
                      <a:noFill/>
                    </a:lnB>
                    <a:noFill/>
                  </a:tcPr>
                </a:tc>
                <a:tc>
                  <a:txBody>
                    <a:bodyPr/>
                    <a:lstStyle/>
                    <a:p>
                      <a:r>
                        <a:rPr lang="en-US" sz="1200"/>
                        <a:t>He enjoys </a:t>
                      </a:r>
                      <a:r>
                        <a:rPr lang="en-US" sz="1200" b="1"/>
                        <a:t>running</a:t>
                      </a:r>
                      <a:r>
                        <a:rPr lang="en-US" sz="1200"/>
                        <a:t>, </a:t>
                      </a:r>
                      <a:r>
                        <a:rPr lang="en-US" sz="1200" b="1"/>
                        <a:t>swimming</a:t>
                      </a:r>
                      <a:r>
                        <a:rPr lang="en-US" sz="1200"/>
                        <a:t>, and </a:t>
                      </a:r>
                      <a:r>
                        <a:rPr lang="en-US" sz="1200" b="1"/>
                        <a:t>cycling</a:t>
                      </a:r>
                      <a:endParaRPr lang="en-US" sz="1200"/>
                    </a:p>
                  </a:txBody>
                  <a:tcPr marL="40372" marR="40372" marT="20186" marB="20186" anchor="ctr">
                    <a:lnL>
                      <a:noFill/>
                    </a:lnL>
                    <a:lnR>
                      <a:noFill/>
                    </a:lnR>
                    <a:lnT>
                      <a:noFill/>
                    </a:lnT>
                    <a:lnB>
                      <a:noFill/>
                    </a:lnB>
                    <a:noFill/>
                  </a:tcPr>
                </a:tc>
                <a:extLst>
                  <a:ext uri="{0D108BD9-81ED-4DB2-BD59-A6C34878D82A}">
                    <a16:rowId xmlns:a16="http://schemas.microsoft.com/office/drawing/2014/main" val="1526127885"/>
                  </a:ext>
                </a:extLst>
              </a:tr>
              <a:tr h="282606">
                <a:tc>
                  <a:txBody>
                    <a:bodyPr/>
                    <a:lstStyle/>
                    <a:p>
                      <a:r>
                        <a:rPr lang="en-US" sz="1200" b="1"/>
                        <a:t>15. Common Academic Collocations</a:t>
                      </a:r>
                      <a:endParaRPr lang="en-US" sz="1200"/>
                    </a:p>
                  </a:txBody>
                  <a:tcPr marL="40372" marR="40372" marT="20186" marB="20186" anchor="ctr">
                    <a:lnL>
                      <a:noFill/>
                    </a:lnL>
                    <a:lnR>
                      <a:noFill/>
                    </a:lnR>
                    <a:lnT>
                      <a:noFill/>
                    </a:lnT>
                    <a:lnB>
                      <a:noFill/>
                    </a:lnB>
                    <a:noFill/>
                  </a:tcPr>
                </a:tc>
                <a:tc>
                  <a:txBody>
                    <a:bodyPr/>
                    <a:lstStyle/>
                    <a:p>
                      <a:r>
                        <a:rPr lang="en-US" sz="1200"/>
                        <a:t>Use chunks commonly seen together in academic English.</a:t>
                      </a:r>
                    </a:p>
                  </a:txBody>
                  <a:tcPr marL="40372" marR="40372" marT="20186" marB="20186" anchor="ctr">
                    <a:lnL>
                      <a:noFill/>
                    </a:lnL>
                    <a:lnR>
                      <a:noFill/>
                    </a:lnR>
                    <a:lnT>
                      <a:noFill/>
                    </a:lnT>
                    <a:lnB>
                      <a:noFill/>
                    </a:lnB>
                    <a:noFill/>
                  </a:tcPr>
                </a:tc>
                <a:tc>
                  <a:txBody>
                    <a:bodyPr/>
                    <a:lstStyle/>
                    <a:p>
                      <a:r>
                        <a:rPr lang="en-US" sz="1200" b="1"/>
                        <a:t>Conduct research</a:t>
                      </a:r>
                      <a:r>
                        <a:rPr lang="en-US" sz="1200"/>
                        <a:t>, </a:t>
                      </a:r>
                      <a:r>
                        <a:rPr lang="en-US" sz="1200" b="1"/>
                        <a:t>reach a conclusion</a:t>
                      </a:r>
                      <a:r>
                        <a:rPr lang="en-US" sz="1200"/>
                        <a:t>, </a:t>
                      </a:r>
                      <a:r>
                        <a:rPr lang="en-US" sz="1200" b="1"/>
                        <a:t>pose a question</a:t>
                      </a:r>
                      <a:endParaRPr lang="en-US" sz="1200"/>
                    </a:p>
                  </a:txBody>
                  <a:tcPr marL="40372" marR="40372" marT="20186" marB="20186" anchor="ctr">
                    <a:lnL>
                      <a:noFill/>
                    </a:lnL>
                    <a:lnR>
                      <a:noFill/>
                    </a:lnR>
                    <a:lnT>
                      <a:noFill/>
                    </a:lnT>
                    <a:lnB>
                      <a:noFill/>
                    </a:lnB>
                    <a:noFill/>
                  </a:tcPr>
                </a:tc>
                <a:extLst>
                  <a:ext uri="{0D108BD9-81ED-4DB2-BD59-A6C34878D82A}">
                    <a16:rowId xmlns:a16="http://schemas.microsoft.com/office/drawing/2014/main" val="4232672759"/>
                  </a:ext>
                </a:extLst>
              </a:tr>
              <a:tr h="403723">
                <a:tc>
                  <a:txBody>
                    <a:bodyPr/>
                    <a:lstStyle/>
                    <a:p>
                      <a:r>
                        <a:rPr lang="en-US" sz="1200" b="1"/>
                        <a:t>16. Elimination by Logic</a:t>
                      </a:r>
                      <a:endParaRPr lang="en-US" sz="1200"/>
                    </a:p>
                  </a:txBody>
                  <a:tcPr marL="40372" marR="40372" marT="20186" marB="20186" anchor="ctr">
                    <a:lnL>
                      <a:noFill/>
                    </a:lnL>
                    <a:lnR>
                      <a:noFill/>
                    </a:lnR>
                    <a:lnT>
                      <a:noFill/>
                    </a:lnT>
                    <a:lnB>
                      <a:noFill/>
                    </a:lnB>
                    <a:noFill/>
                  </a:tcPr>
                </a:tc>
                <a:tc>
                  <a:txBody>
                    <a:bodyPr/>
                    <a:lstStyle/>
                    <a:p>
                      <a:r>
                        <a:rPr lang="en-US" sz="1200" dirty="0"/>
                        <a:t>Use logic and tone to eliminate choices that don’t make sense.</a:t>
                      </a:r>
                    </a:p>
                  </a:txBody>
                  <a:tcPr marL="40372" marR="40372" marT="20186" marB="20186" anchor="ctr">
                    <a:lnL>
                      <a:noFill/>
                    </a:lnL>
                    <a:lnR>
                      <a:noFill/>
                    </a:lnR>
                    <a:lnT>
                      <a:noFill/>
                    </a:lnT>
                    <a:lnB>
                      <a:noFill/>
                    </a:lnB>
                    <a:noFill/>
                  </a:tcPr>
                </a:tc>
                <a:tc>
                  <a:txBody>
                    <a:bodyPr/>
                    <a:lstStyle/>
                    <a:p>
                      <a:r>
                        <a:rPr lang="en-US" sz="1200"/>
                        <a:t>“The results were… (a) delightful, (b) examination, (c) longer” → only (a) fits meaningfully</a:t>
                      </a:r>
                    </a:p>
                  </a:txBody>
                  <a:tcPr marL="40372" marR="40372" marT="20186" marB="20186" anchor="ctr">
                    <a:lnL>
                      <a:noFill/>
                    </a:lnL>
                    <a:lnR>
                      <a:noFill/>
                    </a:lnR>
                    <a:lnT>
                      <a:noFill/>
                    </a:lnT>
                    <a:lnB>
                      <a:noFill/>
                    </a:lnB>
                    <a:noFill/>
                  </a:tcPr>
                </a:tc>
                <a:extLst>
                  <a:ext uri="{0D108BD9-81ED-4DB2-BD59-A6C34878D82A}">
                    <a16:rowId xmlns:a16="http://schemas.microsoft.com/office/drawing/2014/main" val="129626854"/>
                  </a:ext>
                </a:extLst>
              </a:tr>
              <a:tr h="282606">
                <a:tc>
                  <a:txBody>
                    <a:bodyPr/>
                    <a:lstStyle/>
                    <a:p>
                      <a:r>
                        <a:rPr lang="en-US" sz="1200" b="1"/>
                        <a:t>17. Common Verbs in Context</a:t>
                      </a:r>
                      <a:endParaRPr lang="en-US" sz="1200"/>
                    </a:p>
                  </a:txBody>
                  <a:tcPr marL="40372" marR="40372" marT="20186" marB="20186" anchor="ctr">
                    <a:lnL>
                      <a:noFill/>
                    </a:lnL>
                    <a:lnR>
                      <a:noFill/>
                    </a:lnR>
                    <a:lnT>
                      <a:noFill/>
                    </a:lnT>
                    <a:lnB>
                      <a:noFill/>
                    </a:lnB>
                    <a:noFill/>
                  </a:tcPr>
                </a:tc>
                <a:tc>
                  <a:txBody>
                    <a:bodyPr/>
                    <a:lstStyle/>
                    <a:p>
                      <a:r>
                        <a:rPr lang="en-US" sz="1200"/>
                        <a:t>Some verbs are more likely in academic English.</a:t>
                      </a:r>
                    </a:p>
                  </a:txBody>
                  <a:tcPr marL="40372" marR="40372" marT="20186" marB="20186" anchor="ctr">
                    <a:lnL>
                      <a:noFill/>
                    </a:lnL>
                    <a:lnR>
                      <a:noFill/>
                    </a:lnR>
                    <a:lnT>
                      <a:noFill/>
                    </a:lnT>
                    <a:lnB>
                      <a:noFill/>
                    </a:lnB>
                    <a:noFill/>
                  </a:tcPr>
                </a:tc>
                <a:tc>
                  <a:txBody>
                    <a:bodyPr/>
                    <a:lstStyle/>
                    <a:p>
                      <a:r>
                        <a:rPr lang="en-US" sz="1200"/>
                        <a:t>suggest, propose, claim, analyze, imply</a:t>
                      </a:r>
                    </a:p>
                  </a:txBody>
                  <a:tcPr marL="40372" marR="40372" marT="20186" marB="20186" anchor="ctr">
                    <a:lnL>
                      <a:noFill/>
                    </a:lnL>
                    <a:lnR>
                      <a:noFill/>
                    </a:lnR>
                    <a:lnT>
                      <a:noFill/>
                    </a:lnT>
                    <a:lnB>
                      <a:noFill/>
                    </a:lnB>
                    <a:noFill/>
                  </a:tcPr>
                </a:tc>
                <a:extLst>
                  <a:ext uri="{0D108BD9-81ED-4DB2-BD59-A6C34878D82A}">
                    <a16:rowId xmlns:a16="http://schemas.microsoft.com/office/drawing/2014/main" val="3324221397"/>
                  </a:ext>
                </a:extLst>
              </a:tr>
              <a:tr h="282606">
                <a:tc>
                  <a:txBody>
                    <a:bodyPr/>
                    <a:lstStyle/>
                    <a:p>
                      <a:r>
                        <a:rPr lang="en-US" sz="1200" b="1"/>
                        <a:t>18. Passive Structure Hint</a:t>
                      </a:r>
                      <a:endParaRPr lang="en-US" sz="1200"/>
                    </a:p>
                  </a:txBody>
                  <a:tcPr marL="40372" marR="40372" marT="20186" marB="20186" anchor="ctr">
                    <a:lnL>
                      <a:noFill/>
                    </a:lnL>
                    <a:lnR>
                      <a:noFill/>
                    </a:lnR>
                    <a:lnT>
                      <a:noFill/>
                    </a:lnT>
                    <a:lnB>
                      <a:noFill/>
                    </a:lnB>
                    <a:noFill/>
                  </a:tcPr>
                </a:tc>
                <a:tc>
                  <a:txBody>
                    <a:bodyPr/>
                    <a:lstStyle/>
                    <a:p>
                      <a:r>
                        <a:rPr lang="en-US" sz="1200"/>
                        <a:t>“was/were + past participle” used in passive voice.</a:t>
                      </a:r>
                    </a:p>
                  </a:txBody>
                  <a:tcPr marL="40372" marR="40372" marT="20186" marB="20186" anchor="ctr">
                    <a:lnL>
                      <a:noFill/>
                    </a:lnL>
                    <a:lnR>
                      <a:noFill/>
                    </a:lnR>
                    <a:lnT>
                      <a:noFill/>
                    </a:lnT>
                    <a:lnB>
                      <a:noFill/>
                    </a:lnB>
                    <a:noFill/>
                  </a:tcPr>
                </a:tc>
                <a:tc>
                  <a:txBody>
                    <a:bodyPr/>
                    <a:lstStyle/>
                    <a:p>
                      <a:r>
                        <a:rPr lang="en-US" sz="1200"/>
                        <a:t>“The data </a:t>
                      </a:r>
                      <a:r>
                        <a:rPr lang="en-US" sz="1200" b="1"/>
                        <a:t>was collected</a:t>
                      </a:r>
                      <a:r>
                        <a:rPr lang="en-US" sz="1200"/>
                        <a:t> last month.”</a:t>
                      </a:r>
                    </a:p>
                  </a:txBody>
                  <a:tcPr marL="40372" marR="40372" marT="20186" marB="20186" anchor="ctr">
                    <a:lnL>
                      <a:noFill/>
                    </a:lnL>
                    <a:lnR>
                      <a:noFill/>
                    </a:lnR>
                    <a:lnT>
                      <a:noFill/>
                    </a:lnT>
                    <a:lnB>
                      <a:noFill/>
                    </a:lnB>
                    <a:noFill/>
                  </a:tcPr>
                </a:tc>
                <a:extLst>
                  <a:ext uri="{0D108BD9-81ED-4DB2-BD59-A6C34878D82A}">
                    <a16:rowId xmlns:a16="http://schemas.microsoft.com/office/drawing/2014/main" val="3179717473"/>
                  </a:ext>
                </a:extLst>
              </a:tr>
              <a:tr h="161489">
                <a:tc>
                  <a:txBody>
                    <a:bodyPr/>
                    <a:lstStyle/>
                    <a:p>
                      <a:r>
                        <a:rPr lang="en-US" sz="1200" b="1"/>
                        <a:t>19. Phrasal Verbs</a:t>
                      </a:r>
                      <a:endParaRPr lang="en-US" sz="1200"/>
                    </a:p>
                  </a:txBody>
                  <a:tcPr marL="40372" marR="40372" marT="20186" marB="20186" anchor="ctr">
                    <a:lnL>
                      <a:noFill/>
                    </a:lnL>
                    <a:lnR>
                      <a:noFill/>
                    </a:lnR>
                    <a:lnT>
                      <a:noFill/>
                    </a:lnT>
                    <a:lnB>
                      <a:noFill/>
                    </a:lnB>
                    <a:noFill/>
                  </a:tcPr>
                </a:tc>
                <a:tc>
                  <a:txBody>
                    <a:bodyPr/>
                    <a:lstStyle/>
                    <a:p>
                      <a:r>
                        <a:rPr lang="en-US" sz="1200"/>
                        <a:t>Watch out for two-part verbs.</a:t>
                      </a:r>
                    </a:p>
                  </a:txBody>
                  <a:tcPr marL="40372" marR="40372" marT="20186" marB="20186" anchor="ctr">
                    <a:lnL>
                      <a:noFill/>
                    </a:lnL>
                    <a:lnR>
                      <a:noFill/>
                    </a:lnR>
                    <a:lnT>
                      <a:noFill/>
                    </a:lnT>
                    <a:lnB>
                      <a:noFill/>
                    </a:lnB>
                    <a:noFill/>
                  </a:tcPr>
                </a:tc>
                <a:tc>
                  <a:txBody>
                    <a:bodyPr/>
                    <a:lstStyle/>
                    <a:p>
                      <a:r>
                        <a:rPr lang="en-US" sz="1200"/>
                        <a:t>Look </a:t>
                      </a:r>
                      <a:r>
                        <a:rPr lang="en-US" sz="1200" b="1"/>
                        <a:t>into</a:t>
                      </a:r>
                      <a:r>
                        <a:rPr lang="en-US" sz="1200"/>
                        <a:t>, put </a:t>
                      </a:r>
                      <a:r>
                        <a:rPr lang="en-US" sz="1200" b="1"/>
                        <a:t>off</a:t>
                      </a:r>
                      <a:r>
                        <a:rPr lang="en-US" sz="1200"/>
                        <a:t>, give </a:t>
                      </a:r>
                      <a:r>
                        <a:rPr lang="en-US" sz="1200" b="1"/>
                        <a:t>up</a:t>
                      </a:r>
                      <a:endParaRPr lang="en-US" sz="1200"/>
                    </a:p>
                  </a:txBody>
                  <a:tcPr marL="40372" marR="40372" marT="20186" marB="20186" anchor="ctr">
                    <a:lnL>
                      <a:noFill/>
                    </a:lnL>
                    <a:lnR>
                      <a:noFill/>
                    </a:lnR>
                    <a:lnT>
                      <a:noFill/>
                    </a:lnT>
                    <a:lnB>
                      <a:noFill/>
                    </a:lnB>
                    <a:noFill/>
                  </a:tcPr>
                </a:tc>
                <a:extLst>
                  <a:ext uri="{0D108BD9-81ED-4DB2-BD59-A6C34878D82A}">
                    <a16:rowId xmlns:a16="http://schemas.microsoft.com/office/drawing/2014/main" val="2624149147"/>
                  </a:ext>
                </a:extLst>
              </a:tr>
              <a:tr h="282606">
                <a:tc>
                  <a:txBody>
                    <a:bodyPr/>
                    <a:lstStyle/>
                    <a:p>
                      <a:r>
                        <a:rPr lang="en-US" sz="1200" b="1"/>
                        <a:t>20. Nearby Clues</a:t>
                      </a:r>
                      <a:endParaRPr lang="en-US" sz="1200"/>
                    </a:p>
                  </a:txBody>
                  <a:tcPr marL="40372" marR="40372" marT="20186" marB="20186" anchor="ctr">
                    <a:lnL>
                      <a:noFill/>
                    </a:lnL>
                    <a:lnR>
                      <a:noFill/>
                    </a:lnR>
                    <a:lnT>
                      <a:noFill/>
                    </a:lnT>
                    <a:lnB>
                      <a:noFill/>
                    </a:lnB>
                    <a:noFill/>
                  </a:tcPr>
                </a:tc>
                <a:tc>
                  <a:txBody>
                    <a:bodyPr/>
                    <a:lstStyle/>
                    <a:p>
                      <a:r>
                        <a:rPr lang="en-US" sz="1200"/>
                        <a:t>Look 2–3 words before/after blank for clues.</a:t>
                      </a:r>
                    </a:p>
                  </a:txBody>
                  <a:tcPr marL="40372" marR="40372" marT="20186" marB="20186" anchor="ctr">
                    <a:lnL>
                      <a:noFill/>
                    </a:lnL>
                    <a:lnR>
                      <a:noFill/>
                    </a:lnR>
                    <a:lnT>
                      <a:noFill/>
                    </a:lnT>
                    <a:lnB>
                      <a:noFill/>
                    </a:lnB>
                    <a:noFill/>
                  </a:tcPr>
                </a:tc>
                <a:tc>
                  <a:txBody>
                    <a:bodyPr/>
                    <a:lstStyle/>
                    <a:p>
                      <a:r>
                        <a:rPr lang="en-US" sz="1200" dirty="0"/>
                        <a:t>"Due to the economic </a:t>
                      </a:r>
                      <a:r>
                        <a:rPr lang="en-US" sz="1200" b="1" dirty="0"/>
                        <a:t>___</a:t>
                      </a:r>
                      <a:r>
                        <a:rPr lang="en-US" sz="1200" dirty="0"/>
                        <a:t>, jobs were lost" → </a:t>
                      </a:r>
                      <a:r>
                        <a:rPr lang="en-US" sz="1200" b="1" dirty="0"/>
                        <a:t>crisis</a:t>
                      </a:r>
                      <a:r>
                        <a:rPr lang="en-US" sz="1200" dirty="0"/>
                        <a:t>, </a:t>
                      </a:r>
                      <a:r>
                        <a:rPr lang="en-US" sz="1200" b="1" dirty="0"/>
                        <a:t>downturn</a:t>
                      </a:r>
                      <a:r>
                        <a:rPr lang="en-US" sz="1200" dirty="0"/>
                        <a:t>, etc.</a:t>
                      </a:r>
                    </a:p>
                  </a:txBody>
                  <a:tcPr marL="40372" marR="40372" marT="20186" marB="20186" anchor="ctr">
                    <a:lnL>
                      <a:noFill/>
                    </a:lnL>
                    <a:lnR>
                      <a:noFill/>
                    </a:lnR>
                    <a:lnT>
                      <a:noFill/>
                    </a:lnT>
                    <a:lnB>
                      <a:noFill/>
                    </a:lnB>
                    <a:noFill/>
                  </a:tcPr>
                </a:tc>
                <a:extLst>
                  <a:ext uri="{0D108BD9-81ED-4DB2-BD59-A6C34878D82A}">
                    <a16:rowId xmlns:a16="http://schemas.microsoft.com/office/drawing/2014/main" val="3521848383"/>
                  </a:ext>
                </a:extLst>
              </a:tr>
            </a:tbl>
          </a:graphicData>
        </a:graphic>
      </p:graphicFrame>
    </p:spTree>
    <p:extLst>
      <p:ext uri="{BB962C8B-B14F-4D97-AF65-F5344CB8AC3E}">
        <p14:creationId xmlns:p14="http://schemas.microsoft.com/office/powerpoint/2010/main" val="2549003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4D1A2-1AFE-01B0-B833-F9F4753EF11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E996B-935D-EF17-D7FA-475AC8A1B8E6}"/>
              </a:ext>
            </a:extLst>
          </p:cNvPr>
          <p:cNvSpPr>
            <a:spLocks noGrp="1"/>
          </p:cNvSpPr>
          <p:nvPr>
            <p:ph idx="1"/>
          </p:nvPr>
        </p:nvSpPr>
        <p:spPr>
          <a:xfrm>
            <a:off x="439838" y="0"/>
            <a:ext cx="10913962" cy="6176963"/>
          </a:xfrm>
        </p:spPr>
        <p:txBody>
          <a:bodyPr/>
          <a:lstStyle/>
          <a:p>
            <a:endParaRPr lang="en-US" dirty="0"/>
          </a:p>
        </p:txBody>
      </p:sp>
      <p:sp>
        <p:nvSpPr>
          <p:cNvPr id="4" name="TextBox 3">
            <a:extLst>
              <a:ext uri="{FF2B5EF4-FFF2-40B4-BE49-F238E27FC236}">
                <a16:creationId xmlns:a16="http://schemas.microsoft.com/office/drawing/2014/main" id="{B2BE8E50-7EF0-9FF3-1A40-AA43E55EC89F}"/>
              </a:ext>
            </a:extLst>
          </p:cNvPr>
          <p:cNvSpPr txBox="1"/>
          <p:nvPr/>
        </p:nvSpPr>
        <p:spPr>
          <a:xfrm>
            <a:off x="590309" y="681037"/>
            <a:ext cx="10613985" cy="2538515"/>
          </a:xfrm>
          <a:prstGeom prst="rect">
            <a:avLst/>
          </a:prstGeom>
          <a:noFill/>
        </p:spPr>
        <p:txBody>
          <a:bodyPr wrap="square">
            <a:spAutoFit/>
          </a:bodyPr>
          <a:lstStyle/>
          <a:p>
            <a:pPr>
              <a:lnSpc>
                <a:spcPts val="2400"/>
              </a:lnSpc>
            </a:pPr>
            <a:r>
              <a:rPr lang="en-US" dirty="0"/>
              <a:t>New B.C. residents will only be required to provide their driver </a:t>
            </a:r>
            <a:r>
              <a:rPr lang="en-US" dirty="0" err="1"/>
              <a:t>licence</a:t>
            </a:r>
            <a:r>
              <a:rPr lang="en-US" dirty="0"/>
              <a:t> history — proof of insurance is no longer required. However, their premiums will be adjusted for the first three years</a:t>
            </a:r>
            <a:br>
              <a:rPr lang="en-US" dirty="0"/>
            </a:br>
            <a:r>
              <a:rPr lang="en-US" dirty="0"/>
              <a:t>(</a:t>
            </a:r>
            <a:r>
              <a:rPr lang="en-US" b="1" dirty="0"/>
              <a:t>within</a:t>
            </a:r>
            <a:r>
              <a:rPr lang="en-US" dirty="0"/>
              <a:t>, </a:t>
            </a:r>
            <a:r>
              <a:rPr lang="en-US" b="1" dirty="0"/>
              <a:t>among</a:t>
            </a:r>
            <a:r>
              <a:rPr lang="en-US" dirty="0"/>
              <a:t>, </a:t>
            </a:r>
            <a:r>
              <a:rPr lang="en-US" b="1" dirty="0"/>
              <a:t>of</a:t>
            </a:r>
            <a:r>
              <a:rPr lang="en-US" dirty="0"/>
              <a:t>) driving in B.C.</a:t>
            </a:r>
            <a:br>
              <a:rPr lang="en-US" dirty="0"/>
            </a:br>
            <a:r>
              <a:rPr lang="en-US" dirty="0"/>
              <a:t>(</a:t>
            </a:r>
            <a:r>
              <a:rPr lang="en-US" b="1" dirty="0"/>
              <a:t>due to</a:t>
            </a:r>
            <a:r>
              <a:rPr lang="en-US" dirty="0"/>
              <a:t>, </a:t>
            </a:r>
            <a:r>
              <a:rPr lang="en-US" b="1" dirty="0"/>
              <a:t>as for</a:t>
            </a:r>
            <a:r>
              <a:rPr lang="en-US" dirty="0"/>
              <a:t>, </a:t>
            </a:r>
            <a:r>
              <a:rPr lang="en-US" b="1" dirty="0"/>
              <a:t>depending on</a:t>
            </a:r>
            <a:r>
              <a:rPr lang="en-US" dirty="0"/>
              <a:t>) the increased risks associated with driving in a new area.</a:t>
            </a:r>
            <a:br>
              <a:rPr lang="en-US" dirty="0"/>
            </a:br>
            <a:r>
              <a:rPr lang="en-US" dirty="0"/>
              <a:t>Each year you remain crash-free, your discount increases. ICBC</a:t>
            </a:r>
            <a:br>
              <a:rPr lang="en-US" dirty="0"/>
            </a:br>
            <a:r>
              <a:rPr lang="en-US" dirty="0"/>
              <a:t>(</a:t>
            </a:r>
            <a:r>
              <a:rPr lang="en-US" b="1" dirty="0"/>
              <a:t>will credit</a:t>
            </a:r>
            <a:r>
              <a:rPr lang="en-US" dirty="0"/>
              <a:t>, </a:t>
            </a:r>
            <a:r>
              <a:rPr lang="en-US" b="1" dirty="0"/>
              <a:t>credit</a:t>
            </a:r>
            <a:r>
              <a:rPr lang="en-US" dirty="0"/>
              <a:t>, </a:t>
            </a:r>
            <a:r>
              <a:rPr lang="en-US" b="1" dirty="0"/>
              <a:t>credited</a:t>
            </a:r>
            <a:r>
              <a:rPr lang="en-US" dirty="0"/>
              <a:t>) you with up to 15 years of driving experience (up from eight years) upon receipt of a driver's abstract</a:t>
            </a:r>
            <a:br>
              <a:rPr lang="en-US" dirty="0"/>
            </a:br>
            <a:r>
              <a:rPr lang="en-US" dirty="0"/>
              <a:t>(</a:t>
            </a:r>
            <a:r>
              <a:rPr lang="en-US" b="1" dirty="0"/>
              <a:t>show</a:t>
            </a:r>
            <a:r>
              <a:rPr lang="en-US" dirty="0"/>
              <a:t>, </a:t>
            </a:r>
            <a:r>
              <a:rPr lang="en-US" b="1" dirty="0"/>
              <a:t>showing</a:t>
            </a:r>
            <a:r>
              <a:rPr lang="en-US" dirty="0"/>
              <a:t>, </a:t>
            </a:r>
            <a:r>
              <a:rPr lang="en-US" b="1" dirty="0"/>
              <a:t>shown</a:t>
            </a:r>
            <a:r>
              <a:rPr lang="en-US" dirty="0"/>
              <a:t>) the original date that you received your </a:t>
            </a:r>
            <a:r>
              <a:rPr lang="en-US" dirty="0" err="1"/>
              <a:t>licence</a:t>
            </a:r>
            <a:r>
              <a:rPr lang="en-US" dirty="0"/>
              <a:t>.</a:t>
            </a:r>
          </a:p>
        </p:txBody>
      </p:sp>
    </p:spTree>
    <p:extLst>
      <p:ext uri="{BB962C8B-B14F-4D97-AF65-F5344CB8AC3E}">
        <p14:creationId xmlns:p14="http://schemas.microsoft.com/office/powerpoint/2010/main" val="3379206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30665-414D-E964-16E1-37842D4D52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8F035-3F06-42E3-D625-F996731B9A02}"/>
              </a:ext>
            </a:extLst>
          </p:cNvPr>
          <p:cNvSpPr>
            <a:spLocks noGrp="1"/>
          </p:cNvSpPr>
          <p:nvPr>
            <p:ph idx="1"/>
          </p:nvPr>
        </p:nvSpPr>
        <p:spPr>
          <a:xfrm>
            <a:off x="439838" y="0"/>
            <a:ext cx="10913962" cy="6176963"/>
          </a:xfrm>
        </p:spPr>
        <p:txBody>
          <a:bodyPr/>
          <a:lstStyle/>
          <a:p>
            <a:endParaRPr lang="en-US" dirty="0"/>
          </a:p>
        </p:txBody>
      </p:sp>
      <p:sp>
        <p:nvSpPr>
          <p:cNvPr id="4" name="TextBox 3">
            <a:extLst>
              <a:ext uri="{FF2B5EF4-FFF2-40B4-BE49-F238E27FC236}">
                <a16:creationId xmlns:a16="http://schemas.microsoft.com/office/drawing/2014/main" id="{3E83504E-BB1A-F478-768B-434E666F764F}"/>
              </a:ext>
            </a:extLst>
          </p:cNvPr>
          <p:cNvSpPr txBox="1"/>
          <p:nvPr/>
        </p:nvSpPr>
        <p:spPr>
          <a:xfrm>
            <a:off x="590309" y="681037"/>
            <a:ext cx="10613985" cy="2538515"/>
          </a:xfrm>
          <a:prstGeom prst="rect">
            <a:avLst/>
          </a:prstGeom>
          <a:noFill/>
        </p:spPr>
        <p:txBody>
          <a:bodyPr wrap="square">
            <a:spAutoFit/>
          </a:bodyPr>
          <a:lstStyle/>
          <a:p>
            <a:pPr>
              <a:lnSpc>
                <a:spcPts val="2400"/>
              </a:lnSpc>
            </a:pPr>
            <a:r>
              <a:rPr lang="en-US" dirty="0"/>
              <a:t>New B.C. residents will only be required to provide their driver </a:t>
            </a:r>
            <a:r>
              <a:rPr lang="en-US" dirty="0" err="1"/>
              <a:t>licence</a:t>
            </a:r>
            <a:r>
              <a:rPr lang="en-US" dirty="0"/>
              <a:t> history — proof of insurance is no longer required. However, their premiums will be adjusted for the first three years</a:t>
            </a:r>
            <a:br>
              <a:rPr lang="en-US" dirty="0"/>
            </a:br>
            <a:r>
              <a:rPr lang="en-US" dirty="0"/>
              <a:t>(</a:t>
            </a:r>
            <a:r>
              <a:rPr lang="en-US" b="1" dirty="0">
                <a:solidFill>
                  <a:srgbClr val="FF0000"/>
                </a:solidFill>
              </a:rPr>
              <a:t>within</a:t>
            </a:r>
            <a:r>
              <a:rPr lang="en-US" dirty="0">
                <a:solidFill>
                  <a:srgbClr val="FF0000"/>
                </a:solidFill>
              </a:rPr>
              <a:t>, </a:t>
            </a:r>
            <a:r>
              <a:rPr lang="en-US" b="1" dirty="0"/>
              <a:t>among</a:t>
            </a:r>
            <a:r>
              <a:rPr lang="en-US" dirty="0"/>
              <a:t>, </a:t>
            </a:r>
            <a:r>
              <a:rPr lang="en-US" b="1" dirty="0"/>
              <a:t>of</a:t>
            </a:r>
            <a:r>
              <a:rPr lang="en-US" dirty="0"/>
              <a:t>) driving in B.C.</a:t>
            </a:r>
            <a:br>
              <a:rPr lang="en-US" dirty="0"/>
            </a:br>
            <a:r>
              <a:rPr lang="en-US" dirty="0"/>
              <a:t>(</a:t>
            </a:r>
            <a:r>
              <a:rPr lang="en-US" b="1" dirty="0"/>
              <a:t>due to</a:t>
            </a:r>
            <a:r>
              <a:rPr lang="en-US" dirty="0"/>
              <a:t>, </a:t>
            </a:r>
            <a:r>
              <a:rPr lang="en-US" b="1" dirty="0"/>
              <a:t>as for</a:t>
            </a:r>
            <a:r>
              <a:rPr lang="en-US" dirty="0"/>
              <a:t>, </a:t>
            </a:r>
            <a:r>
              <a:rPr lang="en-US" b="1" dirty="0">
                <a:solidFill>
                  <a:srgbClr val="FF0000"/>
                </a:solidFill>
              </a:rPr>
              <a:t>depending on</a:t>
            </a:r>
            <a:r>
              <a:rPr lang="en-US" dirty="0"/>
              <a:t>) the increased risks associated with driving in a new area.</a:t>
            </a:r>
            <a:br>
              <a:rPr lang="en-US" dirty="0"/>
            </a:br>
            <a:r>
              <a:rPr lang="en-US" dirty="0"/>
              <a:t>Each year you remain crash-free, your discount increases. ICBC</a:t>
            </a:r>
            <a:br>
              <a:rPr lang="en-US" dirty="0"/>
            </a:br>
            <a:r>
              <a:rPr lang="en-US" dirty="0"/>
              <a:t>(</a:t>
            </a:r>
            <a:r>
              <a:rPr lang="en-US" b="1" dirty="0">
                <a:solidFill>
                  <a:srgbClr val="FF0000"/>
                </a:solidFill>
              </a:rPr>
              <a:t>will credit</a:t>
            </a:r>
            <a:r>
              <a:rPr lang="en-US" dirty="0"/>
              <a:t>, </a:t>
            </a:r>
            <a:r>
              <a:rPr lang="en-US" b="1" dirty="0"/>
              <a:t>credit</a:t>
            </a:r>
            <a:r>
              <a:rPr lang="en-US" dirty="0"/>
              <a:t>, </a:t>
            </a:r>
            <a:r>
              <a:rPr lang="en-US" b="1" dirty="0"/>
              <a:t>credited</a:t>
            </a:r>
            <a:r>
              <a:rPr lang="en-US" dirty="0"/>
              <a:t>) you with up to 15 years of driving experience (up from eight years) upon receipt of a driver's abstract</a:t>
            </a:r>
            <a:br>
              <a:rPr lang="en-US" dirty="0"/>
            </a:br>
            <a:r>
              <a:rPr lang="en-US" dirty="0"/>
              <a:t>(</a:t>
            </a:r>
            <a:r>
              <a:rPr lang="en-US" b="1" dirty="0"/>
              <a:t>show</a:t>
            </a:r>
            <a:r>
              <a:rPr lang="en-US" dirty="0">
                <a:solidFill>
                  <a:srgbClr val="FF0000"/>
                </a:solidFill>
              </a:rPr>
              <a:t>, </a:t>
            </a:r>
            <a:r>
              <a:rPr lang="en-US" b="1" dirty="0">
                <a:solidFill>
                  <a:srgbClr val="FF0000"/>
                </a:solidFill>
              </a:rPr>
              <a:t>showing</a:t>
            </a:r>
            <a:r>
              <a:rPr lang="en-US" dirty="0"/>
              <a:t>, </a:t>
            </a:r>
            <a:r>
              <a:rPr lang="en-US" b="1" dirty="0"/>
              <a:t>shown</a:t>
            </a:r>
            <a:r>
              <a:rPr lang="en-US" dirty="0"/>
              <a:t>) the original date that you received your </a:t>
            </a:r>
            <a:r>
              <a:rPr lang="en-US" dirty="0" err="1"/>
              <a:t>licence</a:t>
            </a:r>
            <a:r>
              <a:rPr lang="en-US" dirty="0"/>
              <a:t>.</a:t>
            </a:r>
          </a:p>
        </p:txBody>
      </p:sp>
    </p:spTree>
    <p:extLst>
      <p:ext uri="{BB962C8B-B14F-4D97-AF65-F5344CB8AC3E}">
        <p14:creationId xmlns:p14="http://schemas.microsoft.com/office/powerpoint/2010/main" val="2471402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0533444-814F-5E42-E3FA-E78951BF7EF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within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“within”</a:t>
            </a:r>
            <a:r>
              <a:rPr kumimoji="0" lang="en-US" altLang="en-US" sz="1800" b="0" i="0" u="none" strike="noStrike" cap="none" normalizeH="0" baseline="0" dirty="0">
                <a:ln>
                  <a:noFill/>
                </a:ln>
                <a:solidFill>
                  <a:schemeClr val="tx1"/>
                </a:solidFill>
                <a:effectLst/>
                <a:latin typeface="Arial" panose="020B0604020202020204" pitchFamily="34" charset="0"/>
              </a:rPr>
              <a:t> refers to a time frame (first three years </a:t>
            </a:r>
            <a:r>
              <a:rPr kumimoji="0" lang="en-US" altLang="en-US" sz="1800" b="1" i="0" u="none" strike="noStrike" cap="none" normalizeH="0" baseline="0" dirty="0">
                <a:ln>
                  <a:noFill/>
                </a:ln>
                <a:solidFill>
                  <a:schemeClr val="tx1"/>
                </a:solidFill>
                <a:effectLst/>
                <a:latin typeface="Arial" panose="020B0604020202020204" pitchFamily="34" charset="0"/>
              </a:rPr>
              <a:t>within</a:t>
            </a:r>
            <a:r>
              <a:rPr kumimoji="0" lang="en-US" altLang="en-US" sz="1800" b="0" i="0" u="none" strike="noStrike" cap="none" normalizeH="0" baseline="0" dirty="0">
                <a:ln>
                  <a:noFill/>
                </a:ln>
                <a:solidFill>
                  <a:schemeClr val="tx1"/>
                </a:solidFill>
                <a:effectLst/>
                <a:latin typeface="Arial" panose="020B0604020202020204" pitchFamily="34" charset="0"/>
              </a:rPr>
              <a:t> driving in B.C.)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among</a:t>
            </a:r>
            <a:r>
              <a:rPr kumimoji="0" lang="en-US" altLang="en-US" sz="1800" b="0" i="0" u="none" strike="noStrike" cap="none" normalizeH="0" baseline="0" dirty="0">
                <a:ln>
                  <a:noFill/>
                </a:ln>
                <a:solidFill>
                  <a:schemeClr val="tx1"/>
                </a:solidFill>
                <a:effectLst/>
                <a:latin typeface="Arial" panose="020B0604020202020204" pitchFamily="34" charset="0"/>
              </a:rPr>
              <a:t> – used for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of</a:t>
            </a:r>
            <a:r>
              <a:rPr kumimoji="0" lang="en-US" altLang="en-US" sz="1800" b="0" i="0" u="none" strike="noStrike" cap="none" normalizeH="0" baseline="0" dirty="0">
                <a:ln>
                  <a:noFill/>
                </a:ln>
                <a:solidFill>
                  <a:schemeClr val="tx1"/>
                </a:solidFill>
                <a:effectLst/>
                <a:latin typeface="Arial" panose="020B0604020202020204" pitchFamily="34" charset="0"/>
              </a:rPr>
              <a:t> – incorrect structure 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Tip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Use “within” when referring to time periods or limits.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depending 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 expresses a conditional relationship — premiums vary </a:t>
            </a:r>
            <a:r>
              <a:rPr kumimoji="0" lang="en-US" altLang="en-US" sz="1800" b="1" i="0" u="none" strike="noStrike" cap="none" normalizeH="0" baseline="0" dirty="0">
                <a:ln>
                  <a:noFill/>
                </a:ln>
                <a:solidFill>
                  <a:schemeClr val="tx1"/>
                </a:solidFill>
                <a:effectLst/>
                <a:latin typeface="Arial" panose="020B0604020202020204" pitchFamily="34" charset="0"/>
              </a:rPr>
              <a:t>depending on</a:t>
            </a:r>
            <a:r>
              <a:rPr kumimoji="0" lang="en-US" altLang="en-US" sz="1800" b="0" i="0" u="none" strike="noStrike" cap="none" normalizeH="0" baseline="0" dirty="0">
                <a:ln>
                  <a:noFill/>
                </a:ln>
                <a:solidFill>
                  <a:schemeClr val="tx1"/>
                </a:solidFill>
                <a:effectLst/>
                <a:latin typeface="Arial" panose="020B0604020202020204" pitchFamily="34" charset="0"/>
              </a:rPr>
              <a:t>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due to</a:t>
            </a:r>
            <a:r>
              <a:rPr kumimoji="0" lang="en-US" altLang="en-US" sz="1800" b="0" i="0" u="none" strike="noStrike" cap="none" normalizeH="0" baseline="0" dirty="0">
                <a:ln>
                  <a:noFill/>
                </a:ln>
                <a:solidFill>
                  <a:schemeClr val="tx1"/>
                </a:solidFill>
                <a:effectLst/>
                <a:latin typeface="Arial" panose="020B0604020202020204" pitchFamily="34" charset="0"/>
              </a:rPr>
              <a:t> – expresses a cause, but doesn’t fit syntactically 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as for</a:t>
            </a:r>
            <a:r>
              <a:rPr kumimoji="0" lang="en-US" altLang="en-US" sz="1800" b="0" i="0" u="none" strike="noStrike" cap="none" normalizeH="0" baseline="0" dirty="0">
                <a:ln>
                  <a:noFill/>
                </a:ln>
                <a:solidFill>
                  <a:schemeClr val="tx1"/>
                </a:solidFill>
                <a:effectLst/>
                <a:latin typeface="Arial" panose="020B0604020202020204" pitchFamily="34" charset="0"/>
              </a:rPr>
              <a:t> – is used to introduce a new topic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Tip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Use “depending on” when something is variable based on a condition.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will credit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Future tense needed here: ICBC </a:t>
            </a:r>
            <a:r>
              <a:rPr kumimoji="0" lang="en-US" altLang="en-US" sz="1800" b="1" i="0" u="none" strike="noStrike" cap="none" normalizeH="0" baseline="0" dirty="0">
                <a:ln>
                  <a:noFill/>
                </a:ln>
                <a:solidFill>
                  <a:schemeClr val="tx1"/>
                </a:solidFill>
                <a:effectLst/>
                <a:latin typeface="Arial" panose="020B0604020202020204" pitchFamily="34" charset="0"/>
              </a:rPr>
              <a:t>will credit</a:t>
            </a:r>
            <a:r>
              <a:rPr kumimoji="0" lang="en-US" altLang="en-US" sz="1800" b="0" i="0" u="none" strike="noStrike" cap="none" normalizeH="0" baseline="0" dirty="0">
                <a:ln>
                  <a:noFill/>
                </a:ln>
                <a:solidFill>
                  <a:schemeClr val="tx1"/>
                </a:solidFill>
                <a:effectLst/>
                <a:latin typeface="Arial" panose="020B0604020202020204" pitchFamily="34" charset="0"/>
              </a:rPr>
              <a:t> you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credit</a:t>
            </a:r>
            <a:r>
              <a:rPr kumimoji="0" lang="en-US" altLang="en-US" sz="1800" b="0" i="0" u="none" strike="noStrike" cap="none" normalizeH="0" baseline="0" dirty="0">
                <a:ln>
                  <a:noFill/>
                </a:ln>
                <a:solidFill>
                  <a:schemeClr val="tx1"/>
                </a:solidFill>
                <a:effectLst/>
                <a:latin typeface="Arial" panose="020B0604020202020204" pitchFamily="34" charset="0"/>
              </a:rPr>
              <a:t> – wrong verb form (not 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credited</a:t>
            </a:r>
            <a:r>
              <a:rPr kumimoji="0" lang="en-US" altLang="en-US" sz="1800" b="0" i="0" u="none" strike="noStrike" cap="none" normalizeH="0" baseline="0" dirty="0">
                <a:ln>
                  <a:noFill/>
                </a:ln>
                <a:solidFill>
                  <a:schemeClr val="tx1"/>
                </a:solidFill>
                <a:effectLst/>
                <a:latin typeface="Arial" panose="020B0604020202020204" pitchFamily="34" charset="0"/>
              </a:rPr>
              <a:t> – past tense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Tip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Use “will + base verb” when referring to future actions.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showing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 driver’s abstract </a:t>
            </a:r>
            <a:r>
              <a:rPr kumimoji="0" lang="en-US" altLang="en-US" sz="1800" b="1" i="0" u="none" strike="noStrike" cap="none" normalizeH="0" baseline="0" dirty="0">
                <a:ln>
                  <a:noFill/>
                </a:ln>
                <a:solidFill>
                  <a:schemeClr val="tx1"/>
                </a:solidFill>
                <a:effectLst/>
                <a:latin typeface="Arial" panose="020B0604020202020204" pitchFamily="34" charset="0"/>
              </a:rPr>
              <a:t>showing</a:t>
            </a:r>
            <a:r>
              <a:rPr kumimoji="0" lang="en-US" altLang="en-US" sz="1800" b="0" i="0" u="none" strike="noStrike" cap="none" normalizeH="0" baseline="0" dirty="0">
                <a:ln>
                  <a:noFill/>
                </a:ln>
                <a:solidFill>
                  <a:schemeClr val="tx1"/>
                </a:solidFill>
                <a:effectLst/>
                <a:latin typeface="Arial" panose="020B0604020202020204" pitchFamily="34" charset="0"/>
              </a:rPr>
              <a:t> the original date...” = present participle acting as an adjective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show</a:t>
            </a:r>
            <a:r>
              <a:rPr kumimoji="0" lang="en-US" altLang="en-US" sz="1800" b="0" i="0" u="none" strike="noStrike" cap="none" normalizeH="0" baseline="0" dirty="0">
                <a:ln>
                  <a:noFill/>
                </a:ln>
                <a:solidFill>
                  <a:schemeClr val="tx1"/>
                </a:solidFill>
                <a:effectLst/>
                <a:latin typeface="Arial" panose="020B0604020202020204" pitchFamily="34" charset="0"/>
              </a:rPr>
              <a:t> – would require another clause (e.g., “that shows”)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shown</a:t>
            </a:r>
            <a:r>
              <a:rPr kumimoji="0" lang="en-US" altLang="en-US" sz="1800" b="0" i="0" u="none" strike="noStrike" cap="none" normalizeH="0" baseline="0" dirty="0">
                <a:ln>
                  <a:noFill/>
                </a:ln>
                <a:solidFill>
                  <a:schemeClr val="tx1"/>
                </a:solidFill>
                <a:effectLst/>
                <a:latin typeface="Arial" panose="020B0604020202020204" pitchFamily="34" charset="0"/>
              </a:rPr>
              <a:t> – past participle, not suitable as modifier 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Tip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Use present participle (</a:t>
            </a:r>
            <a:r>
              <a:rPr kumimoji="0" lang="en-US" altLang="en-US" sz="1800" b="0" i="1" u="none" strike="noStrike" cap="none" normalizeH="0" baseline="0" dirty="0" err="1">
                <a:ln>
                  <a:noFill/>
                </a:ln>
                <a:solidFill>
                  <a:schemeClr val="tx1"/>
                </a:solidFill>
                <a:effectLst/>
                <a:latin typeface="Arial" panose="020B0604020202020204" pitchFamily="34" charset="0"/>
              </a:rPr>
              <a:t>verb+ing</a:t>
            </a:r>
            <a:r>
              <a:rPr kumimoji="0" lang="en-US" altLang="en-US" sz="1800" b="0" i="1" u="none" strike="noStrike" cap="none" normalizeH="0" baseline="0" dirty="0">
                <a:ln>
                  <a:noFill/>
                </a:ln>
                <a:solidFill>
                  <a:schemeClr val="tx1"/>
                </a:solidFill>
                <a:effectLst/>
                <a:latin typeface="Arial" panose="020B0604020202020204" pitchFamily="34" charset="0"/>
              </a:rPr>
              <a:t>) after a noun to describe its action (noun + verb-</a:t>
            </a:r>
            <a:r>
              <a:rPr kumimoji="0" lang="en-US" altLang="en-US" sz="1800" b="0" i="1" u="none" strike="noStrike" cap="none" normalizeH="0" baseline="0" dirty="0" err="1">
                <a:ln>
                  <a:noFill/>
                </a:ln>
                <a:solidFill>
                  <a:schemeClr val="tx1"/>
                </a:solidFill>
                <a:effectLst/>
                <a:latin typeface="Arial" panose="020B0604020202020204" pitchFamily="34" charset="0"/>
              </a:rPr>
              <a:t>ing</a:t>
            </a:r>
            <a:r>
              <a:rPr kumimoji="0" lang="en-US" altLang="en-US" sz="1800" b="0" i="1"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5222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9486-8465-4ED7-790B-059B73E09FE1}"/>
              </a:ext>
            </a:extLst>
          </p:cNvPr>
          <p:cNvSpPr>
            <a:spLocks noGrp="1"/>
          </p:cNvSpPr>
          <p:nvPr>
            <p:ph type="title"/>
          </p:nvPr>
        </p:nvSpPr>
        <p:spPr/>
        <p:txBody>
          <a:bodyPr>
            <a:normAutofit fontScale="90000"/>
          </a:bodyPr>
          <a:lstStyle/>
          <a:p>
            <a:r>
              <a:rPr lang="en-US" dirty="0"/>
              <a:t>After </a:t>
            </a:r>
            <a:r>
              <a:rPr lang="en-US" b="1" dirty="0"/>
              <a:t>modal verbs</a:t>
            </a:r>
            <a:r>
              <a:rPr lang="en-US" dirty="0"/>
              <a:t> like </a:t>
            </a:r>
            <a:r>
              <a:rPr lang="en-US" b="1" dirty="0"/>
              <a:t>will, can, should, must, may, might</a:t>
            </a:r>
            <a:r>
              <a:rPr lang="en-US" dirty="0"/>
              <a:t>, etc., we </a:t>
            </a:r>
            <a:r>
              <a:rPr lang="en-US" b="1" dirty="0"/>
              <a:t>always use the base form (V1)</a:t>
            </a:r>
            <a:r>
              <a:rPr lang="en-US" dirty="0"/>
              <a:t> of the verb.</a:t>
            </a:r>
          </a:p>
        </p:txBody>
      </p:sp>
      <p:graphicFrame>
        <p:nvGraphicFramePr>
          <p:cNvPr id="4" name="Content Placeholder 3">
            <a:extLst>
              <a:ext uri="{FF2B5EF4-FFF2-40B4-BE49-F238E27FC236}">
                <a16:creationId xmlns:a16="http://schemas.microsoft.com/office/drawing/2014/main" id="{F68987A7-EAB9-92C4-1846-F78123058ED4}"/>
              </a:ext>
            </a:extLst>
          </p:cNvPr>
          <p:cNvGraphicFramePr>
            <a:graphicFrameLocks noGrp="1"/>
          </p:cNvGraphicFramePr>
          <p:nvPr>
            <p:ph idx="1"/>
          </p:nvPr>
        </p:nvGraphicFramePr>
        <p:xfrm>
          <a:off x="838200" y="3269774"/>
          <a:ext cx="10515600" cy="1463040"/>
        </p:xfrm>
        <a:graphic>
          <a:graphicData uri="http://schemas.openxmlformats.org/drawingml/2006/table">
            <a:tbl>
              <a:tblPr/>
              <a:tblGrid>
                <a:gridCol w="3505200">
                  <a:extLst>
                    <a:ext uri="{9D8B030D-6E8A-4147-A177-3AD203B41FA5}">
                      <a16:colId xmlns:a16="http://schemas.microsoft.com/office/drawing/2014/main" val="2599690813"/>
                    </a:ext>
                  </a:extLst>
                </a:gridCol>
                <a:gridCol w="3505200">
                  <a:extLst>
                    <a:ext uri="{9D8B030D-6E8A-4147-A177-3AD203B41FA5}">
                      <a16:colId xmlns:a16="http://schemas.microsoft.com/office/drawing/2014/main" val="2644989212"/>
                    </a:ext>
                  </a:extLst>
                </a:gridCol>
                <a:gridCol w="3505200">
                  <a:extLst>
                    <a:ext uri="{9D8B030D-6E8A-4147-A177-3AD203B41FA5}">
                      <a16:colId xmlns:a16="http://schemas.microsoft.com/office/drawing/2014/main" val="4226535533"/>
                    </a:ext>
                  </a:extLst>
                </a:gridCol>
              </a:tblGrid>
              <a:tr h="0">
                <a:tc>
                  <a:txBody>
                    <a:bodyPr/>
                    <a:lstStyle/>
                    <a:p>
                      <a:r>
                        <a:rPr lang="en-US"/>
                        <a:t>Modal Verb</a:t>
                      </a:r>
                    </a:p>
                  </a:txBody>
                  <a:tcPr anchor="ctr">
                    <a:lnL>
                      <a:noFill/>
                    </a:lnL>
                    <a:lnR>
                      <a:noFill/>
                    </a:lnR>
                    <a:lnT>
                      <a:noFill/>
                    </a:lnT>
                    <a:lnB>
                      <a:noFill/>
                    </a:lnB>
                    <a:noFill/>
                  </a:tcPr>
                </a:tc>
                <a:tc>
                  <a:txBody>
                    <a:bodyPr/>
                    <a:lstStyle/>
                    <a:p>
                      <a:r>
                        <a:rPr lang="en-US"/>
                        <a:t>Correct Usage</a:t>
                      </a:r>
                    </a:p>
                  </a:txBody>
                  <a:tcPr anchor="ctr">
                    <a:lnL>
                      <a:noFill/>
                    </a:lnL>
                    <a:lnR>
                      <a:noFill/>
                    </a:lnR>
                    <a:lnT>
                      <a:noFill/>
                    </a:lnT>
                    <a:lnB>
                      <a:noFill/>
                    </a:lnB>
                    <a:noFill/>
                  </a:tcPr>
                </a:tc>
                <a:tc>
                  <a:txBody>
                    <a:bodyPr/>
                    <a:lstStyle/>
                    <a:p>
                      <a:r>
                        <a:rPr lang="en-US"/>
                        <a:t>❌ Incorrect Usage</a:t>
                      </a:r>
                    </a:p>
                  </a:txBody>
                  <a:tcPr anchor="ctr">
                    <a:lnL>
                      <a:noFill/>
                    </a:lnL>
                    <a:lnR>
                      <a:noFill/>
                    </a:lnR>
                    <a:lnT>
                      <a:noFill/>
                    </a:lnT>
                    <a:lnB>
                      <a:noFill/>
                    </a:lnB>
                    <a:noFill/>
                  </a:tcPr>
                </a:tc>
                <a:extLst>
                  <a:ext uri="{0D108BD9-81ED-4DB2-BD59-A6C34878D82A}">
                    <a16:rowId xmlns:a16="http://schemas.microsoft.com/office/drawing/2014/main" val="2157651604"/>
                  </a:ext>
                </a:extLst>
              </a:tr>
              <a:tr h="0">
                <a:tc>
                  <a:txBody>
                    <a:bodyPr/>
                    <a:lstStyle/>
                    <a:p>
                      <a:r>
                        <a:rPr lang="en-US"/>
                        <a:t>will</a:t>
                      </a:r>
                    </a:p>
                  </a:txBody>
                  <a:tcPr anchor="ctr">
                    <a:lnL>
                      <a:noFill/>
                    </a:lnL>
                    <a:lnR>
                      <a:noFill/>
                    </a:lnR>
                    <a:lnT>
                      <a:noFill/>
                    </a:lnT>
                    <a:lnB>
                      <a:noFill/>
                    </a:lnB>
                    <a:noFill/>
                  </a:tcPr>
                </a:tc>
                <a:tc>
                  <a:txBody>
                    <a:bodyPr/>
                    <a:lstStyle/>
                    <a:p>
                      <a:r>
                        <a:rPr lang="en-US" dirty="0"/>
                        <a:t>She </a:t>
                      </a:r>
                      <a:r>
                        <a:rPr lang="en-US" b="1" dirty="0"/>
                        <a:t>will go</a:t>
                      </a:r>
                      <a:r>
                        <a:rPr lang="en-US" dirty="0"/>
                        <a:t> to school.</a:t>
                      </a:r>
                    </a:p>
                  </a:txBody>
                  <a:tcPr anchor="ctr">
                    <a:lnL>
                      <a:noFill/>
                    </a:lnL>
                    <a:lnR>
                      <a:noFill/>
                    </a:lnR>
                    <a:lnT>
                      <a:noFill/>
                    </a:lnT>
                    <a:lnB>
                      <a:noFill/>
                    </a:lnB>
                    <a:noFill/>
                  </a:tcPr>
                </a:tc>
                <a:tc>
                  <a:txBody>
                    <a:bodyPr/>
                    <a:lstStyle/>
                    <a:p>
                      <a:r>
                        <a:rPr lang="en-US"/>
                        <a:t>She </a:t>
                      </a:r>
                      <a:r>
                        <a:rPr lang="en-US" b="1"/>
                        <a:t>will goes</a:t>
                      </a:r>
                      <a:r>
                        <a:rPr lang="en-US"/>
                        <a:t> to school. ❌</a:t>
                      </a:r>
                    </a:p>
                  </a:txBody>
                  <a:tcPr anchor="ctr">
                    <a:lnL>
                      <a:noFill/>
                    </a:lnL>
                    <a:lnR>
                      <a:noFill/>
                    </a:lnR>
                    <a:lnT>
                      <a:noFill/>
                    </a:lnT>
                    <a:lnB>
                      <a:noFill/>
                    </a:lnB>
                    <a:noFill/>
                  </a:tcPr>
                </a:tc>
                <a:extLst>
                  <a:ext uri="{0D108BD9-81ED-4DB2-BD59-A6C34878D82A}">
                    <a16:rowId xmlns:a16="http://schemas.microsoft.com/office/drawing/2014/main" val="3556030115"/>
                  </a:ext>
                </a:extLst>
              </a:tr>
              <a:tr h="0">
                <a:tc>
                  <a:txBody>
                    <a:bodyPr/>
                    <a:lstStyle/>
                    <a:p>
                      <a:r>
                        <a:rPr lang="en-US"/>
                        <a:t>can</a:t>
                      </a:r>
                    </a:p>
                  </a:txBody>
                  <a:tcPr anchor="ctr">
                    <a:lnL>
                      <a:noFill/>
                    </a:lnL>
                    <a:lnR>
                      <a:noFill/>
                    </a:lnR>
                    <a:lnT>
                      <a:noFill/>
                    </a:lnT>
                    <a:lnB>
                      <a:noFill/>
                    </a:lnB>
                    <a:noFill/>
                  </a:tcPr>
                </a:tc>
                <a:tc>
                  <a:txBody>
                    <a:bodyPr/>
                    <a:lstStyle/>
                    <a:p>
                      <a:r>
                        <a:rPr lang="en-US"/>
                        <a:t>He </a:t>
                      </a:r>
                      <a:r>
                        <a:rPr lang="en-US" b="1"/>
                        <a:t>can swim</a:t>
                      </a:r>
                      <a:r>
                        <a:rPr lang="en-US"/>
                        <a:t> well.</a:t>
                      </a:r>
                    </a:p>
                  </a:txBody>
                  <a:tcPr anchor="ctr">
                    <a:lnL>
                      <a:noFill/>
                    </a:lnL>
                    <a:lnR>
                      <a:noFill/>
                    </a:lnR>
                    <a:lnT>
                      <a:noFill/>
                    </a:lnT>
                    <a:lnB>
                      <a:noFill/>
                    </a:lnB>
                    <a:noFill/>
                  </a:tcPr>
                </a:tc>
                <a:tc>
                  <a:txBody>
                    <a:bodyPr/>
                    <a:lstStyle/>
                    <a:p>
                      <a:r>
                        <a:rPr lang="en-US"/>
                        <a:t>He </a:t>
                      </a:r>
                      <a:r>
                        <a:rPr lang="en-US" b="1"/>
                        <a:t>can swam</a:t>
                      </a:r>
                      <a:r>
                        <a:rPr lang="en-US"/>
                        <a:t> well. ❌</a:t>
                      </a:r>
                    </a:p>
                  </a:txBody>
                  <a:tcPr anchor="ctr">
                    <a:lnL>
                      <a:noFill/>
                    </a:lnL>
                    <a:lnR>
                      <a:noFill/>
                    </a:lnR>
                    <a:lnT>
                      <a:noFill/>
                    </a:lnT>
                    <a:lnB>
                      <a:noFill/>
                    </a:lnB>
                    <a:noFill/>
                  </a:tcPr>
                </a:tc>
                <a:extLst>
                  <a:ext uri="{0D108BD9-81ED-4DB2-BD59-A6C34878D82A}">
                    <a16:rowId xmlns:a16="http://schemas.microsoft.com/office/drawing/2014/main" val="3308669834"/>
                  </a:ext>
                </a:extLst>
              </a:tr>
              <a:tr h="0">
                <a:tc>
                  <a:txBody>
                    <a:bodyPr/>
                    <a:lstStyle/>
                    <a:p>
                      <a:r>
                        <a:rPr lang="en-US"/>
                        <a:t>should</a:t>
                      </a:r>
                    </a:p>
                  </a:txBody>
                  <a:tcPr anchor="ctr">
                    <a:lnL>
                      <a:noFill/>
                    </a:lnL>
                    <a:lnR>
                      <a:noFill/>
                    </a:lnR>
                    <a:lnT>
                      <a:noFill/>
                    </a:lnT>
                    <a:lnB>
                      <a:noFill/>
                    </a:lnB>
                    <a:noFill/>
                  </a:tcPr>
                </a:tc>
                <a:tc>
                  <a:txBody>
                    <a:bodyPr/>
                    <a:lstStyle/>
                    <a:p>
                      <a:r>
                        <a:rPr lang="en-US"/>
                        <a:t>You </a:t>
                      </a:r>
                      <a:r>
                        <a:rPr lang="en-US" b="1"/>
                        <a:t>should take</a:t>
                      </a:r>
                      <a:r>
                        <a:rPr lang="en-US"/>
                        <a:t> notes.</a:t>
                      </a:r>
                    </a:p>
                  </a:txBody>
                  <a:tcPr anchor="ctr">
                    <a:lnL>
                      <a:noFill/>
                    </a:lnL>
                    <a:lnR>
                      <a:noFill/>
                    </a:lnR>
                    <a:lnT>
                      <a:noFill/>
                    </a:lnT>
                    <a:lnB>
                      <a:noFill/>
                    </a:lnB>
                    <a:noFill/>
                  </a:tcPr>
                </a:tc>
                <a:tc>
                  <a:txBody>
                    <a:bodyPr/>
                    <a:lstStyle/>
                    <a:p>
                      <a:r>
                        <a:rPr lang="en-US" dirty="0"/>
                        <a:t>You </a:t>
                      </a:r>
                      <a:r>
                        <a:rPr lang="en-US" b="1" dirty="0"/>
                        <a:t>should takes</a:t>
                      </a:r>
                      <a:r>
                        <a:rPr lang="en-US" dirty="0"/>
                        <a:t> notes. ❌</a:t>
                      </a:r>
                    </a:p>
                  </a:txBody>
                  <a:tcPr anchor="ctr">
                    <a:lnL>
                      <a:noFill/>
                    </a:lnL>
                    <a:lnR>
                      <a:noFill/>
                    </a:lnR>
                    <a:lnT>
                      <a:noFill/>
                    </a:lnT>
                    <a:lnB>
                      <a:noFill/>
                    </a:lnB>
                    <a:noFill/>
                  </a:tcPr>
                </a:tc>
                <a:extLst>
                  <a:ext uri="{0D108BD9-81ED-4DB2-BD59-A6C34878D82A}">
                    <a16:rowId xmlns:a16="http://schemas.microsoft.com/office/drawing/2014/main" val="1668209195"/>
                  </a:ext>
                </a:extLst>
              </a:tr>
            </a:tbl>
          </a:graphicData>
        </a:graphic>
      </p:graphicFrame>
    </p:spTree>
    <p:extLst>
      <p:ext uri="{BB962C8B-B14F-4D97-AF65-F5344CB8AC3E}">
        <p14:creationId xmlns:p14="http://schemas.microsoft.com/office/powerpoint/2010/main" val="4029758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530A37-603F-53FB-DAB5-63DB541068C3}"/>
              </a:ext>
            </a:extLst>
          </p:cNvPr>
          <p:cNvSpPr txBox="1"/>
          <p:nvPr/>
        </p:nvSpPr>
        <p:spPr>
          <a:xfrm>
            <a:off x="254643" y="185195"/>
            <a:ext cx="11937357" cy="4524315"/>
          </a:xfrm>
          <a:prstGeom prst="rect">
            <a:avLst/>
          </a:prstGeom>
          <a:noFill/>
        </p:spPr>
        <p:txBody>
          <a:bodyPr wrap="square">
            <a:spAutoFit/>
          </a:bodyPr>
          <a:lstStyle/>
          <a:p>
            <a:r>
              <a:rPr lang="en-US" sz="2400" dirty="0"/>
              <a:t>A drop in the incidence of lightning strikes could impact (</a:t>
            </a:r>
            <a:r>
              <a:rPr lang="en-US" sz="2400" b="1" dirty="0"/>
              <a:t>for</a:t>
            </a:r>
            <a:r>
              <a:rPr lang="en-US" sz="2400" dirty="0"/>
              <a:t>, </a:t>
            </a:r>
            <a:r>
              <a:rPr lang="en-US" sz="2400" b="1" dirty="0"/>
              <a:t>about</a:t>
            </a:r>
            <a:r>
              <a:rPr lang="en-US" sz="2400" dirty="0"/>
              <a:t>, </a:t>
            </a:r>
            <a:r>
              <a:rPr lang="en-US" sz="2400" b="1" dirty="0"/>
              <a:t>on</a:t>
            </a:r>
            <a:r>
              <a:rPr lang="en-US" sz="2400" dirty="0"/>
              <a:t>, </a:t>
            </a:r>
            <a:r>
              <a:rPr lang="en-US" sz="2400" b="1" dirty="0"/>
              <a:t>to</a:t>
            </a:r>
            <a:r>
              <a:rPr lang="en-US" sz="2400" dirty="0"/>
              <a:t>) the frequency of wildfires, especially in tropical regions. It could also lower the incidence of lightning strikes to infrastructure and affect how greenhouse gases in the atmosphere contribute to climate change.</a:t>
            </a:r>
            <a:br>
              <a:rPr lang="en-US" sz="2400" dirty="0"/>
            </a:br>
            <a:r>
              <a:rPr lang="en-US" sz="2400" dirty="0"/>
              <a:t>Scientists from the Universities of Edinburgh and Leeds and Lancaster University used a newly devised method to calculate the likely incidence of lightning flashes from storm clouds.</a:t>
            </a:r>
            <a:br>
              <a:rPr lang="en-US" sz="2400" dirty="0"/>
            </a:br>
            <a:r>
              <a:rPr lang="en-US" sz="2400" dirty="0"/>
              <a:t>(</a:t>
            </a:r>
            <a:r>
              <a:rPr lang="en-US" sz="2400" b="1" dirty="0"/>
              <a:t>Unlike</a:t>
            </a:r>
            <a:r>
              <a:rPr lang="en-US" sz="2400" dirty="0"/>
              <a:t>, </a:t>
            </a:r>
            <a:r>
              <a:rPr lang="en-US" sz="2400" b="1" dirty="0"/>
              <a:t>Unless</a:t>
            </a:r>
            <a:r>
              <a:rPr lang="en-US" sz="2400" dirty="0"/>
              <a:t>, </a:t>
            </a:r>
            <a:r>
              <a:rPr lang="en-US" sz="2400" b="1" dirty="0"/>
              <a:t>Except</a:t>
            </a:r>
            <a:r>
              <a:rPr lang="en-US" sz="2400" dirty="0"/>
              <a:t>, </a:t>
            </a:r>
            <a:r>
              <a:rPr lang="en-US" sz="2400" b="1" dirty="0"/>
              <a:t>Besides</a:t>
            </a:r>
            <a:r>
              <a:rPr lang="en-US" sz="2400" dirty="0"/>
              <a:t>) traditional calculations of lightning flashes at the global scale, which are based on the height of clouds, their approach takes into account the movement of tiny ice particles that form and move within clouds.</a:t>
            </a:r>
            <a:br>
              <a:rPr lang="en-US" sz="2400" dirty="0"/>
            </a:br>
            <a:r>
              <a:rPr lang="en-US" sz="2400" dirty="0"/>
              <a:t>Electrical charges build (</a:t>
            </a:r>
            <a:r>
              <a:rPr lang="en-US" sz="2400" b="1" dirty="0"/>
              <a:t>of</a:t>
            </a:r>
            <a:r>
              <a:rPr lang="en-US" sz="2400" dirty="0"/>
              <a:t>, </a:t>
            </a:r>
            <a:r>
              <a:rPr lang="en-US" sz="2400" b="1" dirty="0"/>
              <a:t>on</a:t>
            </a:r>
            <a:r>
              <a:rPr lang="en-US" sz="2400" dirty="0"/>
              <a:t>, </a:t>
            </a:r>
            <a:r>
              <a:rPr lang="en-US" sz="2400" b="1" dirty="0"/>
              <a:t>up</a:t>
            </a:r>
            <a:r>
              <a:rPr lang="en-US" sz="2400" dirty="0"/>
              <a:t>, </a:t>
            </a:r>
            <a:r>
              <a:rPr lang="en-US" sz="2400" b="1" dirty="0"/>
              <a:t>around</a:t>
            </a:r>
            <a:r>
              <a:rPr lang="en-US" sz="2400" dirty="0"/>
              <a:t>) in these ice particles, and in cold water droplets and soft hail formed inside clouds. These (</a:t>
            </a:r>
            <a:r>
              <a:rPr lang="en-US" sz="2400" b="1" dirty="0"/>
              <a:t>discharge</a:t>
            </a:r>
            <a:r>
              <a:rPr lang="en-US" sz="2400" dirty="0"/>
              <a:t>, </a:t>
            </a:r>
            <a:r>
              <a:rPr lang="en-US" sz="2400" b="1" dirty="0"/>
              <a:t>discharged</a:t>
            </a:r>
            <a:r>
              <a:rPr lang="en-US" sz="2400" dirty="0"/>
              <a:t>, </a:t>
            </a:r>
            <a:r>
              <a:rPr lang="en-US" sz="2400" b="1" dirty="0"/>
              <a:t>are discharging</a:t>
            </a:r>
            <a:r>
              <a:rPr lang="en-US" sz="2400" dirty="0"/>
              <a:t>, </a:t>
            </a:r>
            <a:r>
              <a:rPr lang="en-US" sz="2400" b="1" dirty="0"/>
              <a:t>are discharged</a:t>
            </a:r>
            <a:r>
              <a:rPr lang="en-US" sz="2400" dirty="0"/>
              <a:t>) during storms, giving rise to lightning flashes and thunder.</a:t>
            </a:r>
          </a:p>
        </p:txBody>
      </p:sp>
    </p:spTree>
    <p:extLst>
      <p:ext uri="{BB962C8B-B14F-4D97-AF65-F5344CB8AC3E}">
        <p14:creationId xmlns:p14="http://schemas.microsoft.com/office/powerpoint/2010/main" val="2471690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1EB27-B893-1F77-21DA-EF4266AA15E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4FB69CD-28CF-4E32-E79D-E80CAEBB8D64}"/>
              </a:ext>
            </a:extLst>
          </p:cNvPr>
          <p:cNvSpPr txBox="1"/>
          <p:nvPr/>
        </p:nvSpPr>
        <p:spPr>
          <a:xfrm>
            <a:off x="254643" y="185195"/>
            <a:ext cx="11937357" cy="4524315"/>
          </a:xfrm>
          <a:prstGeom prst="rect">
            <a:avLst/>
          </a:prstGeom>
          <a:noFill/>
        </p:spPr>
        <p:txBody>
          <a:bodyPr wrap="square">
            <a:spAutoFit/>
          </a:bodyPr>
          <a:lstStyle/>
          <a:p>
            <a:r>
              <a:rPr lang="en-US" sz="2400" dirty="0"/>
              <a:t>A drop in the incidence of lightning strikes could impact (</a:t>
            </a:r>
            <a:r>
              <a:rPr lang="en-US" sz="2400" b="1" dirty="0"/>
              <a:t>for</a:t>
            </a:r>
            <a:r>
              <a:rPr lang="en-US" sz="2400" dirty="0"/>
              <a:t>, </a:t>
            </a:r>
            <a:r>
              <a:rPr lang="en-US" sz="2400" b="1" dirty="0"/>
              <a:t>about</a:t>
            </a:r>
            <a:r>
              <a:rPr lang="en-US" sz="2400" dirty="0"/>
              <a:t>, </a:t>
            </a:r>
            <a:r>
              <a:rPr lang="en-US" sz="2400" b="1" dirty="0">
                <a:solidFill>
                  <a:srgbClr val="FF0000"/>
                </a:solidFill>
              </a:rPr>
              <a:t>on</a:t>
            </a:r>
            <a:r>
              <a:rPr lang="en-US" sz="2400" dirty="0"/>
              <a:t>, </a:t>
            </a:r>
            <a:r>
              <a:rPr lang="en-US" sz="2400" b="1" dirty="0"/>
              <a:t>to</a:t>
            </a:r>
            <a:r>
              <a:rPr lang="en-US" sz="2400" dirty="0"/>
              <a:t>) the frequency of wildfires, especially in tropical regions. It could also lower the incidence of lightning strikes to infrastructure and affect how greenhouse gases in the atmosphere contribute to climate change.</a:t>
            </a:r>
            <a:br>
              <a:rPr lang="en-US" sz="2400" dirty="0"/>
            </a:br>
            <a:r>
              <a:rPr lang="en-US" sz="2400" dirty="0"/>
              <a:t>Scientists from the Universities of Edinburgh and Leeds and Lancaster University used a newly devised method to calculate the likely incidence of lightning flashes from storm clouds.</a:t>
            </a:r>
            <a:br>
              <a:rPr lang="en-US" sz="2400" dirty="0"/>
            </a:br>
            <a:r>
              <a:rPr lang="en-US" sz="2400" dirty="0"/>
              <a:t>(</a:t>
            </a:r>
            <a:r>
              <a:rPr lang="en-US" sz="2400" b="1" dirty="0">
                <a:solidFill>
                  <a:srgbClr val="FF0000"/>
                </a:solidFill>
              </a:rPr>
              <a:t>Unlike</a:t>
            </a:r>
            <a:r>
              <a:rPr lang="en-US" sz="2400" dirty="0"/>
              <a:t>, </a:t>
            </a:r>
            <a:r>
              <a:rPr lang="en-US" sz="2400" b="1" dirty="0"/>
              <a:t>Unless</a:t>
            </a:r>
            <a:r>
              <a:rPr lang="en-US" sz="2400" dirty="0"/>
              <a:t>, </a:t>
            </a:r>
            <a:r>
              <a:rPr lang="en-US" sz="2400" b="1" dirty="0"/>
              <a:t>Except</a:t>
            </a:r>
            <a:r>
              <a:rPr lang="en-US" sz="2400" dirty="0"/>
              <a:t>, </a:t>
            </a:r>
            <a:r>
              <a:rPr lang="en-US" sz="2400" b="1" dirty="0"/>
              <a:t>Besides</a:t>
            </a:r>
            <a:r>
              <a:rPr lang="en-US" sz="2400" dirty="0"/>
              <a:t>) traditional calculations of lightning flashes at the global scale, which are based on the height of clouds, their approach takes into account the movement of tiny ice particles that form and move within clouds.</a:t>
            </a:r>
            <a:br>
              <a:rPr lang="en-US" sz="2400" dirty="0"/>
            </a:br>
            <a:r>
              <a:rPr lang="en-US" sz="2400" dirty="0"/>
              <a:t>Electrical charges build (</a:t>
            </a:r>
            <a:r>
              <a:rPr lang="en-US" sz="2400" b="1" dirty="0"/>
              <a:t>of</a:t>
            </a:r>
            <a:r>
              <a:rPr lang="en-US" sz="2400" dirty="0"/>
              <a:t>, </a:t>
            </a:r>
            <a:r>
              <a:rPr lang="en-US" sz="2400" b="1" dirty="0"/>
              <a:t>on</a:t>
            </a:r>
            <a:r>
              <a:rPr lang="en-US" sz="2400" dirty="0">
                <a:solidFill>
                  <a:srgbClr val="FF0000"/>
                </a:solidFill>
              </a:rPr>
              <a:t>, </a:t>
            </a:r>
            <a:r>
              <a:rPr lang="en-US" sz="2400" b="1" dirty="0">
                <a:solidFill>
                  <a:srgbClr val="FF0000"/>
                </a:solidFill>
              </a:rPr>
              <a:t>up</a:t>
            </a:r>
            <a:r>
              <a:rPr lang="en-US" sz="2400" dirty="0"/>
              <a:t>, </a:t>
            </a:r>
            <a:r>
              <a:rPr lang="en-US" sz="2400" b="1" dirty="0"/>
              <a:t>around</a:t>
            </a:r>
            <a:r>
              <a:rPr lang="en-US" sz="2400" dirty="0"/>
              <a:t>) in these ice particles, and in cold water droplets and soft hail formed inside clouds. These (</a:t>
            </a:r>
            <a:r>
              <a:rPr lang="en-US" sz="2400" b="1" dirty="0"/>
              <a:t>discharge</a:t>
            </a:r>
            <a:r>
              <a:rPr lang="en-US" sz="2400" dirty="0"/>
              <a:t>, </a:t>
            </a:r>
            <a:r>
              <a:rPr lang="en-US" sz="2400" b="1" dirty="0"/>
              <a:t>discharged</a:t>
            </a:r>
            <a:r>
              <a:rPr lang="en-US" sz="2400" dirty="0"/>
              <a:t>, </a:t>
            </a:r>
            <a:r>
              <a:rPr lang="en-US" sz="2400" b="1" dirty="0"/>
              <a:t>are discharging</a:t>
            </a:r>
            <a:r>
              <a:rPr lang="en-US" sz="2400" dirty="0">
                <a:solidFill>
                  <a:srgbClr val="FF0000"/>
                </a:solidFill>
              </a:rPr>
              <a:t>, </a:t>
            </a:r>
            <a:r>
              <a:rPr lang="en-US" sz="2400" b="1" dirty="0">
                <a:solidFill>
                  <a:srgbClr val="FF0000"/>
                </a:solidFill>
              </a:rPr>
              <a:t>are discharged</a:t>
            </a:r>
            <a:r>
              <a:rPr lang="en-US" sz="2400" dirty="0"/>
              <a:t>) during storms, giving rise to lightning flashes and thunder.</a:t>
            </a:r>
          </a:p>
        </p:txBody>
      </p:sp>
    </p:spTree>
    <p:extLst>
      <p:ext uri="{BB962C8B-B14F-4D97-AF65-F5344CB8AC3E}">
        <p14:creationId xmlns:p14="http://schemas.microsoft.com/office/powerpoint/2010/main" val="1978889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09C2225-A045-F1F1-7BF5-22938B46EAC5}"/>
              </a:ext>
            </a:extLst>
          </p:cNvPr>
          <p:cNvSpPr>
            <a:spLocks noGrp="1" noChangeArrowheads="1"/>
          </p:cNvSpPr>
          <p:nvPr>
            <p:ph idx="1"/>
          </p:nvPr>
        </p:nvSpPr>
        <p:spPr bwMode="auto">
          <a:xfrm>
            <a:off x="729205" y="688201"/>
            <a:ext cx="678923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Impact On- correct collocation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Unlike</a:t>
            </a:r>
            <a:r>
              <a:rPr kumimoji="0" lang="en-US" altLang="en-US" sz="2000" b="0" i="0" u="none" strike="noStrike" cap="none" normalizeH="0" baseline="0" dirty="0">
                <a:ln>
                  <a:noFill/>
                </a:ln>
                <a:solidFill>
                  <a:schemeClr val="tx1"/>
                </a:solidFill>
                <a:effectLst/>
                <a:latin typeface="Arial" panose="020B0604020202020204" pitchFamily="34" charset="0"/>
              </a:rPr>
              <a:t> traditional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Unlike</a:t>
            </a:r>
            <a:r>
              <a:rPr kumimoji="0" lang="en-US" altLang="en-US" sz="2000" b="0" i="0" u="none" strike="noStrike" cap="none" normalizeH="0" baseline="0" dirty="0">
                <a:ln>
                  <a:noFill/>
                </a:ln>
                <a:solidFill>
                  <a:schemeClr val="tx1"/>
                </a:solidFill>
                <a:effectLst/>
                <a:latin typeface="Arial" panose="020B0604020202020204" pitchFamily="34" charset="0"/>
              </a:rPr>
              <a:t> is used for comparison/contrast.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Unless</a:t>
            </a:r>
            <a:r>
              <a:rPr kumimoji="0" lang="en-US" altLang="en-US" sz="2000" b="0" i="0" u="none" strike="noStrike" cap="none" normalizeH="0" baseline="0" dirty="0">
                <a:ln>
                  <a:noFill/>
                </a:ln>
                <a:solidFill>
                  <a:schemeClr val="tx1"/>
                </a:solidFill>
                <a:effectLst/>
                <a:latin typeface="Arial" panose="020B0604020202020204" pitchFamily="34" charset="0"/>
              </a:rPr>
              <a:t> = conditional (“Unless you study...”)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Except</a:t>
            </a:r>
            <a:r>
              <a:rPr kumimoji="0" lang="en-US" altLang="en-US" sz="2000" b="0" i="0" u="none" strike="noStrike" cap="none" normalizeH="0" baseline="0" dirty="0">
                <a:ln>
                  <a:noFill/>
                </a:ln>
                <a:solidFill>
                  <a:schemeClr val="tx1"/>
                </a:solidFill>
                <a:effectLst/>
                <a:latin typeface="Arial" panose="020B0604020202020204" pitchFamily="34" charset="0"/>
              </a:rPr>
              <a:t> = exclusion, not suitable for this contrast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Besides</a:t>
            </a:r>
            <a:r>
              <a:rPr kumimoji="0" lang="en-US" altLang="en-US" sz="2000" b="0" i="0" u="none" strike="noStrike" cap="none" normalizeH="0" baseline="0" dirty="0">
                <a:ln>
                  <a:noFill/>
                </a:ln>
                <a:solidFill>
                  <a:schemeClr val="tx1"/>
                </a:solidFill>
                <a:effectLst/>
                <a:latin typeface="Arial" panose="020B0604020202020204" pitchFamily="34" charset="0"/>
              </a:rPr>
              <a:t> = addition, not contrast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Tip:</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Use “unlike” when directly contrasting two things.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CF49CD9-F30A-1F1E-2847-563564B1F2AA}"/>
              </a:ext>
            </a:extLst>
          </p:cNvPr>
          <p:cNvSpPr>
            <a:spLocks noChangeArrowheads="1"/>
          </p:cNvSpPr>
          <p:nvPr/>
        </p:nvSpPr>
        <p:spPr bwMode="auto">
          <a:xfrm>
            <a:off x="729205" y="3253941"/>
            <a:ext cx="565250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Build up” is a </a:t>
            </a:r>
            <a:r>
              <a:rPr kumimoji="0" lang="en-US" altLang="en-US" sz="2000" b="1" i="0" u="none" strike="noStrike" cap="none" normalizeH="0" baseline="0" dirty="0" err="1">
                <a:ln>
                  <a:noFill/>
                </a:ln>
                <a:solidFill>
                  <a:schemeClr val="tx1"/>
                </a:solidFill>
                <a:effectLst/>
                <a:latin typeface="Arial" panose="020B0604020202020204" pitchFamily="34" charset="0"/>
              </a:rPr>
              <a:t>phrasl</a:t>
            </a:r>
            <a:r>
              <a:rPr lang="en-US" altLang="en-US" sz="2000" b="1" dirty="0" err="1">
                <a:latin typeface="Arial" panose="020B0604020202020204" pitchFamily="34" charset="0"/>
              </a:rPr>
              <a:t>verb</a:t>
            </a:r>
            <a:r>
              <a:rPr lang="en-US" altLang="en-US" sz="2000" dirty="0">
                <a:latin typeface="Arial" panose="020B0604020202020204" pitchFamily="34" charset="0"/>
              </a:rPr>
              <a:t> meaning accumulate.</a:t>
            </a:r>
          </a:p>
          <a:p>
            <a:pPr lvl="0" eaLnBrk="0" fontAlgn="base" hangingPunct="0">
              <a:spcBef>
                <a:spcPct val="0"/>
              </a:spcBef>
              <a:spcAft>
                <a:spcPct val="0"/>
              </a:spcAft>
              <a:buFontTx/>
              <a:buChar char="•"/>
            </a:pPr>
            <a:r>
              <a:rPr lang="en-US" altLang="en-US" sz="2000" dirty="0">
                <a:latin typeface="Arial" panose="020B0604020202020204" pitchFamily="34" charset="0"/>
              </a:rPr>
              <a:t>❌ </a:t>
            </a:r>
            <a:r>
              <a:rPr lang="en-US" altLang="en-US" sz="2000" i="1" dirty="0">
                <a:latin typeface="Arial" panose="020B0604020202020204" pitchFamily="34" charset="0"/>
              </a:rPr>
              <a:t>build of/on/around</a:t>
            </a:r>
            <a:r>
              <a:rPr lang="en-US" altLang="en-US" sz="2000" dirty="0">
                <a:latin typeface="Arial" panose="020B0604020202020204" pitchFamily="34" charset="0"/>
              </a:rPr>
              <a:t> – incorrect in this context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37C87A36-826D-12B5-CDBE-19F8FA09E299}"/>
              </a:ext>
            </a:extLst>
          </p:cNvPr>
          <p:cNvSpPr>
            <a:spLocks noChangeArrowheads="1"/>
          </p:cNvSpPr>
          <p:nvPr/>
        </p:nvSpPr>
        <p:spPr bwMode="auto">
          <a:xfrm>
            <a:off x="656021" y="4161506"/>
            <a:ext cx="997760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Passive voice is correct: “charges are discharged”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discharge</a:t>
            </a:r>
            <a:r>
              <a:rPr kumimoji="0" lang="en-US" altLang="en-US" sz="2000" b="0" i="0" u="none" strike="noStrike" cap="none" normalizeH="0" baseline="0" dirty="0">
                <a:ln>
                  <a:noFill/>
                </a:ln>
                <a:solidFill>
                  <a:schemeClr val="tx1"/>
                </a:solidFill>
                <a:effectLst/>
                <a:latin typeface="Arial" panose="020B0604020202020204" pitchFamily="34" charset="0"/>
              </a:rPr>
              <a:t> – base form, not grammatically correct 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discharged</a:t>
            </a:r>
            <a:r>
              <a:rPr kumimoji="0" lang="en-US" altLang="en-US" sz="2000" b="0" i="0" u="none" strike="noStrike" cap="none" normalizeH="0" baseline="0" dirty="0">
                <a:ln>
                  <a:noFill/>
                </a:ln>
                <a:solidFill>
                  <a:schemeClr val="tx1"/>
                </a:solidFill>
                <a:effectLst/>
                <a:latin typeface="Arial" panose="020B0604020202020204" pitchFamily="34" charset="0"/>
              </a:rPr>
              <a:t> – past, doesn’t match the ongoing 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are discharging</a:t>
            </a:r>
            <a:r>
              <a:rPr kumimoji="0" lang="en-US" altLang="en-US" sz="2000" b="0" i="0" u="none" strike="noStrike" cap="none" normalizeH="0" baseline="0" dirty="0">
                <a:ln>
                  <a:noFill/>
                </a:ln>
                <a:solidFill>
                  <a:schemeClr val="tx1"/>
                </a:solidFill>
                <a:effectLst/>
                <a:latin typeface="Arial" panose="020B0604020202020204" pitchFamily="34" charset="0"/>
              </a:rPr>
              <a:t> – continuous, not correct 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Tip:</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“Are + past participle” = passive voice used when subject receives the action.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2412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6638-27AC-AC5D-0406-7D2EBAFC72EC}"/>
              </a:ext>
            </a:extLst>
          </p:cNvPr>
          <p:cNvSpPr>
            <a:spLocks noGrp="1"/>
          </p:cNvSpPr>
          <p:nvPr>
            <p:ph type="title"/>
          </p:nvPr>
        </p:nvSpPr>
        <p:spPr/>
        <p:txBody>
          <a:bodyPr/>
          <a:lstStyle/>
          <a:p>
            <a:r>
              <a:rPr lang="en-US" altLang="en-US" b="1" dirty="0">
                <a:latin typeface="Arial" panose="020B0604020202020204" pitchFamily="34" charset="0"/>
              </a:rPr>
              <a:t>What Are Phrasal Verbs?</a:t>
            </a:r>
            <a:br>
              <a:rPr lang="en-US" altLang="en-US" b="1" dirty="0">
                <a:latin typeface="Arial" panose="020B0604020202020204" pitchFamily="34" charset="0"/>
              </a:rPr>
            </a:br>
            <a:endParaRPr lang="en-US" dirty="0"/>
          </a:p>
        </p:txBody>
      </p:sp>
      <p:sp>
        <p:nvSpPr>
          <p:cNvPr id="5" name="Rectangle 2">
            <a:extLst>
              <a:ext uri="{FF2B5EF4-FFF2-40B4-BE49-F238E27FC236}">
                <a16:creationId xmlns:a16="http://schemas.microsoft.com/office/drawing/2014/main" id="{1452BB23-A94F-F305-FFFA-DEC7BF452C44}"/>
              </a:ext>
            </a:extLst>
          </p:cNvPr>
          <p:cNvSpPr>
            <a:spLocks noGrp="1" noChangeArrowheads="1"/>
          </p:cNvSpPr>
          <p:nvPr>
            <p:ph idx="1"/>
          </p:nvPr>
        </p:nvSpPr>
        <p:spPr bwMode="auto">
          <a:xfrm>
            <a:off x="838200" y="1086987"/>
            <a:ext cx="112620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phrasal verb</a:t>
            </a:r>
            <a:r>
              <a:rPr kumimoji="0" lang="en-US" altLang="en-US" sz="1800" b="0" i="0" u="none" strike="noStrike" cap="none" normalizeH="0" baseline="0" dirty="0">
                <a:ln>
                  <a:noFill/>
                </a:ln>
                <a:solidFill>
                  <a:schemeClr val="tx1"/>
                </a:solidFill>
                <a:effectLst/>
                <a:latin typeface="Arial" panose="020B0604020202020204" pitchFamily="34" charset="0"/>
              </a:rPr>
              <a:t> is a </a:t>
            </a:r>
            <a:r>
              <a:rPr kumimoji="0" lang="en-US" altLang="en-US" sz="1800" b="1" i="0" u="none" strike="noStrike" cap="none" normalizeH="0" baseline="0" dirty="0">
                <a:ln>
                  <a:noFill/>
                </a:ln>
                <a:solidFill>
                  <a:schemeClr val="tx1"/>
                </a:solidFill>
                <a:effectLst/>
                <a:latin typeface="Arial" panose="020B0604020202020204" pitchFamily="34" charset="0"/>
              </a:rPr>
              <a:t>verb + preposition/adverb</a:t>
            </a:r>
            <a:r>
              <a:rPr kumimoji="0" lang="en-US" altLang="en-US" sz="1800" b="0" i="0" u="none" strike="noStrike" cap="none" normalizeH="0" baseline="0" dirty="0">
                <a:ln>
                  <a:noFill/>
                </a:ln>
                <a:solidFill>
                  <a:schemeClr val="tx1"/>
                </a:solidFill>
                <a:effectLst/>
                <a:latin typeface="Arial" panose="020B0604020202020204" pitchFamily="34" charset="0"/>
              </a:rPr>
              <a:t> that forms a new meaning different from the individual 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Example: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Look up</a:t>
            </a:r>
            <a:r>
              <a:rPr kumimoji="0" lang="en-US" altLang="en-US" sz="1800" b="0" i="0" u="none" strike="noStrike" cap="none" normalizeH="0" baseline="0" dirty="0">
                <a:ln>
                  <a:noFill/>
                </a:ln>
                <a:solidFill>
                  <a:schemeClr val="tx1"/>
                </a:solidFill>
                <a:effectLst/>
                <a:latin typeface="Arial" panose="020B0604020202020204" pitchFamily="34" charset="0"/>
              </a:rPr>
              <a:t> = to search for information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(Not “look” + “up” literally)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669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440E-BB41-7EE2-CACD-EC8C6B0CC8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0D9D67-7A99-361A-FAB7-40C555CB575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8497D58-37E9-FC80-5CB4-99906A3ABDF1}"/>
              </a:ext>
            </a:extLst>
          </p:cNvPr>
          <p:cNvPicPr>
            <a:picLocks noChangeAspect="1"/>
          </p:cNvPicPr>
          <p:nvPr/>
        </p:nvPicPr>
        <p:blipFill>
          <a:blip r:embed="rId2"/>
          <a:stretch>
            <a:fillRect/>
          </a:stretch>
        </p:blipFill>
        <p:spPr>
          <a:xfrm>
            <a:off x="140676" y="199992"/>
            <a:ext cx="12192000" cy="5976971"/>
          </a:xfrm>
          <a:prstGeom prst="rect">
            <a:avLst/>
          </a:prstGeom>
        </p:spPr>
      </p:pic>
    </p:spTree>
    <p:extLst>
      <p:ext uri="{BB962C8B-B14F-4D97-AF65-F5344CB8AC3E}">
        <p14:creationId xmlns:p14="http://schemas.microsoft.com/office/powerpoint/2010/main" val="3546621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4A37588-C1AB-E10A-8DA1-62EF5D656CC2}"/>
              </a:ext>
            </a:extLst>
          </p:cNvPr>
          <p:cNvGraphicFramePr>
            <a:graphicFrameLocks noGrp="1"/>
          </p:cNvGraphicFramePr>
          <p:nvPr>
            <p:ph idx="1"/>
            <p:extLst>
              <p:ext uri="{D42A27DB-BD31-4B8C-83A1-F6EECF244321}">
                <p14:modId xmlns:p14="http://schemas.microsoft.com/office/powerpoint/2010/main" val="3362273175"/>
              </p:ext>
            </p:extLst>
          </p:nvPr>
        </p:nvGraphicFramePr>
        <p:xfrm>
          <a:off x="698821" y="0"/>
          <a:ext cx="10794357" cy="6564535"/>
        </p:xfrm>
        <a:graphic>
          <a:graphicData uri="http://schemas.openxmlformats.org/drawingml/2006/table">
            <a:tbl>
              <a:tblPr/>
              <a:tblGrid>
                <a:gridCol w="3598119">
                  <a:extLst>
                    <a:ext uri="{9D8B030D-6E8A-4147-A177-3AD203B41FA5}">
                      <a16:colId xmlns:a16="http://schemas.microsoft.com/office/drawing/2014/main" val="662478710"/>
                    </a:ext>
                  </a:extLst>
                </a:gridCol>
                <a:gridCol w="3598119">
                  <a:extLst>
                    <a:ext uri="{9D8B030D-6E8A-4147-A177-3AD203B41FA5}">
                      <a16:colId xmlns:a16="http://schemas.microsoft.com/office/drawing/2014/main" val="4239366687"/>
                    </a:ext>
                  </a:extLst>
                </a:gridCol>
                <a:gridCol w="3598119">
                  <a:extLst>
                    <a:ext uri="{9D8B030D-6E8A-4147-A177-3AD203B41FA5}">
                      <a16:colId xmlns:a16="http://schemas.microsoft.com/office/drawing/2014/main" val="1676352607"/>
                    </a:ext>
                  </a:extLst>
                </a:gridCol>
              </a:tblGrid>
              <a:tr h="530779">
                <a:tc>
                  <a:txBody>
                    <a:bodyPr/>
                    <a:lstStyle/>
                    <a:p>
                      <a:r>
                        <a:rPr lang="en-US" sz="2800" b="1"/>
                        <a:t>Phrasal Verb</a:t>
                      </a:r>
                      <a:endParaRPr lang="en-US" sz="2800"/>
                    </a:p>
                  </a:txBody>
                  <a:tcPr anchor="ctr">
                    <a:lnL>
                      <a:noFill/>
                    </a:lnL>
                    <a:lnR>
                      <a:noFill/>
                    </a:lnR>
                    <a:lnT>
                      <a:noFill/>
                    </a:lnT>
                    <a:lnB>
                      <a:noFill/>
                    </a:lnB>
                    <a:noFill/>
                  </a:tcPr>
                </a:tc>
                <a:tc>
                  <a:txBody>
                    <a:bodyPr/>
                    <a:lstStyle/>
                    <a:p>
                      <a:r>
                        <a:rPr lang="en-US" sz="2800" b="1"/>
                        <a:t>Meaning</a:t>
                      </a:r>
                      <a:endParaRPr lang="en-US" sz="2800"/>
                    </a:p>
                  </a:txBody>
                  <a:tcPr anchor="ctr">
                    <a:lnL>
                      <a:noFill/>
                    </a:lnL>
                    <a:lnR>
                      <a:noFill/>
                    </a:lnR>
                    <a:lnT>
                      <a:noFill/>
                    </a:lnT>
                    <a:lnB>
                      <a:noFill/>
                    </a:lnB>
                    <a:noFill/>
                  </a:tcPr>
                </a:tc>
                <a:tc>
                  <a:txBody>
                    <a:bodyPr/>
                    <a:lstStyle/>
                    <a:p>
                      <a:r>
                        <a:rPr lang="en-US" sz="2800" b="1" dirty="0"/>
                        <a:t>Example</a:t>
                      </a:r>
                      <a:endParaRPr lang="en-US" sz="2800" dirty="0"/>
                    </a:p>
                  </a:txBody>
                  <a:tcPr anchor="ctr">
                    <a:lnL>
                      <a:noFill/>
                    </a:lnL>
                    <a:lnR>
                      <a:noFill/>
                    </a:lnR>
                    <a:lnT>
                      <a:noFill/>
                    </a:lnT>
                    <a:lnB>
                      <a:noFill/>
                    </a:lnB>
                    <a:noFill/>
                  </a:tcPr>
                </a:tc>
                <a:extLst>
                  <a:ext uri="{0D108BD9-81ED-4DB2-BD59-A6C34878D82A}">
                    <a16:rowId xmlns:a16="http://schemas.microsoft.com/office/drawing/2014/main" val="2488126413"/>
                  </a:ext>
                </a:extLst>
              </a:tr>
              <a:tr h="730402">
                <a:tc>
                  <a:txBody>
                    <a:bodyPr/>
                    <a:lstStyle/>
                    <a:p>
                      <a:r>
                        <a:rPr lang="en-US" sz="2000" b="1"/>
                        <a:t>Carry out</a:t>
                      </a:r>
                      <a:endParaRPr lang="en-US" sz="2000"/>
                    </a:p>
                  </a:txBody>
                  <a:tcPr anchor="ctr">
                    <a:lnL>
                      <a:noFill/>
                    </a:lnL>
                    <a:lnR>
                      <a:noFill/>
                    </a:lnR>
                    <a:lnT>
                      <a:noFill/>
                    </a:lnT>
                    <a:lnB>
                      <a:noFill/>
                    </a:lnB>
                    <a:noFill/>
                  </a:tcPr>
                </a:tc>
                <a:tc>
                  <a:txBody>
                    <a:bodyPr/>
                    <a:lstStyle/>
                    <a:p>
                      <a:r>
                        <a:rPr lang="en-US" sz="2000"/>
                        <a:t>to perform or conduct</a:t>
                      </a:r>
                    </a:p>
                  </a:txBody>
                  <a:tcPr anchor="ctr">
                    <a:lnL>
                      <a:noFill/>
                    </a:lnL>
                    <a:lnR>
                      <a:noFill/>
                    </a:lnR>
                    <a:lnT>
                      <a:noFill/>
                    </a:lnT>
                    <a:lnB>
                      <a:noFill/>
                    </a:lnB>
                    <a:noFill/>
                  </a:tcPr>
                </a:tc>
                <a:tc>
                  <a:txBody>
                    <a:bodyPr/>
                    <a:lstStyle/>
                    <a:p>
                      <a:r>
                        <a:rPr lang="en-US" sz="2000" dirty="0"/>
                        <a:t>The study was </a:t>
                      </a:r>
                      <a:r>
                        <a:rPr lang="en-US" sz="2000" b="1" dirty="0"/>
                        <a:t>carried out</a:t>
                      </a:r>
                      <a:r>
                        <a:rPr lang="en-US" sz="2000" dirty="0"/>
                        <a:t> in 2020.</a:t>
                      </a:r>
                    </a:p>
                  </a:txBody>
                  <a:tcPr anchor="ctr">
                    <a:lnL>
                      <a:noFill/>
                    </a:lnL>
                    <a:lnR>
                      <a:noFill/>
                    </a:lnR>
                    <a:lnT>
                      <a:noFill/>
                    </a:lnT>
                    <a:lnB>
                      <a:noFill/>
                    </a:lnB>
                    <a:noFill/>
                  </a:tcPr>
                </a:tc>
                <a:extLst>
                  <a:ext uri="{0D108BD9-81ED-4DB2-BD59-A6C34878D82A}">
                    <a16:rowId xmlns:a16="http://schemas.microsoft.com/office/drawing/2014/main" val="4037558874"/>
                  </a:ext>
                </a:extLst>
              </a:tr>
              <a:tr h="412836">
                <a:tc>
                  <a:txBody>
                    <a:bodyPr/>
                    <a:lstStyle/>
                    <a:p>
                      <a:r>
                        <a:rPr lang="en-US" sz="2000" b="1"/>
                        <a:t>Set up</a:t>
                      </a:r>
                      <a:endParaRPr lang="en-US" sz="2000"/>
                    </a:p>
                  </a:txBody>
                  <a:tcPr anchor="ctr">
                    <a:lnL>
                      <a:noFill/>
                    </a:lnL>
                    <a:lnR>
                      <a:noFill/>
                    </a:lnR>
                    <a:lnT>
                      <a:noFill/>
                    </a:lnT>
                    <a:lnB>
                      <a:noFill/>
                    </a:lnB>
                    <a:noFill/>
                  </a:tcPr>
                </a:tc>
                <a:tc>
                  <a:txBody>
                    <a:bodyPr/>
                    <a:lstStyle/>
                    <a:p>
                      <a:r>
                        <a:rPr lang="en-US" sz="2000"/>
                        <a:t>to establish or arrange</a:t>
                      </a:r>
                    </a:p>
                  </a:txBody>
                  <a:tcPr anchor="ctr">
                    <a:lnL>
                      <a:noFill/>
                    </a:lnL>
                    <a:lnR>
                      <a:noFill/>
                    </a:lnR>
                    <a:lnT>
                      <a:noFill/>
                    </a:lnT>
                    <a:lnB>
                      <a:noFill/>
                    </a:lnB>
                    <a:noFill/>
                  </a:tcPr>
                </a:tc>
                <a:tc>
                  <a:txBody>
                    <a:bodyPr/>
                    <a:lstStyle/>
                    <a:p>
                      <a:r>
                        <a:rPr lang="en-US" sz="2000" dirty="0"/>
                        <a:t>They </a:t>
                      </a:r>
                      <a:r>
                        <a:rPr lang="en-US" sz="2000" b="1" dirty="0"/>
                        <a:t>set up</a:t>
                      </a:r>
                      <a:r>
                        <a:rPr lang="en-US" sz="2000" dirty="0"/>
                        <a:t> a new research lab.</a:t>
                      </a:r>
                    </a:p>
                  </a:txBody>
                  <a:tcPr anchor="ctr">
                    <a:lnL>
                      <a:noFill/>
                    </a:lnL>
                    <a:lnR>
                      <a:noFill/>
                    </a:lnR>
                    <a:lnT>
                      <a:noFill/>
                    </a:lnT>
                    <a:lnB>
                      <a:noFill/>
                    </a:lnB>
                    <a:noFill/>
                  </a:tcPr>
                </a:tc>
                <a:extLst>
                  <a:ext uri="{0D108BD9-81ED-4DB2-BD59-A6C34878D82A}">
                    <a16:rowId xmlns:a16="http://schemas.microsoft.com/office/drawing/2014/main" val="350072453"/>
                  </a:ext>
                </a:extLst>
              </a:tr>
              <a:tr h="412836">
                <a:tc>
                  <a:txBody>
                    <a:bodyPr/>
                    <a:lstStyle/>
                    <a:p>
                      <a:r>
                        <a:rPr lang="en-US" sz="2000" b="1" dirty="0"/>
                        <a:t>Come up with</a:t>
                      </a:r>
                      <a:endParaRPr lang="en-US" sz="2000" dirty="0"/>
                    </a:p>
                  </a:txBody>
                  <a:tcPr anchor="ctr">
                    <a:lnL>
                      <a:noFill/>
                    </a:lnL>
                    <a:lnR>
                      <a:noFill/>
                    </a:lnR>
                    <a:lnT>
                      <a:noFill/>
                    </a:lnT>
                    <a:lnB>
                      <a:noFill/>
                    </a:lnB>
                    <a:noFill/>
                  </a:tcPr>
                </a:tc>
                <a:tc>
                  <a:txBody>
                    <a:bodyPr/>
                    <a:lstStyle/>
                    <a:p>
                      <a:r>
                        <a:rPr lang="en-US" sz="2000"/>
                        <a:t>to invent or produce an idea</a:t>
                      </a:r>
                    </a:p>
                  </a:txBody>
                  <a:tcPr anchor="ctr">
                    <a:lnL>
                      <a:noFill/>
                    </a:lnL>
                    <a:lnR>
                      <a:noFill/>
                    </a:lnR>
                    <a:lnT>
                      <a:noFill/>
                    </a:lnT>
                    <a:lnB>
                      <a:noFill/>
                    </a:lnB>
                    <a:noFill/>
                  </a:tcPr>
                </a:tc>
                <a:tc>
                  <a:txBody>
                    <a:bodyPr/>
                    <a:lstStyle/>
                    <a:p>
                      <a:r>
                        <a:rPr lang="en-US" sz="2000"/>
                        <a:t>She </a:t>
                      </a:r>
                      <a:r>
                        <a:rPr lang="en-US" sz="2000" b="1"/>
                        <a:t>came up with</a:t>
                      </a:r>
                      <a:r>
                        <a:rPr lang="en-US" sz="2000"/>
                        <a:t> a solution.</a:t>
                      </a:r>
                    </a:p>
                  </a:txBody>
                  <a:tcPr anchor="ctr">
                    <a:lnL>
                      <a:noFill/>
                    </a:lnL>
                    <a:lnR>
                      <a:noFill/>
                    </a:lnR>
                    <a:lnT>
                      <a:noFill/>
                    </a:lnT>
                    <a:lnB>
                      <a:noFill/>
                    </a:lnB>
                    <a:noFill/>
                  </a:tcPr>
                </a:tc>
                <a:extLst>
                  <a:ext uri="{0D108BD9-81ED-4DB2-BD59-A6C34878D82A}">
                    <a16:rowId xmlns:a16="http://schemas.microsoft.com/office/drawing/2014/main" val="4069725516"/>
                  </a:ext>
                </a:extLst>
              </a:tr>
              <a:tr h="730402">
                <a:tc>
                  <a:txBody>
                    <a:bodyPr/>
                    <a:lstStyle/>
                    <a:p>
                      <a:r>
                        <a:rPr lang="en-US" sz="2000" b="1"/>
                        <a:t>Take part in</a:t>
                      </a:r>
                      <a:endParaRPr lang="en-US" sz="2000"/>
                    </a:p>
                  </a:txBody>
                  <a:tcPr anchor="ctr">
                    <a:lnL>
                      <a:noFill/>
                    </a:lnL>
                    <a:lnR>
                      <a:noFill/>
                    </a:lnR>
                    <a:lnT>
                      <a:noFill/>
                    </a:lnT>
                    <a:lnB>
                      <a:noFill/>
                    </a:lnB>
                    <a:noFill/>
                  </a:tcPr>
                </a:tc>
                <a:tc>
                  <a:txBody>
                    <a:bodyPr/>
                    <a:lstStyle/>
                    <a:p>
                      <a:r>
                        <a:rPr lang="en-US" sz="2000"/>
                        <a:t>to participate</a:t>
                      </a:r>
                    </a:p>
                  </a:txBody>
                  <a:tcPr anchor="ctr">
                    <a:lnL>
                      <a:noFill/>
                    </a:lnL>
                    <a:lnR>
                      <a:noFill/>
                    </a:lnR>
                    <a:lnT>
                      <a:noFill/>
                    </a:lnT>
                    <a:lnB>
                      <a:noFill/>
                    </a:lnB>
                    <a:noFill/>
                  </a:tcPr>
                </a:tc>
                <a:tc>
                  <a:txBody>
                    <a:bodyPr/>
                    <a:lstStyle/>
                    <a:p>
                      <a:r>
                        <a:rPr lang="en-US" sz="2000"/>
                        <a:t>Students </a:t>
                      </a:r>
                      <a:r>
                        <a:rPr lang="en-US" sz="2000" b="1"/>
                        <a:t>took part in</a:t>
                      </a:r>
                      <a:r>
                        <a:rPr lang="en-US" sz="2000"/>
                        <a:t> the survey.</a:t>
                      </a:r>
                    </a:p>
                  </a:txBody>
                  <a:tcPr anchor="ctr">
                    <a:lnL>
                      <a:noFill/>
                    </a:lnL>
                    <a:lnR>
                      <a:noFill/>
                    </a:lnR>
                    <a:lnT>
                      <a:noFill/>
                    </a:lnT>
                    <a:lnB>
                      <a:noFill/>
                    </a:lnB>
                    <a:noFill/>
                  </a:tcPr>
                </a:tc>
                <a:extLst>
                  <a:ext uri="{0D108BD9-81ED-4DB2-BD59-A6C34878D82A}">
                    <a16:rowId xmlns:a16="http://schemas.microsoft.com/office/drawing/2014/main" val="3442080011"/>
                  </a:ext>
                </a:extLst>
              </a:tr>
              <a:tr h="730402">
                <a:tc>
                  <a:txBody>
                    <a:bodyPr/>
                    <a:lstStyle/>
                    <a:p>
                      <a:r>
                        <a:rPr lang="en-US" sz="2000" b="1"/>
                        <a:t>Figure out</a:t>
                      </a:r>
                      <a:endParaRPr lang="en-US" sz="2000"/>
                    </a:p>
                  </a:txBody>
                  <a:tcPr anchor="ctr">
                    <a:lnL>
                      <a:noFill/>
                    </a:lnL>
                    <a:lnR>
                      <a:noFill/>
                    </a:lnR>
                    <a:lnT>
                      <a:noFill/>
                    </a:lnT>
                    <a:lnB>
                      <a:noFill/>
                    </a:lnB>
                    <a:noFill/>
                  </a:tcPr>
                </a:tc>
                <a:tc>
                  <a:txBody>
                    <a:bodyPr/>
                    <a:lstStyle/>
                    <a:p>
                      <a:r>
                        <a:rPr lang="en-US" sz="2000"/>
                        <a:t>to understand or solve</a:t>
                      </a:r>
                    </a:p>
                  </a:txBody>
                  <a:tcPr anchor="ctr">
                    <a:lnL>
                      <a:noFill/>
                    </a:lnL>
                    <a:lnR>
                      <a:noFill/>
                    </a:lnR>
                    <a:lnT>
                      <a:noFill/>
                    </a:lnT>
                    <a:lnB>
                      <a:noFill/>
                    </a:lnB>
                    <a:noFill/>
                  </a:tcPr>
                </a:tc>
                <a:tc>
                  <a:txBody>
                    <a:bodyPr/>
                    <a:lstStyle/>
                    <a:p>
                      <a:r>
                        <a:rPr lang="en-US" sz="2000"/>
                        <a:t>We need to </a:t>
                      </a:r>
                      <a:r>
                        <a:rPr lang="en-US" sz="2000" b="1"/>
                        <a:t>figure out</a:t>
                      </a:r>
                      <a:r>
                        <a:rPr lang="en-US" sz="2000"/>
                        <a:t> the cause.</a:t>
                      </a:r>
                    </a:p>
                  </a:txBody>
                  <a:tcPr anchor="ctr">
                    <a:lnL>
                      <a:noFill/>
                    </a:lnL>
                    <a:lnR>
                      <a:noFill/>
                    </a:lnR>
                    <a:lnT>
                      <a:noFill/>
                    </a:lnT>
                    <a:lnB>
                      <a:noFill/>
                    </a:lnB>
                    <a:noFill/>
                  </a:tcPr>
                </a:tc>
                <a:extLst>
                  <a:ext uri="{0D108BD9-81ED-4DB2-BD59-A6C34878D82A}">
                    <a16:rowId xmlns:a16="http://schemas.microsoft.com/office/drawing/2014/main" val="403208515"/>
                  </a:ext>
                </a:extLst>
              </a:tr>
              <a:tr h="412836">
                <a:tc>
                  <a:txBody>
                    <a:bodyPr/>
                    <a:lstStyle/>
                    <a:p>
                      <a:r>
                        <a:rPr lang="en-US" sz="2000" b="1"/>
                        <a:t>Put forward</a:t>
                      </a:r>
                      <a:endParaRPr lang="en-US" sz="2000"/>
                    </a:p>
                  </a:txBody>
                  <a:tcPr anchor="ctr">
                    <a:lnL>
                      <a:noFill/>
                    </a:lnL>
                    <a:lnR>
                      <a:noFill/>
                    </a:lnR>
                    <a:lnT>
                      <a:noFill/>
                    </a:lnT>
                    <a:lnB>
                      <a:noFill/>
                    </a:lnB>
                    <a:noFill/>
                  </a:tcPr>
                </a:tc>
                <a:tc>
                  <a:txBody>
                    <a:bodyPr/>
                    <a:lstStyle/>
                    <a:p>
                      <a:r>
                        <a:rPr lang="en-US" sz="2000"/>
                        <a:t>to suggest or propose</a:t>
                      </a:r>
                    </a:p>
                  </a:txBody>
                  <a:tcPr anchor="ctr">
                    <a:lnL>
                      <a:noFill/>
                    </a:lnL>
                    <a:lnR>
                      <a:noFill/>
                    </a:lnR>
                    <a:lnT>
                      <a:noFill/>
                    </a:lnT>
                    <a:lnB>
                      <a:noFill/>
                    </a:lnB>
                    <a:noFill/>
                  </a:tcPr>
                </a:tc>
                <a:tc>
                  <a:txBody>
                    <a:bodyPr/>
                    <a:lstStyle/>
                    <a:p>
                      <a:r>
                        <a:rPr lang="en-US" sz="2000"/>
                        <a:t>A new theory was </a:t>
                      </a:r>
                      <a:r>
                        <a:rPr lang="en-US" sz="2000" b="1"/>
                        <a:t>put forward</a:t>
                      </a:r>
                      <a:r>
                        <a:rPr lang="en-US" sz="2000"/>
                        <a:t>.</a:t>
                      </a:r>
                    </a:p>
                  </a:txBody>
                  <a:tcPr anchor="ctr">
                    <a:lnL>
                      <a:noFill/>
                    </a:lnL>
                    <a:lnR>
                      <a:noFill/>
                    </a:lnR>
                    <a:lnT>
                      <a:noFill/>
                    </a:lnT>
                    <a:lnB>
                      <a:noFill/>
                    </a:lnB>
                    <a:noFill/>
                  </a:tcPr>
                </a:tc>
                <a:extLst>
                  <a:ext uri="{0D108BD9-81ED-4DB2-BD59-A6C34878D82A}">
                    <a16:rowId xmlns:a16="http://schemas.microsoft.com/office/drawing/2014/main" val="3335502235"/>
                  </a:ext>
                </a:extLst>
              </a:tr>
              <a:tr h="730402">
                <a:tc>
                  <a:txBody>
                    <a:bodyPr/>
                    <a:lstStyle/>
                    <a:p>
                      <a:r>
                        <a:rPr lang="en-US" sz="2000" b="1"/>
                        <a:t>Make up</a:t>
                      </a:r>
                      <a:endParaRPr lang="en-US" sz="2000"/>
                    </a:p>
                  </a:txBody>
                  <a:tcPr anchor="ctr">
                    <a:lnL>
                      <a:noFill/>
                    </a:lnL>
                    <a:lnR>
                      <a:noFill/>
                    </a:lnR>
                    <a:lnT>
                      <a:noFill/>
                    </a:lnT>
                    <a:lnB>
                      <a:noFill/>
                    </a:lnB>
                    <a:noFill/>
                  </a:tcPr>
                </a:tc>
                <a:tc>
                  <a:txBody>
                    <a:bodyPr/>
                    <a:lstStyle/>
                    <a:p>
                      <a:r>
                        <a:rPr lang="en-US" sz="2000"/>
                        <a:t>to form or constitute</a:t>
                      </a:r>
                    </a:p>
                  </a:txBody>
                  <a:tcPr anchor="ctr">
                    <a:lnL>
                      <a:noFill/>
                    </a:lnL>
                    <a:lnR>
                      <a:noFill/>
                    </a:lnR>
                    <a:lnT>
                      <a:noFill/>
                    </a:lnT>
                    <a:lnB>
                      <a:noFill/>
                    </a:lnB>
                    <a:noFill/>
                  </a:tcPr>
                </a:tc>
                <a:tc>
                  <a:txBody>
                    <a:bodyPr/>
                    <a:lstStyle/>
                    <a:p>
                      <a:r>
                        <a:rPr lang="en-US" sz="2000" dirty="0"/>
                        <a:t>Water </a:t>
                      </a:r>
                      <a:r>
                        <a:rPr lang="en-US" sz="2000" b="1" dirty="0"/>
                        <a:t>makes up</a:t>
                      </a:r>
                      <a:r>
                        <a:rPr lang="en-US" sz="2000" dirty="0"/>
                        <a:t> 70% of the body.</a:t>
                      </a:r>
                    </a:p>
                  </a:txBody>
                  <a:tcPr anchor="ctr">
                    <a:lnL>
                      <a:noFill/>
                    </a:lnL>
                    <a:lnR>
                      <a:noFill/>
                    </a:lnR>
                    <a:lnT>
                      <a:noFill/>
                    </a:lnT>
                    <a:lnB>
                      <a:noFill/>
                    </a:lnB>
                    <a:noFill/>
                  </a:tcPr>
                </a:tc>
                <a:extLst>
                  <a:ext uri="{0D108BD9-81ED-4DB2-BD59-A6C34878D82A}">
                    <a16:rowId xmlns:a16="http://schemas.microsoft.com/office/drawing/2014/main" val="517468705"/>
                  </a:ext>
                </a:extLst>
              </a:tr>
              <a:tr h="730402">
                <a:tc>
                  <a:txBody>
                    <a:bodyPr/>
                    <a:lstStyle/>
                    <a:p>
                      <a:r>
                        <a:rPr lang="en-US" sz="2000" b="1"/>
                        <a:t>Build up</a:t>
                      </a:r>
                      <a:endParaRPr lang="en-US" sz="2000"/>
                    </a:p>
                  </a:txBody>
                  <a:tcPr anchor="ctr">
                    <a:lnL>
                      <a:noFill/>
                    </a:lnL>
                    <a:lnR>
                      <a:noFill/>
                    </a:lnR>
                    <a:lnT>
                      <a:noFill/>
                    </a:lnT>
                    <a:lnB>
                      <a:noFill/>
                    </a:lnB>
                    <a:noFill/>
                  </a:tcPr>
                </a:tc>
                <a:tc>
                  <a:txBody>
                    <a:bodyPr/>
                    <a:lstStyle/>
                    <a:p>
                      <a:r>
                        <a:rPr lang="en-US" sz="2000"/>
                        <a:t>to accumulate gradually</a:t>
                      </a:r>
                    </a:p>
                  </a:txBody>
                  <a:tcPr anchor="ctr">
                    <a:lnL>
                      <a:noFill/>
                    </a:lnL>
                    <a:lnR>
                      <a:noFill/>
                    </a:lnR>
                    <a:lnT>
                      <a:noFill/>
                    </a:lnT>
                    <a:lnB>
                      <a:noFill/>
                    </a:lnB>
                    <a:noFill/>
                  </a:tcPr>
                </a:tc>
                <a:tc>
                  <a:txBody>
                    <a:bodyPr/>
                    <a:lstStyle/>
                    <a:p>
                      <a:r>
                        <a:rPr lang="en-US" sz="2000"/>
                        <a:t>Pressure </a:t>
                      </a:r>
                      <a:r>
                        <a:rPr lang="en-US" sz="2000" b="1"/>
                        <a:t>built up</a:t>
                      </a:r>
                      <a:r>
                        <a:rPr lang="en-US" sz="2000"/>
                        <a:t> inside the chamber.</a:t>
                      </a:r>
                    </a:p>
                  </a:txBody>
                  <a:tcPr anchor="ctr">
                    <a:lnL>
                      <a:noFill/>
                    </a:lnL>
                    <a:lnR>
                      <a:noFill/>
                    </a:lnR>
                    <a:lnT>
                      <a:noFill/>
                    </a:lnT>
                    <a:lnB>
                      <a:noFill/>
                    </a:lnB>
                    <a:noFill/>
                  </a:tcPr>
                </a:tc>
                <a:extLst>
                  <a:ext uri="{0D108BD9-81ED-4DB2-BD59-A6C34878D82A}">
                    <a16:rowId xmlns:a16="http://schemas.microsoft.com/office/drawing/2014/main" val="2821530800"/>
                  </a:ext>
                </a:extLst>
              </a:tr>
              <a:tr h="730402">
                <a:tc>
                  <a:txBody>
                    <a:bodyPr/>
                    <a:lstStyle/>
                    <a:p>
                      <a:r>
                        <a:rPr lang="en-US" sz="2000" b="1"/>
                        <a:t>Bring about</a:t>
                      </a:r>
                      <a:endParaRPr lang="en-US" sz="2000"/>
                    </a:p>
                  </a:txBody>
                  <a:tcPr anchor="ctr">
                    <a:lnL>
                      <a:noFill/>
                    </a:lnL>
                    <a:lnR>
                      <a:noFill/>
                    </a:lnR>
                    <a:lnT>
                      <a:noFill/>
                    </a:lnT>
                    <a:lnB>
                      <a:noFill/>
                    </a:lnB>
                    <a:noFill/>
                  </a:tcPr>
                </a:tc>
                <a:tc>
                  <a:txBody>
                    <a:bodyPr/>
                    <a:lstStyle/>
                    <a:p>
                      <a:r>
                        <a:rPr lang="en-US" sz="2000"/>
                        <a:t>to cause something to happen</a:t>
                      </a:r>
                    </a:p>
                  </a:txBody>
                  <a:tcPr anchor="ctr">
                    <a:lnL>
                      <a:noFill/>
                    </a:lnL>
                    <a:lnR>
                      <a:noFill/>
                    </a:lnR>
                    <a:lnT>
                      <a:noFill/>
                    </a:lnT>
                    <a:lnB>
                      <a:noFill/>
                    </a:lnB>
                    <a:noFill/>
                  </a:tcPr>
                </a:tc>
                <a:tc>
                  <a:txBody>
                    <a:bodyPr/>
                    <a:lstStyle/>
                    <a:p>
                      <a:r>
                        <a:rPr lang="en-US" sz="2000"/>
                        <a:t>The policy </a:t>
                      </a:r>
                      <a:r>
                        <a:rPr lang="en-US" sz="2000" b="1"/>
                        <a:t>brought about</a:t>
                      </a:r>
                      <a:r>
                        <a:rPr lang="en-US" sz="2000"/>
                        <a:t> change.</a:t>
                      </a:r>
                    </a:p>
                  </a:txBody>
                  <a:tcPr anchor="ctr">
                    <a:lnL>
                      <a:noFill/>
                    </a:lnL>
                    <a:lnR>
                      <a:noFill/>
                    </a:lnR>
                    <a:lnT>
                      <a:noFill/>
                    </a:lnT>
                    <a:lnB>
                      <a:noFill/>
                    </a:lnB>
                    <a:noFill/>
                  </a:tcPr>
                </a:tc>
                <a:extLst>
                  <a:ext uri="{0D108BD9-81ED-4DB2-BD59-A6C34878D82A}">
                    <a16:rowId xmlns:a16="http://schemas.microsoft.com/office/drawing/2014/main" val="430042970"/>
                  </a:ext>
                </a:extLst>
              </a:tr>
              <a:tr h="412836">
                <a:tc>
                  <a:txBody>
                    <a:bodyPr/>
                    <a:lstStyle/>
                    <a:p>
                      <a:r>
                        <a:rPr lang="en-US" sz="2000" b="1"/>
                        <a:t>Turn out</a:t>
                      </a:r>
                      <a:endParaRPr lang="en-US" sz="2000"/>
                    </a:p>
                  </a:txBody>
                  <a:tcPr anchor="ctr">
                    <a:lnL>
                      <a:noFill/>
                    </a:lnL>
                    <a:lnR>
                      <a:noFill/>
                    </a:lnR>
                    <a:lnT>
                      <a:noFill/>
                    </a:lnT>
                    <a:lnB>
                      <a:noFill/>
                    </a:lnB>
                    <a:noFill/>
                  </a:tcPr>
                </a:tc>
                <a:tc>
                  <a:txBody>
                    <a:bodyPr/>
                    <a:lstStyle/>
                    <a:p>
                      <a:r>
                        <a:rPr lang="en-US" sz="2000"/>
                        <a:t>to result or happen in the end</a:t>
                      </a:r>
                    </a:p>
                  </a:txBody>
                  <a:tcPr anchor="ctr">
                    <a:lnL>
                      <a:noFill/>
                    </a:lnL>
                    <a:lnR>
                      <a:noFill/>
                    </a:lnR>
                    <a:lnT>
                      <a:noFill/>
                    </a:lnT>
                    <a:lnB>
                      <a:noFill/>
                    </a:lnB>
                    <a:noFill/>
                  </a:tcPr>
                </a:tc>
                <a:tc>
                  <a:txBody>
                    <a:bodyPr/>
                    <a:lstStyle/>
                    <a:p>
                      <a:r>
                        <a:rPr lang="en-US" sz="2000" dirty="0"/>
                        <a:t>It </a:t>
                      </a:r>
                      <a:r>
                        <a:rPr lang="en-US" sz="2000" b="1" dirty="0"/>
                        <a:t>turned out</a:t>
                      </a:r>
                      <a:r>
                        <a:rPr lang="en-US" sz="2000" dirty="0"/>
                        <a:t> to be effective.</a:t>
                      </a:r>
                    </a:p>
                  </a:txBody>
                  <a:tcPr anchor="ctr">
                    <a:lnL>
                      <a:noFill/>
                    </a:lnL>
                    <a:lnR>
                      <a:noFill/>
                    </a:lnR>
                    <a:lnT>
                      <a:noFill/>
                    </a:lnT>
                    <a:lnB>
                      <a:noFill/>
                    </a:lnB>
                    <a:noFill/>
                  </a:tcPr>
                </a:tc>
                <a:extLst>
                  <a:ext uri="{0D108BD9-81ED-4DB2-BD59-A6C34878D82A}">
                    <a16:rowId xmlns:a16="http://schemas.microsoft.com/office/drawing/2014/main" val="3222795104"/>
                  </a:ext>
                </a:extLst>
              </a:tr>
            </a:tbl>
          </a:graphicData>
        </a:graphic>
      </p:graphicFrame>
    </p:spTree>
    <p:extLst>
      <p:ext uri="{BB962C8B-B14F-4D97-AF65-F5344CB8AC3E}">
        <p14:creationId xmlns:p14="http://schemas.microsoft.com/office/powerpoint/2010/main" val="327169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257BBD-E7CF-CD18-19F2-0FF10CE61CC9}"/>
              </a:ext>
            </a:extLst>
          </p:cNvPr>
          <p:cNvSpPr txBox="1"/>
          <p:nvPr/>
        </p:nvSpPr>
        <p:spPr>
          <a:xfrm>
            <a:off x="844951" y="393540"/>
            <a:ext cx="10208871" cy="4893647"/>
          </a:xfrm>
          <a:prstGeom prst="rect">
            <a:avLst/>
          </a:prstGeom>
          <a:noFill/>
        </p:spPr>
        <p:txBody>
          <a:bodyPr wrap="square">
            <a:spAutoFit/>
          </a:bodyPr>
          <a:lstStyle/>
          <a:p>
            <a:pPr>
              <a:buNone/>
            </a:pPr>
            <a:r>
              <a:rPr lang="en-US" sz="2400" b="1" dirty="0"/>
              <a:t>Tips to Master Phrasal Verbs</a:t>
            </a:r>
          </a:p>
          <a:p>
            <a:pPr>
              <a:buFont typeface="+mj-lt"/>
              <a:buAutoNum type="arabicPeriod"/>
            </a:pPr>
            <a:r>
              <a:rPr lang="en-US" sz="2400" b="1" dirty="0"/>
              <a:t>Group by verb</a:t>
            </a:r>
            <a:endParaRPr lang="en-US" sz="2400" dirty="0"/>
          </a:p>
          <a:p>
            <a:pPr marL="742950" lvl="1" indent="-285750">
              <a:buFont typeface="+mj-lt"/>
              <a:buAutoNum type="arabicPeriod"/>
            </a:pPr>
            <a:r>
              <a:rPr lang="en-US" sz="2400" dirty="0"/>
              <a:t>E.g., “Take off,” “Take over,” “Take up” → helps with pattern recognition.</a:t>
            </a:r>
          </a:p>
          <a:p>
            <a:pPr>
              <a:buFont typeface="+mj-lt"/>
              <a:buAutoNum type="arabicPeriod"/>
            </a:pPr>
            <a:r>
              <a:rPr lang="en-US" sz="2400" b="1" dirty="0"/>
              <a:t>Use in full sentences</a:t>
            </a:r>
            <a:endParaRPr lang="en-US" sz="2400" dirty="0"/>
          </a:p>
          <a:p>
            <a:pPr marL="742950" lvl="1" indent="-285750">
              <a:buFont typeface="+mj-lt"/>
              <a:buAutoNum type="arabicPeriod"/>
            </a:pPr>
            <a:r>
              <a:rPr lang="en-US" sz="2400" dirty="0"/>
              <a:t>Don’t just memorize definitions—see how they work in context.</a:t>
            </a:r>
          </a:p>
          <a:p>
            <a:pPr>
              <a:buFont typeface="+mj-lt"/>
              <a:buAutoNum type="arabicPeriod"/>
            </a:pPr>
            <a:r>
              <a:rPr lang="en-US" sz="2400" b="1" dirty="0"/>
              <a:t>Focus on academic usage</a:t>
            </a:r>
            <a:endParaRPr lang="en-US" sz="2400" dirty="0"/>
          </a:p>
          <a:p>
            <a:pPr marL="742950" lvl="1" indent="-285750">
              <a:buFont typeface="+mj-lt"/>
              <a:buAutoNum type="arabicPeriod"/>
            </a:pPr>
            <a:r>
              <a:rPr lang="en-US" sz="2400" dirty="0"/>
              <a:t>Not all phrasal verbs are used in formal writing. Avoid overly casual ones like “hang out.”</a:t>
            </a:r>
          </a:p>
          <a:p>
            <a:pPr>
              <a:buFont typeface="+mj-lt"/>
              <a:buAutoNum type="arabicPeriod"/>
            </a:pPr>
            <a:r>
              <a:rPr lang="en-US" sz="2400" b="1" dirty="0"/>
              <a:t>Watch for passive forms</a:t>
            </a:r>
            <a:endParaRPr lang="en-US" sz="2400" dirty="0"/>
          </a:p>
          <a:p>
            <a:pPr marL="742950" lvl="1" indent="-285750">
              <a:buFont typeface="+mj-lt"/>
              <a:buAutoNum type="arabicPeriod"/>
            </a:pPr>
            <a:r>
              <a:rPr lang="en-US" sz="2400" dirty="0"/>
              <a:t>"Carried out" (passive) vs. "carry out" (active).</a:t>
            </a:r>
          </a:p>
          <a:p>
            <a:pPr>
              <a:buFont typeface="+mj-lt"/>
              <a:buAutoNum type="arabicPeriod"/>
            </a:pPr>
            <a:r>
              <a:rPr lang="en-US" sz="2400" b="1" dirty="0"/>
              <a:t>Practice substitution</a:t>
            </a:r>
            <a:endParaRPr lang="en-US" sz="2400" dirty="0"/>
          </a:p>
          <a:p>
            <a:pPr marL="742950" lvl="1" indent="-285750">
              <a:buFont typeface="+mj-lt"/>
              <a:buAutoNum type="arabicPeriod"/>
            </a:pPr>
            <a:r>
              <a:rPr lang="en-US" sz="2400" dirty="0"/>
              <a:t>Replace formal verbs with phrasal equivalents and vice versa.</a:t>
            </a:r>
            <a:br>
              <a:rPr lang="en-US" sz="2400" dirty="0"/>
            </a:br>
            <a:r>
              <a:rPr lang="en-US" sz="2400" dirty="0"/>
              <a:t>E.g., "propose" → "put forward"</a:t>
            </a:r>
          </a:p>
        </p:txBody>
      </p:sp>
    </p:spTree>
    <p:extLst>
      <p:ext uri="{BB962C8B-B14F-4D97-AF65-F5344CB8AC3E}">
        <p14:creationId xmlns:p14="http://schemas.microsoft.com/office/powerpoint/2010/main" val="34627536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1785-A735-4790-6071-E31E874AED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FFC0CD-D7A1-5EE2-7541-FA4791A58F03}"/>
              </a:ext>
            </a:extLst>
          </p:cNvPr>
          <p:cNvSpPr>
            <a:spLocks noGrp="1"/>
          </p:cNvSpPr>
          <p:nvPr>
            <p:ph idx="1"/>
          </p:nvPr>
        </p:nvSpPr>
        <p:spPr/>
        <p:txBody>
          <a:bodyPr>
            <a:normAutofit fontScale="85000" lnSpcReduction="20000"/>
          </a:bodyPr>
          <a:lstStyle/>
          <a:p>
            <a:r>
              <a:rPr lang="en-US" dirty="0"/>
              <a:t>The new technology will likely __________ significant changes in the industry.</a:t>
            </a:r>
            <a:br>
              <a:rPr lang="en-US" dirty="0"/>
            </a:br>
            <a:r>
              <a:rPr lang="en-US" dirty="0"/>
              <a:t>A) bring about</a:t>
            </a:r>
            <a:br>
              <a:rPr lang="en-US" dirty="0"/>
            </a:br>
            <a:r>
              <a:rPr lang="en-US" dirty="0"/>
              <a:t>B) take off</a:t>
            </a:r>
            <a:br>
              <a:rPr lang="en-US" dirty="0"/>
            </a:br>
            <a:r>
              <a:rPr lang="en-US" dirty="0"/>
              <a:t>C) run into</a:t>
            </a:r>
            <a:br>
              <a:rPr lang="en-US" dirty="0"/>
            </a:br>
            <a:r>
              <a:rPr lang="en-US" dirty="0"/>
              <a:t>D) break down</a:t>
            </a:r>
          </a:p>
          <a:p>
            <a:r>
              <a:rPr lang="en-US" dirty="0"/>
              <a:t>The scientists __________ a breakthrough in genetic testing.</a:t>
            </a:r>
            <a:br>
              <a:rPr lang="en-US" dirty="0"/>
            </a:br>
            <a:r>
              <a:rPr lang="en-US" dirty="0"/>
              <a:t>A) came up with</a:t>
            </a:r>
            <a:br>
              <a:rPr lang="en-US" dirty="0"/>
            </a:br>
            <a:r>
              <a:rPr lang="en-US" dirty="0"/>
              <a:t>B) fell apart</a:t>
            </a:r>
            <a:br>
              <a:rPr lang="en-US" dirty="0"/>
            </a:br>
            <a:r>
              <a:rPr lang="en-US" dirty="0"/>
              <a:t>C) gave up</a:t>
            </a:r>
            <a:br>
              <a:rPr lang="en-US" dirty="0"/>
            </a:br>
            <a:r>
              <a:rPr lang="en-US" dirty="0"/>
              <a:t>D) pulled over</a:t>
            </a:r>
          </a:p>
          <a:p>
            <a:r>
              <a:rPr lang="en-US" dirty="0"/>
              <a:t>The experiment was __________ by a team of biologists.</a:t>
            </a:r>
            <a:br>
              <a:rPr lang="en-US" dirty="0"/>
            </a:br>
            <a:r>
              <a:rPr lang="en-US" dirty="0"/>
              <a:t>A) carried out </a:t>
            </a:r>
            <a:br>
              <a:rPr lang="en-US" dirty="0"/>
            </a:br>
            <a:r>
              <a:rPr lang="en-US" dirty="0"/>
              <a:t>B) taken in</a:t>
            </a:r>
            <a:br>
              <a:rPr lang="en-US" dirty="0"/>
            </a:br>
            <a:r>
              <a:rPr lang="en-US" dirty="0"/>
              <a:t>C) looked over</a:t>
            </a:r>
            <a:br>
              <a:rPr lang="en-US" dirty="0"/>
            </a:br>
            <a:r>
              <a:rPr lang="en-US" dirty="0"/>
              <a:t>D) held back</a:t>
            </a:r>
          </a:p>
        </p:txBody>
      </p:sp>
    </p:spTree>
    <p:extLst>
      <p:ext uri="{BB962C8B-B14F-4D97-AF65-F5344CB8AC3E}">
        <p14:creationId xmlns:p14="http://schemas.microsoft.com/office/powerpoint/2010/main" val="779886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94290-1C1F-C104-5483-CBC08C9802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2B6519-D420-343F-8476-FF9E9ABEF7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8A8E28-45FA-6D33-8A35-741978FEB86E}"/>
              </a:ext>
            </a:extLst>
          </p:cNvPr>
          <p:cNvSpPr>
            <a:spLocks noGrp="1"/>
          </p:cNvSpPr>
          <p:nvPr>
            <p:ph idx="1"/>
          </p:nvPr>
        </p:nvSpPr>
        <p:spPr/>
        <p:txBody>
          <a:bodyPr>
            <a:normAutofit fontScale="85000" lnSpcReduction="20000"/>
          </a:bodyPr>
          <a:lstStyle/>
          <a:p>
            <a:r>
              <a:rPr lang="en-US" dirty="0"/>
              <a:t>The new technology will likely __________ significant changes in the industry.</a:t>
            </a:r>
            <a:br>
              <a:rPr lang="en-US" dirty="0"/>
            </a:br>
            <a:r>
              <a:rPr lang="en-US" dirty="0">
                <a:solidFill>
                  <a:srgbClr val="FF0000"/>
                </a:solidFill>
              </a:rPr>
              <a:t>A) bring about</a:t>
            </a:r>
            <a:br>
              <a:rPr lang="en-US" dirty="0"/>
            </a:br>
            <a:r>
              <a:rPr lang="en-US" dirty="0"/>
              <a:t>B) take off</a:t>
            </a:r>
            <a:br>
              <a:rPr lang="en-US" dirty="0"/>
            </a:br>
            <a:r>
              <a:rPr lang="en-US" dirty="0"/>
              <a:t>C) run into</a:t>
            </a:r>
            <a:br>
              <a:rPr lang="en-US" dirty="0"/>
            </a:br>
            <a:r>
              <a:rPr lang="en-US" dirty="0"/>
              <a:t>D) break down</a:t>
            </a:r>
          </a:p>
          <a:p>
            <a:r>
              <a:rPr lang="en-US" dirty="0"/>
              <a:t>The scientists __________ a breakthrough in genetic testing.</a:t>
            </a:r>
            <a:br>
              <a:rPr lang="en-US" dirty="0"/>
            </a:br>
            <a:r>
              <a:rPr lang="en-US" dirty="0">
                <a:solidFill>
                  <a:srgbClr val="FF0000"/>
                </a:solidFill>
              </a:rPr>
              <a:t>A) came up with</a:t>
            </a:r>
            <a:br>
              <a:rPr lang="en-US" dirty="0"/>
            </a:br>
            <a:r>
              <a:rPr lang="en-US" dirty="0"/>
              <a:t>B) fell apart</a:t>
            </a:r>
            <a:br>
              <a:rPr lang="en-US" dirty="0"/>
            </a:br>
            <a:r>
              <a:rPr lang="en-US" dirty="0"/>
              <a:t>C) gave up</a:t>
            </a:r>
            <a:br>
              <a:rPr lang="en-US" dirty="0"/>
            </a:br>
            <a:r>
              <a:rPr lang="en-US" dirty="0"/>
              <a:t>D) pulled over</a:t>
            </a:r>
          </a:p>
          <a:p>
            <a:r>
              <a:rPr lang="en-US" dirty="0"/>
              <a:t>The experiment was __________ by a team of biologists.</a:t>
            </a:r>
            <a:br>
              <a:rPr lang="en-US" dirty="0"/>
            </a:br>
            <a:r>
              <a:rPr lang="en-US" dirty="0"/>
              <a:t>A) </a:t>
            </a:r>
            <a:r>
              <a:rPr lang="en-US" dirty="0">
                <a:solidFill>
                  <a:srgbClr val="FF0000"/>
                </a:solidFill>
              </a:rPr>
              <a:t>carried out</a:t>
            </a:r>
            <a:br>
              <a:rPr lang="en-US" dirty="0"/>
            </a:br>
            <a:r>
              <a:rPr lang="en-US" dirty="0"/>
              <a:t>B) taken in</a:t>
            </a:r>
            <a:br>
              <a:rPr lang="en-US" dirty="0"/>
            </a:br>
            <a:r>
              <a:rPr lang="en-US" dirty="0"/>
              <a:t>C) looked over</a:t>
            </a:r>
            <a:br>
              <a:rPr lang="en-US" dirty="0"/>
            </a:br>
            <a:r>
              <a:rPr lang="en-US" dirty="0"/>
              <a:t>D) held back</a:t>
            </a:r>
          </a:p>
        </p:txBody>
      </p:sp>
    </p:spTree>
    <p:extLst>
      <p:ext uri="{BB962C8B-B14F-4D97-AF65-F5344CB8AC3E}">
        <p14:creationId xmlns:p14="http://schemas.microsoft.com/office/powerpoint/2010/main" val="786920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E7B6-D4A0-B3FF-E020-8662C17278CD}"/>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4B3FD3D5-FE2D-E5DF-D06F-1099076C6EBE}"/>
              </a:ext>
            </a:extLst>
          </p:cNvPr>
          <p:cNvSpPr>
            <a:spLocks noGrp="1"/>
          </p:cNvSpPr>
          <p:nvPr>
            <p:ph idx="1"/>
          </p:nvPr>
        </p:nvSpPr>
        <p:spPr/>
        <p:txBody>
          <a:bodyPr/>
          <a:lstStyle/>
          <a:p>
            <a:r>
              <a:rPr lang="en-US" dirty="0"/>
              <a:t>Start </a:t>
            </a:r>
            <a:r>
              <a:rPr lang="en-US"/>
              <a:t>with easy ones</a:t>
            </a:r>
          </a:p>
          <a:p>
            <a:endParaRPr lang="en-US"/>
          </a:p>
        </p:txBody>
      </p:sp>
    </p:spTree>
    <p:extLst>
      <p:ext uri="{BB962C8B-B14F-4D97-AF65-F5344CB8AC3E}">
        <p14:creationId xmlns:p14="http://schemas.microsoft.com/office/powerpoint/2010/main" val="474316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FC6E-B75E-5EA1-15D1-C1563F35E8D3}"/>
              </a:ext>
            </a:extLst>
          </p:cNvPr>
          <p:cNvSpPr>
            <a:spLocks noGrp="1"/>
          </p:cNvSpPr>
          <p:nvPr>
            <p:ph type="title"/>
          </p:nvPr>
        </p:nvSpPr>
        <p:spPr/>
        <p:txBody>
          <a:bodyPr/>
          <a:lstStyle/>
          <a:p>
            <a:r>
              <a:rPr lang="en-US" dirty="0"/>
              <a:t>Cuypers Library</a:t>
            </a:r>
          </a:p>
        </p:txBody>
      </p:sp>
      <p:sp>
        <p:nvSpPr>
          <p:cNvPr id="3" name="Content Placeholder 2">
            <a:extLst>
              <a:ext uri="{FF2B5EF4-FFF2-40B4-BE49-F238E27FC236}">
                <a16:creationId xmlns:a16="http://schemas.microsoft.com/office/drawing/2014/main" id="{AE679AA3-91A4-0071-5378-0E2377406C01}"/>
              </a:ext>
            </a:extLst>
          </p:cNvPr>
          <p:cNvSpPr>
            <a:spLocks noGrp="1"/>
          </p:cNvSpPr>
          <p:nvPr>
            <p:ph idx="1"/>
          </p:nvPr>
        </p:nvSpPr>
        <p:spPr/>
        <p:txBody>
          <a:bodyPr>
            <a:normAutofit fontScale="92500" lnSpcReduction="10000"/>
          </a:bodyPr>
          <a:lstStyle/>
          <a:p>
            <a:r>
              <a:rPr lang="en-US" dirty="0"/>
              <a:t>The Cuypers Library is a research library in Amsterdam’s famous </a:t>
            </a:r>
            <a:r>
              <a:rPr lang="en-US" dirty="0" err="1"/>
              <a:t>Rijks</a:t>
            </a:r>
            <a:r>
              <a:rPr lang="en-US" dirty="0"/>
              <a:t> museum. It is the oldest and largest of its kind in the country and aesthetically astounding. However, despite the streams of tourists that flow through the museum, far too </a:t>
            </a:r>
            <a:r>
              <a:rPr lang="en-US" b="1" dirty="0"/>
              <a:t>[Blank 1]</a:t>
            </a:r>
            <a:r>
              <a:rPr lang="en-US" dirty="0"/>
              <a:t> seem to trickle into its remarkable reading room. The 19th-century library, which has recently been </a:t>
            </a:r>
            <a:r>
              <a:rPr lang="en-US" b="1" dirty="0"/>
              <a:t>[Blank 2]</a:t>
            </a:r>
            <a:r>
              <a:rPr lang="en-US" dirty="0"/>
              <a:t>, has been collecting content since 1885. Its </a:t>
            </a:r>
            <a:r>
              <a:rPr lang="en-US" b="1" dirty="0"/>
              <a:t>[Blank 3]</a:t>
            </a:r>
            <a:r>
              <a:rPr lang="en-US" dirty="0"/>
              <a:t> are stocked with manuscripts bound to entice any art history lover. While browsing its extensive collection, you’ll come across books, journals, and periodicals, as well as catalogues about art auctions, exhibitions, trades, and collections. Following its renovations, the museum opened the library’s reading room to visitors. </a:t>
            </a:r>
          </a:p>
          <a:p>
            <a:r>
              <a:rPr lang="en-US" b="1" dirty="0"/>
              <a:t>Renovated many restored collections few shelves</a:t>
            </a:r>
          </a:p>
          <a:p>
            <a:endParaRPr lang="en-US" dirty="0"/>
          </a:p>
        </p:txBody>
      </p:sp>
    </p:spTree>
    <p:extLst>
      <p:ext uri="{BB962C8B-B14F-4D97-AF65-F5344CB8AC3E}">
        <p14:creationId xmlns:p14="http://schemas.microsoft.com/office/powerpoint/2010/main" val="660786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DE5D-B37C-980D-0E63-A909D0274A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39C0BC-741B-C6D2-E001-7C6A73CD2871}"/>
              </a:ext>
            </a:extLst>
          </p:cNvPr>
          <p:cNvSpPr>
            <a:spLocks noGrp="1"/>
          </p:cNvSpPr>
          <p:nvPr>
            <p:ph idx="1"/>
          </p:nvPr>
        </p:nvSpPr>
        <p:spPr/>
        <p:txBody>
          <a:bodyPr>
            <a:normAutofit fontScale="92500" lnSpcReduction="10000"/>
          </a:bodyPr>
          <a:lstStyle/>
          <a:p>
            <a:r>
              <a:rPr lang="en-US" dirty="0"/>
              <a:t>The Cuypers Library is a research library in Amsterdam’s famous </a:t>
            </a:r>
            <a:r>
              <a:rPr lang="en-US" dirty="0" err="1"/>
              <a:t>Rijks</a:t>
            </a:r>
            <a:r>
              <a:rPr lang="en-US" dirty="0"/>
              <a:t> museum. It is the oldest and largest of its kind in the country and aesthetically astounding. However, despite the streams of tourists that flow through the museum, far too </a:t>
            </a:r>
            <a:r>
              <a:rPr lang="en-US" b="1" dirty="0"/>
              <a:t>few</a:t>
            </a:r>
            <a:r>
              <a:rPr lang="en-US" dirty="0"/>
              <a:t> seem to trickle into its remarkable reading room. The 19th-century library, which has recently been </a:t>
            </a:r>
            <a:r>
              <a:rPr lang="en-US" b="1" dirty="0"/>
              <a:t>renovated</a:t>
            </a:r>
            <a:r>
              <a:rPr lang="en-US" dirty="0"/>
              <a:t>, has been collecting content since 1885. Its </a:t>
            </a:r>
            <a:r>
              <a:rPr lang="en-US" b="1" dirty="0"/>
              <a:t>shelves</a:t>
            </a:r>
            <a:r>
              <a:rPr lang="en-US" dirty="0"/>
              <a:t> are stocked with manuscripts bound to entice any art history lover. . While browsing its extensive collection, you’ll come across books, journals, and periodicals, as well as catalogues about art auctions, exhibitions, trades, and collections. Following its renovations, the museum opened the library’s reading room to visitors. </a:t>
            </a:r>
          </a:p>
          <a:p>
            <a:r>
              <a:rPr lang="en-US" b="1" dirty="0"/>
              <a:t>Renovated many restored collections few shelves</a:t>
            </a:r>
          </a:p>
          <a:p>
            <a:endParaRPr lang="en-US" dirty="0"/>
          </a:p>
        </p:txBody>
      </p:sp>
    </p:spTree>
    <p:extLst>
      <p:ext uri="{BB962C8B-B14F-4D97-AF65-F5344CB8AC3E}">
        <p14:creationId xmlns:p14="http://schemas.microsoft.com/office/powerpoint/2010/main" val="2110792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B09B-9E01-8E5D-79C2-F14FE84D0B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95A2B4-16DE-EC66-C3A7-9B55AD7EB7F2}"/>
              </a:ext>
            </a:extLst>
          </p:cNvPr>
          <p:cNvSpPr>
            <a:spLocks noGrp="1"/>
          </p:cNvSpPr>
          <p:nvPr>
            <p:ph idx="1"/>
          </p:nvPr>
        </p:nvSpPr>
        <p:spPr/>
        <p:txBody>
          <a:bodyPr>
            <a:normAutofit fontScale="62500" lnSpcReduction="20000"/>
          </a:bodyPr>
          <a:lstStyle/>
          <a:p>
            <a:r>
              <a:rPr lang="en-US" dirty="0"/>
              <a:t>many / few</a:t>
            </a:r>
          </a:p>
          <a:p>
            <a:r>
              <a:rPr lang="en-US" dirty="0"/>
              <a:t>✅ </a:t>
            </a:r>
            <a:r>
              <a:rPr lang="en-US" b="1" dirty="0"/>
              <a:t>Correct: few</a:t>
            </a:r>
            <a:endParaRPr lang="en-US" dirty="0"/>
          </a:p>
          <a:p>
            <a:r>
              <a:rPr lang="en-US" b="1" dirty="0"/>
              <a:t>Explanation</a:t>
            </a:r>
            <a:r>
              <a:rPr lang="en-US" dirty="0"/>
              <a:t>:</a:t>
            </a:r>
          </a:p>
          <a:p>
            <a:r>
              <a:rPr lang="en-US" dirty="0"/>
              <a:t>“Far too few” is a </a:t>
            </a:r>
            <a:r>
              <a:rPr lang="en-US" b="1" dirty="0"/>
              <a:t>collocation</a:t>
            </a:r>
            <a:r>
              <a:rPr lang="en-US" dirty="0"/>
              <a:t> often used to describe something </a:t>
            </a:r>
            <a:r>
              <a:rPr lang="en-US" b="1" dirty="0"/>
              <a:t>less than expected</a:t>
            </a:r>
            <a:r>
              <a:rPr lang="en-US" dirty="0"/>
              <a:t>.</a:t>
            </a:r>
          </a:p>
          <a:p>
            <a:r>
              <a:rPr lang="en-US" dirty="0"/>
              <a:t>"Far too many" would mean </a:t>
            </a:r>
            <a:r>
              <a:rPr lang="en-US" i="1" dirty="0"/>
              <a:t>more than expected</a:t>
            </a:r>
            <a:r>
              <a:rPr lang="en-US" dirty="0"/>
              <a:t>, which contradicts the context.</a:t>
            </a:r>
          </a:p>
          <a:p>
            <a:r>
              <a:rPr lang="en-US" dirty="0"/>
              <a:t>restored / renovated</a:t>
            </a:r>
          </a:p>
          <a:p>
            <a:r>
              <a:rPr lang="en-US" dirty="0"/>
              <a:t>✅ </a:t>
            </a:r>
            <a:r>
              <a:rPr lang="en-US" b="1" dirty="0"/>
              <a:t>Correct: renovated</a:t>
            </a:r>
            <a:endParaRPr lang="en-US" dirty="0"/>
          </a:p>
          <a:p>
            <a:r>
              <a:rPr lang="en-US" b="1" dirty="0"/>
              <a:t>Explanation</a:t>
            </a:r>
            <a:r>
              <a:rPr lang="en-US" dirty="0"/>
              <a:t>:</a:t>
            </a:r>
          </a:p>
          <a:p>
            <a:r>
              <a:rPr lang="en-US" dirty="0"/>
              <a:t>“Renovated” fits better for </a:t>
            </a:r>
            <a:r>
              <a:rPr lang="en-US" b="1" dirty="0"/>
              <a:t>modern upgrades to a building</a:t>
            </a:r>
            <a:r>
              <a:rPr lang="en-US" dirty="0"/>
              <a:t>.</a:t>
            </a:r>
          </a:p>
          <a:p>
            <a:r>
              <a:rPr lang="en-US" dirty="0"/>
              <a:t>“Restored” means bringing back to </a:t>
            </a:r>
            <a:r>
              <a:rPr lang="en-US" b="1" dirty="0"/>
              <a:t>original condition</a:t>
            </a:r>
            <a:r>
              <a:rPr lang="en-US" dirty="0"/>
              <a:t>, but “renovated” covers </a:t>
            </a:r>
            <a:r>
              <a:rPr lang="en-US" b="1" dirty="0"/>
              <a:t>both restoration and improvements</a:t>
            </a:r>
            <a:r>
              <a:rPr lang="en-US" dirty="0"/>
              <a:t>, fitting better for a public-use space like a library.</a:t>
            </a:r>
          </a:p>
          <a:p>
            <a:r>
              <a:rPr lang="en-US" dirty="0"/>
              <a:t>🧠 </a:t>
            </a:r>
            <a:r>
              <a:rPr lang="en-US" b="1" dirty="0"/>
              <a:t>Tip</a:t>
            </a:r>
            <a:r>
              <a:rPr lang="en-US" dirty="0"/>
              <a:t>:</a:t>
            </a:r>
          </a:p>
          <a:p>
            <a:r>
              <a:rPr lang="en-US" dirty="0"/>
              <a:t>Use </a:t>
            </a:r>
            <a:r>
              <a:rPr lang="en-US" b="1" dirty="0"/>
              <a:t>“renovated”</a:t>
            </a:r>
            <a:r>
              <a:rPr lang="en-US" dirty="0"/>
              <a:t> for upgrades/improvements.</a:t>
            </a:r>
          </a:p>
          <a:p>
            <a:r>
              <a:rPr lang="en-US" dirty="0"/>
              <a:t>Use </a:t>
            </a:r>
            <a:r>
              <a:rPr lang="en-US" b="1" dirty="0"/>
              <a:t>“restored”</a:t>
            </a:r>
            <a:r>
              <a:rPr lang="en-US" dirty="0"/>
              <a:t> when referring to heritage or art being made like-new again.</a:t>
            </a:r>
          </a:p>
          <a:p>
            <a:endParaRPr lang="en-US" dirty="0"/>
          </a:p>
        </p:txBody>
      </p:sp>
    </p:spTree>
    <p:extLst>
      <p:ext uri="{BB962C8B-B14F-4D97-AF65-F5344CB8AC3E}">
        <p14:creationId xmlns:p14="http://schemas.microsoft.com/office/powerpoint/2010/main" val="4015348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C02B-09C9-5AC2-49AA-81B1FC5211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AE128A-4388-B88F-59BD-046B84740A10}"/>
              </a:ext>
            </a:extLst>
          </p:cNvPr>
          <p:cNvSpPr>
            <a:spLocks noGrp="1"/>
          </p:cNvSpPr>
          <p:nvPr>
            <p:ph idx="1"/>
          </p:nvPr>
        </p:nvSpPr>
        <p:spPr/>
        <p:txBody>
          <a:bodyPr/>
          <a:lstStyle/>
          <a:p>
            <a:r>
              <a:rPr lang="en-US" b="1" dirty="0"/>
              <a:t>its _ are stocked with manuscripts...</a:t>
            </a:r>
          </a:p>
          <a:p>
            <a:r>
              <a:rPr lang="en-US" b="1" dirty="0"/>
              <a:t>Options</a:t>
            </a:r>
            <a:r>
              <a:rPr lang="en-US" dirty="0"/>
              <a:t>: shelves / collections</a:t>
            </a:r>
          </a:p>
          <a:p>
            <a:r>
              <a:rPr lang="en-US" dirty="0"/>
              <a:t>✅ </a:t>
            </a:r>
            <a:r>
              <a:rPr lang="en-US" b="1" dirty="0"/>
              <a:t>Correct: shelves</a:t>
            </a:r>
          </a:p>
          <a:p>
            <a:endParaRPr lang="en-US" dirty="0"/>
          </a:p>
          <a:p>
            <a:r>
              <a:rPr lang="en-US" b="1" dirty="0"/>
              <a:t>Explanation</a:t>
            </a:r>
            <a:r>
              <a:rPr lang="en-US" dirty="0"/>
              <a:t>:</a:t>
            </a:r>
          </a:p>
          <a:p>
            <a:r>
              <a:rPr lang="en-US" dirty="0"/>
              <a:t>“Shelves” is the </a:t>
            </a:r>
            <a:r>
              <a:rPr lang="en-US" b="1" dirty="0"/>
              <a:t>physical place</a:t>
            </a:r>
            <a:r>
              <a:rPr lang="en-US" dirty="0"/>
              <a:t> where books and manuscripts are stored.</a:t>
            </a:r>
          </a:p>
          <a:p>
            <a:r>
              <a:rPr lang="en-US" dirty="0"/>
              <a:t>“Collections” refers to the content, not the storage.</a:t>
            </a:r>
          </a:p>
          <a:p>
            <a:endParaRPr lang="en-US" dirty="0"/>
          </a:p>
        </p:txBody>
      </p:sp>
    </p:spTree>
    <p:extLst>
      <p:ext uri="{BB962C8B-B14F-4D97-AF65-F5344CB8AC3E}">
        <p14:creationId xmlns:p14="http://schemas.microsoft.com/office/powerpoint/2010/main" val="2802574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E97B55F-2924-51A4-E8EA-E8AEF74F651F}"/>
              </a:ext>
            </a:extLst>
          </p:cNvPr>
          <p:cNvGraphicFramePr>
            <a:graphicFrameLocks noGrp="1"/>
          </p:cNvGraphicFramePr>
          <p:nvPr>
            <p:ph idx="1"/>
            <p:extLst>
              <p:ext uri="{D42A27DB-BD31-4B8C-83A1-F6EECF244321}">
                <p14:modId xmlns:p14="http://schemas.microsoft.com/office/powerpoint/2010/main" val="2699056067"/>
              </p:ext>
            </p:extLst>
          </p:nvPr>
        </p:nvGraphicFramePr>
        <p:xfrm>
          <a:off x="838199" y="1248509"/>
          <a:ext cx="11084170" cy="5541706"/>
        </p:xfrm>
        <a:graphic>
          <a:graphicData uri="http://schemas.openxmlformats.org/drawingml/2006/table">
            <a:tbl>
              <a:tblPr/>
              <a:tblGrid>
                <a:gridCol w="5542085">
                  <a:extLst>
                    <a:ext uri="{9D8B030D-6E8A-4147-A177-3AD203B41FA5}">
                      <a16:colId xmlns:a16="http://schemas.microsoft.com/office/drawing/2014/main" val="1011184810"/>
                    </a:ext>
                  </a:extLst>
                </a:gridCol>
                <a:gridCol w="5542085">
                  <a:extLst>
                    <a:ext uri="{9D8B030D-6E8A-4147-A177-3AD203B41FA5}">
                      <a16:colId xmlns:a16="http://schemas.microsoft.com/office/drawing/2014/main" val="3795992631"/>
                    </a:ext>
                  </a:extLst>
                </a:gridCol>
              </a:tblGrid>
              <a:tr h="554171">
                <a:tc>
                  <a:txBody>
                    <a:bodyPr/>
                    <a:lstStyle/>
                    <a:p>
                      <a:r>
                        <a:rPr lang="en-US" sz="2800" b="1"/>
                        <a:t>Concept</a:t>
                      </a:r>
                      <a:endParaRPr lang="en-US" sz="2800"/>
                    </a:p>
                  </a:txBody>
                  <a:tcPr anchor="ctr">
                    <a:lnL>
                      <a:noFill/>
                    </a:lnL>
                    <a:lnR>
                      <a:noFill/>
                    </a:lnR>
                    <a:lnT>
                      <a:noFill/>
                    </a:lnT>
                    <a:lnB>
                      <a:noFill/>
                    </a:lnB>
                    <a:noFill/>
                  </a:tcPr>
                </a:tc>
                <a:tc>
                  <a:txBody>
                    <a:bodyPr/>
                    <a:lstStyle/>
                    <a:p>
                      <a:r>
                        <a:rPr lang="en-US" sz="2800" b="1" dirty="0"/>
                        <a:t>Strategy</a:t>
                      </a:r>
                      <a:endParaRPr lang="en-US" sz="2800" dirty="0"/>
                    </a:p>
                  </a:txBody>
                  <a:tcPr anchor="ctr">
                    <a:lnL>
                      <a:noFill/>
                    </a:lnL>
                    <a:lnR>
                      <a:noFill/>
                    </a:lnR>
                    <a:lnT>
                      <a:noFill/>
                    </a:lnT>
                    <a:lnB>
                      <a:noFill/>
                    </a:lnB>
                    <a:noFill/>
                  </a:tcPr>
                </a:tc>
                <a:extLst>
                  <a:ext uri="{0D108BD9-81ED-4DB2-BD59-A6C34878D82A}">
                    <a16:rowId xmlns:a16="http://schemas.microsoft.com/office/drawing/2014/main" val="2919005735"/>
                  </a:ext>
                </a:extLst>
              </a:tr>
              <a:tr h="997507">
                <a:tc>
                  <a:txBody>
                    <a:bodyPr/>
                    <a:lstStyle/>
                    <a:p>
                      <a:r>
                        <a:rPr lang="en-US" sz="2400" b="1"/>
                        <a:t>Collocations</a:t>
                      </a:r>
                      <a:endParaRPr lang="en-US" sz="2400"/>
                    </a:p>
                  </a:txBody>
                  <a:tcPr anchor="ctr">
                    <a:lnL>
                      <a:noFill/>
                    </a:lnL>
                    <a:lnR>
                      <a:noFill/>
                    </a:lnR>
                    <a:lnT>
                      <a:noFill/>
                    </a:lnT>
                    <a:lnB>
                      <a:noFill/>
                    </a:lnB>
                    <a:noFill/>
                  </a:tcPr>
                </a:tc>
                <a:tc>
                  <a:txBody>
                    <a:bodyPr/>
                    <a:lstStyle/>
                    <a:p>
                      <a:r>
                        <a:rPr lang="en-US" sz="2400"/>
                        <a:t>Learn common phrases like “far too few,” “stocked with,” “recently been…”</a:t>
                      </a:r>
                    </a:p>
                  </a:txBody>
                  <a:tcPr anchor="ctr">
                    <a:lnL>
                      <a:noFill/>
                    </a:lnL>
                    <a:lnR>
                      <a:noFill/>
                    </a:lnR>
                    <a:lnT>
                      <a:noFill/>
                    </a:lnT>
                    <a:lnB>
                      <a:noFill/>
                    </a:lnB>
                    <a:noFill/>
                  </a:tcPr>
                </a:tc>
                <a:extLst>
                  <a:ext uri="{0D108BD9-81ED-4DB2-BD59-A6C34878D82A}">
                    <a16:rowId xmlns:a16="http://schemas.microsoft.com/office/drawing/2014/main" val="733404867"/>
                  </a:ext>
                </a:extLst>
              </a:tr>
              <a:tr h="997507">
                <a:tc>
                  <a:txBody>
                    <a:bodyPr/>
                    <a:lstStyle/>
                    <a:p>
                      <a:r>
                        <a:rPr lang="en-US" sz="2400" b="1" dirty="0"/>
                        <a:t>Grammar Agreement</a:t>
                      </a:r>
                      <a:endParaRPr lang="en-US" sz="2400" dirty="0"/>
                    </a:p>
                  </a:txBody>
                  <a:tcPr anchor="ctr">
                    <a:lnL>
                      <a:noFill/>
                    </a:lnL>
                    <a:lnR>
                      <a:noFill/>
                    </a:lnR>
                    <a:lnT>
                      <a:noFill/>
                    </a:lnT>
                    <a:lnB>
                      <a:noFill/>
                    </a:lnB>
                    <a:noFill/>
                  </a:tcPr>
                </a:tc>
                <a:tc>
                  <a:txBody>
                    <a:bodyPr/>
                    <a:lstStyle/>
                    <a:p>
                      <a:r>
                        <a:rPr lang="en-US" sz="2400"/>
                        <a:t>Match verb tense and passive voice correctly (“has been renovated”)</a:t>
                      </a:r>
                    </a:p>
                  </a:txBody>
                  <a:tcPr anchor="ctr">
                    <a:lnL>
                      <a:noFill/>
                    </a:lnL>
                    <a:lnR>
                      <a:noFill/>
                    </a:lnR>
                    <a:lnT>
                      <a:noFill/>
                    </a:lnT>
                    <a:lnB>
                      <a:noFill/>
                    </a:lnB>
                    <a:noFill/>
                  </a:tcPr>
                </a:tc>
                <a:extLst>
                  <a:ext uri="{0D108BD9-81ED-4DB2-BD59-A6C34878D82A}">
                    <a16:rowId xmlns:a16="http://schemas.microsoft.com/office/drawing/2014/main" val="583872273"/>
                  </a:ext>
                </a:extLst>
              </a:tr>
              <a:tr h="997507">
                <a:tc>
                  <a:txBody>
                    <a:bodyPr/>
                    <a:lstStyle/>
                    <a:p>
                      <a:r>
                        <a:rPr lang="en-US" sz="2400" b="1"/>
                        <a:t>Noun-Verb Logic</a:t>
                      </a:r>
                      <a:endParaRPr lang="en-US" sz="2400"/>
                    </a:p>
                  </a:txBody>
                  <a:tcPr anchor="ctr">
                    <a:lnL>
                      <a:noFill/>
                    </a:lnL>
                    <a:lnR>
                      <a:noFill/>
                    </a:lnR>
                    <a:lnT>
                      <a:noFill/>
                    </a:lnT>
                    <a:lnB>
                      <a:noFill/>
                    </a:lnB>
                    <a:noFill/>
                  </a:tcPr>
                </a:tc>
                <a:tc>
                  <a:txBody>
                    <a:bodyPr/>
                    <a:lstStyle/>
                    <a:p>
                      <a:r>
                        <a:rPr lang="en-US" sz="2400"/>
                        <a:t>Match action words with suitable subjects/objects (e.g., “shelves” stocked)</a:t>
                      </a:r>
                    </a:p>
                  </a:txBody>
                  <a:tcPr anchor="ctr">
                    <a:lnL>
                      <a:noFill/>
                    </a:lnL>
                    <a:lnR>
                      <a:noFill/>
                    </a:lnR>
                    <a:lnT>
                      <a:noFill/>
                    </a:lnT>
                    <a:lnB>
                      <a:noFill/>
                    </a:lnB>
                    <a:noFill/>
                  </a:tcPr>
                </a:tc>
                <a:extLst>
                  <a:ext uri="{0D108BD9-81ED-4DB2-BD59-A6C34878D82A}">
                    <a16:rowId xmlns:a16="http://schemas.microsoft.com/office/drawing/2014/main" val="304344881"/>
                  </a:ext>
                </a:extLst>
              </a:tr>
              <a:tr h="997507">
                <a:tc>
                  <a:txBody>
                    <a:bodyPr/>
                    <a:lstStyle/>
                    <a:p>
                      <a:r>
                        <a:rPr lang="en-US" sz="2400" b="1"/>
                        <a:t>Context Clues</a:t>
                      </a:r>
                      <a:endParaRPr lang="en-US" sz="2400"/>
                    </a:p>
                  </a:txBody>
                  <a:tcPr anchor="ctr">
                    <a:lnL>
                      <a:noFill/>
                    </a:lnL>
                    <a:lnR>
                      <a:noFill/>
                    </a:lnR>
                    <a:lnT>
                      <a:noFill/>
                    </a:lnT>
                    <a:lnB>
                      <a:noFill/>
                    </a:lnB>
                    <a:noFill/>
                  </a:tcPr>
                </a:tc>
                <a:tc>
                  <a:txBody>
                    <a:bodyPr/>
                    <a:lstStyle/>
                    <a:p>
                      <a:r>
                        <a:rPr lang="en-US" sz="2400"/>
                        <a:t>Read the sentence before and after to keep logical flow</a:t>
                      </a:r>
                    </a:p>
                  </a:txBody>
                  <a:tcPr anchor="ctr">
                    <a:lnL>
                      <a:noFill/>
                    </a:lnL>
                    <a:lnR>
                      <a:noFill/>
                    </a:lnR>
                    <a:lnT>
                      <a:noFill/>
                    </a:lnT>
                    <a:lnB>
                      <a:noFill/>
                    </a:lnB>
                    <a:noFill/>
                  </a:tcPr>
                </a:tc>
                <a:extLst>
                  <a:ext uri="{0D108BD9-81ED-4DB2-BD59-A6C34878D82A}">
                    <a16:rowId xmlns:a16="http://schemas.microsoft.com/office/drawing/2014/main" val="949395775"/>
                  </a:ext>
                </a:extLst>
              </a:tr>
              <a:tr h="997507">
                <a:tc>
                  <a:txBody>
                    <a:bodyPr/>
                    <a:lstStyle/>
                    <a:p>
                      <a:r>
                        <a:rPr lang="en-US" sz="2400" b="1"/>
                        <a:t>Elimination</a:t>
                      </a:r>
                      <a:endParaRPr lang="en-US" sz="2400"/>
                    </a:p>
                  </a:txBody>
                  <a:tcPr anchor="ctr">
                    <a:lnL>
                      <a:noFill/>
                    </a:lnL>
                    <a:lnR>
                      <a:noFill/>
                    </a:lnR>
                    <a:lnT>
                      <a:noFill/>
                    </a:lnT>
                    <a:lnB>
                      <a:noFill/>
                    </a:lnB>
                    <a:noFill/>
                  </a:tcPr>
                </a:tc>
                <a:tc>
                  <a:txBody>
                    <a:bodyPr/>
                    <a:lstStyle/>
                    <a:p>
                      <a:r>
                        <a:rPr lang="en-US" sz="2400" dirty="0"/>
                        <a:t>Remove clearly incorrect options first (e.g., “many” didn’t match context)</a:t>
                      </a:r>
                    </a:p>
                  </a:txBody>
                  <a:tcPr anchor="ctr">
                    <a:lnL>
                      <a:noFill/>
                    </a:lnL>
                    <a:lnR>
                      <a:noFill/>
                    </a:lnR>
                    <a:lnT>
                      <a:noFill/>
                    </a:lnT>
                    <a:lnB>
                      <a:noFill/>
                    </a:lnB>
                    <a:noFill/>
                  </a:tcPr>
                </a:tc>
                <a:extLst>
                  <a:ext uri="{0D108BD9-81ED-4DB2-BD59-A6C34878D82A}">
                    <a16:rowId xmlns:a16="http://schemas.microsoft.com/office/drawing/2014/main" val="1119682759"/>
                  </a:ext>
                </a:extLst>
              </a:tr>
            </a:tbl>
          </a:graphicData>
        </a:graphic>
      </p:graphicFrame>
    </p:spTree>
    <p:extLst>
      <p:ext uri="{BB962C8B-B14F-4D97-AF65-F5344CB8AC3E}">
        <p14:creationId xmlns:p14="http://schemas.microsoft.com/office/powerpoint/2010/main" val="65989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97A8-6CBA-42EE-12EE-0F1047325B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68E96D-1171-8CB0-C7EC-9D85C43ECF4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E3FF040-7AB1-12CD-CF8E-9226D48665A4}"/>
              </a:ext>
            </a:extLst>
          </p:cNvPr>
          <p:cNvPicPr>
            <a:picLocks noChangeAspect="1"/>
          </p:cNvPicPr>
          <p:nvPr/>
        </p:nvPicPr>
        <p:blipFill>
          <a:blip r:embed="rId2"/>
          <a:stretch>
            <a:fillRect/>
          </a:stretch>
        </p:blipFill>
        <p:spPr>
          <a:xfrm>
            <a:off x="1191126" y="0"/>
            <a:ext cx="9745579" cy="6725653"/>
          </a:xfrm>
          <a:prstGeom prst="rect">
            <a:avLst/>
          </a:prstGeom>
        </p:spPr>
      </p:pic>
    </p:spTree>
    <p:extLst>
      <p:ext uri="{BB962C8B-B14F-4D97-AF65-F5344CB8AC3E}">
        <p14:creationId xmlns:p14="http://schemas.microsoft.com/office/powerpoint/2010/main" val="121737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3C652-F72A-0783-0528-03394875CC6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335BA43-9D4A-8DA4-4BB5-B6D51AD09DC5}"/>
              </a:ext>
            </a:extLst>
          </p:cNvPr>
          <p:cNvSpPr txBox="1"/>
          <p:nvPr/>
        </p:nvSpPr>
        <p:spPr>
          <a:xfrm>
            <a:off x="457200" y="518160"/>
            <a:ext cx="9966960" cy="3416320"/>
          </a:xfrm>
          <a:prstGeom prst="rect">
            <a:avLst/>
          </a:prstGeom>
          <a:noFill/>
        </p:spPr>
        <p:txBody>
          <a:bodyPr wrap="square">
            <a:spAutoFit/>
          </a:bodyPr>
          <a:lstStyle/>
          <a:p>
            <a:pPr>
              <a:buNone/>
            </a:pPr>
            <a:r>
              <a:rPr lang="en-US" sz="3600" b="1" dirty="0"/>
              <a:t>MCQ – Single Answer (Light Focus)</a:t>
            </a:r>
            <a:endParaRPr lang="en-US" sz="3600" dirty="0"/>
          </a:p>
          <a:p>
            <a:pPr>
              <a:buFont typeface="Arial" panose="020B0604020202020204" pitchFamily="34" charset="0"/>
              <a:buChar char="•"/>
            </a:pPr>
            <a:r>
              <a:rPr lang="en-US" sz="3600" b="1" dirty="0"/>
              <a:t>Task:</a:t>
            </a:r>
            <a:r>
              <a:rPr lang="en-US" sz="3600" dirty="0"/>
              <a:t> Read passage &amp; answer one correct option</a:t>
            </a:r>
          </a:p>
          <a:p>
            <a:pPr>
              <a:buFont typeface="Arial" panose="020B0604020202020204" pitchFamily="34" charset="0"/>
              <a:buChar char="•"/>
            </a:pPr>
            <a:r>
              <a:rPr lang="en-US" sz="3600" b="1" dirty="0"/>
              <a:t>Strategy:</a:t>
            </a:r>
            <a:endParaRPr lang="en-US" sz="3600" dirty="0"/>
          </a:p>
          <a:p>
            <a:pPr marL="742950" lvl="1" indent="-285750">
              <a:buFont typeface="Arial" panose="020B0604020202020204" pitchFamily="34" charset="0"/>
              <a:buChar char="•"/>
            </a:pPr>
            <a:r>
              <a:rPr lang="en-US" sz="3600" dirty="0"/>
              <a:t>Read the question first</a:t>
            </a:r>
          </a:p>
          <a:p>
            <a:pPr marL="742950" lvl="1" indent="-285750">
              <a:buFont typeface="Arial" panose="020B0604020202020204" pitchFamily="34" charset="0"/>
              <a:buChar char="•"/>
            </a:pPr>
            <a:r>
              <a:rPr lang="en-US" sz="3600" dirty="0"/>
              <a:t>Skim the text for keywords</a:t>
            </a:r>
          </a:p>
          <a:p>
            <a:pPr marL="742950" lvl="1" indent="-285750">
              <a:buFont typeface="Arial" panose="020B0604020202020204" pitchFamily="34" charset="0"/>
              <a:buChar char="•"/>
            </a:pPr>
            <a:r>
              <a:rPr lang="en-US" sz="3600" dirty="0"/>
              <a:t>Eliminate obviously incorrect options</a:t>
            </a:r>
          </a:p>
        </p:txBody>
      </p:sp>
    </p:spTree>
    <p:extLst>
      <p:ext uri="{BB962C8B-B14F-4D97-AF65-F5344CB8AC3E}">
        <p14:creationId xmlns:p14="http://schemas.microsoft.com/office/powerpoint/2010/main" val="249012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1BD43-7CF0-59D3-6157-4DA5C40071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6DD95C-3724-7CA1-117A-4EAC6A5DA1D8}"/>
              </a:ext>
            </a:extLst>
          </p:cNvPr>
          <p:cNvSpPr txBox="1"/>
          <p:nvPr/>
        </p:nvSpPr>
        <p:spPr>
          <a:xfrm>
            <a:off x="3374048" y="228572"/>
            <a:ext cx="6097464" cy="1384995"/>
          </a:xfrm>
          <a:prstGeom prst="rect">
            <a:avLst/>
          </a:prstGeom>
          <a:noFill/>
        </p:spPr>
        <p:txBody>
          <a:bodyPr wrap="square">
            <a:spAutoFit/>
          </a:bodyPr>
          <a:lstStyle/>
          <a:p>
            <a:endParaRPr lang="en-US" sz="2800" dirty="0"/>
          </a:p>
          <a:p>
            <a:endParaRPr lang="en-US" sz="2800" dirty="0"/>
          </a:p>
          <a:p>
            <a:endParaRPr lang="en-US" sz="2800" dirty="0"/>
          </a:p>
        </p:txBody>
      </p:sp>
      <p:sp>
        <p:nvSpPr>
          <p:cNvPr id="5" name="Rectangle 2">
            <a:extLst>
              <a:ext uri="{FF2B5EF4-FFF2-40B4-BE49-F238E27FC236}">
                <a16:creationId xmlns:a16="http://schemas.microsoft.com/office/drawing/2014/main" id="{E33F2C4A-6F95-5D35-634E-CE97E3396E42}"/>
              </a:ext>
            </a:extLst>
          </p:cNvPr>
          <p:cNvSpPr>
            <a:spLocks noChangeArrowheads="1"/>
          </p:cNvSpPr>
          <p:nvPr/>
        </p:nvSpPr>
        <p:spPr bwMode="auto">
          <a:xfrm>
            <a:off x="947225" y="582515"/>
            <a:ext cx="580319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Tips: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Don’t overthink; answer is directly stated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Focus on the main idea.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a:t>
            </a:r>
            <a:r>
              <a:rPr lang="en-US" sz="2800" dirty="0"/>
              <a:t>on’t over-prioritize this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754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CBDE-8DD3-E290-B44F-DDB0DC449C76}"/>
              </a:ext>
            </a:extLst>
          </p:cNvPr>
          <p:cNvSpPr>
            <a:spLocks noGrp="1"/>
          </p:cNvSpPr>
          <p:nvPr>
            <p:ph type="title"/>
          </p:nvPr>
        </p:nvSpPr>
        <p:spPr/>
        <p:txBody>
          <a:bodyPr/>
          <a:lstStyle/>
          <a:p>
            <a:r>
              <a:rPr lang="en-US" b="1" dirty="0"/>
              <a:t>MCQ – Multiple Answers (Light Focus)</a:t>
            </a:r>
            <a:br>
              <a:rPr lang="en-US" dirty="0"/>
            </a:br>
            <a:endParaRPr lang="en-US" dirty="0"/>
          </a:p>
        </p:txBody>
      </p:sp>
      <p:sp>
        <p:nvSpPr>
          <p:cNvPr id="3" name="Content Placeholder 2">
            <a:extLst>
              <a:ext uri="{FF2B5EF4-FFF2-40B4-BE49-F238E27FC236}">
                <a16:creationId xmlns:a16="http://schemas.microsoft.com/office/drawing/2014/main" id="{6EA58F10-CDCA-541C-C7E5-7B49E98399F8}"/>
              </a:ext>
            </a:extLst>
          </p:cNvPr>
          <p:cNvSpPr>
            <a:spLocks noGrp="1"/>
          </p:cNvSpPr>
          <p:nvPr>
            <p:ph idx="1"/>
          </p:nvPr>
        </p:nvSpPr>
        <p:spPr/>
        <p:txBody>
          <a:bodyPr/>
          <a:lstStyle/>
          <a:p>
            <a:r>
              <a:rPr lang="en-US" b="1" dirty="0"/>
              <a:t>Task:</a:t>
            </a:r>
            <a:r>
              <a:rPr lang="en-US" dirty="0"/>
              <a:t> Choose more than one correct option</a:t>
            </a:r>
          </a:p>
          <a:p>
            <a:r>
              <a:rPr lang="en-US" b="1" dirty="0"/>
              <a:t>Strategy:</a:t>
            </a:r>
            <a:endParaRPr lang="en-US" dirty="0"/>
          </a:p>
          <a:p>
            <a:pPr lvl="1"/>
            <a:r>
              <a:rPr lang="en-US" dirty="0"/>
              <a:t>Find all correct options that reflect the main idea</a:t>
            </a:r>
          </a:p>
          <a:p>
            <a:pPr lvl="1"/>
            <a:r>
              <a:rPr lang="en-US" dirty="0"/>
              <a:t>Avoid over-selecting (no partial credit)</a:t>
            </a:r>
          </a:p>
          <a:p>
            <a:r>
              <a:rPr lang="en-US" b="1" dirty="0"/>
              <a:t>Tips:</a:t>
            </a:r>
            <a:endParaRPr lang="en-US" dirty="0"/>
          </a:p>
          <a:p>
            <a:pPr lvl="1"/>
            <a:r>
              <a:rPr lang="en-US" dirty="0"/>
              <a:t>Look for tone, examples, repeated words</a:t>
            </a:r>
          </a:p>
          <a:p>
            <a:pPr marL="0" indent="0">
              <a:buNone/>
            </a:pPr>
            <a:endParaRPr lang="en-US" dirty="0"/>
          </a:p>
          <a:p>
            <a:endParaRPr lang="en-US" dirty="0"/>
          </a:p>
          <a:p>
            <a:r>
              <a:rPr lang="en-US" dirty="0">
                <a:solidFill>
                  <a:srgbClr val="FF0000"/>
                </a:solidFill>
              </a:rPr>
              <a:t>(negative marking)</a:t>
            </a:r>
          </a:p>
        </p:txBody>
      </p:sp>
    </p:spTree>
    <p:extLst>
      <p:ext uri="{BB962C8B-B14F-4D97-AF65-F5344CB8AC3E}">
        <p14:creationId xmlns:p14="http://schemas.microsoft.com/office/powerpoint/2010/main" val="4168624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2320</TotalTime>
  <Words>6103</Words>
  <Application>Microsoft Office PowerPoint</Application>
  <PresentationFormat>Widescreen</PresentationFormat>
  <Paragraphs>687</Paragraphs>
  <Slides>59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fkGrotesk</vt:lpstr>
      <vt:lpstr>fkGroteskNeue</vt:lpstr>
      <vt:lpstr>Office Theme</vt:lpstr>
      <vt:lpstr>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MCQ – Multiple Answers (Light Focus) </vt:lpstr>
      <vt:lpstr>PowerPoint Presentation</vt:lpstr>
      <vt:lpstr>PowerPoint Presentation</vt:lpstr>
      <vt:lpstr>PowerPoint Presentation</vt:lpstr>
      <vt:lpstr>PowerPoint Presentation</vt:lpstr>
      <vt:lpstr>Tips </vt:lpstr>
      <vt:lpstr>Reading Fill in the Blanks (Drag and Drop) </vt:lpstr>
      <vt:lpstr>PowerPoint Presentation</vt:lpstr>
      <vt:lpstr>Subject Verb Agreement</vt:lpstr>
      <vt:lpstr>PowerPoint Presentation</vt:lpstr>
      <vt:lpstr>PowerPoint Presentation</vt:lpstr>
      <vt:lpstr>PowerPoint Presentation</vt:lpstr>
      <vt:lpstr>PowerPoint Presentation</vt:lpstr>
      <vt:lpstr>PowerPoint Presentation</vt:lpstr>
      <vt:lpstr>Singular Noun + Singular Verb</vt:lpstr>
      <vt:lpstr>PowerPoint Presentation</vt:lpstr>
      <vt:lpstr>PowerPoint Presentation</vt:lpstr>
      <vt:lpstr>PowerPoint Presentation</vt:lpstr>
      <vt:lpstr>PowerPoint Presentation</vt:lpstr>
      <vt:lpstr>What are Collocations?</vt:lpstr>
      <vt:lpstr>Questions</vt:lpstr>
      <vt:lpstr>Questions</vt:lpstr>
      <vt:lpstr>Tense Consistency in Reading Tasks</vt:lpstr>
      <vt:lpstr>PowerPoint Presentation</vt:lpstr>
      <vt:lpstr> Structure Clues for Verb Form Selection </vt:lpstr>
      <vt:lpstr>PowerPoint Presentation</vt:lpstr>
      <vt:lpstr>PowerPoint Presentation</vt:lpstr>
      <vt:lpstr>What Are Modal Verbs?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modal verbs like will, can, should, must, may, might, etc., we always use the base form (V1) of the verb.</vt:lpstr>
      <vt:lpstr>PowerPoint Presentation</vt:lpstr>
      <vt:lpstr>PowerPoint Presentation</vt:lpstr>
      <vt:lpstr>PowerPoint Presentation</vt:lpstr>
      <vt:lpstr>What Are Phrasal Verbs? </vt:lpstr>
      <vt:lpstr>PowerPoint Presentation</vt:lpstr>
      <vt:lpstr>PowerPoint Presentation</vt:lpstr>
      <vt:lpstr>PowerPoint Presentation</vt:lpstr>
      <vt:lpstr>PowerPoint Presentation</vt:lpstr>
      <vt:lpstr>TIPS</vt:lpstr>
      <vt:lpstr>Cuypers Library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Safal Kunwar</dc:creator>
  <cp:lastModifiedBy>Safal Kunwar</cp:lastModifiedBy>
  <cp:revision>3</cp:revision>
  <dcterms:created xsi:type="dcterms:W3CDTF">2025-07-02T14:53:44Z</dcterms:created>
  <dcterms:modified xsi:type="dcterms:W3CDTF">2025-08-12T15:37:45Z</dcterms:modified>
</cp:coreProperties>
</file>