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320" r:id="rId5"/>
    <p:sldId id="324" r:id="rId6"/>
    <p:sldId id="325" r:id="rId7"/>
    <p:sldId id="326" r:id="rId8"/>
    <p:sldId id="327" r:id="rId9"/>
    <p:sldId id="321" r:id="rId10"/>
    <p:sldId id="322" r:id="rId11"/>
    <p:sldId id="330" r:id="rId12"/>
    <p:sldId id="331" r:id="rId13"/>
    <p:sldId id="332" r:id="rId14"/>
    <p:sldId id="333" r:id="rId15"/>
    <p:sldId id="334" r:id="rId16"/>
    <p:sldId id="323" r:id="rId17"/>
    <p:sldId id="328" r:id="rId18"/>
    <p:sldId id="335" r:id="rId19"/>
    <p:sldId id="3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2683-D064-4329-2F10-214F96D0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D6EED-EE58-28D3-BACC-C27E5F7D6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9AF0-C403-AA92-4213-3F0BA50C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28B9-F85A-2535-0EFA-19B07607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7D65-CC4E-997B-99A6-EC309F55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9C6C-B239-D5A6-4F5F-9E3EDCB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75541-D208-2234-2C0F-737442B3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64237-D53C-0A1F-F250-9DCA0EB2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5F26D-EF06-E161-A978-0961F96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656EE-5757-1A52-C3AF-B266CD25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64244-0905-84A3-6669-DD4FCB434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67289-F469-B1FC-57C5-98D182E67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2294-EEE7-06EF-DD56-DECBA056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CADD-D2EC-91BC-CABA-445073D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DA39-D5B0-D7A6-9496-58BE6CCF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7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EF81-6011-BB27-9AD7-73F73886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9C67B-2FD0-02C5-1FF4-017ED576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4230-F7A9-0ABD-88B4-78E58377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428F-85BF-7971-A603-E5593392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E4A5-4747-7C0D-499C-E5284C4A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6D21-BC9B-FCAF-0E1E-DE12D85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36B1-5C92-E728-9055-857FE99E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E5B8D-528D-17E7-11F3-86621206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57D2-4189-FD59-3587-648CF962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620F-33B1-063D-316E-0EA6BA00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2A91-F966-8FD7-1254-32CEDE8E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6C96-9229-ABCB-F947-E3980E5BA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697F-BC88-1A85-C540-589E9AC23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5BDFF-3E6B-86D9-9F07-B28B4888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5FA9F-C956-A604-36D2-FDFF1DDB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5102-24DA-A2C2-AA29-13A55D14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3551-BEA6-DAEE-0CCB-A0B9FC94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A012-E174-F095-AE1C-008B3E9E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616B3-1F56-79F4-DD79-0822A8FCA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1CBB-C845-AFCD-337A-377A9F381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9126E-CDF6-F186-C535-3239C4758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6B7D0-21A5-6F3C-181A-73EFD2A6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A8ADB-AF34-2396-8BCC-E656BE4C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EF4CD-DB9D-22CA-B471-AB24F7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390A-23A9-D378-6976-7DC5B2F4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8B5CE-CC3A-C7EC-A54F-0F895847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5191F-0BCD-1A07-8CAA-70D8CB94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F8364-4FD3-3314-7F6D-3665AC05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305D7-C539-E1A1-AE10-F147684C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FE372-56C7-FBBA-99AB-156A2745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C1AE5-2238-804D-1B55-6E0518AD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5043-4339-4EDA-F861-BF660B55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E134C-7774-F1CA-89FF-98DE574D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2DE1A-4401-FA32-A0B8-A0C0500F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12E-BCBC-4402-CC56-455D7F8A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71B8-28D8-8A22-1079-44C4F3D7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4B306-BE37-C456-7357-613D4E1D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436C-E0D7-993A-DFFA-30EBD8AE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5058B-9204-F10A-20A6-F07F96C5D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09D19-AAF7-0094-65A1-378598D06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9CA6-928A-0445-72E8-D8249726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9063-6A4C-4C7E-A85B-A94E4012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A5033-E58A-35E9-62C8-BE9D2D65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1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05A8C-BA43-C2B0-16E8-E1DF612B1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15F3-C4A0-0FDF-6115-35A9C14FA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A422-BF8E-D9AF-5F06-617EF5AE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D44B2-80ED-4958-9464-131220E256E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1248-ECA0-2C26-B136-48B48AE40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DAC49-7CA3-9A19-6E4E-AFAC1FC35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826B-F1F8-4436-9734-E039838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3B25-FB2D-2305-7C8F-F6230ED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Re-order Paragraphs (Important for Logic Practice)</a:t>
            </a:r>
            <a:br>
              <a:rPr lang="en-US" dirty="0"/>
            </a:br>
            <a:r>
              <a:rPr lang="en-US" b="1" dirty="0"/>
              <a:t>Task:</a:t>
            </a:r>
            <a:r>
              <a:rPr lang="en-US" dirty="0"/>
              <a:t> Arrange sentences into correct logical order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84BA-9525-BAB0-A3D1-A9398E1B2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Tips:</a:t>
            </a:r>
            <a:endParaRPr lang="en-US" sz="3600" dirty="0"/>
          </a:p>
          <a:p>
            <a:pPr marL="742950" lvl="1" indent="-285750"/>
            <a:r>
              <a:rPr lang="en-US" sz="3600" dirty="0"/>
              <a:t>Look for sentence that introduces topic first</a:t>
            </a:r>
          </a:p>
          <a:p>
            <a:pPr marL="742950" lvl="1" indent="-285750"/>
            <a:r>
              <a:rPr lang="en-US" sz="3600" dirty="0"/>
              <a:t>Build logical flow like a story</a:t>
            </a:r>
          </a:p>
          <a:p>
            <a:pPr marL="742950" lvl="1" indent="-285750"/>
            <a:r>
              <a:rPr lang="en-US" sz="3600" dirty="0"/>
              <a:t>Problem-Solution</a:t>
            </a:r>
          </a:p>
          <a:p>
            <a:pPr marL="742950" lvl="1" indent="-285750"/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4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EAE2-3CB5-26E4-8E19-72B2EF6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9ED6-39AB-672A-23FC-6EA13CE9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→ Support → Limitation → Summary</a:t>
            </a:r>
          </a:p>
          <a:p>
            <a:r>
              <a:rPr lang="en-US" dirty="0"/>
              <a:t> </a:t>
            </a:r>
            <a:r>
              <a:rPr lang="en-US" i="1" dirty="0"/>
              <a:t>To begin with → In addition → Nevertheless → In conclusion</a:t>
            </a:r>
            <a:endParaRPr lang="en-US" dirty="0"/>
          </a:p>
          <a:p>
            <a:r>
              <a:rPr lang="en-US" b="1" dirty="0"/>
              <a:t>To begin with</a:t>
            </a:r>
            <a:r>
              <a:rPr lang="en-US" dirty="0"/>
              <a:t>, online education has become increasingly popular.</a:t>
            </a:r>
          </a:p>
          <a:p>
            <a:r>
              <a:rPr lang="en-US" b="1" dirty="0"/>
              <a:t>In addition</a:t>
            </a:r>
            <a:r>
              <a:rPr lang="en-US" dirty="0"/>
              <a:t>, it allows students to access resources anytime.</a:t>
            </a:r>
          </a:p>
          <a:p>
            <a:r>
              <a:rPr lang="en-US" b="1" dirty="0"/>
              <a:t>Nevertheless</a:t>
            </a:r>
            <a:r>
              <a:rPr lang="en-US" dirty="0"/>
              <a:t>, many learners still face challenges with internet access.</a:t>
            </a:r>
          </a:p>
          <a:p>
            <a:r>
              <a:rPr lang="en-US" b="1" dirty="0"/>
              <a:t>In conclusion</a:t>
            </a:r>
            <a:r>
              <a:rPr lang="en-US" dirty="0"/>
              <a:t>, while online learning has benefits, it cannot replace face-to-face education fully.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3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A18E-CF5D-5B03-29F5-550FA0B3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AFF9-587C-9144-45EE-D4536791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Connector Anchor Trick</a:t>
            </a:r>
          </a:p>
          <a:p>
            <a:r>
              <a:rPr lang="en-US" b="1" dirty="0"/>
              <a:t>Opening:</a:t>
            </a:r>
            <a:r>
              <a:rPr lang="en-US" dirty="0"/>
              <a:t> Look for words like </a:t>
            </a:r>
            <a:r>
              <a:rPr lang="en-US" i="1" dirty="0"/>
              <a:t>Initially, To begin with, First of all, At the start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Always place these at the start.</a:t>
            </a:r>
          </a:p>
          <a:p>
            <a:r>
              <a:rPr lang="en-US" b="1" dirty="0"/>
              <a:t>Contrast:</a:t>
            </a:r>
            <a:r>
              <a:rPr lang="en-US" dirty="0"/>
              <a:t> Words like </a:t>
            </a:r>
            <a:r>
              <a:rPr lang="en-US" i="1" dirty="0"/>
              <a:t>However, But, Nevertheless, On the other hand</a:t>
            </a:r>
            <a:r>
              <a:rPr lang="en-US" dirty="0"/>
              <a:t> always appear </a:t>
            </a:r>
            <a:r>
              <a:rPr lang="en-US" b="1" dirty="0"/>
              <a:t>after another idea</a:t>
            </a:r>
            <a:r>
              <a:rPr lang="en-US" dirty="0"/>
              <a:t>, never at the start.</a:t>
            </a:r>
            <a:br>
              <a:rPr lang="en-US" dirty="0"/>
            </a:br>
            <a:r>
              <a:rPr lang="en-US" dirty="0"/>
              <a:t> Use them to connect mid-paragraph.</a:t>
            </a:r>
          </a:p>
          <a:p>
            <a:r>
              <a:rPr lang="en-US" b="1" dirty="0"/>
              <a:t>Conclusion:</a:t>
            </a:r>
            <a:r>
              <a:rPr lang="en-US" dirty="0"/>
              <a:t> </a:t>
            </a:r>
            <a:r>
              <a:rPr lang="en-US" i="1" dirty="0"/>
              <a:t>Therefore, Thus, Overall, In conclusion, As a result</a:t>
            </a:r>
            <a:r>
              <a:rPr lang="en-US" dirty="0"/>
              <a:t> → These are </a:t>
            </a:r>
            <a:r>
              <a:rPr lang="en-US" b="1" dirty="0"/>
              <a:t>end markers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EB24-CE62-A0F3-8AC9-1AFF20E7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F708-640C-566C-035B-84533F88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Pronoun Tracking</a:t>
            </a:r>
          </a:p>
          <a:p>
            <a:r>
              <a:rPr lang="en-US" dirty="0"/>
              <a:t>If a sentence starts with </a:t>
            </a:r>
            <a:r>
              <a:rPr lang="en-US" i="1" dirty="0"/>
              <a:t>he, she, they, this, that, these, such, it</a:t>
            </a:r>
            <a:r>
              <a:rPr lang="en-US" dirty="0"/>
              <a:t>, it </a:t>
            </a:r>
            <a:r>
              <a:rPr lang="en-US" b="1" dirty="0"/>
              <a:t>cannot be the first sentence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It must follow a sentence that introduces the subject.</a:t>
            </a:r>
          </a:p>
          <a:p>
            <a:r>
              <a:rPr lang="en-US" b="1" dirty="0"/>
              <a:t>Article Rule (a → the)</a:t>
            </a:r>
          </a:p>
          <a:p>
            <a:r>
              <a:rPr lang="en-US" dirty="0"/>
              <a:t>If one sentence uses </a:t>
            </a:r>
            <a:r>
              <a:rPr lang="en-US" b="1" dirty="0"/>
              <a:t>“a/an”</a:t>
            </a:r>
            <a:r>
              <a:rPr lang="en-US" dirty="0"/>
              <a:t> (introducing something new), another sentence with </a:t>
            </a:r>
            <a:r>
              <a:rPr lang="en-US" b="1" dirty="0"/>
              <a:t>“the”</a:t>
            </a:r>
            <a:r>
              <a:rPr lang="en-US" dirty="0"/>
              <a:t> (referring back to it) will come later.</a:t>
            </a:r>
            <a:br>
              <a:rPr lang="en-US" dirty="0"/>
            </a:br>
            <a:r>
              <a:rPr lang="en-US" dirty="0"/>
              <a:t>Example: “A university in London…” → later “…The university has…”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7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BFAC-F8B2-F133-3AB8-92106134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52B4-C2D3-7FB3-71C4-71735AF3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Cause → Effect Order</a:t>
            </a:r>
          </a:p>
          <a:p>
            <a:r>
              <a:rPr lang="en-US" dirty="0"/>
              <a:t>Sentences with </a:t>
            </a:r>
            <a:r>
              <a:rPr lang="en-US" i="1" dirty="0"/>
              <a:t>because, due to, since, as a result, therefore</a:t>
            </a:r>
            <a:r>
              <a:rPr lang="en-US" dirty="0"/>
              <a:t> usually follow a </a:t>
            </a:r>
            <a:r>
              <a:rPr lang="en-US" b="1" dirty="0"/>
              <a:t>cause-and-effect sequence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Example: “Many students faced issues during the exam. As a result, the university extended the deadline.”</a:t>
            </a:r>
          </a:p>
          <a:p>
            <a:r>
              <a:rPr lang="en-US" b="1" dirty="0"/>
              <a:t>Chronology/Timeline Markers</a:t>
            </a:r>
          </a:p>
          <a:p>
            <a:r>
              <a:rPr lang="en-US" dirty="0"/>
              <a:t>Sentences with </a:t>
            </a:r>
            <a:r>
              <a:rPr lang="en-US" i="1" dirty="0"/>
              <a:t>first, then, later, afterwards, finally</a:t>
            </a:r>
            <a:r>
              <a:rPr lang="en-US" dirty="0"/>
              <a:t> always form a sequence.</a:t>
            </a:r>
            <a:br>
              <a:rPr lang="en-US" dirty="0"/>
            </a:br>
            <a:r>
              <a:rPr lang="en-US" dirty="0"/>
              <a:t> Helps when the text is historical or instructional.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8EAE-32EE-AF6E-DDC4-B47D14BD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C4A4-2A57-FF11-8839-55E53A1C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 dirty="0"/>
              <a:t>Logical Pairing</a:t>
            </a:r>
          </a:p>
          <a:p>
            <a:r>
              <a:rPr lang="en-US" dirty="0"/>
              <a:t> Match sentences like puzzle pieces:</a:t>
            </a:r>
          </a:p>
          <a:p>
            <a:r>
              <a:rPr lang="en-US" u="sng" dirty="0"/>
              <a:t>Problem → Solution</a:t>
            </a:r>
          </a:p>
          <a:p>
            <a:r>
              <a:rPr lang="en-US" u="sng" dirty="0"/>
              <a:t>Theory → Example</a:t>
            </a:r>
          </a:p>
          <a:p>
            <a:r>
              <a:rPr lang="en-US" u="sng" dirty="0"/>
              <a:t>Research → Findings</a:t>
            </a:r>
          </a:p>
          <a:p>
            <a:r>
              <a:rPr lang="en-US" u="sng" dirty="0"/>
              <a:t>Claim → Evidence</a:t>
            </a:r>
          </a:p>
          <a:p>
            <a:r>
              <a:rPr lang="en-US" sz="3500" b="1" dirty="0"/>
              <a:t>Contrast Flow Rule</a:t>
            </a:r>
          </a:p>
          <a:p>
            <a:r>
              <a:rPr lang="en-US" dirty="0"/>
              <a:t>If one sentence shows </a:t>
            </a:r>
            <a:r>
              <a:rPr lang="en-US" b="1" dirty="0"/>
              <a:t>advantage/pro</a:t>
            </a:r>
            <a:r>
              <a:rPr lang="en-US" dirty="0"/>
              <a:t>, the next may contain </a:t>
            </a:r>
            <a:r>
              <a:rPr lang="en-US" b="1" dirty="0"/>
              <a:t>However/But/On the other hand</a:t>
            </a:r>
            <a:r>
              <a:rPr lang="en-US" dirty="0"/>
              <a:t> to show </a:t>
            </a:r>
            <a:r>
              <a:rPr lang="en-US" b="1" dirty="0"/>
              <a:t>con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Helps identify mid-structure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EF51-5AA8-AE93-EB7F-9AE567AE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F705-C22A-1BFA-45F8-A02D3D51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Connector Replacement Test</a:t>
            </a:r>
          </a:p>
          <a:p>
            <a:r>
              <a:rPr lang="en-US" dirty="0"/>
              <a:t>If you see “However” → Try replacing with “But”. Does it make sense logically? If yes, it’s correctly placed.</a:t>
            </a:r>
          </a:p>
          <a:p>
            <a:r>
              <a:rPr lang="en-US" dirty="0"/>
              <a:t>If you see “Therefore” → Replace with “So”. Does it sound like an ending? Yes → Good.</a:t>
            </a:r>
          </a:p>
          <a:p>
            <a:r>
              <a:rPr lang="en-US" b="1" dirty="0"/>
              <a:t>Length &amp; Specificity Rule</a:t>
            </a:r>
          </a:p>
          <a:p>
            <a:r>
              <a:rPr lang="en-US" dirty="0"/>
              <a:t>General ideas (broad statements) usually come first.</a:t>
            </a:r>
          </a:p>
          <a:p>
            <a:r>
              <a:rPr lang="en-US" dirty="0"/>
              <a:t>Specific details (numbers, examples, names, case studies) come later</a:t>
            </a:r>
          </a:p>
        </p:txBody>
      </p:sp>
    </p:spTree>
    <p:extLst>
      <p:ext uri="{BB962C8B-B14F-4D97-AF65-F5344CB8AC3E}">
        <p14:creationId xmlns:p14="http://schemas.microsoft.com/office/powerpoint/2010/main" val="3494077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3186-93CB-A4BC-7D45-86C31CE8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Universal Connector Patterns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4F2B-E4A3-42EE-7545-A7DA2675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Opening → Addition → Contrast → Conclusion</a:t>
            </a:r>
          </a:p>
          <a:p>
            <a:r>
              <a:rPr lang="en-US" i="1" dirty="0"/>
              <a:t>First of all → Moreover → On the other hand → In conclusion</a:t>
            </a:r>
            <a:endParaRPr lang="en-US" dirty="0"/>
          </a:p>
          <a:p>
            <a:r>
              <a:rPr lang="en-US" dirty="0"/>
              <a:t>Good for essays, discussions, or research-based texts.</a:t>
            </a:r>
          </a:p>
          <a:p>
            <a:r>
              <a:rPr lang="en-US" b="1" dirty="0"/>
              <a:t>Opening → Example → Contrast → Result</a:t>
            </a:r>
          </a:p>
          <a:p>
            <a:r>
              <a:rPr lang="en-US" dirty="0"/>
              <a:t> </a:t>
            </a:r>
            <a:r>
              <a:rPr lang="en-US" i="1" dirty="0"/>
              <a:t>To begin with → For example → However → As a result</a:t>
            </a:r>
            <a:endParaRPr lang="en-US" dirty="0"/>
          </a:p>
          <a:p>
            <a:r>
              <a:rPr lang="en-US" dirty="0"/>
              <a:t>Useful for science/academic passages where data is discussed.</a:t>
            </a:r>
          </a:p>
          <a:p>
            <a:r>
              <a:rPr lang="en-US" b="1" dirty="0"/>
              <a:t>Opening → Development → Continuation → Conclusion</a:t>
            </a:r>
          </a:p>
          <a:p>
            <a:r>
              <a:rPr lang="en-US" dirty="0"/>
              <a:t> </a:t>
            </a:r>
            <a:r>
              <a:rPr lang="en-US" i="1" dirty="0"/>
              <a:t>At the start → Furthermore → In addition → Therefore</a:t>
            </a:r>
            <a:endParaRPr lang="en-US" dirty="0"/>
          </a:p>
          <a:p>
            <a:r>
              <a:rPr lang="en-US" dirty="0"/>
              <a:t>Best when the paragraph is a step-by-step explanation.</a:t>
            </a:r>
          </a:p>
          <a:p>
            <a:r>
              <a:rPr lang="en-US" b="1" dirty="0"/>
              <a:t>Opening → Cause → Contrast → Summary</a:t>
            </a:r>
          </a:p>
          <a:p>
            <a:r>
              <a:rPr lang="en-US" dirty="0"/>
              <a:t> </a:t>
            </a:r>
            <a:r>
              <a:rPr lang="en-US" i="1" dirty="0"/>
              <a:t>Initially → Because of this → Nevertheless → Overall</a:t>
            </a:r>
            <a:endParaRPr lang="en-US" dirty="0"/>
          </a:p>
          <a:p>
            <a:r>
              <a:rPr lang="en-US" dirty="0"/>
              <a:t>Helpful in historical or problem-solution type texts.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8DA4-5A5C-8A73-5797-1094D6F37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Opening → Development → Exception → Conclusion</a:t>
            </a:r>
          </a:p>
          <a:p>
            <a:r>
              <a:rPr lang="en-US" dirty="0"/>
              <a:t> </a:t>
            </a:r>
            <a:r>
              <a:rPr lang="en-US" i="1" dirty="0"/>
              <a:t>First → Also → Although → Thus</a:t>
            </a:r>
            <a:endParaRPr lang="en-US" dirty="0"/>
          </a:p>
          <a:p>
            <a:r>
              <a:rPr lang="en-US" dirty="0"/>
              <a:t>Works when the text contains both positive and negative points.</a:t>
            </a:r>
          </a:p>
          <a:p>
            <a:r>
              <a:rPr lang="en-US" b="1" dirty="0"/>
              <a:t>Opening → Sequence → Contrast → Final Remark</a:t>
            </a:r>
          </a:p>
          <a:p>
            <a:r>
              <a:rPr lang="en-US" dirty="0"/>
              <a:t> </a:t>
            </a:r>
            <a:r>
              <a:rPr lang="en-US" i="1" dirty="0"/>
              <a:t>At the beginning → Then → Yet → Finally</a:t>
            </a:r>
            <a:endParaRPr lang="en-US" dirty="0"/>
          </a:p>
          <a:p>
            <a:r>
              <a:rPr lang="en-US" dirty="0"/>
              <a:t>Good for chronological or narrative passages.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3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1B28-D90E-55FF-2459-CF876A55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D5B9D9-19F7-3538-7C22-6D87CB365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70244"/>
            <a:ext cx="105903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Opening Sentence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pronoun, no contrast).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(look for cause-effect, a/the, general-specific).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 sentences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middle.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sentence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493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4108-A605-2D99-1D8C-16528396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EB47D5-2FF0-929A-FA5D-13737C2EC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1258" y="2534555"/>
            <a:ext cx="1250200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 connectors 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arrange the sentences around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sentence has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"Initially / First" → it’s the opening.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sentence has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"However / On the other hand" → it’s contrast.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sentence has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"Therefore / In conclusion" → it’s ending.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D9E5-E98B-7F93-D835-0CC2DDCB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85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Identify the Topic Sentence (Opening)</a:t>
            </a:r>
          </a:p>
          <a:p>
            <a:r>
              <a:rPr lang="en-US" dirty="0"/>
              <a:t>Usually </a:t>
            </a:r>
            <a:r>
              <a:rPr lang="en-US" b="1" dirty="0"/>
              <a:t>does not</a:t>
            </a:r>
            <a:r>
              <a:rPr lang="en-US" dirty="0"/>
              <a:t> begin with pronouns like “he,” “this,” “these.”</a:t>
            </a:r>
          </a:p>
          <a:p>
            <a:r>
              <a:rPr lang="en-US" dirty="0"/>
              <a:t>It introduces </a:t>
            </a:r>
            <a:r>
              <a:rPr lang="en-US" b="1" dirty="0"/>
              <a:t>a person, concept, or idea</a:t>
            </a:r>
            <a:r>
              <a:rPr lang="en-US" dirty="0"/>
              <a:t> clearly.</a:t>
            </a:r>
          </a:p>
          <a:p>
            <a:r>
              <a:rPr lang="en-US" b="1" dirty="0"/>
              <a:t>Look for Logical Flow &amp; Connectors</a:t>
            </a:r>
          </a:p>
          <a:p>
            <a:r>
              <a:rPr lang="en-US" dirty="0"/>
              <a:t>Words like </a:t>
            </a:r>
            <a:r>
              <a:rPr lang="en-US" b="1" dirty="0"/>
              <a:t>However, Therefore, Moreover, In addition, As a result</a:t>
            </a:r>
            <a:r>
              <a:rPr lang="en-US" dirty="0"/>
              <a:t> indicate continuation or contrast.</a:t>
            </a:r>
          </a:p>
          <a:p>
            <a:r>
              <a:rPr lang="en-US" dirty="0"/>
              <a:t>These cannot be the first line!</a:t>
            </a:r>
          </a:p>
          <a:p>
            <a:r>
              <a:rPr lang="en-US" b="1" dirty="0"/>
              <a:t>Spot Pronouns and References</a:t>
            </a:r>
          </a:p>
          <a:p>
            <a:r>
              <a:rPr lang="en-US" dirty="0"/>
              <a:t>Words like </a:t>
            </a:r>
            <a:r>
              <a:rPr lang="en-US" b="1" dirty="0"/>
              <a:t>he, she, it, this, those</a:t>
            </a:r>
            <a:r>
              <a:rPr lang="en-US" dirty="0"/>
              <a:t> refer to something mentioned earlier.</a:t>
            </a:r>
          </a:p>
          <a:p>
            <a:r>
              <a:rPr lang="en-US" dirty="0"/>
              <a:t>Place them </a:t>
            </a:r>
            <a:r>
              <a:rPr lang="en-US" b="1" dirty="0"/>
              <a:t>after</a:t>
            </a:r>
            <a:r>
              <a:rPr lang="en-US" dirty="0"/>
              <a:t> their noun reference.</a:t>
            </a:r>
          </a:p>
          <a:p>
            <a:r>
              <a:rPr lang="en-US" i="1" dirty="0" err="1"/>
              <a:t>Eg</a:t>
            </a:r>
            <a:r>
              <a:rPr lang="en-US" i="1" dirty="0"/>
              <a:t>- This invention changed transportation.”</a:t>
            </a:r>
            <a:r>
              <a:rPr lang="en-US" dirty="0"/>
              <a:t> ← “Invention” must be introduced earlier.</a:t>
            </a:r>
          </a:p>
        </p:txBody>
      </p:sp>
    </p:spTree>
    <p:extLst>
      <p:ext uri="{BB962C8B-B14F-4D97-AF65-F5344CB8AC3E}">
        <p14:creationId xmlns:p14="http://schemas.microsoft.com/office/powerpoint/2010/main" val="13095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68C9-F353-F54C-E92D-5D08DDC1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Chronological/Process Order</a:t>
            </a:r>
          </a:p>
          <a:p>
            <a:r>
              <a:rPr lang="en-US" dirty="0"/>
              <a:t>Look for time words: </a:t>
            </a:r>
            <a:r>
              <a:rPr lang="en-US" b="1" dirty="0"/>
              <a:t>first, then, next, finally</a:t>
            </a:r>
            <a:r>
              <a:rPr lang="en-US" dirty="0"/>
              <a:t>, </a:t>
            </a:r>
            <a:r>
              <a:rPr lang="en-US" b="1" dirty="0"/>
              <a:t>in 2020</a:t>
            </a:r>
            <a:r>
              <a:rPr lang="en-US" dirty="0"/>
              <a:t>, </a:t>
            </a:r>
            <a:r>
              <a:rPr lang="en-US" b="1" dirty="0"/>
              <a:t>before</a:t>
            </a:r>
            <a:r>
              <a:rPr lang="en-US" dirty="0"/>
              <a:t>, </a:t>
            </a:r>
            <a:r>
              <a:rPr lang="en-US" b="1" dirty="0"/>
              <a:t>later</a:t>
            </a:r>
            <a:r>
              <a:rPr lang="en-US" dirty="0"/>
              <a:t>.</a:t>
            </a:r>
          </a:p>
          <a:p>
            <a:r>
              <a:rPr lang="en-US" dirty="0"/>
              <a:t>Helps set the timeline of the paragraph.</a:t>
            </a:r>
          </a:p>
          <a:p>
            <a:r>
              <a:rPr lang="en-US" b="1" dirty="0"/>
              <a:t>Use Grammar and Linking Clues</a:t>
            </a:r>
          </a:p>
          <a:p>
            <a:r>
              <a:rPr lang="en-US" dirty="0"/>
              <a:t>Articles: “</a:t>
            </a:r>
            <a:r>
              <a:rPr lang="en-US" b="1" dirty="0"/>
              <a:t>A</a:t>
            </a:r>
            <a:r>
              <a:rPr lang="en-US" dirty="0"/>
              <a:t> theory” vs. “</a:t>
            </a:r>
            <a:r>
              <a:rPr lang="en-US" b="1" dirty="0"/>
              <a:t>The</a:t>
            </a:r>
            <a:r>
              <a:rPr lang="en-US" dirty="0"/>
              <a:t> theory” (The = previously mentioned)</a:t>
            </a:r>
          </a:p>
          <a:p>
            <a:r>
              <a:rPr lang="en-US" dirty="0"/>
              <a:t>Transition verbs: shift the idea forward.</a:t>
            </a:r>
          </a:p>
          <a:p>
            <a:r>
              <a:rPr lang="en-US" b="1" dirty="0"/>
              <a:t>Rule of tenses </a:t>
            </a:r>
          </a:p>
          <a:p>
            <a:r>
              <a:rPr lang="en-US" b="1" dirty="0"/>
              <a:t>Stick to one time line unless the passage clearly shifts</a:t>
            </a:r>
          </a:p>
          <a:p>
            <a:r>
              <a:rPr lang="en-US" b="1" dirty="0"/>
              <a:t>Avoids mixing past and present unless justified by time indicators.</a:t>
            </a:r>
          </a:p>
          <a:p>
            <a:r>
              <a:rPr lang="en-US" i="1" dirty="0"/>
              <a:t>___He </a:t>
            </a:r>
            <a:r>
              <a:rPr lang="en-US" b="1" i="1" dirty="0"/>
              <a:t>worked</a:t>
            </a:r>
            <a:r>
              <a:rPr lang="en-US" i="1" dirty="0"/>
              <a:t> as a teacher and </a:t>
            </a:r>
            <a:r>
              <a:rPr lang="en-US" b="1" i="1" dirty="0"/>
              <a:t>wrote</a:t>
            </a:r>
            <a:r>
              <a:rPr lang="en-US" i="1" dirty="0"/>
              <a:t> several books.</a:t>
            </a:r>
            <a:br>
              <a:rPr lang="en-US" dirty="0"/>
            </a:br>
            <a:r>
              <a:rPr lang="en-US" dirty="0"/>
              <a:t>-----</a:t>
            </a:r>
            <a:r>
              <a:rPr lang="en-US" i="1" dirty="0"/>
              <a:t>He </a:t>
            </a:r>
            <a:r>
              <a:rPr lang="en-US" b="1" i="1" dirty="0"/>
              <a:t>worked</a:t>
            </a:r>
            <a:r>
              <a:rPr lang="en-US" i="1" dirty="0"/>
              <a:t> as a teacher and </a:t>
            </a:r>
            <a:r>
              <a:rPr lang="en-US" b="1" i="1" dirty="0"/>
              <a:t>writes</a:t>
            </a:r>
            <a:r>
              <a:rPr lang="en-US" i="1" dirty="0"/>
              <a:t> books.</a:t>
            </a:r>
            <a:endParaRPr lang="en-US" b="1" dirty="0"/>
          </a:p>
          <a:p>
            <a:r>
              <a:rPr lang="en-US" b="1" dirty="0"/>
              <a:t>Basically past-present-future</a:t>
            </a:r>
          </a:p>
        </p:txBody>
      </p:sp>
    </p:spTree>
    <p:extLst>
      <p:ext uri="{BB962C8B-B14F-4D97-AF65-F5344CB8AC3E}">
        <p14:creationId xmlns:p14="http://schemas.microsoft.com/office/powerpoint/2010/main" val="6274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0B0E-4FB3-A7C9-AE8A-5B7F34CF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b="1" dirty="0"/>
              <a:t>Cause → Example → Contrast → Result</a:t>
            </a:r>
          </a:p>
          <a:p>
            <a:r>
              <a:rPr lang="en-US" dirty="0"/>
              <a:t> </a:t>
            </a:r>
            <a:r>
              <a:rPr lang="en-US" i="1" dirty="0"/>
              <a:t>Because → For example → On the other hand → As a result</a:t>
            </a:r>
            <a:endParaRPr lang="en-US" dirty="0"/>
          </a:p>
          <a:p>
            <a:r>
              <a:rPr lang="en-US" b="1" dirty="0"/>
              <a:t>Because</a:t>
            </a:r>
            <a:r>
              <a:rPr lang="en-US" dirty="0"/>
              <a:t> the population grew rapidly, cities expanded beyond their limits.</a:t>
            </a:r>
          </a:p>
          <a:p>
            <a:r>
              <a:rPr lang="en-US" b="1" dirty="0"/>
              <a:t>For example</a:t>
            </a:r>
            <a:r>
              <a:rPr lang="en-US" dirty="0"/>
              <a:t>, several new suburbs were established in just two years.</a:t>
            </a:r>
          </a:p>
          <a:p>
            <a:r>
              <a:rPr lang="en-US" b="1" dirty="0"/>
              <a:t>On the other hand</a:t>
            </a:r>
            <a:r>
              <a:rPr lang="en-US" dirty="0"/>
              <a:t>, rural areas lost resources and infrastructure.</a:t>
            </a:r>
          </a:p>
          <a:p>
            <a:r>
              <a:rPr lang="en-US" b="1" dirty="0"/>
              <a:t>As a result</a:t>
            </a:r>
            <a:r>
              <a:rPr lang="en-US" dirty="0"/>
              <a:t>, inequality between urban and rural communities increased.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711B-3816-77DF-B71F-DFA39781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97"/>
            <a:ext cx="10515600" cy="4351338"/>
          </a:xfrm>
        </p:spPr>
        <p:txBody>
          <a:bodyPr/>
          <a:lstStyle/>
          <a:p>
            <a:r>
              <a:rPr lang="en-US" b="1" dirty="0"/>
              <a:t>. Opening Sentence (Introduction / Title)</a:t>
            </a:r>
          </a:p>
          <a:p>
            <a:r>
              <a:rPr lang="en-US" b="1" dirty="0"/>
              <a:t>Common linking words/phrases</a:t>
            </a:r>
            <a:r>
              <a:rPr lang="en-US" dirty="0"/>
              <a:t>: </a:t>
            </a:r>
            <a:r>
              <a:rPr lang="en-US" i="1" dirty="0"/>
              <a:t>Initially, To begin with, First of all, At the start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Introduces the topic or sets the context.</a:t>
            </a:r>
          </a:p>
          <a:p>
            <a:r>
              <a:rPr lang="en-US" dirty="0"/>
              <a:t> Example: </a:t>
            </a:r>
            <a:r>
              <a:rPr lang="en-US" i="1" dirty="0"/>
              <a:t>Initially, the researchers conducted an experiment to test the hypothesis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3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11DD-F9E9-5625-8444-56A43EDE4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2"/>
            <a:ext cx="10515600" cy="4351338"/>
          </a:xfrm>
        </p:spPr>
        <p:txBody>
          <a:bodyPr/>
          <a:lstStyle/>
          <a:p>
            <a:r>
              <a:rPr lang="en-US" b="1" dirty="0"/>
              <a:t>Supporting/Development Sentences (Details, Causes, Explanations)</a:t>
            </a:r>
          </a:p>
          <a:p>
            <a:r>
              <a:rPr lang="en-US" b="1" dirty="0"/>
              <a:t>Common linking words/phrases</a:t>
            </a:r>
            <a:r>
              <a:rPr lang="en-US" dirty="0"/>
              <a:t>: </a:t>
            </a:r>
            <a:r>
              <a:rPr lang="en-US" i="1" dirty="0"/>
              <a:t>Furthermore, Moreover, In addition, Also, For instance, For example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Adds more details or explains the first sentence.</a:t>
            </a:r>
          </a:p>
          <a:p>
            <a:r>
              <a:rPr lang="en-US" dirty="0"/>
              <a:t>Example: </a:t>
            </a:r>
            <a:r>
              <a:rPr lang="en-US" i="1" dirty="0"/>
              <a:t>Furthermore, they discovered that environmental factors played a significant role.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6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CAB7-0572-96F4-518F-71FDED08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r>
              <a:rPr lang="en-US" b="1" dirty="0"/>
              <a:t>Contrast/Shift Sentence (Opposite view, exception, or challenge)</a:t>
            </a:r>
          </a:p>
          <a:p>
            <a:r>
              <a:rPr lang="en-US" b="1" dirty="0"/>
              <a:t>Common linking words/phrases</a:t>
            </a:r>
            <a:r>
              <a:rPr lang="en-US" dirty="0"/>
              <a:t>: </a:t>
            </a:r>
            <a:r>
              <a:rPr lang="en-US" i="1" dirty="0"/>
              <a:t>However, On the other hand, Although, Nevertheless, In contrast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Shows a different perspective, limitation, or contrast.</a:t>
            </a:r>
          </a:p>
          <a:p>
            <a:r>
              <a:rPr lang="en-US" dirty="0"/>
              <a:t> Example: </a:t>
            </a:r>
            <a:r>
              <a:rPr lang="en-US" i="1" dirty="0"/>
              <a:t>However, some scientists argued that the data was insufficient to draw strong conclusions.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9DC7-5144-325A-1712-FFAB127C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44D5-6CE1-E84A-8B98-325C3307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Concluding Sentence (Result / Outcome / Summary)</a:t>
            </a:r>
          </a:p>
          <a:p>
            <a:r>
              <a:rPr lang="en-US" b="1" dirty="0"/>
              <a:t>Common linking words/phrases</a:t>
            </a:r>
            <a:r>
              <a:rPr lang="en-US" dirty="0"/>
              <a:t>: </a:t>
            </a:r>
            <a:r>
              <a:rPr lang="en-US" i="1" dirty="0"/>
              <a:t>Therefore, Thus, In conclusion, As a result, Hence, Overall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Wraps up the paragraph, showing consequence or final thought.</a:t>
            </a:r>
          </a:p>
          <a:p>
            <a:r>
              <a:rPr lang="en-US" dirty="0"/>
              <a:t> Example: </a:t>
            </a:r>
            <a:r>
              <a:rPr lang="en-US" i="1" dirty="0"/>
              <a:t>Therefore, the study highlights the importance of long-term observation in climate research.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7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C2E9-400E-CAC7-D921-2E9621B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D75B-809E-AAD8-A842-CC3DB53A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Background → Addition → Problem → Solution</a:t>
            </a:r>
          </a:p>
          <a:p>
            <a:r>
              <a:rPr lang="en-US" i="1" dirty="0"/>
              <a:t>At first → Moreover → However → Thus</a:t>
            </a:r>
            <a:endParaRPr lang="en-US" dirty="0"/>
          </a:p>
          <a:p>
            <a:r>
              <a:rPr lang="en-US" b="1" dirty="0"/>
              <a:t>At first</a:t>
            </a:r>
            <a:r>
              <a:rPr lang="en-US" dirty="0"/>
              <a:t>, the company aimed to expand into new markets.</a:t>
            </a:r>
          </a:p>
          <a:p>
            <a:r>
              <a:rPr lang="en-US" b="1" dirty="0"/>
              <a:t>Moreover</a:t>
            </a:r>
            <a:r>
              <a:rPr lang="en-US" dirty="0"/>
              <a:t>, it invested heavily in technology to support growth.</a:t>
            </a:r>
          </a:p>
          <a:p>
            <a:r>
              <a:rPr lang="en-US" b="1" dirty="0"/>
              <a:t>However</a:t>
            </a:r>
            <a:r>
              <a:rPr lang="en-US" dirty="0"/>
              <a:t>, unexpected supply chain issues created delays.</a:t>
            </a:r>
          </a:p>
          <a:p>
            <a:r>
              <a:rPr lang="en-US" b="1" dirty="0"/>
              <a:t>Thus</a:t>
            </a:r>
            <a:r>
              <a:rPr lang="en-US" dirty="0"/>
              <a:t>, managers redesigned their logistics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1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1333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Re-order Paragraphs (Important for Logic Practice) Task: Arrange sentences into correct logical order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tips </vt:lpstr>
      <vt:lpstr>PowerPoint Presentation</vt:lpstr>
      <vt:lpstr>PowerPoint Presentation</vt:lpstr>
      <vt:lpstr>PowerPoint Presentation</vt:lpstr>
      <vt:lpstr>PowerPoint Presentation</vt:lpstr>
      <vt:lpstr>Universal Connector Patterns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1</cp:revision>
  <dcterms:created xsi:type="dcterms:W3CDTF">2025-09-04T15:29:16Z</dcterms:created>
  <dcterms:modified xsi:type="dcterms:W3CDTF">2025-09-04T15:37:16Z</dcterms:modified>
</cp:coreProperties>
</file>