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74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6" r:id="rId14"/>
    <p:sldId id="293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2025. 03. 23.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D04DA55D-B562-1E22-8247-0C6D3842D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970B910-B436-F0BF-FA37-3ED5D36B4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B48E325-C0F9-2F18-1966-2F9FCF5F1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956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A97DD45-DEB7-92F1-7AC2-AE4FD0BB4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4EB56626-7732-C7E7-1DA3-42EF97E13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DF20F7AF-E295-4E30-48DF-70B425938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98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135CF5ED-5033-8116-9B31-878F3394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66492A9-6BD0-5603-788E-D08EFCE69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82D3EBD7-5CF7-C646-3197-D41C8DC8B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66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47246480-BB7F-FAD8-2BBB-D044E875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1E5566E-AC30-9C38-3B87-1FB53B5C5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1AADCE8C-81C9-C17C-44AA-7340EFE76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325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535FE41B-E7BB-1857-EF64-E44F0598B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F79A2A06-224B-4F91-9070-48AF141A21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6BD7D244-D29E-362E-7AF8-3823DB8D4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23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1F567D3-5C02-5BEF-0B53-DB5B9ABFA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5D9FA049-8523-6F1A-5F15-92E56E174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F770FE1-50DB-9EA6-15BE-F9E499D1B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4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5335176-22EC-90B2-792E-AEEA95F6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B59DF08-5FC0-7BC5-9C6F-2CB2F60DC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10BE6163-4237-C875-2D61-EFFD811D0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4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FD0BFECA-435D-74D4-ACA7-654EA187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18B535F-7C3A-8381-4D2D-48C591840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945B1549-3856-4240-6C84-0FEE79F7D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1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C0CEA55E-5D59-1800-5E72-550F5CB62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D2D9760F-9F78-5F31-2183-63E8F31D0C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56FEAF0B-ADA0-0876-226D-69FAEF4A3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61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FEF97E3F-E2AB-6951-B8C8-80F2D107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14C4FABA-AC38-9878-7B7F-ADA47782A5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0C732B7-2612-628B-59F7-F4A33B5655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077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4B93238-8DC6-D7D4-AD1A-BBC085439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2AC4724-9798-3E55-19CB-6C151A6090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6430E9B7-2E25-7D05-AEAF-9D0D144DF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20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0BA8863F-15F5-8CD7-EA0D-F282E242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B4BD7618-FB5F-3745-B63E-A80390C86D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44BE1142-FA3F-6350-212D-B1950B8E87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6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11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81" r:id="rId7"/>
    <p:sldLayoutId id="2147483682" r:id="rId8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3 -  Adat vizualizáció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30A2388C-EFC6-BD91-84CE-5CE512E4B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FBD8F0C8-CE7E-F4F7-5824-FDD86CBAB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A8234CA-7618-B6F0-57CF-A090CFC6C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adott meccset vezető bíró korábbi meccsein kiosztott lapértékek átlagainak eloszlása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4A0273F-BEA4-5008-DB5B-7B83B4BA4C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10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AC1B6A-211C-5230-0816-52B44E08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99" y="2153265"/>
            <a:ext cx="8423975" cy="37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1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40E8CAC2-AC07-34B0-D315-6646DBC3D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6A1E8B08-6D41-E3F6-7B37-4141E93A9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C090942-A3BF-B6DE-E8BF-F454EFC181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adathalmaz változóinak </a:t>
            </a:r>
            <a:r>
              <a:rPr lang="hu-HU" sz="1800" dirty="0" err="1"/>
              <a:t>ProfileReport</a:t>
            </a:r>
            <a:r>
              <a:rPr lang="hu-HU" sz="1800" dirty="0"/>
              <a:t> által kirajzolt </a:t>
            </a:r>
            <a:r>
              <a:rPr lang="hu-HU" sz="1800" dirty="0" err="1"/>
              <a:t>correlációs</a:t>
            </a:r>
            <a:r>
              <a:rPr lang="hu-HU" sz="1800" dirty="0"/>
              <a:t> </a:t>
            </a:r>
            <a:r>
              <a:rPr lang="hu-HU" sz="1800" dirty="0" err="1"/>
              <a:t>heatmap</a:t>
            </a:r>
            <a:r>
              <a:rPr lang="hu-HU" sz="1800" dirty="0"/>
              <a:t>-je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CC1F8FA-0C69-CAD4-07A7-D627B4BCC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11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5E70C5-DF50-74CD-992C-C7771E46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19" y="1898160"/>
            <a:ext cx="6181562" cy="46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66835DE3-DD7E-30D4-14C2-5C8A5A66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04EAB6F-42FB-DA51-1439-8D46D7DBBE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matplotlib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0DF98EA-C799-9361-8B50-3DBD9D43F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</a:t>
            </a:r>
            <a:r>
              <a:rPr lang="hu-HU" sz="1800" b="1" dirty="0" err="1"/>
              <a:t>matplotlib</a:t>
            </a:r>
            <a:r>
              <a:rPr lang="hu-HU" sz="1800" dirty="0"/>
              <a:t> </a:t>
            </a:r>
            <a:r>
              <a:rPr lang="hu-HU" sz="1800" dirty="0" err="1"/>
              <a:t>python</a:t>
            </a:r>
            <a:r>
              <a:rPr lang="hu-HU" sz="1800" dirty="0"/>
              <a:t> </a:t>
            </a:r>
            <a:r>
              <a:rPr lang="hu-HU" sz="1800" dirty="0" err="1"/>
              <a:t>könvtár</a:t>
            </a:r>
            <a:r>
              <a:rPr lang="hu-HU" sz="1800" dirty="0"/>
              <a:t> használatával az adathalmaz változóinak </a:t>
            </a:r>
            <a:r>
              <a:rPr lang="hu-HU" sz="1800" dirty="0" err="1"/>
              <a:t>heatmap</a:t>
            </a:r>
            <a:r>
              <a:rPr lang="hu-HU" sz="1800" dirty="0"/>
              <a:t>-je :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0C4CA90-9D78-5E16-1EB3-6732071B9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12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6541831-7EDC-7617-B4F1-C434ED399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579" y="1936651"/>
            <a:ext cx="6667461" cy="49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3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40922ED-A423-0E6A-B0CE-119A8C7C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E38CB746-1D1A-FE73-156A-FAD6B8086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matplotlib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29265740-B5A1-87DB-FA69-EEB46BACE5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átlagos lapszám 90 percenként valamint az átlagos szabálytalanságok száma 90 percenként (</a:t>
            </a:r>
            <a:r>
              <a:rPr lang="hu-HU" sz="1800" b="1" dirty="0"/>
              <a:t>kezdeti</a:t>
            </a:r>
            <a:r>
              <a:rPr lang="hu-HU" sz="1800" dirty="0"/>
              <a:t>)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Ez láthatóan kiugró értékeket tartalmaz. Ez azért volt mert a legelső meccsek esetében előfordult, hogy az első meccsen valaki csak néhány percet játszott,</a:t>
            </a:r>
            <a:br>
              <a:rPr lang="hu-HU" sz="1800" dirty="0"/>
            </a:br>
            <a:r>
              <a:rPr lang="hu-HU" sz="1800" dirty="0"/>
              <a:t>viszont szabálytalanságainak száma a játszott percekhez</a:t>
            </a:r>
            <a:br>
              <a:rPr lang="hu-HU" sz="1800" dirty="0"/>
            </a:br>
            <a:r>
              <a:rPr lang="hu-HU" sz="1800" dirty="0"/>
              <a:t>képest nagy volt. Így előfordultak kiugróan nagy értékek.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Megoldás az volt, hogy az átlagot csak a legalább 90</a:t>
            </a:r>
            <a:br>
              <a:rPr lang="hu-HU" sz="1800" dirty="0"/>
            </a:br>
            <a:r>
              <a:rPr lang="hu-HU" sz="1800" dirty="0"/>
              <a:t>perc </a:t>
            </a:r>
            <a:r>
              <a:rPr lang="hu-HU" sz="1800" dirty="0" err="1"/>
              <a:t>össz</a:t>
            </a:r>
            <a:r>
              <a:rPr lang="hu-HU" sz="1800" dirty="0"/>
              <a:t>-játékidővel rendelkező játékosokra számoljuk,</a:t>
            </a:r>
            <a:br>
              <a:rPr lang="hu-HU" sz="1800" dirty="0"/>
            </a:br>
            <a:r>
              <a:rPr lang="hu-HU" sz="1800" dirty="0"/>
              <a:t>különben 0 értéket hagyunk neki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8B01243-7C78-6B55-C1D4-A5C3011F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13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6A1196-B884-19FB-0632-F8358E70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56" y="2831690"/>
            <a:ext cx="4605102" cy="30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46EA41FD-7AE1-5CFE-6E58-65CD30AC3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F8BBA116-0BF4-D05D-4804-9A84032D01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matplotlib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F511F7A3-F18B-5077-AC04-300ADD4708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11143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átlagos lapszám 90 percenként valamint az átlagos szabálytalanságok száma 90 percenként (</a:t>
            </a:r>
            <a:r>
              <a:rPr lang="hu-HU" sz="1800" b="1" dirty="0"/>
              <a:t>javított</a:t>
            </a:r>
            <a:r>
              <a:rPr lang="hu-HU" sz="1800" dirty="0"/>
              <a:t>)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AC7FB25-B22F-3336-2A69-ADD1EA6C87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14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D64B1F-0A1A-3FE4-9CC9-9ABBA460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39" y="1920720"/>
            <a:ext cx="6679278" cy="45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5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2718303B-6AED-1D29-7AD2-4A14CB969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B59A8F11-405E-55DD-A5B7-0173D2D3E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Tanítási modell - tervezet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ADCEF1D0-9571-9CA2-31A8-2C2DD180A5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1800" dirty="0"/>
              <a:t>Két tanítási modell megvalósítását tervezzük: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hu-HU" sz="18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1800" b="1" dirty="0"/>
              <a:t>Random </a:t>
            </a:r>
            <a:r>
              <a:rPr lang="hu-HU" sz="1800" b="1" dirty="0" err="1"/>
              <a:t>forest</a:t>
            </a:r>
            <a:r>
              <a:rPr lang="hu-HU" sz="1800" b="1" dirty="0"/>
              <a:t> </a:t>
            </a:r>
            <a:r>
              <a:rPr lang="hu-HU" sz="1800" b="1" dirty="0" err="1"/>
              <a:t>regressor</a:t>
            </a:r>
            <a:endParaRPr lang="hu-HU" sz="1800" dirty="0"/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Jól teljesít zajos vagy hiányos adatokkal, mivel a modellek átlagolása csökkenti a </a:t>
            </a:r>
            <a:r>
              <a:rPr lang="hu-HU" sz="1800" dirty="0" err="1"/>
              <a:t>predikciók</a:t>
            </a:r>
            <a:r>
              <a:rPr lang="hu-HU" sz="1800" dirty="0"/>
              <a:t> varianciáját.</a:t>
            </a:r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egyes döntési fák az adatok különböző részhalmazain tanulnak, így csökkenthető a túltanulás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1800" b="1" dirty="0" err="1"/>
              <a:t>Gradient</a:t>
            </a:r>
            <a:r>
              <a:rPr lang="hu-HU" sz="1800" b="1" dirty="0"/>
              <a:t> </a:t>
            </a:r>
            <a:r>
              <a:rPr lang="hu-HU" sz="1800" b="1" dirty="0" err="1"/>
              <a:t>boosting</a:t>
            </a:r>
            <a:r>
              <a:rPr lang="hu-HU" sz="1800" b="1" dirty="0"/>
              <a:t> </a:t>
            </a:r>
            <a:r>
              <a:rPr lang="hu-HU" sz="1800" b="1" dirty="0" err="1"/>
              <a:t>regressor</a:t>
            </a:r>
            <a:endParaRPr lang="hu-HU" sz="1800" dirty="0"/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Komplex adatkészlet esetén jól kezel összetett, nemlineáris összefüggéseket, ha az adatok nagy variabilitást mutatnak.</a:t>
            </a:r>
          </a:p>
          <a:p>
            <a:pPr marL="285750" indent="-28575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Az új modellek mindig az előző modellek hibáira koncentrálnak, és folyamatosan javítják a </a:t>
            </a:r>
            <a:r>
              <a:rPr lang="hu-HU" sz="1800" dirty="0" err="1"/>
              <a:t>predikciót</a:t>
            </a:r>
            <a:r>
              <a:rPr lang="hu-HU" sz="1800" dirty="0"/>
              <a:t>.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625C206-BEAD-EC7E-172B-38D5F6D0F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15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Datasetek</a:t>
            </a:r>
            <a:r>
              <a:rPr lang="hu-HU" sz="3200" dirty="0"/>
              <a:t> előfeldolgozása (módosítások)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Nem dobjuk el a 2020 előtti adatokat, megtartjuk az egész időtartományból származókat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A </a:t>
            </a:r>
            <a:r>
              <a:rPr lang="hu-HU" sz="2000" dirty="0" err="1"/>
              <a:t>total_cards</a:t>
            </a:r>
            <a:r>
              <a:rPr lang="hu-HU" sz="2000" dirty="0"/>
              <a:t> számítása (lapértékek):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1 sárga, 0 piros: 1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0 sárga, 1 piros: 2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1 sárga, 1 piros: 3</a:t>
            </a:r>
          </a:p>
          <a:p>
            <a:pPr marL="952485" lvl="1" indent="-342900">
              <a:lnSpc>
                <a:spcPts val="3000"/>
              </a:lnSpc>
            </a:pPr>
            <a:r>
              <a:rPr lang="hu-HU" sz="1800" dirty="0"/>
              <a:t>2 sárga, 1 piros: 3</a:t>
            </a:r>
          </a:p>
          <a:p>
            <a:pPr marL="342900" indent="-342900">
              <a:lnSpc>
                <a:spcPts val="3000"/>
              </a:lnSpc>
            </a:pPr>
            <a:r>
              <a:rPr lang="hu-HU" sz="2000" dirty="0"/>
              <a:t>Átlagos szabálytalanságok és átlagos lapszámok minden meccsre az addigi meccsek átlagaival egyeznek meg</a:t>
            </a:r>
          </a:p>
          <a:p>
            <a:pPr marL="342900" indent="-342900">
              <a:lnSpc>
                <a:spcPts val="3000"/>
              </a:lnSpc>
            </a:pPr>
            <a:r>
              <a:rPr lang="hu-HU" sz="2000" dirty="0"/>
              <a:t>Minden csapat legelső meccse </a:t>
            </a:r>
            <a:r>
              <a:rPr lang="hu-HU" sz="2000" dirty="0" err="1"/>
              <a:t>drop-olva</a:t>
            </a:r>
            <a:r>
              <a:rPr lang="hu-HU" sz="2000" dirty="0"/>
              <a:t>, átlagok nem számolhatók ki ezekre </a:t>
            </a:r>
          </a:p>
          <a:p>
            <a:pPr marL="342900" indent="-342900">
              <a:lnSpc>
                <a:spcPts val="3000"/>
              </a:lnSpc>
            </a:pPr>
            <a:r>
              <a:rPr lang="hu-HU" sz="2000" dirty="0"/>
              <a:t>Ugyanígy minden bíró első meccse </a:t>
            </a:r>
            <a:r>
              <a:rPr lang="hu-HU" sz="2000" dirty="0" err="1"/>
              <a:t>dropolva</a:t>
            </a:r>
            <a:r>
              <a:rPr lang="hu-HU" sz="2000" dirty="0"/>
              <a:t>, itt a bírók által osztott lapok átlagos száma miatt</a:t>
            </a:r>
            <a:endParaRPr lang="hu-HU" sz="1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E8C25-0DBE-B323-A752-5930AD0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23264"/>
            <a:ext cx="10095600" cy="936800"/>
          </a:xfrm>
        </p:spPr>
        <p:txBody>
          <a:bodyPr/>
          <a:lstStyle/>
          <a:p>
            <a:r>
              <a:rPr lang="hu-HU" dirty="0"/>
              <a:t>Végleges Tanítóhalmaz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F0FE96-C333-1376-1E6A-CD2DF2A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1060064"/>
            <a:ext cx="10095600" cy="544937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20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Változtatott adathalmaz összes osz</a:t>
            </a:r>
            <a:r>
              <a:rPr lang="hu-HU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lopa: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fixture_referee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meccset vezető bíró</a:t>
            </a:r>
            <a:endParaRPr lang="hu-H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league_name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bajnokság neve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teams_home_name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hazai csapat neve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teams_away_name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vendég csapat neve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avg_home_team_fouls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hazai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szabálytalanságainak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avg_away_team_fouls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vendég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szabálytalanságainak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avg_home_total_cards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hazai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lapértékeinek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"avg_away_total_cards"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endég csapat adott meccset megelőző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meccsenkénti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lapértékeinek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avg_referee_cards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meccset vezető bíró</a:t>
            </a:r>
            <a:r>
              <a:rPr lang="hu-H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korábbi meccsein osztott lapértékeinek átlaga</a:t>
            </a:r>
            <a:endParaRPr lang="hu-HU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"avg_cards_per_90"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meccsen a két csapat összes játékosainak lapértékeinek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"avg_fouls_per_90"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meccsen a két csapat összes játékosainak szabálytalanságainak átlaga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total_cards_value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u-HU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adott meccsen kiosztott összes lapérték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0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1E35F7-5F90-3293-BD71-A5147D11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65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0E34D685-A1F9-4762-BFDE-1ACCCDF9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92DE0F8-B701-9710-4FB3-FCD54293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58" y="2728605"/>
            <a:ext cx="9291484" cy="3303639"/>
          </a:xfrm>
          <a:prstGeom prst="rect">
            <a:avLst/>
          </a:prstGeom>
        </p:spPr>
      </p:pic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D6CE96C-D004-478D-6496-72029A5E1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187A167-CF58-4578-34AC-0B2E236F3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Vizualizációhoz a </a:t>
            </a:r>
            <a:r>
              <a:rPr lang="hu-HU" sz="1800" dirty="0" err="1"/>
              <a:t>ydata_profiling</a:t>
            </a:r>
            <a:r>
              <a:rPr lang="hu-HU" sz="1800" dirty="0"/>
              <a:t> </a:t>
            </a:r>
            <a:r>
              <a:rPr lang="hu-HU" sz="1800" b="1" dirty="0" err="1"/>
              <a:t>ProfileReport</a:t>
            </a:r>
            <a:r>
              <a:rPr lang="hu-HU" sz="1800" dirty="0"/>
              <a:t> nevű eszközét, valamint a </a:t>
            </a:r>
            <a:r>
              <a:rPr lang="hu-HU" sz="1800" b="1" dirty="0" err="1"/>
              <a:t>matplotlib</a:t>
            </a:r>
            <a:r>
              <a:rPr lang="hu-HU" sz="1800" dirty="0"/>
              <a:t> csomagot használtuk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Végleges adathalmaz statisztikája a </a:t>
            </a:r>
            <a:r>
              <a:rPr lang="hu-HU" sz="1800" dirty="0" err="1"/>
              <a:t>ProfileReport</a:t>
            </a:r>
            <a:r>
              <a:rPr lang="hu-HU" sz="1800" dirty="0"/>
              <a:t> által: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1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554B568-71D5-458A-156C-5A1047381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71054869-FD34-B53D-6042-6EC1BE97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5B8A9DCC-D676-3C9D-9815-B962CC604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F4F221E-93C9-EEAC-1308-5A44D7F16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Bajnokságok megoszlása a végső adathalmazban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14AE728-D05E-FE64-99B6-FBAE0F6A6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51DEC15-E298-A816-8672-CB095064D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07" y="2291329"/>
            <a:ext cx="9387585" cy="29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2A104CCF-6370-0542-85C9-FAD8E7C9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7021287-07CA-F4A9-3B77-ACF2260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6EECBFC-65A6-5AF1-4F17-118A28542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Hazai csapat meccset megelőző </a:t>
            </a:r>
            <a:r>
              <a:rPr lang="hu-HU" sz="1800" dirty="0" err="1"/>
              <a:t>meccsenkénti</a:t>
            </a:r>
            <a:r>
              <a:rPr lang="hu-HU" sz="1800" dirty="0"/>
              <a:t> szabálytalanságainak átlagai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A6D6408-3EBB-2965-A5F4-436662AC2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2731409-28F5-836C-F14D-59BF5930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63" y="2205768"/>
            <a:ext cx="8544709" cy="37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7A019D2-4E01-45DF-971F-C6AF5DB7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D6AA5F3-BC4A-A14E-B4D6-37BBB60B3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15846A96-2CBD-69EE-2A5B-B086F5133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Vendég csapat meccset megelőző </a:t>
            </a:r>
            <a:r>
              <a:rPr lang="hu-HU" sz="1800" dirty="0" err="1"/>
              <a:t>meccsenkénti</a:t>
            </a:r>
            <a:r>
              <a:rPr lang="hu-HU" sz="1800" dirty="0"/>
              <a:t> szabálytalanságainak átlagai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607C7CC-0362-9942-C6E6-071C84BA6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A3DE67D-8176-1BA2-0575-0F19B648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875" y="2060691"/>
            <a:ext cx="8681344" cy="38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625691DC-8BF5-E439-4320-B6B06C18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CBAC639-0732-34AD-5339-DD78D61B1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22E3252-5E13-2B56-0295-42CB0F9CA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hazai csapat megelőző meccsein szerzett lapértékeinek átlagainak eloszlása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585038A-FA99-7AE9-65AC-644860C1C2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8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623095-978A-0323-72AF-803220CB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00" y="2284427"/>
            <a:ext cx="9085750" cy="37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8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35F3E596-5520-828A-1CE8-AAF13EFF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B5D191EB-6CC6-79E8-0B42-2EC1F4C18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Adatvizualizáció (</a:t>
            </a:r>
            <a:r>
              <a:rPr lang="hu-HU" sz="3200" dirty="0" err="1"/>
              <a:t>ProfilerReport</a:t>
            </a:r>
            <a:r>
              <a:rPr lang="hu-HU" sz="3200" dirty="0"/>
              <a:t>)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1D9671D-FA3C-30DF-25B4-73131539F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vendég csapat megelőző meccsein szerzett lapértékeinek átlagainak eloszlása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39FE137-1EB3-ED63-920F-E78737556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18B3F7-ED14-6B73-6364-B39DD4F8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00" y="2284427"/>
            <a:ext cx="8953120" cy="35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4905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2999</TotalTime>
  <Words>594</Words>
  <Application>Microsoft Office PowerPoint</Application>
  <PresentationFormat>Szélesvásznú</PresentationFormat>
  <Paragraphs>74</Paragraphs>
  <Slides>15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Roboto Slab</vt:lpstr>
      <vt:lpstr>Source Sans Pro</vt:lpstr>
      <vt:lpstr>Cordelia template</vt:lpstr>
      <vt:lpstr>Sportanalitika</vt:lpstr>
      <vt:lpstr>Datasetek előfeldolgozása (módosítások)</vt:lpstr>
      <vt:lpstr>Végleges Tanítóhalmaz</vt:lpstr>
      <vt:lpstr>Adatvizualizáció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(ProfilerReport)</vt:lpstr>
      <vt:lpstr>Adatvizualizáció (matplotlib)</vt:lpstr>
      <vt:lpstr>Adatvizualizáció (matplotlib)</vt:lpstr>
      <vt:lpstr>Adatvizualizáció (matplotlib)</vt:lpstr>
      <vt:lpstr>Tanítási modell - tervezet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Gergő Safár</cp:lastModifiedBy>
  <cp:revision>73</cp:revision>
  <dcterms:created xsi:type="dcterms:W3CDTF">2023-05-27T12:07:05Z</dcterms:created>
  <dcterms:modified xsi:type="dcterms:W3CDTF">2025-03-23T11:48:44Z</dcterms:modified>
</cp:coreProperties>
</file>