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66" r:id="rId2"/>
    <p:sldId id="274" r:id="rId3"/>
    <p:sldId id="275" r:id="rId4"/>
    <p:sldId id="276" r:id="rId5"/>
    <p:sldId id="27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8" autoAdjust="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3248D-2855-48EF-92AE-4D39AA4FF72A}" type="datetimeFigureOut">
              <a:rPr lang="hu-HU" smtClean="0"/>
              <a:t>2025. 05. 06.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46657-DAC7-412F-BC71-BB2749AB6E7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043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725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3808D014-D59D-9345-3C30-4918D08E2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>
            <a:extLst>
              <a:ext uri="{FF2B5EF4-FFF2-40B4-BE49-F238E27FC236}">
                <a16:creationId xmlns:a16="http://schemas.microsoft.com/office/drawing/2014/main" id="{7929C03B-B2FF-904A-5801-7E5876A7E9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>
            <a:extLst>
              <a:ext uri="{FF2B5EF4-FFF2-40B4-BE49-F238E27FC236}">
                <a16:creationId xmlns:a16="http://schemas.microsoft.com/office/drawing/2014/main" id="{F00DE97B-5660-6691-0FF1-77266B4D75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628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EC5B93C9-8974-EFF7-90AD-F29F46207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>
            <a:extLst>
              <a:ext uri="{FF2B5EF4-FFF2-40B4-BE49-F238E27FC236}">
                <a16:creationId xmlns:a16="http://schemas.microsoft.com/office/drawing/2014/main" id="{CC416854-FC6E-3758-DB82-45EE0FD816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>
            <a:extLst>
              <a:ext uri="{FF2B5EF4-FFF2-40B4-BE49-F238E27FC236}">
                <a16:creationId xmlns:a16="http://schemas.microsoft.com/office/drawing/2014/main" id="{B567224F-1FDA-3BF4-59B6-917F792608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8464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75BDE9FB-2EB1-C030-0C64-D62A99445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>
            <a:extLst>
              <a:ext uri="{FF2B5EF4-FFF2-40B4-BE49-F238E27FC236}">
                <a16:creationId xmlns:a16="http://schemas.microsoft.com/office/drawing/2014/main" id="{40665699-3C55-5C05-1B04-5D8E4F915E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>
            <a:extLst>
              <a:ext uri="{FF2B5EF4-FFF2-40B4-BE49-F238E27FC236}">
                <a16:creationId xmlns:a16="http://schemas.microsoft.com/office/drawing/2014/main" id="{DBB2008B-A94B-2863-57B6-0B9EDA171E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102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783375" y="617343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10386991" y="5576535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11857671" y="4444464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11695069" y="656503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3181688" y="67751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639280" y="3605307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348720" y="85746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676313" y="144115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11085359" y="4833763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11843811" y="5582348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>
            <a:off x="211084" y="2128745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>
            <a:off x="1861977" y="301904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>
            <a:off x="823323" y="2667459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2"/>
          <p:cNvSpPr/>
          <p:nvPr/>
        </p:nvSpPr>
        <p:spPr>
          <a:xfrm>
            <a:off x="4567031" y="517173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2"/>
          <p:cNvSpPr/>
          <p:nvPr/>
        </p:nvSpPr>
        <p:spPr>
          <a:xfrm>
            <a:off x="10685372" y="609006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CDE08931-D401-4F64-BC58-CFB36D01D49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57768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2061367" y="2339725"/>
            <a:ext cx="7776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061367" y="4015348"/>
            <a:ext cx="7776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FDD61C8E-234D-4D0F-903F-FE048944885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91291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7936" y="0"/>
            <a:ext cx="121874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620400" y="2298200"/>
            <a:ext cx="89512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609585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4800" i="1"/>
            </a:lvl1pPr>
            <a:lvl2pPr marL="1219170" lvl="1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4800" i="1"/>
            </a:lvl2pPr>
            <a:lvl3pPr marL="1828754" lvl="2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4800" i="1"/>
            </a:lvl3pPr>
            <a:lvl4pPr marL="2438339" lvl="3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4pPr>
            <a:lvl5pPr marL="3047924" lvl="4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5pPr>
            <a:lvl6pPr marL="3657509" lvl="5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6pPr>
            <a:lvl7pPr marL="4267093" lvl="6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7pPr>
            <a:lvl8pPr marL="4876678" lvl="7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8pPr>
            <a:lvl9pPr marL="5486263" lvl="8" indent="-60958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5119529" y="1043892"/>
            <a:ext cx="1952764" cy="1123609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8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5000681" y="520396"/>
            <a:ext cx="709600" cy="714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5817203" y="581500"/>
            <a:ext cx="278800" cy="49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6272680" y="469240"/>
            <a:ext cx="462800" cy="63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116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36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◎"/>
              <a:defRPr sz="32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112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033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userDrawn="1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609600" y="5407124"/>
            <a:ext cx="10972800" cy="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123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826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509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35400" y="-19800"/>
            <a:ext cx="122628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065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1C98EED-7B07-4669-92EA-E7F2A8535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7105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accent1"/>
                </a:solidFill>
                <a:latin typeface="Roboto Slab" panose="020B0604020202020204" charset="0"/>
                <a:ea typeface="Roboto Slab" panose="020B0604020202020204" charset="0"/>
              </a:defRPr>
            </a:lvl1pPr>
          </a:lstStyle>
          <a:p>
            <a:endParaRPr lang="hu-HU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304FC133-59CF-458D-A913-BCA8ADF4BE0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446472" y="6322401"/>
            <a:ext cx="1759373" cy="52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6617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9" r:id="rId5"/>
    <p:sldLayoutId id="2147483680" r:id="rId6"/>
    <p:sldLayoutId id="2147483681" r:id="rId7"/>
    <p:sldLayoutId id="2147483682" r:id="rId8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hu-HU" dirty="0"/>
              <a:t>Sportanalitika</a:t>
            </a:r>
            <a:endParaRPr dirty="0"/>
          </a:p>
        </p:txBody>
      </p:sp>
      <p:sp>
        <p:nvSpPr>
          <p:cNvPr id="2" name="Alcím 2">
            <a:extLst>
              <a:ext uri="{FF2B5EF4-FFF2-40B4-BE49-F238E27FC236}">
                <a16:creationId xmlns:a16="http://schemas.microsoft.com/office/drawing/2014/main" id="{7B89A296-8473-E33D-18C5-0240AF419736}"/>
              </a:ext>
            </a:extLst>
          </p:cNvPr>
          <p:cNvSpPr txBox="1">
            <a:spLocks/>
          </p:cNvSpPr>
          <p:nvPr/>
        </p:nvSpPr>
        <p:spPr>
          <a:xfrm>
            <a:off x="2266912" y="5379445"/>
            <a:ext cx="6729604" cy="13795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buClr>
                <a:schemeClr val="accent1"/>
              </a:buClr>
              <a:buSzPts val="5800"/>
            </a:pPr>
            <a:r>
              <a:rPr lang="hu-HU" sz="2800" b="1" dirty="0" err="1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Milestone</a:t>
            </a:r>
            <a:r>
              <a:rPr lang="hu-HU" sz="2800" b="1" dirty="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 5 – Modellek javítása és kiértékelése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b="1" dirty="0"/>
              <a:t>Modell módosítások</a:t>
            </a:r>
          </a:p>
        </p:txBody>
      </p:sp>
      <p:sp>
        <p:nvSpPr>
          <p:cNvPr id="255" name="Google Shape;255;p28"/>
          <p:cNvSpPr txBox="1">
            <a:spLocks noGrp="1"/>
          </p:cNvSpPr>
          <p:nvPr>
            <p:ph type="body" idx="1"/>
          </p:nvPr>
        </p:nvSpPr>
        <p:spPr>
          <a:xfrm>
            <a:off x="1048200" y="1347627"/>
            <a:ext cx="9954800" cy="481750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endParaRPr lang="hu-HU" sz="2800" dirty="0"/>
          </a:p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2800" dirty="0" err="1"/>
              <a:t>Kmeans</a:t>
            </a:r>
            <a:r>
              <a:rPr lang="hu-HU" sz="2800" dirty="0"/>
              <a:t>-t használunk csak, mert a </a:t>
            </a:r>
            <a:r>
              <a:rPr lang="hu-HU" sz="2800" dirty="0" err="1"/>
              <a:t>DBScan</a:t>
            </a:r>
            <a:r>
              <a:rPr lang="hu-HU" sz="2800" dirty="0"/>
              <a:t> eredményei nem voltak elég jók</a:t>
            </a:r>
          </a:p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2800" dirty="0" err="1"/>
              <a:t>Kmeans</a:t>
            </a:r>
            <a:r>
              <a:rPr lang="hu-HU" sz="2800" dirty="0"/>
              <a:t> előtt az adaton dimenzió redukciót végeztünk </a:t>
            </a:r>
            <a:r>
              <a:rPr lang="hu-HU" sz="2800" dirty="0" err="1"/>
              <a:t>umap</a:t>
            </a:r>
            <a:r>
              <a:rPr lang="hu-HU" sz="2800" dirty="0"/>
              <a:t> segítségével</a:t>
            </a:r>
          </a:p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2800" dirty="0"/>
              <a:t>Folyamatosan próbáltunk az eredményen javítani, majd végül bevezettünk egy rendes </a:t>
            </a:r>
            <a:r>
              <a:rPr lang="hu-HU" sz="2800" dirty="0" err="1"/>
              <a:t>hiperparaméter</a:t>
            </a:r>
            <a:r>
              <a:rPr lang="hu-HU" sz="2800" dirty="0"/>
              <a:t> optimalizálást, mind az </a:t>
            </a:r>
            <a:r>
              <a:rPr lang="hu-HU" sz="2800" dirty="0" err="1"/>
              <a:t>umapra</a:t>
            </a:r>
            <a:r>
              <a:rPr lang="hu-HU" sz="2800" dirty="0"/>
              <a:t> és </a:t>
            </a:r>
            <a:r>
              <a:rPr lang="hu-HU" sz="2800" dirty="0" err="1"/>
              <a:t>kmeansre</a:t>
            </a:r>
            <a:r>
              <a:rPr lang="hu-HU" sz="2800" dirty="0"/>
              <a:t> is</a:t>
            </a:r>
          </a:p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endParaRPr lang="hu-HU" sz="2800" dirty="0"/>
          </a:p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endParaRPr lang="hu-HU" sz="2800" dirty="0"/>
          </a:p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endParaRPr lang="hu-HU" sz="2800" dirty="0"/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F3487035-1DCE-4BB3-816D-8D30CBF8F8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2</a:t>
            </a:fld>
            <a:endParaRPr lang="en" kern="0" dirty="0">
              <a:solidFill>
                <a:srgbClr val="0091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8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DE275445-F0A8-1D1B-05A5-04EAB54F8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D346102F-6D3A-8264-5858-E8C9AA4E0E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b="1" dirty="0"/>
              <a:t>Kiértékelés módja</a:t>
            </a:r>
          </a:p>
        </p:txBody>
      </p:sp>
      <p:sp>
        <p:nvSpPr>
          <p:cNvPr id="255" name="Google Shape;255;p28">
            <a:extLst>
              <a:ext uri="{FF2B5EF4-FFF2-40B4-BE49-F238E27FC236}">
                <a16:creationId xmlns:a16="http://schemas.microsoft.com/office/drawing/2014/main" id="{7F1C3818-DB24-1F87-DB95-1E214B1A3F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48200" y="1347627"/>
            <a:ext cx="9954800" cy="481750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2800" dirty="0"/>
              <a:t>Legjobb paramétereket következő </a:t>
            </a:r>
            <a:r>
              <a:rPr lang="hu-HU" sz="2800" dirty="0" err="1"/>
              <a:t>sklearnből</a:t>
            </a:r>
            <a:r>
              <a:rPr lang="hu-HU" sz="2800" dirty="0"/>
              <a:t> elérhető </a:t>
            </a:r>
            <a:r>
              <a:rPr lang="hu-HU" sz="2800" dirty="0" err="1"/>
              <a:t>scoreok</a:t>
            </a:r>
            <a:r>
              <a:rPr lang="hu-HU" sz="2800" dirty="0"/>
              <a:t> segítségével néztük</a:t>
            </a:r>
          </a:p>
          <a:p>
            <a:pPr marL="342900" indent="-342900">
              <a:lnSpc>
                <a:spcPts val="3000"/>
              </a:lnSpc>
            </a:pPr>
            <a:r>
              <a:rPr lang="hu-HU" sz="2800" dirty="0" err="1"/>
              <a:t>Silhoutte</a:t>
            </a:r>
            <a:r>
              <a:rPr lang="hu-HU" sz="2800" dirty="0"/>
              <a:t> </a:t>
            </a:r>
            <a:r>
              <a:rPr lang="hu-HU" sz="2800" dirty="0" err="1"/>
              <a:t>score</a:t>
            </a:r>
            <a:endParaRPr lang="hu-HU" sz="2800" dirty="0"/>
          </a:p>
          <a:p>
            <a:pPr marL="952485" lvl="1" indent="-342900">
              <a:lnSpc>
                <a:spcPts val="3000"/>
              </a:lnSpc>
            </a:pPr>
            <a:r>
              <a:rPr lang="hu-HU" sz="2000" dirty="0"/>
              <a:t>[-1,1] intervallumon ad egy értéket, és klaszteren belüli kohéziót vizsgál más klaszterekhez képest: negatív vagy közel nulla az rossz </a:t>
            </a:r>
            <a:r>
              <a:rPr lang="hu-HU" sz="2000" dirty="0" err="1"/>
              <a:t>klaszterezést</a:t>
            </a:r>
            <a:r>
              <a:rPr lang="hu-HU" sz="2000" dirty="0"/>
              <a:t> jelent, &gt;0,25 gyenge, &gt;0,5 használható, &gt;0,75 erős</a:t>
            </a:r>
            <a:endParaRPr lang="hu-HU" sz="2800" dirty="0"/>
          </a:p>
          <a:p>
            <a:pPr marL="342900" indent="-342900">
              <a:lnSpc>
                <a:spcPts val="3000"/>
              </a:lnSpc>
            </a:pPr>
            <a:r>
              <a:rPr lang="hu-HU" sz="2800" dirty="0"/>
              <a:t>Davies </a:t>
            </a:r>
            <a:r>
              <a:rPr lang="hu-HU" sz="2800" dirty="0" err="1"/>
              <a:t>Bouldin</a:t>
            </a:r>
            <a:r>
              <a:rPr lang="hu-HU" sz="2800" dirty="0"/>
              <a:t> </a:t>
            </a:r>
            <a:r>
              <a:rPr lang="hu-HU" sz="2800" dirty="0" err="1"/>
              <a:t>score</a:t>
            </a:r>
            <a:endParaRPr lang="hu-HU" sz="2800" dirty="0"/>
          </a:p>
          <a:p>
            <a:pPr marL="952485" lvl="1" indent="-342900">
              <a:lnSpc>
                <a:spcPts val="3000"/>
              </a:lnSpc>
            </a:pPr>
            <a:r>
              <a:rPr lang="hu-HU" sz="2000" dirty="0"/>
              <a:t>Átlagos hasonlóság klaszterek között, alacsonyabb szám a jobb, &lt;1 alatt egész jó</a:t>
            </a:r>
          </a:p>
          <a:p>
            <a:pPr marL="342900" indent="-342900">
              <a:lnSpc>
                <a:spcPts val="3000"/>
              </a:lnSpc>
            </a:pPr>
            <a:r>
              <a:rPr lang="hu-HU" sz="2800" dirty="0" err="1"/>
              <a:t>Calinski</a:t>
            </a:r>
            <a:r>
              <a:rPr lang="hu-HU" sz="2800" dirty="0"/>
              <a:t> </a:t>
            </a:r>
            <a:r>
              <a:rPr lang="hu-HU" sz="2800" dirty="0" err="1"/>
              <a:t>Harabasz</a:t>
            </a:r>
            <a:r>
              <a:rPr lang="hu-HU" sz="2800" dirty="0"/>
              <a:t> </a:t>
            </a:r>
            <a:r>
              <a:rPr lang="hu-HU" sz="2800" dirty="0" err="1"/>
              <a:t>score</a:t>
            </a:r>
            <a:endParaRPr lang="hu-HU" sz="2800" dirty="0"/>
          </a:p>
          <a:p>
            <a:pPr marL="952485" lvl="1" indent="-342900">
              <a:lnSpc>
                <a:spcPts val="3000"/>
              </a:lnSpc>
            </a:pPr>
            <a:r>
              <a:rPr lang="hu-HU" sz="2000" dirty="0"/>
              <a:t>A klaszterek közötti és klaszteren belüli szóródás arányát vizsgálja, minél nagyobb az érték annál jobb, 100-as nagyságrend az egész jó, 1000-es már nagyon jó</a:t>
            </a:r>
          </a:p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endParaRPr lang="hu-HU" sz="2800" dirty="0"/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45BD0176-691D-9195-6EC1-B6FB970DC8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3</a:t>
            </a:fld>
            <a:endParaRPr lang="en" kern="0" dirty="0">
              <a:solidFill>
                <a:srgbClr val="0091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6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F897363E-E0B4-C8EF-42A3-5FFFE11A9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2901A432-6A86-69A7-A07E-F5BA23E396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9711" y="410827"/>
            <a:ext cx="10095600" cy="9368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hu-HU" sz="2400" b="1" dirty="0"/>
              <a:t>Kiértékelés vizualizációja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39247D57-E026-A32E-33AF-5AA7C4DAE8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</p:spPr>
        <p:txBody>
          <a:bodyPr wrap="square" anchor="t">
            <a:normAutofit/>
          </a:bodyPr>
          <a:lstStyle/>
          <a:p>
            <a:pPr defTabSz="1219170">
              <a:spcAft>
                <a:spcPts val="600"/>
              </a:spcAft>
              <a:buClr>
                <a:srgbClr val="000000"/>
              </a:buClr>
            </a:pPr>
            <a:fld id="{00000000-1234-1234-1234-123412341234}" type="slidenum">
              <a:rPr lang="en" kern="0" smtClean="0"/>
              <a:pPr defTabSz="1219170">
                <a:spcAft>
                  <a:spcPts val="600"/>
                </a:spcAft>
                <a:buClr>
                  <a:srgbClr val="000000"/>
                </a:buClr>
              </a:pPr>
              <a:t>4</a:t>
            </a:fld>
            <a:endParaRPr lang="en" kern="0"/>
          </a:p>
        </p:txBody>
      </p:sp>
      <p:sp>
        <p:nvSpPr>
          <p:cNvPr id="255" name="Google Shape;255;p28">
            <a:extLst>
              <a:ext uri="{FF2B5EF4-FFF2-40B4-BE49-F238E27FC236}">
                <a16:creationId xmlns:a16="http://schemas.microsoft.com/office/drawing/2014/main" id="{DFD99CC3-82F1-60F8-2980-9C22216E9E5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9711" y="1347627"/>
            <a:ext cx="4028193" cy="4915750"/>
          </a:xfrm>
        </p:spPr>
        <p:txBody>
          <a:bodyPr spcFirstLastPara="1" lIns="121900" tIns="121900" rIns="121900" bIns="121900" anchor="t" anchorCtr="0">
            <a:normAutofit/>
          </a:bodyPr>
          <a:lstStyle/>
          <a:p>
            <a:pPr marL="0" indent="0" defTabSz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kern="1200" dirty="0" err="1">
                <a:solidFill>
                  <a:schemeClr val="tx1"/>
                </a:solidFill>
              </a:rPr>
              <a:t>Legjobb</a:t>
            </a:r>
            <a:r>
              <a:rPr lang="en-US" sz="2400" b="1" kern="1200" dirty="0">
                <a:solidFill>
                  <a:schemeClr val="tx1"/>
                </a:solidFill>
              </a:rPr>
              <a:t> </a:t>
            </a:r>
            <a:r>
              <a:rPr lang="hu-HU" sz="2400" b="1" kern="1200" dirty="0">
                <a:solidFill>
                  <a:schemeClr val="tx1"/>
                </a:solidFill>
              </a:rPr>
              <a:t>paraméterek:</a:t>
            </a:r>
            <a:endParaRPr lang="en-US" sz="2400" b="1" kern="1200" dirty="0">
              <a:solidFill>
                <a:schemeClr val="tx1"/>
              </a:solidFill>
            </a:endParaRPr>
          </a:p>
          <a:p>
            <a:pPr marL="0" indent="0" defTabSz="457200">
              <a:spcAft>
                <a:spcPts val="600"/>
              </a:spcAft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</a:rPr>
              <a:t>UMAP </a:t>
            </a:r>
            <a:r>
              <a:rPr lang="en-US" sz="2400" b="0" i="0" kern="1200" dirty="0" err="1">
                <a:solidFill>
                  <a:schemeClr val="tx1"/>
                </a:solidFill>
                <a:effectLst/>
              </a:rPr>
              <a:t>n_neighbors</a:t>
            </a:r>
            <a:r>
              <a:rPr lang="en-US" sz="2400" b="0" i="0" kern="1200" dirty="0">
                <a:solidFill>
                  <a:schemeClr val="tx1"/>
                </a:solidFill>
                <a:effectLst/>
              </a:rPr>
              <a:t>=</a:t>
            </a:r>
            <a:r>
              <a:rPr lang="hu-HU" sz="2400" kern="1200" dirty="0">
                <a:solidFill>
                  <a:schemeClr val="tx1"/>
                </a:solidFill>
              </a:rPr>
              <a:t>5</a:t>
            </a:r>
            <a:endParaRPr lang="en-US" sz="2400" b="0" i="0" kern="1200" dirty="0">
              <a:solidFill>
                <a:schemeClr val="tx1"/>
              </a:solidFill>
              <a:effectLst/>
            </a:endParaRPr>
          </a:p>
          <a:p>
            <a:pPr marL="0" indent="0" defTabSz="457200">
              <a:spcAft>
                <a:spcPts val="600"/>
              </a:spcAft>
              <a:buNone/>
            </a:pPr>
            <a:r>
              <a:rPr lang="en-US" sz="2400" b="0" i="0" kern="1200" dirty="0" err="1">
                <a:solidFill>
                  <a:schemeClr val="tx1"/>
                </a:solidFill>
                <a:effectLst/>
              </a:rPr>
              <a:t>KMeans</a:t>
            </a:r>
            <a:r>
              <a:rPr lang="en-US" sz="2400" b="0" i="0" kern="12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b="0" i="0" kern="1200" dirty="0" err="1">
                <a:solidFill>
                  <a:schemeClr val="tx1"/>
                </a:solidFill>
                <a:effectLst/>
              </a:rPr>
              <a:t>n_clusters</a:t>
            </a:r>
            <a:r>
              <a:rPr lang="en-US" sz="2400" b="0" i="0" kern="1200" dirty="0">
                <a:solidFill>
                  <a:schemeClr val="tx1"/>
                </a:solidFill>
                <a:effectLst/>
              </a:rPr>
              <a:t>=6 </a:t>
            </a:r>
          </a:p>
          <a:p>
            <a:pPr marL="0" indent="0" defTabSz="457200">
              <a:spcAft>
                <a:spcPts val="600"/>
              </a:spcAft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</a:rPr>
              <a:t>Silhouette:</a:t>
            </a:r>
            <a:r>
              <a:rPr lang="hu-HU" sz="2400" b="0" i="0" kern="1200" dirty="0">
                <a:solidFill>
                  <a:schemeClr val="tx1"/>
                </a:solidFill>
                <a:effectLst/>
              </a:rPr>
              <a:t> 0.589</a:t>
            </a:r>
            <a:endParaRPr lang="hu-HU" sz="2400" kern="1200" dirty="0">
              <a:solidFill>
                <a:schemeClr val="tx1"/>
              </a:solidFill>
            </a:endParaRPr>
          </a:p>
          <a:p>
            <a:pPr marL="0" indent="0" defTabSz="457200">
              <a:spcAft>
                <a:spcPts val="600"/>
              </a:spcAft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</a:rPr>
              <a:t>DB Index: 0</a:t>
            </a:r>
            <a:r>
              <a:rPr lang="hu-HU" sz="2400" b="0" i="0" kern="1200" dirty="0">
                <a:solidFill>
                  <a:schemeClr val="tx1"/>
                </a:solidFill>
                <a:effectLst/>
              </a:rPr>
              <a:t>.506</a:t>
            </a:r>
            <a:endParaRPr lang="hu-HU" sz="2400" kern="1200" dirty="0">
              <a:solidFill>
                <a:schemeClr val="tx1"/>
              </a:solidFill>
            </a:endParaRPr>
          </a:p>
          <a:p>
            <a:pPr marL="0" indent="0" defTabSz="457200">
              <a:spcAft>
                <a:spcPts val="600"/>
              </a:spcAft>
              <a:buNone/>
            </a:pPr>
            <a:r>
              <a:rPr lang="en-US" sz="2400" b="0" i="0" kern="1200" dirty="0">
                <a:solidFill>
                  <a:schemeClr val="tx1"/>
                </a:solidFill>
                <a:effectLst/>
              </a:rPr>
              <a:t>CH Index: </a:t>
            </a:r>
            <a:r>
              <a:rPr lang="hu-HU" sz="2400" kern="1200" dirty="0">
                <a:solidFill>
                  <a:schemeClr val="tx1"/>
                </a:solidFill>
              </a:rPr>
              <a:t>390.528</a:t>
            </a:r>
            <a:endParaRPr lang="en-US" sz="2400" kern="1200" dirty="0">
              <a:solidFill>
                <a:schemeClr val="tx1"/>
              </a:solidFill>
            </a:endParaRPr>
          </a:p>
          <a:p>
            <a:pPr marL="0" indent="-342900" defTabSz="457200">
              <a:spcBef>
                <a:spcPts val="0"/>
              </a:spcBef>
              <a:spcAft>
                <a:spcPts val="600"/>
              </a:spcAft>
            </a:pPr>
            <a:endParaRPr lang="en-US" kern="1200" dirty="0">
              <a:solidFill>
                <a:schemeClr val="accent1"/>
              </a:solidFill>
            </a:endParaRPr>
          </a:p>
          <a:p>
            <a:pPr marL="0" indent="-342900" defTabSz="457200">
              <a:spcBef>
                <a:spcPts val="0"/>
              </a:spcBef>
              <a:spcAft>
                <a:spcPts val="600"/>
              </a:spcAft>
            </a:pPr>
            <a:endParaRPr lang="en-US" kern="1200" dirty="0">
              <a:solidFill>
                <a:schemeClr val="accent1"/>
              </a:solidFill>
            </a:endParaRPr>
          </a:p>
        </p:txBody>
      </p:sp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3D973397-D20E-FB0D-51B9-8E50A6F48F19}"/>
              </a:ext>
            </a:extLst>
          </p:cNvPr>
          <p:cNvGrpSpPr/>
          <p:nvPr/>
        </p:nvGrpSpPr>
        <p:grpSpPr>
          <a:xfrm>
            <a:off x="4487904" y="-262550"/>
            <a:ext cx="8069252" cy="8102851"/>
            <a:chOff x="5194300" y="-65"/>
            <a:chExt cx="6997700" cy="685800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0CED211-E99C-DE0E-A995-00024CCD9C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4300" y="-65"/>
              <a:ext cx="69977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34DF4651-0C49-726D-0740-151B49D1BFB3}"/>
                </a:ext>
              </a:extLst>
            </p:cNvPr>
            <p:cNvSpPr/>
            <p:nvPr/>
          </p:nvSpPr>
          <p:spPr>
            <a:xfrm>
              <a:off x="6829425" y="4067175"/>
              <a:ext cx="1219200" cy="12382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786C399B-E018-473B-007B-A536F8EA25B3}"/>
                </a:ext>
              </a:extLst>
            </p:cNvPr>
            <p:cNvSpPr/>
            <p:nvPr/>
          </p:nvSpPr>
          <p:spPr>
            <a:xfrm>
              <a:off x="6829425" y="260102"/>
              <a:ext cx="1219200" cy="12382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375D81A6-B5A8-D702-9B21-C0BACE891B3A}"/>
                </a:ext>
              </a:extLst>
            </p:cNvPr>
            <p:cNvSpPr/>
            <p:nvPr/>
          </p:nvSpPr>
          <p:spPr>
            <a:xfrm>
              <a:off x="5610225" y="1517805"/>
              <a:ext cx="1219200" cy="12382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F9F746AF-AB38-B8CB-70A7-FBF9534E1868}"/>
                </a:ext>
              </a:extLst>
            </p:cNvPr>
            <p:cNvSpPr/>
            <p:nvPr/>
          </p:nvSpPr>
          <p:spPr>
            <a:xfrm>
              <a:off x="10555311" y="1517805"/>
              <a:ext cx="1219200" cy="12382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E914896B-7EF5-5FEC-65FC-C610761098D0}"/>
                </a:ext>
              </a:extLst>
            </p:cNvPr>
            <p:cNvSpPr/>
            <p:nvPr/>
          </p:nvSpPr>
          <p:spPr>
            <a:xfrm>
              <a:off x="9336111" y="2772352"/>
              <a:ext cx="1219200" cy="12382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AD882AA9-F724-2220-FE11-69AD3EB633FC}"/>
                </a:ext>
              </a:extLst>
            </p:cNvPr>
            <p:cNvSpPr/>
            <p:nvPr/>
          </p:nvSpPr>
          <p:spPr>
            <a:xfrm>
              <a:off x="8083550" y="4067175"/>
              <a:ext cx="1219200" cy="12382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8645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A44E4CA7-7B5D-82BF-8530-4E4665588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11A1BFF0-F31B-1D0C-BC90-6BD0937450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9711" y="410827"/>
            <a:ext cx="10095600" cy="9368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hu-HU" sz="2400" b="1" dirty="0"/>
              <a:t>Klaszterek rangsorolása összes átlag kártya alapján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7B7695B1-E5B2-17AB-264A-472CB1C3EB5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</p:spPr>
        <p:txBody>
          <a:bodyPr wrap="square" anchor="t">
            <a:normAutofit/>
          </a:bodyPr>
          <a:lstStyle/>
          <a:p>
            <a:pPr defTabSz="1219170">
              <a:spcAft>
                <a:spcPts val="600"/>
              </a:spcAft>
              <a:buClr>
                <a:srgbClr val="000000"/>
              </a:buClr>
            </a:pPr>
            <a:fld id="{00000000-1234-1234-1234-123412341234}" type="slidenum">
              <a:rPr lang="en" kern="0" smtClean="0"/>
              <a:pPr defTabSz="1219170">
                <a:spcAft>
                  <a:spcPts val="600"/>
                </a:spcAft>
                <a:buClr>
                  <a:srgbClr val="000000"/>
                </a:buClr>
              </a:pPr>
              <a:t>5</a:t>
            </a:fld>
            <a:endParaRPr lang="en" kern="0"/>
          </a:p>
        </p:txBody>
      </p:sp>
      <p:sp>
        <p:nvSpPr>
          <p:cNvPr id="255" name="Google Shape;255;p28">
            <a:extLst>
              <a:ext uri="{FF2B5EF4-FFF2-40B4-BE49-F238E27FC236}">
                <a16:creationId xmlns:a16="http://schemas.microsoft.com/office/drawing/2014/main" id="{2C94DD99-A4A7-4EAC-DDAE-0BEAC997F89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9711" y="1347627"/>
            <a:ext cx="11608558" cy="4908318"/>
          </a:xfrm>
        </p:spPr>
        <p:txBody>
          <a:bodyPr spcFirstLastPara="1" lIns="121900" tIns="121900" rIns="121900" bIns="121900" anchor="t" anchorCtr="0">
            <a:normAutofit/>
          </a:bodyPr>
          <a:lstStyle/>
          <a:p>
            <a:pPr marL="0" indent="0" defTabSz="457200">
              <a:spcBef>
                <a:spcPts val="0"/>
              </a:spcBef>
              <a:spcAft>
                <a:spcPts val="600"/>
              </a:spcAft>
              <a:buNone/>
            </a:pPr>
            <a:r>
              <a:rPr lang="hu-HU" sz="2400" kern="1200" dirty="0">
                <a:solidFill>
                  <a:schemeClr val="accent1"/>
                </a:solidFill>
              </a:rPr>
              <a:t>Minden klaszterben az első 5 csapat (jóval több van mindegyik klaszterben ennél):</a:t>
            </a:r>
            <a:endParaRPr lang="en-US" sz="2400" kern="1200" dirty="0">
              <a:solidFill>
                <a:schemeClr val="accent1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E464FC8-9DF6-FAA0-93BB-AFEC323C1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81" y="2035781"/>
            <a:ext cx="11193437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67242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3104</TotalTime>
  <Words>201</Words>
  <Application>Microsoft Office PowerPoint</Application>
  <PresentationFormat>Szélesvásznú</PresentationFormat>
  <Paragraphs>29</Paragraphs>
  <Slides>5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Calibri</vt:lpstr>
      <vt:lpstr>Roboto Slab</vt:lpstr>
      <vt:lpstr>Source Sans Pro</vt:lpstr>
      <vt:lpstr>Cordelia template</vt:lpstr>
      <vt:lpstr>Sportanalitika</vt:lpstr>
      <vt:lpstr>Modell módosítások</vt:lpstr>
      <vt:lpstr>Kiértékelés módja</vt:lpstr>
      <vt:lpstr>Kiértékelés vizualizációja</vt:lpstr>
      <vt:lpstr>Klaszterek rangsorolása összes átlag kártya alapján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Kiugratások dinamikája a labdarúgásban</dc:title>
  <dc:creator>Csaba</dc:creator>
  <cp:lastModifiedBy>Gergely K-B.</cp:lastModifiedBy>
  <cp:revision>82</cp:revision>
  <dcterms:created xsi:type="dcterms:W3CDTF">2023-05-27T12:07:05Z</dcterms:created>
  <dcterms:modified xsi:type="dcterms:W3CDTF">2025-05-06T11:11:39Z</dcterms:modified>
</cp:coreProperties>
</file>