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8"/>
  </p:notesMasterIdLst>
  <p:sldIdLst>
    <p:sldId id="266" r:id="rId2"/>
    <p:sldId id="274" r:id="rId3"/>
    <p:sldId id="284" r:id="rId4"/>
    <p:sldId id="285" r:id="rId5"/>
    <p:sldId id="286" r:id="rId6"/>
    <p:sldId id="287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598" autoAdjust="0"/>
  </p:normalViewPr>
  <p:slideViewPr>
    <p:cSldViewPr snapToGrid="0">
      <p:cViewPr varScale="1">
        <p:scale>
          <a:sx n="79" d="100"/>
          <a:sy n="79" d="100"/>
        </p:scale>
        <p:origin x="8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33248D-2855-48EF-92AE-4D39AA4FF72A}" type="datetimeFigureOut">
              <a:rPr lang="hu-HU" smtClean="0"/>
              <a:t>2025. 04. 13.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D46657-DAC7-412F-BC71-BB2749AB6E7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104358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17258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>
          <a:extLst>
            <a:ext uri="{FF2B5EF4-FFF2-40B4-BE49-F238E27FC236}">
              <a16:creationId xmlns:a16="http://schemas.microsoft.com/office/drawing/2014/main" id="{71F567D3-5C02-5BEF-0B53-DB5B9ABFAC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35ed75ccf_0141:notes">
            <a:extLst>
              <a:ext uri="{FF2B5EF4-FFF2-40B4-BE49-F238E27FC236}">
                <a16:creationId xmlns:a16="http://schemas.microsoft.com/office/drawing/2014/main" id="{5D9FA049-8523-6F1A-5F15-92E56E17478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35ed75ccf_0141:notes">
            <a:extLst>
              <a:ext uri="{FF2B5EF4-FFF2-40B4-BE49-F238E27FC236}">
                <a16:creationId xmlns:a16="http://schemas.microsoft.com/office/drawing/2014/main" id="{0F770FE1-50DB-9EA6-15BE-F9E499D1BED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44459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>
          <a:extLst>
            <a:ext uri="{FF2B5EF4-FFF2-40B4-BE49-F238E27FC236}">
              <a16:creationId xmlns:a16="http://schemas.microsoft.com/office/drawing/2014/main" id="{35335176-22EC-90B2-792E-AEEA95F65D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35ed75ccf_0141:notes">
            <a:extLst>
              <a:ext uri="{FF2B5EF4-FFF2-40B4-BE49-F238E27FC236}">
                <a16:creationId xmlns:a16="http://schemas.microsoft.com/office/drawing/2014/main" id="{AB59DF08-5FC0-7BC5-9C6F-2CB2F60DC2E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35ed75ccf_0141:notes">
            <a:extLst>
              <a:ext uri="{FF2B5EF4-FFF2-40B4-BE49-F238E27FC236}">
                <a16:creationId xmlns:a16="http://schemas.microsoft.com/office/drawing/2014/main" id="{10BE6163-4237-C875-2D61-EFFD811D07D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76493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>
          <a:extLst>
            <a:ext uri="{FF2B5EF4-FFF2-40B4-BE49-F238E27FC236}">
              <a16:creationId xmlns:a16="http://schemas.microsoft.com/office/drawing/2014/main" id="{FD0BFECA-435D-74D4-ACA7-654EA18754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35ed75ccf_0141:notes">
            <a:extLst>
              <a:ext uri="{FF2B5EF4-FFF2-40B4-BE49-F238E27FC236}">
                <a16:creationId xmlns:a16="http://schemas.microsoft.com/office/drawing/2014/main" id="{E18B535F-7C3A-8381-4D2D-48C59184007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35ed75ccf_0141:notes">
            <a:extLst>
              <a:ext uri="{FF2B5EF4-FFF2-40B4-BE49-F238E27FC236}">
                <a16:creationId xmlns:a16="http://schemas.microsoft.com/office/drawing/2014/main" id="{945B1549-3856-4240-6C84-0FEE79F7D19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06107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266913" y="2655800"/>
            <a:ext cx="7743200" cy="15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 sz="7733" b="1"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 sz="7733" b="1"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 sz="7733" b="1"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 sz="7733" b="1"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 sz="7733" b="1"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 sz="7733" b="1"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 sz="7733" b="1"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 sz="7733" b="1"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 sz="7733" b="1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9783375" y="6173432"/>
            <a:ext cx="128400" cy="128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" name="Google Shape;12;p2"/>
          <p:cNvSpPr/>
          <p:nvPr/>
        </p:nvSpPr>
        <p:spPr>
          <a:xfrm>
            <a:off x="10386991" y="5576535"/>
            <a:ext cx="128400" cy="128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" name="Google Shape;13;p2"/>
          <p:cNvSpPr/>
          <p:nvPr/>
        </p:nvSpPr>
        <p:spPr>
          <a:xfrm>
            <a:off x="11857671" y="4444464"/>
            <a:ext cx="76800" cy="768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" name="Google Shape;14;p2"/>
          <p:cNvSpPr/>
          <p:nvPr/>
        </p:nvSpPr>
        <p:spPr>
          <a:xfrm>
            <a:off x="11695069" y="6565033"/>
            <a:ext cx="128400" cy="128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" name="Google Shape;15;p2"/>
          <p:cNvSpPr/>
          <p:nvPr/>
        </p:nvSpPr>
        <p:spPr>
          <a:xfrm>
            <a:off x="3181688" y="677512"/>
            <a:ext cx="128400" cy="128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" name="Google Shape;16;p2"/>
          <p:cNvSpPr/>
          <p:nvPr/>
        </p:nvSpPr>
        <p:spPr>
          <a:xfrm>
            <a:off x="639280" y="3605307"/>
            <a:ext cx="128400" cy="128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" name="Google Shape;17;p2"/>
          <p:cNvSpPr/>
          <p:nvPr/>
        </p:nvSpPr>
        <p:spPr>
          <a:xfrm>
            <a:off x="348720" y="857463"/>
            <a:ext cx="128400" cy="128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8" name="Google Shape;18;p2"/>
          <p:cNvSpPr/>
          <p:nvPr/>
        </p:nvSpPr>
        <p:spPr>
          <a:xfrm>
            <a:off x="676313" y="1441151"/>
            <a:ext cx="256800" cy="2564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" name="Google Shape;19;p2"/>
          <p:cNvSpPr/>
          <p:nvPr/>
        </p:nvSpPr>
        <p:spPr>
          <a:xfrm>
            <a:off x="11085359" y="4833763"/>
            <a:ext cx="192400" cy="192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" name="Google Shape;20;p2"/>
          <p:cNvSpPr/>
          <p:nvPr/>
        </p:nvSpPr>
        <p:spPr>
          <a:xfrm>
            <a:off x="11843811" y="5582348"/>
            <a:ext cx="192400" cy="1920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" name="Google Shape;21;p2"/>
          <p:cNvSpPr/>
          <p:nvPr/>
        </p:nvSpPr>
        <p:spPr>
          <a:xfrm>
            <a:off x="211084" y="2128745"/>
            <a:ext cx="76800" cy="768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2" name="Google Shape;22;p2"/>
          <p:cNvSpPr/>
          <p:nvPr/>
        </p:nvSpPr>
        <p:spPr>
          <a:xfrm>
            <a:off x="1861977" y="301904"/>
            <a:ext cx="256800" cy="2564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3" name="Google Shape;23;p2"/>
          <p:cNvSpPr/>
          <p:nvPr/>
        </p:nvSpPr>
        <p:spPr>
          <a:xfrm>
            <a:off x="823323" y="2667459"/>
            <a:ext cx="76800" cy="768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" name="Google Shape;24;p2"/>
          <p:cNvSpPr/>
          <p:nvPr/>
        </p:nvSpPr>
        <p:spPr>
          <a:xfrm>
            <a:off x="4567031" y="517173"/>
            <a:ext cx="76800" cy="768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" name="Google Shape;25;p2"/>
          <p:cNvSpPr/>
          <p:nvPr/>
        </p:nvSpPr>
        <p:spPr>
          <a:xfrm>
            <a:off x="10685372" y="6090061"/>
            <a:ext cx="256800" cy="2564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" name="Dia számának helye 1">
            <a:extLst>
              <a:ext uri="{FF2B5EF4-FFF2-40B4-BE49-F238E27FC236}">
                <a16:creationId xmlns:a16="http://schemas.microsoft.com/office/drawing/2014/main" id="{CDE08931-D401-4F64-BC58-CFB36D01D49B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 dirty="0"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  <p:extLst>
      <p:ext uri="{BB962C8B-B14F-4D97-AF65-F5344CB8AC3E}">
        <p14:creationId xmlns:p14="http://schemas.microsoft.com/office/powerpoint/2010/main" val="2577689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>
            <a:spLocks noGrp="1"/>
          </p:cNvSpPr>
          <p:nvPr>
            <p:ph type="ctrTitle"/>
          </p:nvPr>
        </p:nvSpPr>
        <p:spPr>
          <a:xfrm>
            <a:off x="2061367" y="2339725"/>
            <a:ext cx="7776800" cy="15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 b="1"/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 b="1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 b="1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 b="1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 b="1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 b="1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 b="1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 b="1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sz="5867" b="1"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"/>
          </p:nvPr>
        </p:nvSpPr>
        <p:spPr>
          <a:xfrm>
            <a:off x="2061367" y="4015348"/>
            <a:ext cx="77768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40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40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40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40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40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40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40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40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" name="Dia számának helye 1">
            <a:extLst>
              <a:ext uri="{FF2B5EF4-FFF2-40B4-BE49-F238E27FC236}">
                <a16:creationId xmlns:a16="http://schemas.microsoft.com/office/drawing/2014/main" id="{FDD61C8E-234D-4D0F-903F-FE048944885F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 dirty="0"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  <p:extLst>
      <p:ext uri="{BB962C8B-B14F-4D97-AF65-F5344CB8AC3E}">
        <p14:creationId xmlns:p14="http://schemas.microsoft.com/office/powerpoint/2010/main" val="1912911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4"/>
          <p:cNvPicPr preferRelativeResize="0"/>
          <p:nvPr/>
        </p:nvPicPr>
        <p:blipFill rotWithShape="1">
          <a:blip r:embed="rId2">
            <a:alphaModFix/>
          </a:blip>
          <a:srcRect l="19" r="19"/>
          <a:stretch/>
        </p:blipFill>
        <p:spPr>
          <a:xfrm rot="10800000" flipH="1">
            <a:off x="7936" y="0"/>
            <a:ext cx="1218746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4"/>
          <p:cNvSpPr txBox="1">
            <a:spLocks noGrp="1"/>
          </p:cNvSpPr>
          <p:nvPr>
            <p:ph type="body" idx="1"/>
          </p:nvPr>
        </p:nvSpPr>
        <p:spPr>
          <a:xfrm>
            <a:off x="1620400" y="2298200"/>
            <a:ext cx="8951200" cy="10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609585" algn="ctr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600"/>
              <a:buChar char="◎"/>
              <a:defRPr sz="4800" i="1"/>
            </a:lvl1pPr>
            <a:lvl2pPr marL="1219170" lvl="1" indent="-60958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○"/>
              <a:defRPr sz="4800" i="1"/>
            </a:lvl2pPr>
            <a:lvl3pPr marL="1828754" lvl="2" indent="-60958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◉"/>
              <a:defRPr sz="4800" i="1"/>
            </a:lvl3pPr>
            <a:lvl4pPr marL="2438339" lvl="3" indent="-609585" algn="ctr" rtl="0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4800" i="1"/>
            </a:lvl4pPr>
            <a:lvl5pPr marL="3047924" lvl="4" indent="-609585" algn="ctr" rtl="0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4800" i="1"/>
            </a:lvl5pPr>
            <a:lvl6pPr marL="3657509" lvl="5" indent="-609585" algn="ctr" rtl="0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4800" i="1"/>
            </a:lvl6pPr>
            <a:lvl7pPr marL="4267093" lvl="6" indent="-609585" algn="ctr" rtl="0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4800" i="1"/>
            </a:lvl7pPr>
            <a:lvl8pPr marL="4876678" lvl="7" indent="-609585" algn="ctr" rtl="0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4800" i="1"/>
            </a:lvl8pPr>
            <a:lvl9pPr marL="5486263" lvl="8" indent="-60958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4800" i="1"/>
            </a:lvl9pPr>
          </a:lstStyle>
          <a:p>
            <a:endParaRPr/>
          </a:p>
        </p:txBody>
      </p:sp>
      <p:grpSp>
        <p:nvGrpSpPr>
          <p:cNvPr id="32" name="Google Shape;32;p4"/>
          <p:cNvGrpSpPr/>
          <p:nvPr/>
        </p:nvGrpSpPr>
        <p:grpSpPr>
          <a:xfrm>
            <a:off x="5119529" y="1043892"/>
            <a:ext cx="1952764" cy="1123609"/>
            <a:chOff x="3593400" y="1729675"/>
            <a:chExt cx="1957200" cy="1123610"/>
          </a:xfrm>
        </p:grpSpPr>
        <p:sp>
          <p:nvSpPr>
            <p:cNvPr id="33" name="Google Shape;33;p4"/>
            <p:cNvSpPr txBox="1"/>
            <p:nvPr/>
          </p:nvSpPr>
          <p:spPr>
            <a:xfrm>
              <a:off x="3593400" y="1729675"/>
              <a:ext cx="1957200" cy="87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0" b="1">
                  <a:solidFill>
                    <a:schemeClr val="accent1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“</a:t>
              </a:r>
              <a:endParaRPr sz="8000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4025400" y="1760085"/>
              <a:ext cx="1093200" cy="1093200"/>
            </a:xfrm>
            <a:prstGeom prst="ellipse">
              <a:avLst/>
            </a:prstGeom>
            <a:noFill/>
            <a:ln w="9525" cap="flat" cmpd="sng">
              <a:solidFill>
                <a:srgbClr val="CFD8DC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4190700" y="1925385"/>
              <a:ext cx="762600" cy="762600"/>
            </a:xfrm>
            <a:prstGeom prst="ellipse">
              <a:avLst/>
            </a:prstGeom>
            <a:noFill/>
            <a:ln w="19050" cap="flat" cmpd="sng">
              <a:solidFill>
                <a:srgbClr val="CFD8D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cxnSp>
        <p:nvCxnSpPr>
          <p:cNvPr id="36" name="Google Shape;36;p4"/>
          <p:cNvCxnSpPr>
            <a:endCxn id="34" idx="1"/>
          </p:cNvCxnSpPr>
          <p:nvPr/>
        </p:nvCxnSpPr>
        <p:spPr>
          <a:xfrm>
            <a:off x="5000681" y="520396"/>
            <a:ext cx="709600" cy="7140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" name="Google Shape;37;p4"/>
          <p:cNvCxnSpPr/>
          <p:nvPr/>
        </p:nvCxnSpPr>
        <p:spPr>
          <a:xfrm rot="10800000">
            <a:off x="5817203" y="581500"/>
            <a:ext cx="278800" cy="4928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" name="Google Shape;38;p4"/>
          <p:cNvCxnSpPr/>
          <p:nvPr/>
        </p:nvCxnSpPr>
        <p:spPr>
          <a:xfrm rot="10800000" flipH="1">
            <a:off x="6272680" y="469240"/>
            <a:ext cx="462800" cy="6328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" name="Google Shape;39;p4"/>
          <p:cNvSpPr txBox="1">
            <a:spLocks noGrp="1"/>
          </p:cNvSpPr>
          <p:nvPr>
            <p:ph type="sldNum" idx="12"/>
          </p:nvPr>
        </p:nvSpPr>
        <p:spPr>
          <a:xfrm>
            <a:off x="-116" y="6333125"/>
            <a:ext cx="121920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8361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>
            <a:off x="1048200" y="410827"/>
            <a:ext cx="10095600" cy="9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1"/>
          </p:nvPr>
        </p:nvSpPr>
        <p:spPr>
          <a:xfrm>
            <a:off x="1048200" y="1682267"/>
            <a:ext cx="10095600" cy="47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507987">
              <a:spcBef>
                <a:spcPts val="800"/>
              </a:spcBef>
              <a:spcAft>
                <a:spcPts val="0"/>
              </a:spcAft>
              <a:buSzPts val="2400"/>
              <a:buChar char="◎"/>
              <a:defRPr sz="3200"/>
            </a:lvl1pPr>
            <a:lvl2pPr marL="1219170" lvl="1" indent="-507987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828754" lvl="2" indent="-507987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marL="2438339" lvl="3" indent="-507987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3200"/>
            </a:lvl4pPr>
            <a:lvl5pPr marL="3047924" lvl="4" indent="-50798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3200"/>
            </a:lvl5pPr>
            <a:lvl6pPr marL="3657509" lvl="5" indent="-507987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3200"/>
            </a:lvl6pPr>
            <a:lvl7pPr marL="4267093" lvl="6" indent="-507987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3200"/>
            </a:lvl7pPr>
            <a:lvl8pPr marL="4876678" lvl="7" indent="-50798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3200"/>
            </a:lvl8pPr>
            <a:lvl9pPr marL="5486263" lvl="8" indent="-507987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3200"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ldNum" idx="12"/>
          </p:nvPr>
        </p:nvSpPr>
        <p:spPr>
          <a:xfrm>
            <a:off x="112058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11127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>
            <a:spLocks noGrp="1"/>
          </p:cNvSpPr>
          <p:nvPr>
            <p:ph type="title"/>
          </p:nvPr>
        </p:nvSpPr>
        <p:spPr>
          <a:xfrm>
            <a:off x="1048200" y="410827"/>
            <a:ext cx="10095600" cy="9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112058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60336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 userDrawn="1">
  <p:cSld name="Cap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body" idx="1"/>
          </p:nvPr>
        </p:nvSpPr>
        <p:spPr>
          <a:xfrm>
            <a:off x="609600" y="5407124"/>
            <a:ext cx="10972800" cy="49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304792" algn="ctr">
              <a:spcBef>
                <a:spcPts val="480"/>
              </a:spcBef>
              <a:spcAft>
                <a:spcPts val="0"/>
              </a:spcAft>
              <a:buSzPts val="1800"/>
              <a:buNone/>
              <a:defRPr sz="2400"/>
            </a:lvl1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-123" y="6333125"/>
            <a:ext cx="121920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68264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sldNum" idx="12"/>
          </p:nvPr>
        </p:nvSpPr>
        <p:spPr>
          <a:xfrm>
            <a:off x="112058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25099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mplete pattern">
  <p:cSld name="Blank complete patter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/>
          <p:nvPr/>
        </p:nvSpPr>
        <p:spPr>
          <a:xfrm>
            <a:off x="-35400" y="-19800"/>
            <a:ext cx="12262800" cy="6897600"/>
          </a:xfrm>
          <a:prstGeom prst="rect">
            <a:avLst/>
          </a:prstGeom>
          <a:solidFill>
            <a:srgbClr val="CFD8DC">
              <a:alpha val="4923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112058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50654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0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48200" y="410827"/>
            <a:ext cx="10095600" cy="9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sz="200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48200" y="1682267"/>
            <a:ext cx="10095600" cy="47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Source Sans Pro"/>
              <a:buChar char="◎"/>
              <a:defRPr sz="3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○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Source Sans Pro"/>
              <a:buChar char="◉"/>
              <a:defRPr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058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733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733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733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733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733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733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733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733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733" b="1">
                <a:solidFill>
                  <a:schemeClr val="accen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A1C98EED-7B07-4669-92EA-E7F2A8535F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7105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accent1"/>
                </a:solidFill>
                <a:latin typeface="Roboto Slab" panose="020B0604020202020204" charset="0"/>
                <a:ea typeface="Roboto Slab" panose="020B0604020202020204" charset="0"/>
              </a:defRPr>
            </a:lvl1pPr>
          </a:lstStyle>
          <a:p>
            <a:endParaRPr lang="hu-HU" dirty="0"/>
          </a:p>
        </p:txBody>
      </p:sp>
      <p:pic>
        <p:nvPicPr>
          <p:cNvPr id="10" name="Kép 9">
            <a:extLst>
              <a:ext uri="{FF2B5EF4-FFF2-40B4-BE49-F238E27FC236}">
                <a16:creationId xmlns:a16="http://schemas.microsoft.com/office/drawing/2014/main" id="{304FC133-59CF-458D-A913-BCA8ADF4BE0C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9446472" y="6322401"/>
            <a:ext cx="1759373" cy="524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96617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9" r:id="rId5"/>
    <p:sldLayoutId id="2147483680" r:id="rId6"/>
    <p:sldLayoutId id="2147483681" r:id="rId7"/>
    <p:sldLayoutId id="2147483682" r:id="rId8"/>
  </p:sldLayoutIdLst>
  <p:transition>
    <p:fade thruBlk="1"/>
  </p:transition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>
            <a:spLocks noGrp="1"/>
          </p:cNvSpPr>
          <p:nvPr>
            <p:ph type="ctrTitle"/>
          </p:nvPr>
        </p:nvSpPr>
        <p:spPr>
          <a:xfrm>
            <a:off x="2266913" y="2655800"/>
            <a:ext cx="7743200" cy="1546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hu-HU" dirty="0"/>
              <a:t>Sportanalitika</a:t>
            </a:r>
            <a:endParaRPr dirty="0"/>
          </a:p>
        </p:txBody>
      </p:sp>
      <p:sp>
        <p:nvSpPr>
          <p:cNvPr id="2" name="Alcím 2">
            <a:extLst>
              <a:ext uri="{FF2B5EF4-FFF2-40B4-BE49-F238E27FC236}">
                <a16:creationId xmlns:a16="http://schemas.microsoft.com/office/drawing/2014/main" id="{7B89A296-8473-E33D-18C5-0240AF419736}"/>
              </a:ext>
            </a:extLst>
          </p:cNvPr>
          <p:cNvSpPr txBox="1">
            <a:spLocks/>
          </p:cNvSpPr>
          <p:nvPr/>
        </p:nvSpPr>
        <p:spPr>
          <a:xfrm>
            <a:off x="2266912" y="5379445"/>
            <a:ext cx="6729604" cy="137957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914400">
              <a:buClr>
                <a:schemeClr val="accent1"/>
              </a:buClr>
              <a:buSzPts val="5800"/>
            </a:pPr>
            <a:r>
              <a:rPr lang="hu-HU" sz="2800" b="1" dirty="0" err="1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rPr>
              <a:t>Milestone</a:t>
            </a:r>
            <a:r>
              <a:rPr lang="hu-HU" sz="2800" b="1" dirty="0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rPr>
              <a:t> 3 -  Adat vizualizáció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8"/>
          <p:cNvSpPr txBox="1">
            <a:spLocks noGrp="1"/>
          </p:cNvSpPr>
          <p:nvPr>
            <p:ph type="title"/>
          </p:nvPr>
        </p:nvSpPr>
        <p:spPr>
          <a:xfrm>
            <a:off x="1048200" y="410827"/>
            <a:ext cx="10095600" cy="9368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hu-HU" sz="3200" dirty="0"/>
              <a:t>Tanítás előtti módosítások</a:t>
            </a:r>
          </a:p>
        </p:txBody>
      </p:sp>
      <p:sp>
        <p:nvSpPr>
          <p:cNvPr id="255" name="Google Shape;255;p28"/>
          <p:cNvSpPr txBox="1">
            <a:spLocks noGrp="1"/>
          </p:cNvSpPr>
          <p:nvPr>
            <p:ph type="body" idx="1"/>
          </p:nvPr>
        </p:nvSpPr>
        <p:spPr>
          <a:xfrm>
            <a:off x="1048200" y="1347627"/>
            <a:ext cx="9954800" cy="481750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lnSpc>
                <a:spcPts val="3000"/>
              </a:lnSpc>
              <a:spcBef>
                <a:spcPts val="0"/>
              </a:spcBef>
            </a:pPr>
            <a:r>
              <a:rPr lang="hu-HU" sz="2000" dirty="0"/>
              <a:t>A lapok regressziójához több módszert is kipróbáltunk – további statisztikák hozzáadása amik a csapatra vagy játékosra vonatkoznak, de túl alacsony lett az R</a:t>
            </a:r>
            <a:r>
              <a:rPr lang="hu-HU" sz="2000" baseline="30000" dirty="0"/>
              <a:t>2</a:t>
            </a:r>
            <a:r>
              <a:rPr lang="hu-HU" sz="2000" dirty="0"/>
              <a:t> </a:t>
            </a:r>
            <a:r>
              <a:rPr lang="hu-HU" sz="2000" dirty="0" err="1"/>
              <a:t>score</a:t>
            </a:r>
            <a:endParaRPr lang="hu-HU" sz="2000" dirty="0"/>
          </a:p>
          <a:p>
            <a:pPr marL="342900" indent="-342900">
              <a:lnSpc>
                <a:spcPts val="3000"/>
              </a:lnSpc>
              <a:spcBef>
                <a:spcPts val="0"/>
              </a:spcBef>
            </a:pPr>
            <a:r>
              <a:rPr lang="hu-HU" sz="2000" dirty="0"/>
              <a:t>A bővített </a:t>
            </a:r>
            <a:r>
              <a:rPr lang="hu-HU" sz="2000" dirty="0" err="1"/>
              <a:t>adatsetet</a:t>
            </a:r>
            <a:r>
              <a:rPr lang="hu-HU" sz="2000" dirty="0"/>
              <a:t> felhasználva más feladatot választottuk -&gt; </a:t>
            </a:r>
            <a:r>
              <a:rPr lang="hu-HU" sz="2000" dirty="0" err="1"/>
              <a:t>deszkriptív</a:t>
            </a:r>
            <a:r>
              <a:rPr lang="hu-HU" sz="2000" dirty="0"/>
              <a:t> analízis, </a:t>
            </a:r>
            <a:r>
              <a:rPr lang="hu-HU" sz="2000" dirty="0" err="1"/>
              <a:t>klaszterezés</a:t>
            </a:r>
            <a:r>
              <a:rPr lang="hu-HU" sz="2000" dirty="0"/>
              <a:t> segítségével</a:t>
            </a:r>
          </a:p>
          <a:p>
            <a:pPr marL="342900" indent="-342900">
              <a:lnSpc>
                <a:spcPts val="3000"/>
              </a:lnSpc>
              <a:spcBef>
                <a:spcPts val="0"/>
              </a:spcBef>
            </a:pPr>
            <a:r>
              <a:rPr lang="hu-HU" sz="2000" dirty="0"/>
              <a:t>Csapatra vonatkozó statisztikák amiket hozzáadtunk: lövések, passzok, gólok, </a:t>
            </a:r>
            <a:r>
              <a:rPr lang="hu-HU" sz="2000" dirty="0" err="1"/>
              <a:t>asszisztok</a:t>
            </a:r>
            <a:endParaRPr lang="hu-HU" sz="2000" dirty="0"/>
          </a:p>
          <a:p>
            <a:pPr marL="342900" indent="-342900">
              <a:lnSpc>
                <a:spcPts val="3000"/>
              </a:lnSpc>
              <a:spcBef>
                <a:spcPts val="0"/>
              </a:spcBef>
            </a:pPr>
            <a:endParaRPr lang="hu-HU" sz="2000" dirty="0"/>
          </a:p>
          <a:p>
            <a:pPr marL="342900" indent="-342900">
              <a:lnSpc>
                <a:spcPts val="3000"/>
              </a:lnSpc>
              <a:spcBef>
                <a:spcPts val="0"/>
              </a:spcBef>
            </a:pPr>
            <a:endParaRPr lang="hu-HU" sz="2000" dirty="0"/>
          </a:p>
          <a:p>
            <a:pPr marL="342900" indent="-342900">
              <a:lnSpc>
                <a:spcPts val="3000"/>
              </a:lnSpc>
              <a:spcBef>
                <a:spcPts val="0"/>
              </a:spcBef>
            </a:pPr>
            <a:endParaRPr lang="hu-HU" sz="2000" dirty="0"/>
          </a:p>
        </p:txBody>
      </p:sp>
      <p:sp>
        <p:nvSpPr>
          <p:cNvPr id="2" name="Dia számának helye 1">
            <a:extLst>
              <a:ext uri="{FF2B5EF4-FFF2-40B4-BE49-F238E27FC236}">
                <a16:creationId xmlns:a16="http://schemas.microsoft.com/office/drawing/2014/main" id="{F3487035-1DCE-4BB3-816D-8D30CBF8F80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1219170">
              <a:buClr>
                <a:srgbClr val="000000"/>
              </a:buClr>
            </a:pPr>
            <a:fld id="{00000000-1234-1234-1234-123412341234}" type="slidenum">
              <a:rPr lang="en" kern="0" smtClean="0">
                <a:solidFill>
                  <a:srgbClr val="0091EA"/>
                </a:solidFill>
              </a:rPr>
              <a:pPr defTabSz="1219170">
                <a:buClr>
                  <a:srgbClr val="000000"/>
                </a:buClr>
              </a:pPr>
              <a:t>2</a:t>
            </a:fld>
            <a:endParaRPr lang="en" kern="0" dirty="0">
              <a:solidFill>
                <a:srgbClr val="0091E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686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ADE8C25-0DBE-B323-A752-5930AD051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8200" y="123264"/>
            <a:ext cx="10095600" cy="936800"/>
          </a:xfrm>
        </p:spPr>
        <p:txBody>
          <a:bodyPr/>
          <a:lstStyle/>
          <a:p>
            <a:r>
              <a:rPr lang="hu-HU" dirty="0"/>
              <a:t>Végleges Tanítóhalmaz</a:t>
            </a:r>
            <a:endParaRPr lang="en-GB" dirty="0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3CF0FE96-C333-1376-1E6A-CD2DF2A8AA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48200" y="1060064"/>
            <a:ext cx="10095600" cy="5449378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GB" sz="1200" b="0" dirty="0" err="1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avg_home_possession_before</a:t>
            </a:r>
            <a:r>
              <a:rPr lang="en-GB" sz="1200" b="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: A </a:t>
            </a:r>
            <a:r>
              <a:rPr lang="en-GB" sz="1200" b="0" dirty="0" err="1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hazai</a:t>
            </a:r>
            <a:r>
              <a:rPr lang="en-GB" sz="1200" b="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GB" sz="1200" b="0" dirty="0" err="1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csapat</a:t>
            </a:r>
            <a:r>
              <a:rPr lang="en-GB" sz="1200" b="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GB" sz="1200" b="0" dirty="0" err="1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labdabirtoklási</a:t>
            </a:r>
            <a:r>
              <a:rPr lang="en-GB" sz="1200" b="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GB" sz="1200" b="0" dirty="0" err="1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arányának</a:t>
            </a:r>
            <a:r>
              <a:rPr lang="en-GB" sz="1200" b="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GB" sz="1200" b="0" dirty="0" err="1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átlaga</a:t>
            </a:r>
            <a:r>
              <a:rPr lang="en-GB" sz="1200" b="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a </a:t>
            </a:r>
            <a:r>
              <a:rPr lang="en-GB" sz="1200" b="0" dirty="0" err="1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korábbi</a:t>
            </a:r>
            <a:r>
              <a:rPr lang="en-GB" sz="1200" b="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GB" sz="1200" b="0" dirty="0" err="1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meccsek</a:t>
            </a:r>
            <a:r>
              <a:rPr lang="en-GB" sz="1200" b="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GB" sz="1200" b="0" dirty="0" err="1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alapján</a:t>
            </a:r>
            <a:r>
              <a:rPr lang="en-GB" sz="1200" b="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(%-ban).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GB" sz="1200" b="0" dirty="0" err="1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avg_home_team_fouls</a:t>
            </a:r>
            <a:r>
              <a:rPr lang="en-GB" sz="1200" b="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: A </a:t>
            </a:r>
            <a:r>
              <a:rPr lang="en-GB" sz="1200" b="0" dirty="0" err="1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hazai</a:t>
            </a:r>
            <a:r>
              <a:rPr lang="en-GB" sz="1200" b="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GB" sz="1200" b="0" dirty="0" err="1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csapat</a:t>
            </a:r>
            <a:r>
              <a:rPr lang="en-GB" sz="1200" b="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GB" sz="1200" b="0" dirty="0" err="1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által</a:t>
            </a:r>
            <a:r>
              <a:rPr lang="en-GB" sz="1200" b="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GB" sz="1200" b="0" dirty="0" err="1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elkövetett</a:t>
            </a:r>
            <a:r>
              <a:rPr lang="en-GB" sz="1200" b="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GB" sz="1200" b="0" dirty="0" err="1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szabálytalanságok</a:t>
            </a:r>
            <a:r>
              <a:rPr lang="en-GB" sz="1200" b="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GB" sz="1200" b="0" dirty="0" err="1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átlaga</a:t>
            </a:r>
            <a:r>
              <a:rPr lang="en-GB" sz="1200" b="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GB" sz="1200" b="0" dirty="0" err="1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meccsenként</a:t>
            </a:r>
            <a:r>
              <a:rPr lang="en-GB" sz="1200" b="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.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GB" sz="1200" b="0" dirty="0" err="1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avg_home_total_passes_before</a:t>
            </a:r>
            <a:r>
              <a:rPr lang="en-GB" sz="1200" b="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: Az </a:t>
            </a:r>
            <a:r>
              <a:rPr lang="en-GB" sz="1200" b="0" dirty="0" err="1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összes</a:t>
            </a:r>
            <a:r>
              <a:rPr lang="en-GB" sz="1200" b="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GB" sz="1200" b="0" dirty="0" err="1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passz</a:t>
            </a:r>
            <a:r>
              <a:rPr lang="en-GB" sz="1200" b="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GB" sz="1200" b="0" dirty="0" err="1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átlaga</a:t>
            </a:r>
            <a:r>
              <a:rPr lang="en-GB" sz="1200" b="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, </a:t>
            </a:r>
            <a:r>
              <a:rPr lang="en-GB" sz="1200" b="0" dirty="0" err="1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amit</a:t>
            </a:r>
            <a:r>
              <a:rPr lang="en-GB" sz="1200" b="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a </a:t>
            </a:r>
            <a:r>
              <a:rPr lang="en-GB" sz="1200" b="0" dirty="0" err="1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hazai</a:t>
            </a:r>
            <a:r>
              <a:rPr lang="en-GB" sz="1200" b="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GB" sz="1200" b="0" dirty="0" err="1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csapat</a:t>
            </a:r>
            <a:r>
              <a:rPr lang="en-GB" sz="1200" b="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GB" sz="1200" b="0" dirty="0" err="1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adott</a:t>
            </a:r>
            <a:r>
              <a:rPr lang="en-GB" sz="1200" b="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a </a:t>
            </a:r>
            <a:r>
              <a:rPr lang="en-GB" sz="1200" b="0" dirty="0" err="1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korábbi</a:t>
            </a:r>
            <a:r>
              <a:rPr lang="en-GB" sz="1200" b="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GB" sz="1200" b="0" dirty="0" err="1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mérkőzéseken</a:t>
            </a:r>
            <a:r>
              <a:rPr lang="en-GB" sz="1200" b="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.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GB" sz="1200" b="0" dirty="0" err="1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avg_home_completed_passes_before</a:t>
            </a:r>
            <a:r>
              <a:rPr lang="en-GB" sz="1200" b="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: A </a:t>
            </a:r>
            <a:r>
              <a:rPr lang="en-GB" sz="1200" b="0" dirty="0" err="1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sikeresen</a:t>
            </a:r>
            <a:r>
              <a:rPr lang="en-GB" sz="1200" b="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GB" sz="1200" b="0" dirty="0" err="1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végrehajtott</a:t>
            </a:r>
            <a:r>
              <a:rPr lang="en-GB" sz="1200" b="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GB" sz="1200" b="0" dirty="0" err="1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passzok</a:t>
            </a:r>
            <a:r>
              <a:rPr lang="en-GB" sz="1200" b="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GB" sz="1200" b="0" dirty="0" err="1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átlaga</a:t>
            </a:r>
            <a:r>
              <a:rPr lang="en-GB" sz="1200" b="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.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GB" sz="1200" b="0" dirty="0" err="1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avg_home_pass_percentage_before</a:t>
            </a:r>
            <a:r>
              <a:rPr lang="en-GB" sz="1200" b="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: A </a:t>
            </a:r>
            <a:r>
              <a:rPr lang="en-GB" sz="1200" b="0" dirty="0" err="1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passzpontosság</a:t>
            </a:r>
            <a:r>
              <a:rPr lang="en-GB" sz="1200" b="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GB" sz="1200" b="0" dirty="0" err="1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százalékos</a:t>
            </a:r>
            <a:r>
              <a:rPr lang="en-GB" sz="1200" b="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GB" sz="1200" b="0" dirty="0" err="1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átlaga</a:t>
            </a:r>
            <a:r>
              <a:rPr lang="en-GB" sz="1200" b="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GB" sz="1200" b="0" dirty="0" err="1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avg_home_assists_before</a:t>
            </a:r>
            <a:r>
              <a:rPr lang="en-GB" sz="1200" b="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: A </a:t>
            </a:r>
            <a:r>
              <a:rPr lang="en-GB" sz="1200" b="0" dirty="0" err="1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gólpasszok</a:t>
            </a:r>
            <a:r>
              <a:rPr lang="en-GB" sz="1200" b="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GB" sz="1200" b="0" dirty="0" err="1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átlaga</a:t>
            </a:r>
            <a:endParaRPr lang="en-GB" sz="1200" b="0" dirty="0">
              <a:solidFill>
                <a:srgbClr val="000000"/>
              </a:solidFill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GB" sz="1200" b="0" dirty="0" err="1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avg_home_goals_before</a:t>
            </a:r>
            <a:r>
              <a:rPr lang="en-GB" sz="1200" b="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: A </a:t>
            </a:r>
            <a:r>
              <a:rPr lang="en-GB" sz="1200" b="0" dirty="0" err="1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hazai</a:t>
            </a:r>
            <a:r>
              <a:rPr lang="en-GB" sz="1200" b="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GB" sz="1200" b="0" dirty="0" err="1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csapat</a:t>
            </a:r>
            <a:r>
              <a:rPr lang="en-GB" sz="1200" b="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GB" sz="1200" b="0" dirty="0" err="1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által</a:t>
            </a:r>
            <a:r>
              <a:rPr lang="en-GB" sz="1200" b="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GB" sz="1200" b="0" dirty="0" err="1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szerzett</a:t>
            </a:r>
            <a:r>
              <a:rPr lang="en-GB" sz="1200" b="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GB" sz="1200" b="0" dirty="0" err="1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gólok</a:t>
            </a:r>
            <a:r>
              <a:rPr lang="en-GB" sz="1200" b="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GB" sz="1200" b="0" dirty="0" err="1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átlaga</a:t>
            </a:r>
            <a:r>
              <a:rPr lang="en-GB" sz="1200" b="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GB" sz="1200" b="0" dirty="0" err="1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meccsenként</a:t>
            </a:r>
            <a:r>
              <a:rPr lang="en-GB" sz="1200" b="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GB" sz="1200" b="0" dirty="0" err="1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avg_home_expected_goals_before</a:t>
            </a:r>
            <a:r>
              <a:rPr lang="en-GB" sz="1200" b="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: Az </a:t>
            </a:r>
            <a:r>
              <a:rPr lang="en-GB" sz="1200" b="0" dirty="0" err="1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elvárt</a:t>
            </a:r>
            <a:r>
              <a:rPr lang="en-GB" sz="1200" b="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GB" sz="1200" b="0" dirty="0" err="1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gólok</a:t>
            </a:r>
            <a:r>
              <a:rPr lang="en-GB" sz="1200" b="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(</a:t>
            </a:r>
            <a:r>
              <a:rPr lang="en-GB" sz="1200" b="0" dirty="0" err="1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xG</a:t>
            </a:r>
            <a:r>
              <a:rPr lang="en-GB" sz="1200" b="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) </a:t>
            </a:r>
            <a:r>
              <a:rPr lang="en-GB" sz="1200" b="0" dirty="0" err="1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átlaga</a:t>
            </a:r>
            <a:r>
              <a:rPr lang="en-GB" sz="1200" b="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GB" sz="1200" b="0" dirty="0" err="1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avg_home_shots_on_goal_before</a:t>
            </a:r>
            <a:r>
              <a:rPr lang="en-GB" sz="1200" b="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: </a:t>
            </a:r>
            <a:r>
              <a:rPr lang="en-GB" sz="1200" b="0" dirty="0" err="1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Kapura</a:t>
            </a:r>
            <a:r>
              <a:rPr lang="en-GB" sz="1200" b="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GB" sz="1200" b="0" dirty="0" err="1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tartó</a:t>
            </a:r>
            <a:r>
              <a:rPr lang="en-GB" sz="1200" b="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GB" sz="1200" b="0" dirty="0" err="1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lövések</a:t>
            </a:r>
            <a:r>
              <a:rPr lang="en-GB" sz="1200" b="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GB" sz="1200" b="0" dirty="0" err="1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átlaga</a:t>
            </a:r>
            <a:r>
              <a:rPr lang="en-GB" sz="1200" b="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GB" sz="1200" b="0" dirty="0" err="1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avg_home_shots_off_goal_before</a:t>
            </a:r>
            <a:r>
              <a:rPr lang="en-GB" sz="1200" b="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: </a:t>
            </a:r>
            <a:r>
              <a:rPr lang="en-GB" sz="1200" b="0" dirty="0" err="1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Kapura</a:t>
            </a:r>
            <a:r>
              <a:rPr lang="en-GB" sz="1200" b="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GB" sz="1200" b="0" dirty="0" err="1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nem</a:t>
            </a:r>
            <a:r>
              <a:rPr lang="en-GB" sz="1200" b="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GB" sz="1200" b="0" dirty="0" err="1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tartó</a:t>
            </a:r>
            <a:r>
              <a:rPr lang="en-GB" sz="1200" b="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GB" sz="1200" b="0" dirty="0" err="1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lövések</a:t>
            </a:r>
            <a:r>
              <a:rPr lang="en-GB" sz="1200" b="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GB" sz="1200" b="0" dirty="0" err="1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átlaga</a:t>
            </a:r>
            <a:r>
              <a:rPr lang="en-GB" sz="1200" b="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GB" sz="1200" b="0" dirty="0" err="1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avg_home_shots_insidebox_before</a:t>
            </a:r>
            <a:r>
              <a:rPr lang="en-GB" sz="1200" b="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: A 16-oson </a:t>
            </a:r>
            <a:r>
              <a:rPr lang="en-GB" sz="1200" b="0" dirty="0" err="1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belülről</a:t>
            </a:r>
            <a:r>
              <a:rPr lang="en-GB" sz="1200" b="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GB" sz="1200" b="0" dirty="0" err="1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leadott</a:t>
            </a:r>
            <a:r>
              <a:rPr lang="en-GB" sz="1200" b="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GB" sz="1200" b="0" dirty="0" err="1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lövések</a:t>
            </a:r>
            <a:r>
              <a:rPr lang="en-GB" sz="1200" b="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GB" sz="1200" b="0" dirty="0" err="1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átlaga</a:t>
            </a:r>
            <a:r>
              <a:rPr lang="en-GB" sz="1200" b="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GB" sz="1200" b="0" dirty="0" err="1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avg_home_shots_outsidebox_before</a:t>
            </a:r>
            <a:r>
              <a:rPr lang="en-GB" sz="1200" b="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: A 16-oson </a:t>
            </a:r>
            <a:r>
              <a:rPr lang="en-GB" sz="1200" b="0" dirty="0" err="1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kívülről</a:t>
            </a:r>
            <a:r>
              <a:rPr lang="en-GB" sz="1200" b="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GB" sz="1200" b="0" dirty="0" err="1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leadott</a:t>
            </a:r>
            <a:r>
              <a:rPr lang="en-GB" sz="1200" b="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GB" sz="1200" b="0" dirty="0" err="1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lövések</a:t>
            </a:r>
            <a:r>
              <a:rPr lang="en-GB" sz="1200" b="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GB" sz="1200" b="0" dirty="0" err="1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átlaga</a:t>
            </a:r>
            <a:r>
              <a:rPr lang="en-GB" sz="1200" b="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GB" sz="1200" b="0" dirty="0" err="1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avg_home_total_shots_before</a:t>
            </a:r>
            <a:r>
              <a:rPr lang="en-GB" sz="1200" b="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: Az </a:t>
            </a:r>
            <a:r>
              <a:rPr lang="en-GB" sz="1200" b="0" dirty="0" err="1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összes</a:t>
            </a:r>
            <a:r>
              <a:rPr lang="en-GB" sz="1200" b="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GB" sz="1200" b="0" dirty="0" err="1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lövés</a:t>
            </a:r>
            <a:r>
              <a:rPr lang="en-GB" sz="1200" b="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GB" sz="1200" b="0" dirty="0" err="1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átlaga</a:t>
            </a:r>
            <a:r>
              <a:rPr lang="en-GB" sz="1200" b="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GB" sz="1200" b="0" dirty="0" err="1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avg_home_blocked_shots_before</a:t>
            </a:r>
            <a:r>
              <a:rPr lang="en-GB" sz="1200" b="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: Az </a:t>
            </a:r>
            <a:r>
              <a:rPr lang="en-GB" sz="1200" b="0" dirty="0" err="1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ellenfél</a:t>
            </a:r>
            <a:r>
              <a:rPr lang="en-GB" sz="1200" b="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GB" sz="1200" b="0" dirty="0" err="1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által</a:t>
            </a:r>
            <a:r>
              <a:rPr lang="en-GB" sz="1200" b="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GB" sz="1200" b="0" dirty="0" err="1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blokkolt</a:t>
            </a:r>
            <a:r>
              <a:rPr lang="en-GB" sz="1200" b="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GB" sz="1200" b="0" dirty="0" err="1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lövések</a:t>
            </a:r>
            <a:r>
              <a:rPr lang="en-GB" sz="1200" b="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GB" sz="1200" b="0" dirty="0" err="1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átlaga</a:t>
            </a:r>
            <a:r>
              <a:rPr lang="en-GB" sz="1200" b="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GB" sz="1200" b="0" dirty="0" err="1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avg_home_corner_kicks_before</a:t>
            </a:r>
            <a:r>
              <a:rPr lang="en-GB" sz="1200" b="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: </a:t>
            </a:r>
            <a:r>
              <a:rPr lang="en-GB" sz="1200" b="0" dirty="0" err="1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Szögletek</a:t>
            </a:r>
            <a:r>
              <a:rPr lang="en-GB" sz="1200" b="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GB" sz="1200" b="0" dirty="0" err="1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átlaga</a:t>
            </a:r>
            <a:r>
              <a:rPr lang="en-GB" sz="1200" b="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GB" sz="1200" b="0" dirty="0" err="1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meccsenként</a:t>
            </a:r>
            <a:endParaRPr lang="en-GB" sz="1200" b="0" dirty="0">
              <a:solidFill>
                <a:srgbClr val="000000"/>
              </a:solidFill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GB" sz="1200" b="0" dirty="0" err="1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avg_home_total_cards</a:t>
            </a:r>
            <a:r>
              <a:rPr lang="en-GB" sz="1200" b="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: A </a:t>
            </a:r>
            <a:r>
              <a:rPr lang="en-GB" sz="1200" b="0" dirty="0" err="1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kapo</a:t>
            </a:r>
            <a:r>
              <a:rPr lang="hu-HU" sz="1200" b="0" dirty="0" err="1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tt</a:t>
            </a:r>
            <a:r>
              <a:rPr lang="hu-HU" sz="1200" b="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GB" sz="1200" b="0" dirty="0" err="1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lapok</a:t>
            </a:r>
            <a:r>
              <a:rPr lang="en-GB" sz="1200" b="0" dirty="0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GB" sz="1200" b="0" dirty="0" err="1">
                <a:solidFill>
                  <a:srgbClr val="000000"/>
                </a:solidFill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átlaga</a:t>
            </a:r>
            <a:endParaRPr lang="en-GB" sz="1200" b="0" dirty="0">
              <a:solidFill>
                <a:srgbClr val="000000"/>
              </a:solidFill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2B1E35F7-5F90-3293-BD71-A5147D11715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86595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>
          <a:extLst>
            <a:ext uri="{FF2B5EF4-FFF2-40B4-BE49-F238E27FC236}">
              <a16:creationId xmlns:a16="http://schemas.microsoft.com/office/drawing/2014/main" id="{0E34D685-A1F9-4762-BFDE-1ACCCDF95E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8">
            <a:extLst>
              <a:ext uri="{FF2B5EF4-FFF2-40B4-BE49-F238E27FC236}">
                <a16:creationId xmlns:a16="http://schemas.microsoft.com/office/drawing/2014/main" id="{4D6CE96C-D004-478D-6496-72029A5E160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48200" y="410827"/>
            <a:ext cx="10095600" cy="9368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hu-HU" sz="3200"/>
              <a:t>K-közép klaszterezés</a:t>
            </a:r>
            <a:endParaRPr lang="hu-HU" sz="3200" dirty="0"/>
          </a:p>
        </p:txBody>
      </p:sp>
      <p:sp>
        <p:nvSpPr>
          <p:cNvPr id="255" name="Google Shape;255;p28">
            <a:extLst>
              <a:ext uri="{FF2B5EF4-FFF2-40B4-BE49-F238E27FC236}">
                <a16:creationId xmlns:a16="http://schemas.microsoft.com/office/drawing/2014/main" id="{5187A167-CF58-4578-34AC-0B2E236F313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48200" y="1347627"/>
            <a:ext cx="9954800" cy="481750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lnSpc>
                <a:spcPts val="3000"/>
              </a:lnSpc>
              <a:spcBef>
                <a:spcPts val="0"/>
              </a:spcBef>
            </a:pPr>
            <a:r>
              <a:rPr lang="hu-HU" sz="1800" dirty="0"/>
              <a:t>A csapatok utolsó meccséig összegyűjtött információk alapján klasztereztük őket</a:t>
            </a:r>
          </a:p>
          <a:p>
            <a:pPr marL="342900" indent="-342900">
              <a:lnSpc>
                <a:spcPts val="3000"/>
              </a:lnSpc>
              <a:spcBef>
                <a:spcPts val="0"/>
              </a:spcBef>
            </a:pPr>
            <a:r>
              <a:rPr lang="hu-HU" sz="1800" dirty="0"/>
              <a:t>Könyök módszer alapján 2 és 3 klaszterrel próbálkoztunk</a:t>
            </a:r>
          </a:p>
          <a:p>
            <a:pPr marL="342900" indent="-342900">
              <a:lnSpc>
                <a:spcPts val="3000"/>
              </a:lnSpc>
              <a:spcBef>
                <a:spcPts val="0"/>
              </a:spcBef>
            </a:pPr>
            <a:r>
              <a:rPr lang="hu-HU" sz="1800" dirty="0"/>
              <a:t>A csapatok agresszivitása/támadó szelleműsége alapján kaptunk klasztereket</a:t>
            </a:r>
          </a:p>
        </p:txBody>
      </p:sp>
      <p:sp>
        <p:nvSpPr>
          <p:cNvPr id="2" name="Dia számának helye 1">
            <a:extLst>
              <a:ext uri="{FF2B5EF4-FFF2-40B4-BE49-F238E27FC236}">
                <a16:creationId xmlns:a16="http://schemas.microsoft.com/office/drawing/2014/main" id="{6554B568-71D5-458A-156C-5A104738130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1219170">
              <a:buClr>
                <a:srgbClr val="000000"/>
              </a:buClr>
            </a:pPr>
            <a:fld id="{00000000-1234-1234-1234-123412341234}" type="slidenum">
              <a:rPr lang="en" kern="0" smtClean="0">
                <a:solidFill>
                  <a:srgbClr val="0091EA"/>
                </a:solidFill>
              </a:rPr>
              <a:pPr defTabSz="1219170">
                <a:buClr>
                  <a:srgbClr val="000000"/>
                </a:buClr>
              </a:pPr>
              <a:t>4</a:t>
            </a:fld>
            <a:endParaRPr lang="en" kern="0" dirty="0">
              <a:solidFill>
                <a:srgbClr val="0091EA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B3F2FEB-FB88-8903-7980-47404BCB24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6318" y="2678946"/>
            <a:ext cx="5084372" cy="3988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6979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>
          <a:extLst>
            <a:ext uri="{FF2B5EF4-FFF2-40B4-BE49-F238E27FC236}">
              <a16:creationId xmlns:a16="http://schemas.microsoft.com/office/drawing/2014/main" id="{71054869-FD34-B53D-6042-6EC1BE978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8">
            <a:extLst>
              <a:ext uri="{FF2B5EF4-FFF2-40B4-BE49-F238E27FC236}">
                <a16:creationId xmlns:a16="http://schemas.microsoft.com/office/drawing/2014/main" id="{5B8A9DCC-D676-3C9D-9815-B962CC604EB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48200" y="410827"/>
            <a:ext cx="10095600" cy="9368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hu-HU" sz="3200" dirty="0" err="1"/>
              <a:t>DBScan</a:t>
            </a:r>
            <a:r>
              <a:rPr lang="hu-HU" sz="3200" dirty="0"/>
              <a:t> </a:t>
            </a:r>
            <a:r>
              <a:rPr lang="hu-HU" sz="3200" dirty="0" err="1"/>
              <a:t>klaszterezés</a:t>
            </a:r>
            <a:endParaRPr lang="hu-HU" sz="3200" dirty="0"/>
          </a:p>
        </p:txBody>
      </p:sp>
      <p:sp>
        <p:nvSpPr>
          <p:cNvPr id="255" name="Google Shape;255;p28">
            <a:extLst>
              <a:ext uri="{FF2B5EF4-FFF2-40B4-BE49-F238E27FC236}">
                <a16:creationId xmlns:a16="http://schemas.microsoft.com/office/drawing/2014/main" id="{0F4F221E-93C9-EEAC-1308-5A44D7F16E7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48200" y="1347627"/>
            <a:ext cx="9954800" cy="481750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lnSpc>
                <a:spcPts val="3000"/>
              </a:lnSpc>
              <a:spcBef>
                <a:spcPts val="0"/>
              </a:spcBef>
            </a:pPr>
            <a:r>
              <a:rPr lang="hu-HU" sz="1800" dirty="0"/>
              <a:t>Sűrűség alapú </a:t>
            </a:r>
            <a:r>
              <a:rPr lang="hu-HU" sz="1800" dirty="0" err="1"/>
              <a:t>klaszterezés</a:t>
            </a:r>
            <a:endParaRPr lang="hu-HU" sz="1800" dirty="0"/>
          </a:p>
          <a:p>
            <a:pPr marL="342900" indent="-342900">
              <a:lnSpc>
                <a:spcPts val="3000"/>
              </a:lnSpc>
              <a:spcBef>
                <a:spcPts val="0"/>
              </a:spcBef>
            </a:pPr>
            <a:r>
              <a:rPr lang="hu-HU" sz="1800" dirty="0"/>
              <a:t>Vannak </a:t>
            </a:r>
            <a:r>
              <a:rPr lang="hu-HU" sz="1800" dirty="0" err="1"/>
              <a:t>outlierek</a:t>
            </a:r>
            <a:endParaRPr lang="hu-HU" sz="1800" dirty="0"/>
          </a:p>
          <a:p>
            <a:pPr marL="342900" indent="-342900">
              <a:lnSpc>
                <a:spcPts val="3000"/>
              </a:lnSpc>
              <a:spcBef>
                <a:spcPts val="0"/>
              </a:spcBef>
            </a:pPr>
            <a:r>
              <a:rPr lang="hu-HU" sz="1800" dirty="0"/>
              <a:t>Hasonlóan néhány </a:t>
            </a:r>
            <a:r>
              <a:rPr lang="hu-HU" sz="1800" dirty="0" err="1"/>
              <a:t>offenzívebb</a:t>
            </a:r>
            <a:r>
              <a:rPr lang="hu-HU" sz="1800" dirty="0"/>
              <a:t> csapat külön klaszter, a maradék pedig egy másik</a:t>
            </a:r>
          </a:p>
        </p:txBody>
      </p:sp>
      <p:sp>
        <p:nvSpPr>
          <p:cNvPr id="2" name="Dia számának helye 1">
            <a:extLst>
              <a:ext uri="{FF2B5EF4-FFF2-40B4-BE49-F238E27FC236}">
                <a16:creationId xmlns:a16="http://schemas.microsoft.com/office/drawing/2014/main" id="{A14AE728-D05E-FE64-99B6-FBAE0F6A694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1219170">
              <a:buClr>
                <a:srgbClr val="000000"/>
              </a:buClr>
            </a:pPr>
            <a:fld id="{00000000-1234-1234-1234-123412341234}" type="slidenum">
              <a:rPr lang="en" kern="0" smtClean="0">
                <a:solidFill>
                  <a:srgbClr val="0091EA"/>
                </a:solidFill>
              </a:rPr>
              <a:pPr defTabSz="1219170">
                <a:buClr>
                  <a:srgbClr val="000000"/>
                </a:buClr>
              </a:pPr>
              <a:t>5</a:t>
            </a:fld>
            <a:endParaRPr lang="en" kern="0" dirty="0">
              <a:solidFill>
                <a:srgbClr val="0091EA"/>
              </a:solidFill>
            </a:endParaRP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1157CEF9-14E9-AC3F-1DDF-84F66F4B56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997295"/>
            <a:ext cx="12192000" cy="2808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996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>
          <a:extLst>
            <a:ext uri="{FF2B5EF4-FFF2-40B4-BE49-F238E27FC236}">
              <a16:creationId xmlns:a16="http://schemas.microsoft.com/office/drawing/2014/main" id="{2A104CCF-6370-0542-85C9-FAD8E7C905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8">
            <a:extLst>
              <a:ext uri="{FF2B5EF4-FFF2-40B4-BE49-F238E27FC236}">
                <a16:creationId xmlns:a16="http://schemas.microsoft.com/office/drawing/2014/main" id="{47021287-07CA-F4A9-3B77-ACF226031A2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48200" y="410827"/>
            <a:ext cx="10095600" cy="9368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hu-HU" sz="3200" dirty="0"/>
              <a:t>Következő </a:t>
            </a:r>
            <a:r>
              <a:rPr lang="hu-HU" sz="3200" dirty="0" err="1"/>
              <a:t>milestone</a:t>
            </a:r>
            <a:r>
              <a:rPr lang="hu-HU" sz="3200" dirty="0"/>
              <a:t> tervei</a:t>
            </a:r>
          </a:p>
        </p:txBody>
      </p:sp>
      <p:sp>
        <p:nvSpPr>
          <p:cNvPr id="255" name="Google Shape;255;p28">
            <a:extLst>
              <a:ext uri="{FF2B5EF4-FFF2-40B4-BE49-F238E27FC236}">
                <a16:creationId xmlns:a16="http://schemas.microsoft.com/office/drawing/2014/main" id="{56EECBFC-65A6-5AF1-4F17-118A285421B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48200" y="1347627"/>
            <a:ext cx="9954800" cy="481750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42900" indent="-342900">
              <a:lnSpc>
                <a:spcPts val="3000"/>
              </a:lnSpc>
              <a:spcBef>
                <a:spcPts val="0"/>
              </a:spcBef>
            </a:pPr>
            <a:r>
              <a:rPr lang="hu-HU" sz="1800" dirty="0" err="1"/>
              <a:t>Klaszterezés</a:t>
            </a:r>
            <a:r>
              <a:rPr lang="hu-HU" sz="1800" dirty="0"/>
              <a:t> kiértékelése</a:t>
            </a:r>
          </a:p>
          <a:p>
            <a:pPr marL="342900" indent="-342900">
              <a:lnSpc>
                <a:spcPts val="3000"/>
              </a:lnSpc>
              <a:spcBef>
                <a:spcPts val="0"/>
              </a:spcBef>
            </a:pPr>
            <a:r>
              <a:rPr lang="hu-HU" sz="1800" dirty="0"/>
              <a:t>Vizualizáció</a:t>
            </a:r>
          </a:p>
          <a:p>
            <a:pPr marL="342900" indent="-342900">
              <a:lnSpc>
                <a:spcPts val="3000"/>
              </a:lnSpc>
              <a:spcBef>
                <a:spcPts val="0"/>
              </a:spcBef>
            </a:pPr>
            <a:r>
              <a:rPr lang="hu-HU" sz="1800" dirty="0" err="1"/>
              <a:t>Deszkriptív</a:t>
            </a:r>
            <a:r>
              <a:rPr lang="hu-HU" sz="1800" dirty="0"/>
              <a:t> analízis: milyen csapatok melyik klaszterbe kerültek</a:t>
            </a:r>
          </a:p>
        </p:txBody>
      </p:sp>
      <p:sp>
        <p:nvSpPr>
          <p:cNvPr id="2" name="Dia számának helye 1">
            <a:extLst>
              <a:ext uri="{FF2B5EF4-FFF2-40B4-BE49-F238E27FC236}">
                <a16:creationId xmlns:a16="http://schemas.microsoft.com/office/drawing/2014/main" id="{1A6D6408-3EBB-2965-A5F4-436662AC24A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1219170">
              <a:buClr>
                <a:srgbClr val="000000"/>
              </a:buClr>
            </a:pPr>
            <a:fld id="{00000000-1234-1234-1234-123412341234}" type="slidenum">
              <a:rPr lang="en" kern="0" smtClean="0">
                <a:solidFill>
                  <a:srgbClr val="0091EA"/>
                </a:solidFill>
              </a:rPr>
              <a:pPr defTabSz="1219170">
                <a:buClr>
                  <a:srgbClr val="000000"/>
                </a:buClr>
              </a:pPr>
              <a:t>6</a:t>
            </a:fld>
            <a:endParaRPr lang="en" kern="0" dirty="0">
              <a:solidFill>
                <a:srgbClr val="0091E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7918248"/>
      </p:ext>
    </p:extLst>
  </p:cSld>
  <p:clrMapOvr>
    <a:masterClrMapping/>
  </p:clrMapOvr>
</p:sld>
</file>

<file path=ppt/theme/theme1.xml><?xml version="1.0" encoding="utf-8"?>
<a:theme xmlns:a="http://schemas.openxmlformats.org/drawingml/2006/main" name="Cordelia template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3044</TotalTime>
  <Words>394</Words>
  <Application>Microsoft Office PowerPoint</Application>
  <PresentationFormat>Szélesvásznú</PresentationFormat>
  <Paragraphs>41</Paragraphs>
  <Slides>6</Slides>
  <Notes>5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6</vt:i4>
      </vt:variant>
    </vt:vector>
  </HeadingPairs>
  <TitlesOfParts>
    <vt:vector size="11" baseType="lpstr">
      <vt:lpstr>Arial</vt:lpstr>
      <vt:lpstr>Calibri</vt:lpstr>
      <vt:lpstr>Roboto Slab</vt:lpstr>
      <vt:lpstr>Source Sans Pro</vt:lpstr>
      <vt:lpstr>Cordelia template</vt:lpstr>
      <vt:lpstr>Sportanalitika</vt:lpstr>
      <vt:lpstr>Tanítás előtti módosítások</vt:lpstr>
      <vt:lpstr>Végleges Tanítóhalmaz</vt:lpstr>
      <vt:lpstr>K-közép klaszterezés</vt:lpstr>
      <vt:lpstr>DBScan klaszterezés</vt:lpstr>
      <vt:lpstr>Következő milestone tervei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Kiugratások dinamikája a labdarúgásban</dc:title>
  <dc:creator>Csaba</dc:creator>
  <cp:lastModifiedBy>Czuth Csaba</cp:lastModifiedBy>
  <cp:revision>76</cp:revision>
  <dcterms:created xsi:type="dcterms:W3CDTF">2023-05-27T12:07:05Z</dcterms:created>
  <dcterms:modified xsi:type="dcterms:W3CDTF">2025-04-13T20:42:41Z</dcterms:modified>
</cp:coreProperties>
</file>