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66" r:id="rId2"/>
    <p:sldId id="272" r:id="rId3"/>
    <p:sldId id="273" r:id="rId4"/>
    <p:sldId id="27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75" r:id="rId34"/>
    <p:sldId id="276" r:id="rId35"/>
    <p:sldId id="278" r:id="rId36"/>
    <p:sldId id="309" r:id="rId37"/>
    <p:sldId id="310" r:id="rId38"/>
    <p:sldId id="279" r:id="rId39"/>
    <p:sldId id="280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2025. 05. 22.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1F567D3-5C02-5BEF-0B53-DB5B9ABF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5D9FA049-8523-6F1A-5F15-92E56E174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F770FE1-50DB-9EA6-15BE-F9E499D1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45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5335176-22EC-90B2-792E-AEEA95F6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B59DF08-5FC0-7BC5-9C6F-2CB2F60DC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0BE6163-4237-C875-2D61-EFFD811D0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4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D0BFECA-435D-74D4-ACA7-654EA187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8B535F-7C3A-8381-4D2D-48C591840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945B1549-3856-4240-6C84-0FEE79F7D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1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C0CEA55E-5D59-1800-5E72-550F5CB6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D2D9760F-9F78-5F31-2183-63E8F31D0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56FEAF0B-ADA0-0876-226D-69FAEF4A3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61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EF97E3F-E2AB-6951-B8C8-80F2D107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14C4FABA-AC38-9878-7B7F-ADA47782A5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0C732B7-2612-628B-59F7-F4A33B565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07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4B93238-8DC6-D7D4-AD1A-BBC08543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2AC4724-9798-3E55-19CB-6C151A6090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6430E9B7-2E25-7D05-AEAF-9D0D144DF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07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BA8863F-15F5-8CD7-EA0D-F282E242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B4BD7618-FB5F-3745-B63E-A80390C86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44BE1142-FA3F-6350-212D-B1950B8E87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61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D04DA55D-B562-1E22-8247-0C6D3842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970B910-B436-F0BF-FA37-3ED5D36B4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B48E325-C0F9-2F18-1966-2F9FCF5F1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56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A97DD45-DEB7-92F1-7AC2-AE4FD0BB4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EB56626-7732-C7E7-1DA3-42EF97E13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F20F7AF-E295-4E30-48DF-70B425938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9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135CF5ED-5033-8116-9B31-878F3394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66492A9-6BD0-5603-788E-D08EFCE69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82D3EBD7-5CF7-C646-3197-D41C8DC8B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6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47246480-BB7F-FAD8-2BBB-D044E875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E5566E-AC30-9C38-3B87-1FB53B5C5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AADCE8C-81C9-C17C-44AA-7340EFE76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2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535FE41B-E7BB-1857-EF64-E44F0598B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F79A2A06-224B-4F91-9070-48AF141A2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6BD7D244-D29E-362E-7AF8-3823DB8D4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23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1F567D3-5C02-5BEF-0B53-DB5B9ABF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5D9FA049-8523-6F1A-5F15-92E56E174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F770FE1-50DB-9EA6-15BE-F9E499D1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45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5335176-22EC-90B2-792E-AEEA95F6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B59DF08-5FC0-7BC5-9C6F-2CB2F60DC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0BE6163-4237-C875-2D61-EFFD811D0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4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D0BFECA-435D-74D4-ACA7-654EA187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8B535F-7C3A-8381-4D2D-48C591840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945B1549-3856-4240-6C84-0FEE79F7D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10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808D014-D59D-9345-3C30-4918D08E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7929C03B-B2FF-904A-5801-7E5876A7E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F00DE97B-5660-6691-0FF1-77266B4D7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2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72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C5B93C9-8974-EFF7-90AD-F29F4620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CC416854-FC6E-3758-DB82-45EE0FD81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B567224F-1FDA-3BF4-59B6-917F79260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46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5BDE9FB-2EB1-C030-0C64-D62A9944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0665699-3C55-5C05-1B04-5D8E4F91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BB2008B-A94B-2863-57B6-0B9EDA17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2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C5B93C9-8974-EFF7-90AD-F29F4620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CC416854-FC6E-3758-DB82-45EE0FD81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B567224F-1FDA-3BF4-59B6-917F79260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46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019A560-C546-264E-7AF2-532FEFE7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24E4CDC6-CCCF-48BE-DA32-BE5AE3CBF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4EAC8182-67F7-4E82-6145-9110BF97E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135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C136F3D-53C4-F1CE-CE8B-43EB1E3C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B17A1FBF-7604-2662-2E5A-A54B5322C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89528B5B-7CF5-6F93-079F-F7E0DF678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19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5BDE9FB-2EB1-C030-0C64-D62A9944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0665699-3C55-5C05-1B04-5D8E4F91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BB2008B-A94B-2863-57B6-0B9EDA17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2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9FCBE788-A509-C09E-07DD-41146966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16E509C1-33C4-5468-AA1D-CD05DF603D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F9518718-1137-D9FB-16FE-25549AEC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89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BE573652-A44A-63A5-576A-809159BB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0B8D48E9-CDD0-5ED8-F4F4-07CA1AFE6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354391B-E77C-510E-D120-18EEDC9DE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4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odds-ap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nygordonjr/football-match-statistics-and-more/data?fbclid=IwY2xjawIkWzNleHRuA2FlbQIxMAABHcx_A9LFTesQ6sHslgzi8dR_P9z-I4XNYqcbSYD-jALtt3CItZRO46eLTA_aem_DJPwZM58UU8EnrjKOQYj6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odds-api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nygordonjr/football-match-statistics-and-more/data?fbclid=IwY2xjawIkWzNleHRuA2FlbQIxMAABHcx_A9LFTesQ6sHslgzi8dR_P9z-I4XNYqcbSYD-jALtt3CItZRO46eLTA_aem_DJPwZM58UU8EnrjKOQYj6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3" y="5379445"/>
            <a:ext cx="5020008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1 - Projektterv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3 -  Adat vizualizáció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Datasetek</a:t>
            </a:r>
            <a:r>
              <a:rPr lang="hu-HU" sz="3200" dirty="0"/>
              <a:t> előfeldolgozása (módosítások)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Nem dobjuk el a 2020 előtti adatokat, megtartjuk az egész időtartományból származókat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</a:t>
            </a:r>
            <a:r>
              <a:rPr lang="hu-HU" sz="2000" dirty="0" err="1"/>
              <a:t>total_cards</a:t>
            </a:r>
            <a:r>
              <a:rPr lang="hu-HU" sz="2000" dirty="0"/>
              <a:t> számítása (lapértékek):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1 sárga, 0 piros: 1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0 sárga, 1 piros: 2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1 sárga, 1 piros: 3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2 sárga, 1 piros: 3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Átlagos szabálytalanságok és átlagos lapszámok minden meccsre az addigi meccsek átlagaival egyeznek meg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Minden csapat legelső meccse </a:t>
            </a:r>
            <a:r>
              <a:rPr lang="hu-HU" sz="2000" dirty="0" err="1"/>
              <a:t>drop-olva</a:t>
            </a:r>
            <a:r>
              <a:rPr lang="hu-HU" sz="2000" dirty="0"/>
              <a:t>, átlagok nem számolhatók ki ezekre 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Ugyanígy minden bíró első meccse </a:t>
            </a:r>
            <a:r>
              <a:rPr lang="hu-HU" sz="2000" dirty="0" err="1"/>
              <a:t>dropolva</a:t>
            </a:r>
            <a:r>
              <a:rPr lang="hu-HU" sz="2000" dirty="0"/>
              <a:t>, itt a bírók által osztott lapok átlagos száma miatt</a:t>
            </a:r>
            <a:endParaRPr lang="hu-HU" sz="1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11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6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Végleges Tanítóhalmaz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Változtatott adathalmaz összes osz</a:t>
            </a:r>
            <a:r>
              <a:rPr lang="hu-HU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lopa: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meccset vezető bíró</a:t>
            </a:r>
            <a:endParaRPr lang="hu-H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bajnokság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hazai csapat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vendég csapat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avg_home_team_fouls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hazai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avg_away_team_fouls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vendég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avg_home_total_cards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hazai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"avg_away_total_cards"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endég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avg_referee_cards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meccset vezető bíró</a:t>
            </a:r>
            <a:r>
              <a:rPr lang="hu-H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korábbi meccsein osztott lapértékeinek átlaga</a:t>
            </a:r>
            <a:endParaRPr lang="hu-HU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"avg_cards_per_90"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a két csapat összes játékosainak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"avg_fouls_per_90"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a két csapat összes játékosainak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total_cards_value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kiosztott összes lapérték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0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01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0E34D685-A1F9-4762-BFDE-1ACCCDF9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92DE0F8-B701-9710-4FB3-FCD54293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58" y="2728605"/>
            <a:ext cx="9291484" cy="3303639"/>
          </a:xfrm>
          <a:prstGeom prst="rect">
            <a:avLst/>
          </a:prstGeom>
        </p:spPr>
      </p:pic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D6CE96C-D004-478D-6496-72029A5E1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187A167-CF58-4578-34AC-0B2E236F3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Vizualizációhoz a </a:t>
            </a:r>
            <a:r>
              <a:rPr lang="hu-HU" sz="1800" dirty="0" err="1"/>
              <a:t>ydata_profiling</a:t>
            </a:r>
            <a:r>
              <a:rPr lang="hu-HU" sz="1800" dirty="0"/>
              <a:t> </a:t>
            </a:r>
            <a:r>
              <a:rPr lang="hu-HU" sz="1800" b="1" dirty="0" err="1"/>
              <a:t>ProfileReport</a:t>
            </a:r>
            <a:r>
              <a:rPr lang="hu-HU" sz="1800" dirty="0"/>
              <a:t> nevű eszközét, valamint a </a:t>
            </a:r>
            <a:r>
              <a:rPr lang="hu-HU" sz="1800" b="1" dirty="0" err="1"/>
              <a:t>matplotlib</a:t>
            </a:r>
            <a:r>
              <a:rPr lang="hu-HU" sz="1800" dirty="0"/>
              <a:t> csomagot használtuk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Végleges adathalmaz statisztikája a </a:t>
            </a:r>
            <a:r>
              <a:rPr lang="hu-HU" sz="1800" dirty="0" err="1"/>
              <a:t>ProfileReport</a:t>
            </a:r>
            <a:r>
              <a:rPr lang="hu-HU" sz="1800" dirty="0"/>
              <a:t> által: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1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554B568-71D5-458A-156C-5A1047381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13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7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71054869-FD34-B53D-6042-6EC1BE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5B8A9DCC-D676-3C9D-9815-B962CC604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F4F221E-93C9-EEAC-1308-5A44D7F16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Bajnokságok megoszlása a végső adathalmazban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14AE728-D05E-FE64-99B6-FBAE0F6A6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14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1DEC15-E298-A816-8672-CB095064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07" y="2291329"/>
            <a:ext cx="9387585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A104CCF-6370-0542-85C9-FAD8E7C9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7021287-07CA-F4A9-3B77-ACF2260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6EECBFC-65A6-5AF1-4F17-118A28542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Hazai csapat meccset megelőző </a:t>
            </a:r>
            <a:r>
              <a:rPr lang="hu-HU" sz="1800" dirty="0" err="1"/>
              <a:t>meccsenkénti</a:t>
            </a:r>
            <a:r>
              <a:rPr lang="hu-HU" sz="1800" dirty="0"/>
              <a:t> szabálytalanságainak átlagai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A6D6408-3EBB-2965-A5F4-436662AC2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15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731409-28F5-836C-F14D-59BF5930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63" y="2205768"/>
            <a:ext cx="8544709" cy="3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7A019D2-4E01-45DF-971F-C6AF5DB7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D6AA5F3-BC4A-A14E-B4D6-37BBB60B3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15846A96-2CBD-69EE-2A5B-B086F5133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Vendég csapat meccset megelőző </a:t>
            </a:r>
            <a:r>
              <a:rPr lang="hu-HU" sz="1800" dirty="0" err="1"/>
              <a:t>meccsenkénti</a:t>
            </a:r>
            <a:r>
              <a:rPr lang="hu-HU" sz="1800" dirty="0"/>
              <a:t> szabálytalanságainak átlagai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607C7CC-0362-9942-C6E6-071C84BA6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16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A3DE67D-8176-1BA2-0575-0F19B648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75" y="2060691"/>
            <a:ext cx="8681344" cy="38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625691DC-8BF5-E439-4320-B6B06C18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CBAC639-0732-34AD-5339-DD78D61B1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22E3252-5E13-2B56-0295-42CB0F9CA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hazai csapat megelőző meccsein szerzett lapértékeinek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585038A-FA99-7AE9-65AC-644860C1C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17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623095-978A-0323-72AF-803220CB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00" y="2284427"/>
            <a:ext cx="9085750" cy="37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35F3E596-5520-828A-1CE8-AAF13EFF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B5D191EB-6CC6-79E8-0B42-2EC1F4C18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1D9671D-FA3C-30DF-25B4-73131539F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vendég csapat megelőző meccsein szerzett lapértékeinek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39FE137-1EB3-ED63-920F-E78737556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18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18B3F7-ED14-6B73-6364-B39DD4F8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0" y="2284427"/>
            <a:ext cx="8953120" cy="35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30A2388C-EFC6-BD91-84CE-5CE512E4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FBD8F0C8-CE7E-F4F7-5824-FDD86CBAB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A8234CA-7618-B6F0-57CF-A090CFC6C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adott meccset vezető bíró korábbi meccsein kiosztott lapértékek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4A0273F-BEA4-5008-DB5B-7B83B4BA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19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AC1B6A-211C-5230-0816-52B44E08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99" y="2153265"/>
            <a:ext cx="8423975" cy="37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Téma, feladat</a:t>
            </a:r>
            <a:endParaRPr sz="32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112363"/>
            <a:ext cx="9954800" cy="4967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Büntetőlapok számának előrejelzése meccs statisztikai adatok alapján</a:t>
            </a:r>
            <a:endParaRPr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Kizárólag esemény alapú, statisztikai adatok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Regresszió a büntetőlapok számára (célváltozó)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Magyarázó változók lehetnek: csapatok, játékosok, bíró, </a:t>
            </a:r>
            <a:r>
              <a:rPr lang="hu-HU" sz="2000" dirty="0" err="1"/>
              <a:t>átlag_lap</a:t>
            </a:r>
            <a:r>
              <a:rPr lang="hu-HU" sz="2000" dirty="0"/>
              <a:t>/csapat, </a:t>
            </a:r>
            <a:r>
              <a:rPr lang="hu-HU" sz="2000" dirty="0" err="1"/>
              <a:t>átlag_lap</a:t>
            </a:r>
            <a:r>
              <a:rPr lang="hu-HU" sz="2000" dirty="0"/>
              <a:t>/játékos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Alkalmazás: Fogadóirodák által megszabott </a:t>
            </a:r>
            <a:r>
              <a:rPr lang="hu-HU" sz="2000" dirty="0" err="1"/>
              <a:t>oddsokkal</a:t>
            </a:r>
            <a:r>
              <a:rPr lang="hu-HU" sz="2000" dirty="0"/>
              <a:t> való összehasonlítás (</a:t>
            </a:r>
            <a:r>
              <a:rPr lang="hu-HU" sz="2000" dirty="0" err="1"/>
              <a:t>Oddsok</a:t>
            </a:r>
            <a:r>
              <a:rPr lang="hu-HU" sz="2000" dirty="0"/>
              <a:t> forrása: (</a:t>
            </a:r>
            <a:r>
              <a:rPr lang="hu-HU" sz="2000" dirty="0">
                <a:hlinkClick r:id="rId3"/>
              </a:rPr>
              <a:t>https://the-odds-api.com/</a:t>
            </a:r>
            <a:r>
              <a:rPr lang="hu-HU" sz="2000" dirty="0"/>
              <a:t>) – szignifikáns eltérés esetén fogadási javaslat</a:t>
            </a:r>
          </a:p>
          <a:p>
            <a:pPr marL="186262" indent="0">
              <a:lnSpc>
                <a:spcPts val="3000"/>
              </a:lnSpc>
              <a:spcBef>
                <a:spcPts val="0"/>
              </a:spcBef>
              <a:buSzPts val="1400"/>
              <a:buNone/>
            </a:pPr>
            <a:r>
              <a:rPr lang="hu-HU" sz="2000" dirty="0"/>
              <a:t>Adatbeszerzés nehézségei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Csak aktuális/jövőbeli </a:t>
            </a:r>
            <a:r>
              <a:rPr lang="hu-HU" sz="2000" dirty="0" err="1"/>
              <a:t>oddsok</a:t>
            </a:r>
            <a:r>
              <a:rPr lang="hu-HU" sz="2000" dirty="0"/>
              <a:t> érhetők el, ezek folyamatos monitorozása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Aktuális, jövőbeli mérkőzések felállás, játékvezető adatainak beszerzése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endParaRPr lang="hu-HU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40E8CAC2-AC07-34B0-D315-6646DBC3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6A1E8B08-6D41-E3F6-7B37-4141E93A9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C090942-A3BF-B6DE-E8BF-F454EFC181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adathalmaz változóinak </a:t>
            </a:r>
            <a:r>
              <a:rPr lang="hu-HU" sz="1800" dirty="0" err="1"/>
              <a:t>ProfileReport</a:t>
            </a:r>
            <a:r>
              <a:rPr lang="hu-HU" sz="1800" dirty="0"/>
              <a:t> által kirajzolt </a:t>
            </a:r>
            <a:r>
              <a:rPr lang="hu-HU" sz="1800" dirty="0" err="1"/>
              <a:t>correlációs</a:t>
            </a:r>
            <a:r>
              <a:rPr lang="hu-HU" sz="1800" dirty="0"/>
              <a:t> </a:t>
            </a:r>
            <a:r>
              <a:rPr lang="hu-HU" sz="1800" dirty="0" err="1"/>
              <a:t>heatmap</a:t>
            </a:r>
            <a:r>
              <a:rPr lang="hu-HU" sz="1800" dirty="0"/>
              <a:t>-je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CC1F8FA-0C69-CAD4-07A7-D627B4BCC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20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5E70C5-DF50-74CD-992C-C7771E46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19" y="1898160"/>
            <a:ext cx="6181562" cy="46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66835DE3-DD7E-30D4-14C2-5C8A5A66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04EAB6F-42FB-DA51-1439-8D46D7DBB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0DF98EA-C799-9361-8B50-3DBD9D43F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</a:t>
            </a:r>
            <a:r>
              <a:rPr lang="hu-HU" sz="1800" b="1" dirty="0" err="1"/>
              <a:t>matplotlib</a:t>
            </a:r>
            <a:r>
              <a:rPr lang="hu-HU" sz="1800" dirty="0"/>
              <a:t> </a:t>
            </a:r>
            <a:r>
              <a:rPr lang="hu-HU" sz="1800" dirty="0" err="1"/>
              <a:t>python</a:t>
            </a:r>
            <a:r>
              <a:rPr lang="hu-HU" sz="1800" dirty="0"/>
              <a:t> </a:t>
            </a:r>
            <a:r>
              <a:rPr lang="hu-HU" sz="1800" dirty="0" err="1"/>
              <a:t>könvtár</a:t>
            </a:r>
            <a:r>
              <a:rPr lang="hu-HU" sz="1800" dirty="0"/>
              <a:t> használatával az adathalmaz változóinak </a:t>
            </a:r>
            <a:r>
              <a:rPr lang="hu-HU" sz="1800" dirty="0" err="1"/>
              <a:t>heatmap</a:t>
            </a:r>
            <a:r>
              <a:rPr lang="hu-HU" sz="1800" dirty="0"/>
              <a:t>-je :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0C4CA90-9D78-5E16-1EB3-6732071B9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21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6541831-7EDC-7617-B4F1-C434ED3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79" y="1936651"/>
            <a:ext cx="6667461" cy="49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0922ED-A423-0E6A-B0CE-119A8C7C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38CB746-1D1A-FE73-156A-FAD6B8086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9265740-B5A1-87DB-FA69-EEB46BACE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átlagos lapszám 90 percenként valamint az átlagos szabálytalanságok száma 90 percenként (</a:t>
            </a:r>
            <a:r>
              <a:rPr lang="hu-HU" sz="1800" b="1" dirty="0"/>
              <a:t>kezdeti</a:t>
            </a:r>
            <a:r>
              <a:rPr lang="hu-HU" sz="1800" dirty="0"/>
              <a:t>)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Ez láthatóan kiugró értékeket tartalmaz. Ez azért volt mert a legelső meccsek esetében előfordult, hogy az első meccsen valaki csak néhány percet játszott,</a:t>
            </a:r>
            <a:br>
              <a:rPr lang="hu-HU" sz="1800" dirty="0"/>
            </a:br>
            <a:r>
              <a:rPr lang="hu-HU" sz="1800" dirty="0"/>
              <a:t>viszont szabálytalanságainak száma a játszott percekhez</a:t>
            </a:r>
            <a:br>
              <a:rPr lang="hu-HU" sz="1800" dirty="0"/>
            </a:br>
            <a:r>
              <a:rPr lang="hu-HU" sz="1800" dirty="0"/>
              <a:t>képest nagy volt. Így előfordultak kiugróan nagy értékek.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Megoldás az volt, hogy az átlagot csak a legalább 90</a:t>
            </a:r>
            <a:br>
              <a:rPr lang="hu-HU" sz="1800" dirty="0"/>
            </a:br>
            <a:r>
              <a:rPr lang="hu-HU" sz="1800" dirty="0"/>
              <a:t>perc </a:t>
            </a:r>
            <a:r>
              <a:rPr lang="hu-HU" sz="1800" dirty="0" err="1"/>
              <a:t>össz</a:t>
            </a:r>
            <a:r>
              <a:rPr lang="hu-HU" sz="1800" dirty="0"/>
              <a:t>-játékidővel rendelkező játékosokra számoljuk,</a:t>
            </a:r>
            <a:br>
              <a:rPr lang="hu-HU" sz="1800" dirty="0"/>
            </a:br>
            <a:r>
              <a:rPr lang="hu-HU" sz="1800" dirty="0"/>
              <a:t>különben 0 értéket hagyunk neki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8B01243-7C78-6B55-C1D4-A5C3011F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22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6A1196-B884-19FB-0632-F8358E70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56" y="2831690"/>
            <a:ext cx="4605102" cy="30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46EA41FD-7AE1-5CFE-6E58-65CD30AC3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F8BBA116-0BF4-D05D-4804-9A84032D0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F511F7A3-F18B-5077-AC04-300ADD4708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11143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átlagos lapszám 90 percenként valamint az átlagos szabálytalanságok száma 90 percenként (</a:t>
            </a:r>
            <a:r>
              <a:rPr lang="hu-HU" sz="1800" b="1" dirty="0"/>
              <a:t>javított</a:t>
            </a:r>
            <a:r>
              <a:rPr lang="hu-HU" sz="1800" dirty="0"/>
              <a:t>)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AC7FB25-B22F-3336-2A69-ADD1EA6C8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23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D64B1F-0A1A-3FE4-9CC9-9ABBA460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39" y="1920720"/>
            <a:ext cx="6679278" cy="45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718303B-6AED-1D29-7AD2-4A14CB96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B59A8F11-405E-55DD-A5B7-0173D2D3E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Tanítási modell - tervezet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ADCEF1D0-9571-9CA2-31A8-2C2DD180A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dirty="0"/>
              <a:t>Két tanítási modell megvalósítását tervezzük: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hu-HU" sz="18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b="1" dirty="0"/>
              <a:t>Random </a:t>
            </a:r>
            <a:r>
              <a:rPr lang="hu-HU" sz="1800" b="1" dirty="0" err="1"/>
              <a:t>forest</a:t>
            </a:r>
            <a:r>
              <a:rPr lang="hu-HU" sz="1800" b="1" dirty="0"/>
              <a:t> </a:t>
            </a:r>
            <a:r>
              <a:rPr lang="hu-HU" sz="1800" b="1" dirty="0" err="1"/>
              <a:t>regressor</a:t>
            </a:r>
            <a:endParaRPr lang="hu-HU" sz="1800" dirty="0"/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Jól teljesít zajos vagy hiányos adatokkal, mivel a modellek átlagolása csökkenti a </a:t>
            </a:r>
            <a:r>
              <a:rPr lang="hu-HU" sz="1800" dirty="0" err="1"/>
              <a:t>predikciók</a:t>
            </a:r>
            <a:r>
              <a:rPr lang="hu-HU" sz="1800" dirty="0"/>
              <a:t> varianciáját.</a:t>
            </a:r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egyes döntési fák az adatok különböző részhalmazain tanulnak, így csökkenthető a túltanulás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b="1" dirty="0" err="1"/>
              <a:t>Gradient</a:t>
            </a:r>
            <a:r>
              <a:rPr lang="hu-HU" sz="1800" b="1" dirty="0"/>
              <a:t> </a:t>
            </a:r>
            <a:r>
              <a:rPr lang="hu-HU" sz="1800" b="1" dirty="0" err="1"/>
              <a:t>boosting</a:t>
            </a:r>
            <a:r>
              <a:rPr lang="hu-HU" sz="1800" b="1" dirty="0"/>
              <a:t> </a:t>
            </a:r>
            <a:r>
              <a:rPr lang="hu-HU" sz="1800" b="1" dirty="0" err="1"/>
              <a:t>regressor</a:t>
            </a:r>
            <a:endParaRPr lang="hu-HU" sz="1800" dirty="0"/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Komplex adatkészlet esetén jól kezel összetett, nemlineáris összefüggéseket, ha az adatok nagy variabilitást mutatnak.</a:t>
            </a:r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új modellek mindig az előző modellek hibáira koncentrálnak, és folyamatosan javítják a </a:t>
            </a:r>
            <a:r>
              <a:rPr lang="hu-HU" sz="1800" dirty="0" err="1"/>
              <a:t>predikciót</a:t>
            </a:r>
            <a:r>
              <a:rPr lang="hu-HU" sz="1800" dirty="0"/>
              <a:t>.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625C206-BEAD-EC7E-172B-38D5F6D0F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24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9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3 -  Adat vizualizáció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Tanítás előtti módosítások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lapok regressziójához több módszert is kipróbáltunk – további statisztikák hozzáadása amik a csapatra vagy játékosra vonatkoznak, de túl alacsony lett az R</a:t>
            </a:r>
            <a:r>
              <a:rPr lang="hu-HU" sz="2000" baseline="30000" dirty="0"/>
              <a:t>2</a:t>
            </a:r>
            <a:r>
              <a:rPr lang="hu-HU" sz="2000" dirty="0"/>
              <a:t> </a:t>
            </a:r>
            <a:r>
              <a:rPr lang="hu-HU" sz="2000" dirty="0" err="1"/>
              <a:t>score</a:t>
            </a: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bővített </a:t>
            </a:r>
            <a:r>
              <a:rPr lang="hu-HU" sz="2000" dirty="0" err="1"/>
              <a:t>adatsetet</a:t>
            </a:r>
            <a:r>
              <a:rPr lang="hu-HU" sz="2000" dirty="0"/>
              <a:t> felhasználva más feladatot választottuk -&gt; </a:t>
            </a:r>
            <a:r>
              <a:rPr lang="hu-HU" sz="2000" dirty="0" err="1"/>
              <a:t>deszkriptív</a:t>
            </a:r>
            <a:r>
              <a:rPr lang="hu-HU" sz="2000" dirty="0"/>
              <a:t> analízis, </a:t>
            </a:r>
            <a:r>
              <a:rPr lang="hu-HU" sz="2000" dirty="0" err="1"/>
              <a:t>klaszterezés</a:t>
            </a:r>
            <a:r>
              <a:rPr lang="hu-HU" sz="2000" dirty="0"/>
              <a:t> segítségével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Csapatra vonatkozó statisztikák amiket hozzáadtunk: lövések, passzok, gólok, </a:t>
            </a:r>
            <a:r>
              <a:rPr lang="hu-HU" sz="2000" dirty="0" err="1"/>
              <a:t>asszisztok</a:t>
            </a: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26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6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Végleges Tanítóhalmaz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avg_home_possession_before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labdabirtoklási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arányának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korábbi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alapján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(%-ban).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avg_home_team_fouls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elkövetett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szabálytalanságok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avg_home_total_passes_before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összes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amit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korábbi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mérkőzéseken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avg_home_completed_passes_before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sikeresen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végrehajtott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avg_home_pass_percentage_before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passzpontosság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százalékos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avg_home_assists_before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gólpasszok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avg_home_goals_before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szerzett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avg_home_expected_goals_before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elvárt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xG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avg_home_shots_on_goal_before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Kapura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tartó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avg_home_shots_off_goal_before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Kapura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nem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tartó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avg_home_shots_insidebox_before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16-oson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belülről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avg_home_shots_outsidebox_before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16-oson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kívülről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avg_home_total_shots_before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összes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avg_home_blocked_shots_before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ellenfél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blokkolt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avg_home_corner_kicks_before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Szögletek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avg_home_total_cards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kapo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tt</a:t>
            </a:r>
            <a:r>
              <a:rPr lang="hu-HU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lapok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309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0E34D685-A1F9-4762-BFDE-1ACCCDF9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D6CE96C-D004-478D-6496-72029A5E1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/>
              <a:t>K-közép klaszterezés</a:t>
            </a:r>
            <a:endParaRPr lang="hu-HU" sz="3200" dirty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187A167-CF58-4578-34AC-0B2E236F3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csapatok utolsó meccséig összegyűjtött információk alapján klasztereztük őket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Könyök módszer alapján 2 és 3 klaszterrel próbálkoztunk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csapatok agresszivitása/támadó szelleműsége alapján kaptunk klasztereket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554B568-71D5-458A-156C-5A1047381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28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F2FEB-FB88-8903-7980-47404BCB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18" y="2678946"/>
            <a:ext cx="5084372" cy="398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8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71054869-FD34-B53D-6042-6EC1BE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5B8A9DCC-D676-3C9D-9815-B962CC604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DBScan</a:t>
            </a:r>
            <a:r>
              <a:rPr lang="hu-HU" sz="3200" dirty="0"/>
              <a:t> </a:t>
            </a:r>
            <a:r>
              <a:rPr lang="hu-HU" sz="3200" dirty="0" err="1"/>
              <a:t>klaszterezés</a:t>
            </a:r>
            <a:endParaRPr lang="hu-HU" sz="3200" dirty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F4F221E-93C9-EEAC-1308-5A44D7F16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Sűrűség alapú </a:t>
            </a:r>
            <a:r>
              <a:rPr lang="hu-HU" sz="1800" dirty="0" err="1"/>
              <a:t>klaszterezés</a:t>
            </a:r>
            <a:endParaRPr lang="hu-HU" sz="1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Vannak </a:t>
            </a:r>
            <a:r>
              <a:rPr lang="hu-HU" sz="1800" dirty="0" err="1"/>
              <a:t>outlierek</a:t>
            </a:r>
            <a:endParaRPr lang="hu-HU" sz="1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Hasonlóan néhány </a:t>
            </a:r>
            <a:r>
              <a:rPr lang="hu-HU" sz="1800" dirty="0" err="1"/>
              <a:t>offenzívebb</a:t>
            </a:r>
            <a:r>
              <a:rPr lang="hu-HU" sz="1800" dirty="0"/>
              <a:t> csapat külön klaszter, a maradék pedig egy másik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14AE728-D05E-FE64-99B6-FBAE0F6A6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29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57CEF9-14E9-AC3F-1DDF-84F66F4B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7295"/>
            <a:ext cx="12192000" cy="28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Projektterv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112363"/>
            <a:ext cx="9954800" cy="50527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Adatbányászat lépései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Terv, célok meghatározása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Adatok előkészítése (Adatbeszerzés, tisztítás)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Adatok megismerése (</a:t>
            </a:r>
            <a:r>
              <a:rPr lang="hu-HU" sz="2000" dirty="0" err="1"/>
              <a:t>Vizalizáció</a:t>
            </a:r>
            <a:r>
              <a:rPr lang="hu-HU" sz="2000" dirty="0"/>
              <a:t>, </a:t>
            </a:r>
            <a:r>
              <a:rPr lang="hu-HU" sz="2000" dirty="0" err="1"/>
              <a:t>feature-ök</a:t>
            </a:r>
            <a:r>
              <a:rPr lang="hu-HU" sz="2000" dirty="0"/>
              <a:t> vizsgálata)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Modellalkotás (Lineáris regresszió, mélytanulás)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Kiértékelés (MAE, (R)MSE, R</a:t>
            </a:r>
            <a:r>
              <a:rPr lang="hu-HU" sz="2000" baseline="30000" dirty="0"/>
              <a:t>2</a:t>
            </a:r>
            <a:r>
              <a:rPr lang="hu-HU" sz="2000" dirty="0"/>
              <a:t>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Alkalmazás (</a:t>
            </a:r>
            <a:r>
              <a:rPr lang="hu-HU" sz="2000" dirty="0" err="1"/>
              <a:t>Oddsokkal</a:t>
            </a:r>
            <a:r>
              <a:rPr lang="hu-HU" sz="2000" dirty="0"/>
              <a:t> való összehasonlítás)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 err="1"/>
              <a:t>Jupyter</a:t>
            </a:r>
            <a:r>
              <a:rPr lang="hu-HU" sz="2000" dirty="0"/>
              <a:t> Notebook (Python), különböző könyvtárak (</a:t>
            </a:r>
            <a:r>
              <a:rPr lang="hu-HU" sz="2000" dirty="0" err="1"/>
              <a:t>pandas</a:t>
            </a:r>
            <a:r>
              <a:rPr lang="hu-HU" sz="2000" dirty="0"/>
              <a:t>, </a:t>
            </a:r>
            <a:r>
              <a:rPr lang="hu-HU" sz="2000" dirty="0" err="1"/>
              <a:t>numpy</a:t>
            </a:r>
            <a:r>
              <a:rPr lang="hu-HU" sz="2000" dirty="0"/>
              <a:t>, </a:t>
            </a:r>
            <a:r>
              <a:rPr lang="hu-HU" sz="2000" dirty="0" err="1"/>
              <a:t>sklearn</a:t>
            </a:r>
            <a:r>
              <a:rPr lang="hu-HU" sz="2000" dirty="0"/>
              <a:t>, </a:t>
            </a:r>
            <a:r>
              <a:rPr lang="hu-HU" sz="2000" dirty="0" err="1"/>
              <a:t>pytorch</a:t>
            </a:r>
            <a:r>
              <a:rPr lang="hu-HU" sz="2000" dirty="0"/>
              <a:t>..)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A104CCF-6370-0542-85C9-FAD8E7C9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7021287-07CA-F4A9-3B77-ACF2260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Következő </a:t>
            </a:r>
            <a:r>
              <a:rPr lang="hu-HU" sz="3200" dirty="0" err="1"/>
              <a:t>milestone</a:t>
            </a:r>
            <a:r>
              <a:rPr lang="hu-HU" sz="3200" dirty="0"/>
              <a:t> tervei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6EECBFC-65A6-5AF1-4F17-118A28542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 err="1"/>
              <a:t>Klaszterezés</a:t>
            </a:r>
            <a:r>
              <a:rPr lang="hu-HU" sz="1800" dirty="0"/>
              <a:t> kiértékelése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Vizualizáció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 err="1"/>
              <a:t>Deszkriptív</a:t>
            </a:r>
            <a:r>
              <a:rPr lang="hu-HU" sz="1800" dirty="0"/>
              <a:t> analízis: milyen csapatok melyik klaszterbe kerültek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A6D6408-3EBB-2965-A5F4-436662AC2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30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75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5 – Modellek javítása és kiértékelése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Modell módosítások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 err="1"/>
              <a:t>Kmeans</a:t>
            </a:r>
            <a:r>
              <a:rPr lang="hu-HU" sz="2800" dirty="0"/>
              <a:t>-t használunk csak, mert a </a:t>
            </a:r>
            <a:r>
              <a:rPr lang="hu-HU" sz="2800" dirty="0" err="1"/>
              <a:t>DBScan</a:t>
            </a:r>
            <a:r>
              <a:rPr lang="hu-HU" sz="2800" dirty="0"/>
              <a:t> eredményei nem voltak elég jók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 err="1"/>
              <a:t>Kmeans</a:t>
            </a:r>
            <a:r>
              <a:rPr lang="hu-HU" sz="2800" dirty="0"/>
              <a:t> előtt az adaton dimenzió redukciót végeztünk </a:t>
            </a:r>
            <a:r>
              <a:rPr lang="hu-HU" sz="2800" dirty="0" err="1"/>
              <a:t>umap</a:t>
            </a:r>
            <a:r>
              <a:rPr lang="hu-HU" sz="2800" dirty="0"/>
              <a:t> segítségével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/>
              <a:t>Folyamatosan próbáltunk az eredményen javítani, majd végül bevezettünk egy rendes </a:t>
            </a:r>
            <a:r>
              <a:rPr lang="hu-HU" sz="2800" dirty="0" err="1"/>
              <a:t>hiperparaméter</a:t>
            </a:r>
            <a:r>
              <a:rPr lang="hu-HU" sz="2800" dirty="0"/>
              <a:t> optimalizálást, mind az </a:t>
            </a:r>
            <a:r>
              <a:rPr lang="hu-HU" sz="2800" dirty="0" err="1"/>
              <a:t>umapra</a:t>
            </a:r>
            <a:r>
              <a:rPr lang="hu-HU" sz="2800" dirty="0"/>
              <a:t> és </a:t>
            </a:r>
            <a:r>
              <a:rPr lang="hu-HU" sz="2800" dirty="0" err="1"/>
              <a:t>kmeansre</a:t>
            </a:r>
            <a:r>
              <a:rPr lang="hu-HU" sz="2800" dirty="0"/>
              <a:t> is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04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DE275445-F0A8-1D1B-05A5-04EAB54F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D346102F-6D3A-8264-5858-E8C9AA4E0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Kiértékelés módja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7F1C3818-DB24-1F87-DB95-1E214B1A3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/>
              <a:t>Legjobb paramétereket következő </a:t>
            </a:r>
            <a:r>
              <a:rPr lang="hu-HU" sz="2800" dirty="0" err="1"/>
              <a:t>sklearnből</a:t>
            </a:r>
            <a:r>
              <a:rPr lang="hu-HU" sz="2800" dirty="0"/>
              <a:t> elérhető </a:t>
            </a:r>
            <a:r>
              <a:rPr lang="hu-HU" sz="2800" dirty="0" err="1"/>
              <a:t>scoreok</a:t>
            </a:r>
            <a:r>
              <a:rPr lang="hu-HU" sz="2800" dirty="0"/>
              <a:t> segítségével néztük</a:t>
            </a:r>
          </a:p>
          <a:p>
            <a:pPr marL="342900" indent="-342900">
              <a:lnSpc>
                <a:spcPts val="3000"/>
              </a:lnSpc>
            </a:pPr>
            <a:r>
              <a:rPr lang="hu-HU" sz="2800" dirty="0" err="1"/>
              <a:t>Silhoutte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[-1,1] intervallumon ad egy értéket, és klaszteren belüli kohéziót vizsgál más klaszterekhez képest: negatív vagy közel nulla az rossz </a:t>
            </a:r>
            <a:r>
              <a:rPr lang="hu-HU" sz="2000" dirty="0" err="1"/>
              <a:t>klaszterezést</a:t>
            </a:r>
            <a:r>
              <a:rPr lang="hu-HU" sz="2000" dirty="0"/>
              <a:t> jelent, &gt;0,25 gyenge, &gt;0,5 használható, &gt;0,75 erős</a:t>
            </a:r>
            <a:endParaRPr lang="hu-HU" sz="2800" dirty="0"/>
          </a:p>
          <a:p>
            <a:pPr marL="342900" indent="-342900">
              <a:lnSpc>
                <a:spcPts val="3000"/>
              </a:lnSpc>
            </a:pPr>
            <a:r>
              <a:rPr lang="hu-HU" sz="2800" dirty="0"/>
              <a:t>Davies </a:t>
            </a:r>
            <a:r>
              <a:rPr lang="hu-HU" sz="2800" dirty="0" err="1"/>
              <a:t>Bouldin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Átlagos hasonlóság klaszterek között, alacsonyabb szám a jobb, &lt;1 alatt egész jó</a:t>
            </a:r>
          </a:p>
          <a:p>
            <a:pPr marL="342900" indent="-342900">
              <a:lnSpc>
                <a:spcPts val="3000"/>
              </a:lnSpc>
            </a:pPr>
            <a:r>
              <a:rPr lang="hu-HU" sz="2800" dirty="0" err="1"/>
              <a:t>Calinski</a:t>
            </a:r>
            <a:r>
              <a:rPr lang="hu-HU" sz="2800" dirty="0"/>
              <a:t> </a:t>
            </a:r>
            <a:r>
              <a:rPr lang="hu-HU" sz="2800" dirty="0" err="1"/>
              <a:t>Harabasz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A klaszterek közötti és klaszteren belüli szóródás arányát vizsgálja, minél nagyobb az érték annál jobb, 100-as nagyságrend az egész jó, 1000-es már nagyon jó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5BD0176-691D-9195-6EC1-B6FB970DC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33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897363E-E0B4-C8EF-42A3-5FFFE11A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2901A432-6A86-69A7-A07E-F5BA23E3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Kiértékelés vizualizációja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9247D57-E026-A32E-33AF-5AA7C4DAE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34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DFD99CC3-82F1-60F8-2980-9C22216E9E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kern="1200" dirty="0" err="1">
                <a:solidFill>
                  <a:schemeClr val="tx1"/>
                </a:solidFill>
              </a:rPr>
              <a:t>Legjobb</a:t>
            </a:r>
            <a:r>
              <a:rPr lang="en-US" sz="2400" b="1" kern="1200" dirty="0">
                <a:solidFill>
                  <a:schemeClr val="tx1"/>
                </a:solidFill>
              </a:rPr>
              <a:t> </a:t>
            </a:r>
            <a:r>
              <a:rPr lang="hu-HU" sz="2400" b="1" kern="1200" dirty="0">
                <a:solidFill>
                  <a:schemeClr val="tx1"/>
                </a:solidFill>
              </a:rPr>
              <a:t>paraméterek:</a:t>
            </a:r>
            <a:endParaRPr lang="en-US" sz="2400" b="1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UMAP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n_neighbors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=</a:t>
            </a:r>
            <a:r>
              <a:rPr lang="hu-HU" sz="2400" kern="1200" dirty="0">
                <a:solidFill>
                  <a:schemeClr val="tx1"/>
                </a:solidFill>
              </a:rPr>
              <a:t>5</a:t>
            </a:r>
            <a:endParaRPr lang="en-US" sz="2400" b="0" i="0" kern="1200" dirty="0">
              <a:solidFill>
                <a:schemeClr val="tx1"/>
              </a:solidFill>
              <a:effectLst/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KMeans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n_clusters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=6 </a:t>
            </a: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Silhouette:</a:t>
            </a:r>
            <a:r>
              <a:rPr lang="hu-HU" sz="2400" b="0" i="0" kern="1200" dirty="0">
                <a:solidFill>
                  <a:schemeClr val="tx1"/>
                </a:solidFill>
                <a:effectLst/>
              </a:rPr>
              <a:t> 0.589</a:t>
            </a:r>
            <a:endParaRPr lang="hu-HU" sz="2400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DB Index: 0</a:t>
            </a:r>
            <a:r>
              <a:rPr lang="hu-HU" sz="2400" b="0" i="0" kern="1200" dirty="0">
                <a:solidFill>
                  <a:schemeClr val="tx1"/>
                </a:solidFill>
                <a:effectLst/>
              </a:rPr>
              <a:t>.506</a:t>
            </a:r>
            <a:endParaRPr lang="hu-HU" sz="2400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CH Index: </a:t>
            </a:r>
            <a:r>
              <a:rPr lang="hu-HU" sz="2400" kern="1200" dirty="0">
                <a:solidFill>
                  <a:schemeClr val="tx1"/>
                </a:solidFill>
              </a:rPr>
              <a:t>390.528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3D973397-D20E-FB0D-51B9-8E50A6F48F19}"/>
              </a:ext>
            </a:extLst>
          </p:cNvPr>
          <p:cNvGrpSpPr/>
          <p:nvPr/>
        </p:nvGrpSpPr>
        <p:grpSpPr>
          <a:xfrm>
            <a:off x="4487904" y="-262550"/>
            <a:ext cx="8069252" cy="8102851"/>
            <a:chOff x="5194300" y="-65"/>
            <a:chExt cx="6997700" cy="6858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0CED211-E99C-DE0E-A995-00024CCD9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-65"/>
              <a:ext cx="69977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4DF4651-0C49-726D-0740-151B49D1BFB3}"/>
                </a:ext>
              </a:extLst>
            </p:cNvPr>
            <p:cNvSpPr/>
            <p:nvPr/>
          </p:nvSpPr>
          <p:spPr>
            <a:xfrm>
              <a:off x="6829425" y="406717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786C399B-E018-473B-007B-A536F8EA25B3}"/>
                </a:ext>
              </a:extLst>
            </p:cNvPr>
            <p:cNvSpPr/>
            <p:nvPr/>
          </p:nvSpPr>
          <p:spPr>
            <a:xfrm>
              <a:off x="6829425" y="260102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75D81A6-B5A8-D702-9B21-C0BACE891B3A}"/>
                </a:ext>
              </a:extLst>
            </p:cNvPr>
            <p:cNvSpPr/>
            <p:nvPr/>
          </p:nvSpPr>
          <p:spPr>
            <a:xfrm>
              <a:off x="5610225" y="151780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F9F746AF-AB38-B8CB-70A7-FBF9534E1868}"/>
                </a:ext>
              </a:extLst>
            </p:cNvPr>
            <p:cNvSpPr/>
            <p:nvPr/>
          </p:nvSpPr>
          <p:spPr>
            <a:xfrm>
              <a:off x="10555311" y="151780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E914896B-7EF5-5FEC-65FC-C610761098D0}"/>
                </a:ext>
              </a:extLst>
            </p:cNvPr>
            <p:cNvSpPr/>
            <p:nvPr/>
          </p:nvSpPr>
          <p:spPr>
            <a:xfrm>
              <a:off x="9336111" y="2772352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AD882AA9-F724-2220-FE11-69AD3EB633FC}"/>
                </a:ext>
              </a:extLst>
            </p:cNvPr>
            <p:cNvSpPr/>
            <p:nvPr/>
          </p:nvSpPr>
          <p:spPr>
            <a:xfrm>
              <a:off x="8083550" y="406717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6454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4E4CA7-7B5D-82BF-8530-4E466558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11A1BFF0-F31B-1D0C-BC90-6BD093745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Klaszterek rangsorolása összes átlag kártya alapján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7695B1-E5B2-17AB-264A-472CB1C3EB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35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C94DD99-A4A7-4EAC-DDAE-0BEAC997F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kern="1200" dirty="0">
                <a:solidFill>
                  <a:schemeClr val="accent1"/>
                </a:solidFill>
              </a:rPr>
              <a:t>Minden klaszterben az első 5 csapat (jóval több van mindegyik klaszterben ennél):</a:t>
            </a: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E464FC8-9DF6-FAA0-93BB-AFEC323C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1" y="2035781"/>
            <a:ext cx="1119343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7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6 – Vizualizáció és szervertanítás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897363E-E0B4-C8EF-42A3-5FFFE11A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2901A432-6A86-69A7-A07E-F5BA23E3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9247D57-E026-A32E-33AF-5AA7C4DAE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37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DFD99CC3-82F1-60F8-2980-9C22216E9E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2D07AA-074F-83BF-A613-B2E168F6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089"/>
            <a:ext cx="12192000" cy="4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61DE806-9DCC-FA91-7A74-0ED23E06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C743D6C-7BF2-D078-4713-1997044B7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C804E54-96CB-5F8D-8823-D722CC9B84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38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1BF99BEB-D71C-F65D-BA8E-74B7A07D74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72756E-C998-45A9-340F-7B12198D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" y="1348984"/>
            <a:ext cx="10923639" cy="4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CCAF97E-9AF9-2827-DC71-A3518468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D9683530-4C0A-5FCF-661D-F7D98406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32022D3-4499-DA11-4E3D-AEDC1C5244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39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A47FEB32-9904-AC39-669B-6BE9EB2958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A351E0-BEB8-39A7-65CD-8359452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834"/>
            <a:ext cx="12192000" cy="51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Adatsetek</a:t>
            </a:r>
            <a:r>
              <a:rPr lang="hu-HU" sz="3200" dirty="0"/>
              <a:t> megismerése, adatelőkészítés terve I.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093509"/>
            <a:ext cx="9954800" cy="50716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 err="1"/>
              <a:t>Boxplot</a:t>
            </a:r>
            <a:r>
              <a:rPr lang="hu-HU" sz="2000" dirty="0"/>
              <a:t> adatok </a:t>
            </a:r>
            <a:r>
              <a:rPr lang="hu-HU" sz="2000" dirty="0" err="1">
                <a:hlinkClick r:id="rId3"/>
              </a:rPr>
              <a:t>Kaggle-ről</a:t>
            </a:r>
            <a:r>
              <a:rPr lang="hu-HU" sz="2000" dirty="0"/>
              <a:t> a tanításhoz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Elmúlt 10 év statisztikai adatai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Esemény adatok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Több különböző „tábla”, ezek </a:t>
            </a:r>
            <a:r>
              <a:rPr lang="hu-HU" sz="2000" dirty="0" err="1"/>
              <a:t>joinolása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Szűrés 4 topligára (Angol, Olasz, Spanyol, Német)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Megtartandó </a:t>
            </a:r>
            <a:r>
              <a:rPr lang="hu-HU" sz="2000" dirty="0" err="1"/>
              <a:t>feature-ök</a:t>
            </a:r>
            <a:r>
              <a:rPr lang="hu-HU" sz="2000" dirty="0"/>
              <a:t>: Mérkőzés adatok, csapatok, felállás, bíró, események (főleg lapkiosztás), játékos statisztikák, csapatok állása a tabellán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Tanítás inputjának kialakítása: </a:t>
            </a:r>
            <a:r>
              <a:rPr lang="hu-HU" sz="2000" dirty="0" err="1"/>
              <a:t>dataset</a:t>
            </a:r>
            <a:r>
              <a:rPr lang="hu-HU" sz="2000" dirty="0"/>
              <a:t>, melyben egy-egy sor egy-egy meccs, benne a kapott lapokkal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4E4CA7-7B5D-82BF-8530-4E466558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11A1BFF0-F31B-1D0C-BC90-6BD093745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komondor-</a:t>
            </a:r>
            <a:r>
              <a:rPr lang="hu-HU" sz="2400" b="1" dirty="0" err="1"/>
              <a:t>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7695B1-E5B2-17AB-264A-472CB1C3EB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40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C94DD99-A4A7-4EAC-DDAE-0BEAC997F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A576EE-D19B-E72C-BCDF-5C50770C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68" y="-65"/>
            <a:ext cx="574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5A2EF11F-3061-9E7D-51CC-3E0782DE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AA776A5-0E11-D5C3-C938-158DFB79E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komondor-</a:t>
            </a:r>
            <a:r>
              <a:rPr lang="hu-HU" sz="2400" b="1" dirty="0" err="1"/>
              <a:t>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78C2197-B4A9-2156-432C-6940C2DD3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41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2754540-D768-B4FD-EC69-2C4851F343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69467A-1E9C-4025-D865-34489554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343993"/>
            <a:ext cx="780206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BB084D5F-B1E3-9226-08AC-E7B91DCA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40B85D6-FE27-AA90-ECEB-2CE1439C3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Adatsetek</a:t>
            </a:r>
            <a:r>
              <a:rPr lang="hu-HU" sz="3200" dirty="0"/>
              <a:t> megismerése, adatelőkészítés terve II.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433F301C-76C0-3FC1-E46C-26EF9E009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093509"/>
            <a:ext cx="9954800" cy="50716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Az alábbi adatokra csak az alkalmazás fázisban lesz szükség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hu-HU" sz="2000" dirty="0"/>
              <a:t>Jövőbeli </a:t>
            </a:r>
            <a:r>
              <a:rPr lang="hu-HU" sz="2000" dirty="0" err="1"/>
              <a:t>odds</a:t>
            </a:r>
            <a:r>
              <a:rPr lang="hu-HU" sz="2000" dirty="0"/>
              <a:t> adatok az </a:t>
            </a:r>
            <a:r>
              <a:rPr lang="hu-HU" sz="2000" dirty="0" err="1">
                <a:hlinkClick r:id="rId3"/>
              </a:rPr>
              <a:t>odds_api</a:t>
            </a:r>
            <a:r>
              <a:rPr lang="hu-HU" sz="2000" dirty="0" err="1"/>
              <a:t>-ról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Közeljövőben következő mérkőzések </a:t>
            </a:r>
            <a:r>
              <a:rPr lang="hu-HU" sz="2000" dirty="0" err="1"/>
              <a:t>oddsainak</a:t>
            </a:r>
            <a:r>
              <a:rPr lang="hu-HU" sz="2000" dirty="0"/>
              <a:t> összegyűjtése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Kapott </a:t>
            </a:r>
            <a:r>
              <a:rPr lang="hu-HU" sz="2000" dirty="0" err="1"/>
              <a:t>json</a:t>
            </a:r>
            <a:r>
              <a:rPr lang="hu-HU" sz="2000" dirty="0"/>
              <a:t> tisztítása és előkészítése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hu-HU" sz="2000" dirty="0"/>
              <a:t>Jövőbeli meccs adatok: felállás, bíró, csapatok #TODO honnan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Közeljövőben következő mérkőzések adatainak összegyűjtése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Kapott </a:t>
            </a:r>
            <a:r>
              <a:rPr lang="hu-HU" sz="2000" dirty="0" err="1"/>
              <a:t>json</a:t>
            </a:r>
            <a:r>
              <a:rPr lang="hu-HU" sz="2000" dirty="0"/>
              <a:t> tisztítása és előkészítése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7951C9-8970-8ABD-E0CB-77ECD1971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5347051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2 -  Adatelőkészítés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Datasetek</a:t>
            </a:r>
            <a:r>
              <a:rPr lang="hu-HU" sz="3200" dirty="0"/>
              <a:t> előfeldolgozása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 err="1"/>
              <a:t>Boxplot</a:t>
            </a:r>
            <a:r>
              <a:rPr lang="hu-HU" sz="2000" dirty="0"/>
              <a:t> adatok </a:t>
            </a:r>
            <a:r>
              <a:rPr lang="hu-HU" sz="2000" dirty="0" err="1">
                <a:hlinkClick r:id="rId3"/>
              </a:rPr>
              <a:t>Kaggle-ről</a:t>
            </a:r>
            <a:r>
              <a:rPr lang="hu-HU" sz="2000" dirty="0"/>
              <a:t> a tanításhoz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/>
              <a:t>Használt </a:t>
            </a:r>
            <a:r>
              <a:rPr lang="hu-HU" sz="2000" dirty="0" err="1"/>
              <a:t>datasetek</a:t>
            </a:r>
            <a:r>
              <a:rPr lang="hu-HU" sz="2000" dirty="0"/>
              <a:t>: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Fixture_stats_teams_clean</a:t>
            </a:r>
            <a:r>
              <a:rPr lang="hu-HU" sz="2000" dirty="0"/>
              <a:t>(1)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fixture_stats_clean</a:t>
            </a:r>
            <a:r>
              <a:rPr lang="hu-HU" sz="2000" dirty="0"/>
              <a:t>(2)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fixture_stats_players_clean</a:t>
            </a:r>
            <a:r>
              <a:rPr lang="hu-HU" sz="2000" dirty="0"/>
              <a:t>(3)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/>
              <a:t>Megtartott </a:t>
            </a:r>
            <a:r>
              <a:rPr lang="hu-HU" sz="2000" dirty="0" err="1"/>
              <a:t>feature-ök</a:t>
            </a:r>
            <a:r>
              <a:rPr lang="hu-HU" sz="2000" dirty="0"/>
              <a:t>: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(1):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'fouls'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(2):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fixture_date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(3):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player_id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player_name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fouls_committed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game_minutes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6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Tisztítások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</a:t>
            </a:r>
            <a:r>
              <a:rPr lang="hu-HU" sz="2000" dirty="0"/>
              <a:t>_ </a:t>
            </a:r>
            <a:r>
              <a:rPr lang="hu-HU" sz="2000" dirty="0" err="1"/>
              <a:t>stats</a:t>
            </a:r>
            <a:r>
              <a:rPr lang="hu-HU" sz="2000" dirty="0"/>
              <a:t> _</a:t>
            </a:r>
            <a:r>
              <a:rPr lang="hu-HU" sz="2000" dirty="0" err="1"/>
              <a:t>teams_clean</a:t>
            </a:r>
            <a:r>
              <a:rPr lang="hu-HU" sz="2000" dirty="0"/>
              <a:t>(1):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Eldobjuk azokat a csapatokat, amelyek nem szerepelnek (3)-ban.</a:t>
            </a: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Fixture_stats_clean</a:t>
            </a:r>
            <a:r>
              <a:rPr lang="hu-HU" sz="2000" dirty="0"/>
              <a:t> (2):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Csak a 2020-tól kezdődő adatokat tartjuk meg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Csak a top ligákból származó adatokat tartjuk meg, tehát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 Liga"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"Serie 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"Bundesliga"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"Premier League„</a:t>
            </a:r>
            <a:endParaRPr lang="hu-HU" sz="20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Fixture_stats_players_clean</a:t>
            </a:r>
            <a:r>
              <a:rPr lang="hu-HU" sz="2000" dirty="0"/>
              <a:t>(3):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Marad változatlan</a:t>
            </a: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/>
              <a:t>Ezek után egy </a:t>
            </a:r>
            <a:r>
              <a:rPr lang="hu-HU" sz="2000" dirty="0" err="1"/>
              <a:t>datasetbe</a:t>
            </a:r>
            <a:r>
              <a:rPr lang="hu-HU" sz="2000" dirty="0"/>
              <a:t> </a:t>
            </a:r>
            <a:r>
              <a:rPr lang="hu-HU" sz="2000" dirty="0" err="1"/>
              <a:t>összemergeljük</a:t>
            </a:r>
            <a:r>
              <a:rPr lang="hu-HU" sz="2000" dirty="0"/>
              <a:t> , </a:t>
            </a:r>
            <a:r>
              <a:rPr lang="hu-HU" sz="2000" dirty="0" err="1"/>
              <a:t>fixture_id</a:t>
            </a:r>
            <a:r>
              <a:rPr lang="hu-HU" sz="2000" dirty="0"/>
              <a:t> alapján az (1)-es és (2)-es </a:t>
            </a:r>
            <a:r>
              <a:rPr lang="hu-HU" sz="2000" dirty="0" err="1"/>
              <a:t>datasetet</a:t>
            </a:r>
            <a:r>
              <a:rPr lang="hu-HU" sz="2000" dirty="0"/>
              <a:t>.</a:t>
            </a:r>
          </a:p>
          <a:p>
            <a:pPr marL="10159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honos és idegen csapat következő </a:t>
            </a:r>
            <a:r>
              <a:rPr lang="hu-HU" sz="20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featureit</a:t>
            </a: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átnevezzük: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0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659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C4CEF-8430-6B30-2339-6EBEDF4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Végleges tanítóhalmaz előállítása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80DE8D-92AC-86C7-A439-56C35EFB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/>
              <a:t>A </a:t>
            </a:r>
            <a:r>
              <a:rPr lang="hu-HU" sz="2000" dirty="0" err="1"/>
              <a:t>mergelt</a:t>
            </a:r>
            <a:r>
              <a:rPr lang="hu-HU" sz="2000" dirty="0"/>
              <a:t> </a:t>
            </a:r>
            <a:r>
              <a:rPr lang="hu-HU" sz="2000" dirty="0" err="1"/>
              <a:t>datasetet</a:t>
            </a:r>
            <a:r>
              <a:rPr lang="hu-HU" sz="2000" dirty="0"/>
              <a:t> </a:t>
            </a:r>
            <a:r>
              <a:rPr lang="hu-HU" sz="2000" dirty="0" err="1"/>
              <a:t>teams_home_id</a:t>
            </a:r>
            <a:r>
              <a:rPr lang="hu-HU" sz="2000" dirty="0"/>
              <a:t> és </a:t>
            </a:r>
            <a:r>
              <a:rPr lang="hu-HU" sz="2000" dirty="0" err="1"/>
              <a:t>fixture_date</a:t>
            </a:r>
            <a:r>
              <a:rPr lang="hu-HU" sz="2000" dirty="0"/>
              <a:t> alapján </a:t>
            </a:r>
            <a:r>
              <a:rPr lang="hu-HU" sz="2000" dirty="0" err="1"/>
              <a:t>sorrendezzük</a:t>
            </a:r>
            <a:r>
              <a:rPr lang="hu-HU" sz="2000" dirty="0"/>
              <a:t>.</a:t>
            </a:r>
          </a:p>
          <a:p>
            <a:r>
              <a:rPr lang="hu-HU" sz="2000" dirty="0"/>
              <a:t>A következő </a:t>
            </a:r>
            <a:r>
              <a:rPr lang="hu-HU" sz="2000" dirty="0" err="1"/>
              <a:t>featureökből</a:t>
            </a:r>
            <a:r>
              <a:rPr lang="hu-HU" sz="2000" dirty="0"/>
              <a:t> az adott meccsek kezdete előtt, az addigi meccsek </a:t>
            </a:r>
            <a:r>
              <a:rPr lang="hu-HU" sz="2000" dirty="0" err="1"/>
              <a:t>featurenkénti</a:t>
            </a:r>
            <a:r>
              <a:rPr lang="hu-HU" sz="2000" dirty="0"/>
              <a:t> átlagát vesszük, tehát az </a:t>
            </a:r>
            <a:r>
              <a:rPr lang="hu-HU" sz="2000" dirty="0" err="1"/>
              <a:t>n.</a:t>
            </a:r>
            <a:r>
              <a:rPr lang="hu-HU" sz="2000" dirty="0"/>
              <a:t> meccs átlag sárga lap száma az n-1, n-2…1. meccsek átlagából tevődik össze: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home_team_fouls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home_team_yellow_cards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home_team_red_cards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away_team_fouls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away_team_yellow_cards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away_team_red_cards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endParaRPr lang="hu-HU" sz="16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r>
              <a:rPr lang="hu-HU" sz="2000" dirty="0"/>
              <a:t>A célváltozónk </a:t>
            </a:r>
            <a:r>
              <a:rPr lang="hu-HU" sz="2000" dirty="0" err="1"/>
              <a:t>total_cards</a:t>
            </a:r>
            <a:r>
              <a:rPr lang="hu-HU" sz="2000" dirty="0"/>
              <a:t> lesz, amely honos csapat sárga +honos piros*2+idegen csapat sárga + idegen csapat piros*2</a:t>
            </a:r>
          </a:p>
          <a:p>
            <a:r>
              <a:rPr lang="hu-HU" sz="2000" dirty="0"/>
              <a:t>Ugyanezt a számolást megcsináljuk az átlag honos és idegen csapat lapjaira</a:t>
            </a:r>
          </a:p>
          <a:p>
            <a:r>
              <a:rPr lang="hu-HU" sz="2000" dirty="0"/>
              <a:t>A végső tanítóhalmaz </a:t>
            </a:r>
            <a:r>
              <a:rPr lang="hu-HU" sz="2000" dirty="0" err="1"/>
              <a:t>feature</a:t>
            </a:r>
            <a:r>
              <a:rPr lang="hu-HU" sz="2000" dirty="0"/>
              <a:t>-i a következők: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"avg_away_team_fouls"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"avg_home_team_cards"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"avg_away_team_cards"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1598" indent="0">
              <a:buNone/>
            </a:pPr>
            <a:endParaRPr lang="en-GB" sz="18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7CDC4B-DDB6-0221-A201-55533387F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160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1713</TotalTime>
  <Words>2062</Words>
  <Application>Microsoft Office PowerPoint</Application>
  <PresentationFormat>Szélesvásznú</PresentationFormat>
  <Paragraphs>231</Paragraphs>
  <Slides>41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Roboto Slab</vt:lpstr>
      <vt:lpstr>Source Sans Pro</vt:lpstr>
      <vt:lpstr>Cordelia template</vt:lpstr>
      <vt:lpstr>Sportanalitika</vt:lpstr>
      <vt:lpstr>Téma, feladat</vt:lpstr>
      <vt:lpstr>Projektterv</vt:lpstr>
      <vt:lpstr>Adatsetek megismerése, adatelőkészítés terve I.</vt:lpstr>
      <vt:lpstr>Adatsetek megismerése, adatelőkészítés terve II.</vt:lpstr>
      <vt:lpstr>Sportanalitika</vt:lpstr>
      <vt:lpstr>Datasetek előfeldolgozása</vt:lpstr>
      <vt:lpstr>Tisztítások</vt:lpstr>
      <vt:lpstr>Végleges tanítóhalmaz előállítása</vt:lpstr>
      <vt:lpstr>Sportanalitika</vt:lpstr>
      <vt:lpstr>Datasetek előfeldolgozása (módosítások)</vt:lpstr>
      <vt:lpstr>Végleges Tanítóhalmaz</vt:lpstr>
      <vt:lpstr>Adatvizualizáció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(matplotlib)</vt:lpstr>
      <vt:lpstr>Adatvizualizáció (matplotlib)</vt:lpstr>
      <vt:lpstr>Adatvizualizáció (matplotlib)</vt:lpstr>
      <vt:lpstr>Tanítási modell - tervezet</vt:lpstr>
      <vt:lpstr>Sportanalitika</vt:lpstr>
      <vt:lpstr>Tanítás előtti módosítások</vt:lpstr>
      <vt:lpstr>Végleges Tanítóhalmaz</vt:lpstr>
      <vt:lpstr>K-közép klaszterezés</vt:lpstr>
      <vt:lpstr>DBScan klaszterezés</vt:lpstr>
      <vt:lpstr>Következő milestone tervei</vt:lpstr>
      <vt:lpstr>Sportanalitika</vt:lpstr>
      <vt:lpstr>Modell módosítások</vt:lpstr>
      <vt:lpstr>Kiértékelés módja</vt:lpstr>
      <vt:lpstr>Kiértékelés vizualizációja</vt:lpstr>
      <vt:lpstr>Klaszterek rangsorolása összes átlag kártya alapján</vt:lpstr>
      <vt:lpstr>Sportanalitika</vt:lpstr>
      <vt:lpstr>Gradio használata adatvizualizációhoz</vt:lpstr>
      <vt:lpstr>Gradio használata adatvizualizációhoz</vt:lpstr>
      <vt:lpstr>Gradio használata adatvizualizációhoz</vt:lpstr>
      <vt:lpstr>Futtatás komondor-on</vt:lpstr>
      <vt:lpstr>Futtatás komondor-on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Gergő Safár</cp:lastModifiedBy>
  <cp:revision>53</cp:revision>
  <dcterms:created xsi:type="dcterms:W3CDTF">2023-05-27T12:07:05Z</dcterms:created>
  <dcterms:modified xsi:type="dcterms:W3CDTF">2025-05-22T15:57:37Z</dcterms:modified>
</cp:coreProperties>
</file>