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6" r:id="rId2"/>
    <p:sldId id="272" r:id="rId3"/>
    <p:sldId id="273" r:id="rId4"/>
    <p:sldId id="274" r:id="rId5"/>
    <p:sldId id="28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172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BE573652-A44A-63A5-576A-809159BBA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0B8D48E9-CDD0-5ED8-F4F4-07CA1AFE6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354391B-E77C-510E-D120-18EEDC9DE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odds-api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onygordonjr/football-match-statistics-and-more/data?fbclid=IwY2xjawIkWzNleHRuA2FlbQIxMAABHcx_A9LFTesQ6sHslgzi8dR_P9z-I4XNYqcbSYD-jALtt3CItZRO46eLTA_aem_DJPwZM58UU8EnrjKOQYj6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odds-api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3" y="5379445"/>
            <a:ext cx="5020008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1 - Projektterv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Téma, feladat</a:t>
            </a:r>
            <a:endParaRPr sz="3200" dirty="0"/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112363"/>
            <a:ext cx="9954800" cy="496792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/>
              <a:t>Büntetőlapok számának előrejelzése meccs statisztikai adatok alapján</a:t>
            </a:r>
            <a:endParaRPr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Kizárólag esemény alapú, statisztikai adatok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Regresszió a büntetőlapok számára (célváltozó)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Magyarázó változók lehetnek: csapatok, játékosok, bíró, </a:t>
            </a:r>
            <a:r>
              <a:rPr lang="hu-HU" sz="2000" dirty="0" err="1"/>
              <a:t>átlag_lap</a:t>
            </a:r>
            <a:r>
              <a:rPr lang="hu-HU" sz="2000" dirty="0"/>
              <a:t>/csapat, </a:t>
            </a:r>
            <a:r>
              <a:rPr lang="hu-HU" sz="2000" dirty="0" err="1"/>
              <a:t>átlag_lap</a:t>
            </a:r>
            <a:r>
              <a:rPr lang="hu-HU" sz="2000" dirty="0"/>
              <a:t>/játékos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Alkalmazás: Fogadóirodák által megszabott </a:t>
            </a:r>
            <a:r>
              <a:rPr lang="hu-HU" sz="2000" dirty="0" err="1"/>
              <a:t>oddsokkal</a:t>
            </a:r>
            <a:r>
              <a:rPr lang="hu-HU" sz="2000" dirty="0"/>
              <a:t> való összehasonlítás (</a:t>
            </a:r>
            <a:r>
              <a:rPr lang="hu-HU" sz="2000" dirty="0" err="1"/>
              <a:t>Oddsok</a:t>
            </a:r>
            <a:r>
              <a:rPr lang="hu-HU" sz="2000" dirty="0"/>
              <a:t> forrása: (</a:t>
            </a:r>
            <a:r>
              <a:rPr lang="hu-HU" sz="2000" dirty="0">
                <a:hlinkClick r:id="rId3"/>
              </a:rPr>
              <a:t>https://the-odds-api.com/</a:t>
            </a:r>
            <a:r>
              <a:rPr lang="hu-HU" sz="2000" dirty="0"/>
              <a:t>) – szignifikáns eltérés esetén fogadási javaslat</a:t>
            </a:r>
          </a:p>
          <a:p>
            <a:pPr marL="186262" indent="0">
              <a:lnSpc>
                <a:spcPts val="3000"/>
              </a:lnSpc>
              <a:spcBef>
                <a:spcPts val="0"/>
              </a:spcBef>
              <a:buSzPts val="1400"/>
              <a:buNone/>
            </a:pPr>
            <a:r>
              <a:rPr lang="hu-HU" sz="2000" dirty="0"/>
              <a:t>Adatbeszerzés nehézségei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Csak aktuális/jövőbeli </a:t>
            </a:r>
            <a:r>
              <a:rPr lang="hu-HU" sz="2000" dirty="0" err="1"/>
              <a:t>oddsok</a:t>
            </a:r>
            <a:r>
              <a:rPr lang="hu-HU" sz="2000" dirty="0"/>
              <a:t> érhetők el, ezek folyamatos monitorozása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Aktuális, jövőbeli mérkőzések felállás, játékvezető adatainak beszerzése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endParaRPr lang="hu-HU" sz="2000" dirty="0"/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Projektterv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112363"/>
            <a:ext cx="9954800" cy="50527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/>
              <a:t>Adatbányászat lépései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Terv, célok meghatározása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Adatok előkészítése (Adatbeszerzés, tisztítás)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Adatok megismerése (</a:t>
            </a:r>
            <a:r>
              <a:rPr lang="hu-HU" sz="2000" dirty="0" err="1"/>
              <a:t>Vizalizáció</a:t>
            </a:r>
            <a:r>
              <a:rPr lang="hu-HU" sz="2000" dirty="0"/>
              <a:t>, </a:t>
            </a:r>
            <a:r>
              <a:rPr lang="hu-HU" sz="2000" dirty="0" err="1"/>
              <a:t>feature-ök</a:t>
            </a:r>
            <a:r>
              <a:rPr lang="hu-HU" sz="2000" dirty="0"/>
              <a:t> vizsgálata)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Modellalkotás (Lineáris regresszió, mélytanulás)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Kiértékelés (MAE, (R)MSE, R</a:t>
            </a:r>
            <a:r>
              <a:rPr lang="hu-HU" sz="2000" baseline="30000" dirty="0"/>
              <a:t>2</a:t>
            </a:r>
            <a:r>
              <a:rPr lang="hu-HU" sz="2000" dirty="0"/>
              <a:t>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Alkalmazás (</a:t>
            </a:r>
            <a:r>
              <a:rPr lang="hu-HU" sz="2000" dirty="0" err="1"/>
              <a:t>Oddsokkal</a:t>
            </a:r>
            <a:r>
              <a:rPr lang="hu-HU" sz="2000" dirty="0"/>
              <a:t> való összehasonlítás)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hu-HU" sz="2000" dirty="0" err="1"/>
              <a:t>Jupyter</a:t>
            </a:r>
            <a:r>
              <a:rPr lang="hu-HU" sz="2000" dirty="0"/>
              <a:t> Notebook (Python), különböző könyvtárak (</a:t>
            </a:r>
            <a:r>
              <a:rPr lang="hu-HU" sz="2000" dirty="0" err="1"/>
              <a:t>pandas</a:t>
            </a:r>
            <a:r>
              <a:rPr lang="hu-HU" sz="2000" dirty="0"/>
              <a:t>, </a:t>
            </a:r>
            <a:r>
              <a:rPr lang="hu-HU" sz="2000" dirty="0" err="1"/>
              <a:t>numpy</a:t>
            </a:r>
            <a:r>
              <a:rPr lang="hu-HU" sz="2000" dirty="0"/>
              <a:t>, </a:t>
            </a:r>
            <a:r>
              <a:rPr lang="hu-HU" sz="2000" dirty="0" err="1"/>
              <a:t>sklearn</a:t>
            </a:r>
            <a:r>
              <a:rPr lang="hu-HU" sz="2000" dirty="0"/>
              <a:t>, </a:t>
            </a:r>
            <a:r>
              <a:rPr lang="hu-HU" sz="2000" dirty="0" err="1"/>
              <a:t>pytorch</a:t>
            </a:r>
            <a:r>
              <a:rPr lang="hu-HU" sz="2000" dirty="0"/>
              <a:t>..)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8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Adatsetek</a:t>
            </a:r>
            <a:r>
              <a:rPr lang="hu-HU" sz="3200" dirty="0"/>
              <a:t> megismerése, adatelőkészítés terve I.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093509"/>
            <a:ext cx="9954800" cy="50716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 err="1"/>
              <a:t>Boxplot</a:t>
            </a:r>
            <a:r>
              <a:rPr lang="hu-HU" sz="2000" dirty="0"/>
              <a:t> adatok </a:t>
            </a:r>
            <a:r>
              <a:rPr lang="hu-HU" sz="2000" dirty="0" err="1">
                <a:hlinkClick r:id="rId3"/>
              </a:rPr>
              <a:t>Kaggle-ről</a:t>
            </a:r>
            <a:r>
              <a:rPr lang="hu-HU" sz="2000" dirty="0"/>
              <a:t> a tanításhoz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Elmúlt 10 év statisztikai adatai a topligákból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Esemény adatok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Több különböző „tábla”, ezek </a:t>
            </a:r>
            <a:r>
              <a:rPr lang="hu-HU" sz="2000" dirty="0" err="1"/>
              <a:t>joinolása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Szűrés 4 topligára (Angol, Olasz, Spanyol, Német)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Megtartandó </a:t>
            </a:r>
            <a:r>
              <a:rPr lang="hu-HU" sz="2000" dirty="0" err="1"/>
              <a:t>feature-ök</a:t>
            </a:r>
            <a:r>
              <a:rPr lang="hu-HU" sz="2000" dirty="0"/>
              <a:t>: Mérkőzés adatok, csapatok, felállás, bíró, események (főleg lapkiosztás), játékos statisztikák, csapatok állása a tabellán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Tanítás inputjának kialakítása: </a:t>
            </a:r>
            <a:r>
              <a:rPr lang="hu-HU" sz="2000" dirty="0" err="1"/>
              <a:t>dataset</a:t>
            </a:r>
            <a:r>
              <a:rPr lang="hu-HU" sz="2000" dirty="0"/>
              <a:t>, melyben egy-egy sor egy-egy meccs, benne a kapott lapokkal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BB084D5F-B1E3-9226-08AC-E7B91DCA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A40B85D6-FE27-AA90-ECEB-2CE1439C3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Adatsetek</a:t>
            </a:r>
            <a:r>
              <a:rPr lang="hu-HU" sz="3200" dirty="0"/>
              <a:t> megismerése, adatelőkészítés terve II.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433F301C-76C0-3FC1-E46C-26EF9E009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093509"/>
            <a:ext cx="9954800" cy="507162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ts val="3000"/>
              </a:lnSpc>
              <a:spcBef>
                <a:spcPts val="2400"/>
              </a:spcBef>
              <a:buNone/>
            </a:pPr>
            <a:r>
              <a:rPr lang="hu-HU" sz="2000" dirty="0"/>
              <a:t>Az alábbi adatokra csak az alkalmazás fázisban lesz szükség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hu-HU" sz="2000" dirty="0"/>
              <a:t>Jövőbeli </a:t>
            </a:r>
            <a:r>
              <a:rPr lang="hu-HU" sz="2000" dirty="0" err="1"/>
              <a:t>odds</a:t>
            </a:r>
            <a:r>
              <a:rPr lang="hu-HU" sz="2000" dirty="0"/>
              <a:t> adatok az </a:t>
            </a:r>
            <a:r>
              <a:rPr lang="hu-HU" sz="2000" dirty="0" err="1">
                <a:hlinkClick r:id="rId3"/>
              </a:rPr>
              <a:t>odds_api</a:t>
            </a:r>
            <a:r>
              <a:rPr lang="hu-HU" sz="2000" dirty="0" err="1"/>
              <a:t>-ról</a:t>
            </a:r>
            <a:endParaRPr lang="hu-HU" sz="2000" dirty="0"/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Közeljövőben következő mérkőzések </a:t>
            </a:r>
            <a:r>
              <a:rPr lang="hu-HU" sz="2000" dirty="0" err="1"/>
              <a:t>oddsainak</a:t>
            </a:r>
            <a:r>
              <a:rPr lang="hu-HU" sz="2000" dirty="0"/>
              <a:t> összegyűjtése a topligákból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Kapott </a:t>
            </a:r>
            <a:r>
              <a:rPr lang="hu-HU" sz="2000" dirty="0" err="1"/>
              <a:t>json</a:t>
            </a:r>
            <a:r>
              <a:rPr lang="hu-HU" sz="2000" dirty="0"/>
              <a:t> tisztítása és előkészítése</a:t>
            </a:r>
          </a:p>
          <a:p>
            <a:pPr marL="0" indent="0">
              <a:lnSpc>
                <a:spcPts val="3000"/>
              </a:lnSpc>
              <a:spcBef>
                <a:spcPts val="600"/>
              </a:spcBef>
              <a:buNone/>
            </a:pPr>
            <a:r>
              <a:rPr lang="hu-HU" sz="2000" dirty="0"/>
              <a:t>Jövőbeli meccs adatok: felállás, bíró, csapatok #TODO honnan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Közeljövőben következő mérkőzések adatainak összegyűjtése a topligákból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r>
              <a:rPr lang="hu-HU" sz="2000" dirty="0"/>
              <a:t>Kapott </a:t>
            </a:r>
            <a:r>
              <a:rPr lang="hu-HU" sz="2000" dirty="0" err="1"/>
              <a:t>json</a:t>
            </a:r>
            <a:r>
              <a:rPr lang="hu-HU" sz="2000" dirty="0"/>
              <a:t> tisztítása és előkészítése</a:t>
            </a:r>
          </a:p>
          <a:p>
            <a:pPr indent="-423323">
              <a:lnSpc>
                <a:spcPts val="3000"/>
              </a:lnSpc>
              <a:spcBef>
                <a:spcPts val="0"/>
              </a:spcBef>
              <a:buSzPts val="1400"/>
            </a:pP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47951C9-8970-8ABD-E0CB-77ECD1971E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38289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1709</TotalTime>
  <Words>301</Words>
  <Application>Microsoft Office PowerPoint</Application>
  <PresentationFormat>Szélesvásznú</PresentationFormat>
  <Paragraphs>40</Paragraphs>
  <Slides>5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Roboto Slab</vt:lpstr>
      <vt:lpstr>Source Sans Pro</vt:lpstr>
      <vt:lpstr>Cordelia template</vt:lpstr>
      <vt:lpstr>Sportanalitika</vt:lpstr>
      <vt:lpstr>Téma, feladat</vt:lpstr>
      <vt:lpstr>Projektterv</vt:lpstr>
      <vt:lpstr>Adatsetek megismerése, adatelőkészítés terve I.</vt:lpstr>
      <vt:lpstr>Adatsetek megismerése, adatelőkészítés terve II.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Czuth Csaba</cp:lastModifiedBy>
  <cp:revision>52</cp:revision>
  <dcterms:created xsi:type="dcterms:W3CDTF">2023-05-27T12:07:05Z</dcterms:created>
  <dcterms:modified xsi:type="dcterms:W3CDTF">2025-02-20T23:09:09Z</dcterms:modified>
</cp:coreProperties>
</file>