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8" r:id="rId3"/>
    <p:sldId id="259" r:id="rId4"/>
    <p:sldId id="260" r:id="rId5"/>
    <p:sldId id="257"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86761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249979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8E16AC-C713-4D9B-8A04-D460EC169F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754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380379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8E16AC-C713-4D9B-8A04-D460EC169F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633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174408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246442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20584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70700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956F6-59A9-4F4E-A26E-A2A13C4A4693}"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84049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236175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5956F6-59A9-4F4E-A26E-A2A13C4A4693}" type="datetimeFigureOut">
              <a:rPr lang="en-US" smtClean="0"/>
              <a:t>10/20/2017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17817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5956F6-59A9-4F4E-A26E-A2A13C4A4693}" type="datetimeFigureOut">
              <a:rPr lang="en-US" smtClean="0"/>
              <a:t>10/20/2017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339965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956F6-59A9-4F4E-A26E-A2A13C4A4693}" type="datetimeFigureOut">
              <a:rPr lang="en-US" smtClean="0"/>
              <a:t>10/20/2017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15504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181333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956F6-59A9-4F4E-A26E-A2A13C4A4693}"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8E16AC-C713-4D9B-8A04-D460EC169F2F}" type="slidenum">
              <a:rPr lang="en-US" smtClean="0"/>
              <a:t>‹#›</a:t>
            </a:fld>
            <a:endParaRPr lang="en-US"/>
          </a:p>
        </p:txBody>
      </p:sp>
    </p:spTree>
    <p:extLst>
      <p:ext uri="{BB962C8B-B14F-4D97-AF65-F5344CB8AC3E}">
        <p14:creationId xmlns:p14="http://schemas.microsoft.com/office/powerpoint/2010/main" val="236222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5956F6-59A9-4F4E-A26E-A2A13C4A4693}" type="datetimeFigureOut">
              <a:rPr lang="en-US" smtClean="0"/>
              <a:t>10/20/2017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8E16AC-C713-4D9B-8A04-D460EC169F2F}" type="slidenum">
              <a:rPr lang="en-US" smtClean="0"/>
              <a:t>‹#›</a:t>
            </a:fld>
            <a:endParaRPr lang="en-US"/>
          </a:p>
        </p:txBody>
      </p:sp>
    </p:spTree>
    <p:extLst>
      <p:ext uri="{BB962C8B-B14F-4D97-AF65-F5344CB8AC3E}">
        <p14:creationId xmlns:p14="http://schemas.microsoft.com/office/powerpoint/2010/main" val="95338311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GRAPHICS</a:t>
            </a:r>
            <a:endParaRPr lang="en-US" dirty="0"/>
          </a:p>
        </p:txBody>
      </p:sp>
      <p:sp>
        <p:nvSpPr>
          <p:cNvPr id="3" name="Subtitle 2"/>
          <p:cNvSpPr>
            <a:spLocks noGrp="1"/>
          </p:cNvSpPr>
          <p:nvPr>
            <p:ph type="subTitle" idx="1"/>
          </p:nvPr>
        </p:nvSpPr>
        <p:spPr/>
        <p:txBody>
          <a:bodyPr/>
          <a:lstStyle/>
          <a:p>
            <a:r>
              <a:rPr lang="en-US" b="1" dirty="0" smtClean="0"/>
              <a:t>BUREGYEYA SAFARI HILARY 2015/BCS/055/Ps</a:t>
            </a:r>
            <a:endParaRPr lang="en-US" b="1" dirty="0"/>
          </a:p>
        </p:txBody>
      </p:sp>
    </p:spTree>
    <p:extLst>
      <p:ext uri="{BB962C8B-B14F-4D97-AF65-F5344CB8AC3E}">
        <p14:creationId xmlns:p14="http://schemas.microsoft.com/office/powerpoint/2010/main" val="135325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1" y="373487"/>
            <a:ext cx="9572781" cy="6297769"/>
          </a:xfrm>
        </p:spPr>
        <p:txBody>
          <a:bodyPr>
            <a:normAutofit lnSpcReduction="10000"/>
          </a:bodyPr>
          <a:lstStyle/>
          <a:p>
            <a:pPr marL="0" indent="0">
              <a:buNone/>
            </a:pPr>
            <a:r>
              <a:rPr lang="en-US" dirty="0"/>
              <a:t>public class </a:t>
            </a:r>
            <a:r>
              <a:rPr lang="en-US" dirty="0" err="1"/>
              <a:t>MyGLRenderer</a:t>
            </a:r>
            <a:r>
              <a:rPr lang="en-US" dirty="0"/>
              <a:t> implements </a:t>
            </a:r>
            <a:r>
              <a:rPr lang="en-US" dirty="0" err="1"/>
              <a:t>GLSurfaceView.Renderer</a:t>
            </a:r>
            <a:r>
              <a:rPr lang="en-US" dirty="0"/>
              <a:t> {</a:t>
            </a:r>
          </a:p>
          <a:p>
            <a:pPr marL="0" indent="0">
              <a:buNone/>
            </a:pPr>
            <a:endParaRPr lang="en-US" dirty="0"/>
          </a:p>
          <a:p>
            <a:pPr marL="0" indent="0">
              <a:buNone/>
            </a:pPr>
            <a:r>
              <a:rPr lang="en-US" dirty="0"/>
              <a:t>   </a:t>
            </a:r>
          </a:p>
          <a:p>
            <a:pPr marL="0" indent="0">
              <a:buNone/>
            </a:pPr>
            <a:r>
              <a:rPr lang="en-US" dirty="0"/>
              <a:t>    private Triangle </a:t>
            </a:r>
            <a:r>
              <a:rPr lang="en-US" dirty="0" err="1"/>
              <a:t>mTriangle</a:t>
            </a:r>
            <a:r>
              <a:rPr lang="en-US" dirty="0"/>
              <a:t>;</a:t>
            </a:r>
          </a:p>
          <a:p>
            <a:pPr marL="0" indent="0">
              <a:buNone/>
            </a:pPr>
            <a:r>
              <a:rPr lang="en-US" dirty="0"/>
              <a:t>    private Square   </a:t>
            </a:r>
            <a:r>
              <a:rPr lang="en-US" dirty="0" err="1"/>
              <a:t>mSquare</a:t>
            </a:r>
            <a:r>
              <a:rPr lang="en-US" dirty="0"/>
              <a:t>;</a:t>
            </a:r>
          </a:p>
          <a:p>
            <a:pPr marL="0" indent="0">
              <a:buNone/>
            </a:pPr>
            <a:endParaRPr lang="en-US" dirty="0"/>
          </a:p>
          <a:p>
            <a:pPr marL="0" indent="0">
              <a:buNone/>
            </a:pPr>
            <a:r>
              <a:rPr lang="en-US" dirty="0"/>
              <a:t>    public void </a:t>
            </a:r>
            <a:r>
              <a:rPr lang="en-US" dirty="0" err="1"/>
              <a:t>onSurfaceCreated</a:t>
            </a:r>
            <a:r>
              <a:rPr lang="en-US" dirty="0"/>
              <a:t>(GL10 unused, </a:t>
            </a:r>
            <a:r>
              <a:rPr lang="en-US" dirty="0" err="1"/>
              <a:t>EGLConfig</a:t>
            </a:r>
            <a:r>
              <a:rPr lang="en-US" dirty="0"/>
              <a:t> </a:t>
            </a:r>
            <a:r>
              <a:rPr lang="en-US" dirty="0" err="1"/>
              <a:t>config</a:t>
            </a:r>
            <a:r>
              <a:rPr lang="en-US" dirty="0"/>
              <a:t>) {</a:t>
            </a:r>
          </a:p>
          <a:p>
            <a:pPr marL="0" indent="0">
              <a:buNone/>
            </a:pPr>
            <a:r>
              <a:rPr lang="en-US" dirty="0"/>
              <a:t>        </a:t>
            </a:r>
            <a:r>
              <a:rPr lang="en-US" dirty="0" smtClean="0"/>
              <a:t>...</a:t>
            </a:r>
            <a:endParaRPr lang="en-US" dirty="0"/>
          </a:p>
          <a:p>
            <a:pPr marL="0" indent="0">
              <a:buNone/>
            </a:pPr>
            <a:endParaRPr lang="en-US" dirty="0"/>
          </a:p>
          <a:p>
            <a:pPr marL="0" indent="0">
              <a:buNone/>
            </a:pPr>
            <a:r>
              <a:rPr lang="en-US" dirty="0"/>
              <a:t>        // initialize a triangle</a:t>
            </a:r>
          </a:p>
          <a:p>
            <a:pPr marL="0" indent="0">
              <a:buNone/>
            </a:pPr>
            <a:r>
              <a:rPr lang="en-US" dirty="0"/>
              <a:t>        </a:t>
            </a:r>
            <a:r>
              <a:rPr lang="en-US" dirty="0" err="1"/>
              <a:t>mTriangle</a:t>
            </a:r>
            <a:r>
              <a:rPr lang="en-US" dirty="0"/>
              <a:t> = new Triangle();</a:t>
            </a:r>
          </a:p>
          <a:p>
            <a:pPr marL="0" indent="0">
              <a:buNone/>
            </a:pPr>
            <a:r>
              <a:rPr lang="en-US" dirty="0"/>
              <a:t>        // initialize a square</a:t>
            </a:r>
          </a:p>
          <a:p>
            <a:pPr marL="0" indent="0">
              <a:buNone/>
            </a:pPr>
            <a:r>
              <a:rPr lang="en-US" dirty="0"/>
              <a:t>        </a:t>
            </a:r>
            <a:r>
              <a:rPr lang="en-US" dirty="0" err="1"/>
              <a:t>mSquare</a:t>
            </a:r>
            <a:r>
              <a:rPr lang="en-US" dirty="0"/>
              <a:t> = new Square();</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1354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ANDROID GRAPHICS</a:t>
            </a:r>
            <a:endParaRPr lang="en-US" b="1" dirty="0"/>
          </a:p>
        </p:txBody>
      </p:sp>
      <p:sp>
        <p:nvSpPr>
          <p:cNvPr id="3" name="Content Placeholder 2"/>
          <p:cNvSpPr>
            <a:spLocks noGrp="1"/>
          </p:cNvSpPr>
          <p:nvPr>
            <p:ph idx="1"/>
          </p:nvPr>
        </p:nvSpPr>
        <p:spPr/>
        <p:txBody>
          <a:bodyPr/>
          <a:lstStyle/>
          <a:p>
            <a:pPr marL="0" indent="0">
              <a:buNone/>
            </a:pPr>
            <a:r>
              <a:rPr lang="en-US" b="1" dirty="0">
                <a:solidFill>
                  <a:schemeClr val="tx1"/>
                </a:solidFill>
              </a:rPr>
              <a:t>Android graphics support requires the following components:</a:t>
            </a:r>
          </a:p>
          <a:p>
            <a:r>
              <a:rPr lang="en-US" dirty="0">
                <a:solidFill>
                  <a:schemeClr val="tx1"/>
                </a:solidFill>
              </a:rPr>
              <a:t>EGL driver</a:t>
            </a:r>
          </a:p>
          <a:p>
            <a:r>
              <a:rPr lang="en-US" dirty="0">
                <a:solidFill>
                  <a:schemeClr val="tx1"/>
                </a:solidFill>
              </a:rPr>
              <a:t>OpenGL ES 1.x driver</a:t>
            </a:r>
          </a:p>
          <a:p>
            <a:r>
              <a:rPr lang="en-US" dirty="0">
                <a:solidFill>
                  <a:schemeClr val="tx1"/>
                </a:solidFill>
              </a:rPr>
              <a:t>OpenGL ES 2.0 driver</a:t>
            </a:r>
          </a:p>
          <a:p>
            <a:r>
              <a:rPr lang="en-US" dirty="0">
                <a:solidFill>
                  <a:schemeClr val="tx1"/>
                </a:solidFill>
              </a:rPr>
              <a:t>OpenGL ES 3.x driver (optional)</a:t>
            </a:r>
          </a:p>
          <a:p>
            <a:r>
              <a:rPr lang="en-US" dirty="0" err="1">
                <a:solidFill>
                  <a:schemeClr val="tx1"/>
                </a:solidFill>
              </a:rPr>
              <a:t>Vulkan</a:t>
            </a:r>
            <a:r>
              <a:rPr lang="en-US" dirty="0">
                <a:solidFill>
                  <a:schemeClr val="tx1"/>
                </a:solidFill>
              </a:rPr>
              <a:t> (optional)</a:t>
            </a:r>
          </a:p>
          <a:p>
            <a:r>
              <a:rPr lang="en-US" dirty="0" err="1">
                <a:solidFill>
                  <a:schemeClr val="tx1"/>
                </a:solidFill>
              </a:rPr>
              <a:t>Gralloc</a:t>
            </a:r>
            <a:r>
              <a:rPr lang="en-US" dirty="0">
                <a:solidFill>
                  <a:schemeClr val="tx1"/>
                </a:solidFill>
              </a:rPr>
              <a:t> HAL implementation</a:t>
            </a:r>
          </a:p>
          <a:p>
            <a:r>
              <a:rPr lang="en-US" dirty="0">
                <a:solidFill>
                  <a:schemeClr val="tx1"/>
                </a:solidFill>
              </a:rPr>
              <a:t>Hardware Composer HAL implementation</a:t>
            </a:r>
          </a:p>
          <a:p>
            <a:endParaRPr lang="en-US" dirty="0"/>
          </a:p>
        </p:txBody>
      </p:sp>
    </p:spTree>
    <p:extLst>
      <p:ext uri="{BB962C8B-B14F-4D97-AF65-F5344CB8AC3E}">
        <p14:creationId xmlns:p14="http://schemas.microsoft.com/office/powerpoint/2010/main" val="46460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Programming Interface</a:t>
            </a:r>
            <a:endParaRPr lang="en-US" b="1" dirty="0"/>
          </a:p>
        </p:txBody>
      </p:sp>
      <p:sp>
        <p:nvSpPr>
          <p:cNvPr id="3" name="Content Placeholder 2"/>
          <p:cNvSpPr>
            <a:spLocks noGrp="1"/>
          </p:cNvSpPr>
          <p:nvPr>
            <p:ph idx="1"/>
          </p:nvPr>
        </p:nvSpPr>
        <p:spPr/>
        <p:txBody>
          <a:bodyPr/>
          <a:lstStyle/>
          <a:p>
            <a:r>
              <a:rPr lang="en-US" dirty="0">
                <a:solidFill>
                  <a:schemeClr val="tx1"/>
                </a:solidFill>
              </a:rPr>
              <a:t>In </a:t>
            </a:r>
            <a:r>
              <a:rPr lang="en-US" dirty="0" smtClean="0">
                <a:solidFill>
                  <a:schemeClr val="tx1"/>
                </a:solidFill>
              </a:rPr>
              <a:t>computer programming, </a:t>
            </a:r>
            <a:r>
              <a:rPr lang="en-US" dirty="0">
                <a:solidFill>
                  <a:schemeClr val="tx1"/>
                </a:solidFill>
              </a:rPr>
              <a:t>an application programming interface (API) is a set of </a:t>
            </a:r>
            <a:r>
              <a:rPr lang="en-US" dirty="0" smtClean="0">
                <a:solidFill>
                  <a:schemeClr val="tx1"/>
                </a:solidFill>
              </a:rPr>
              <a:t>subroutine definitions, protocols, </a:t>
            </a:r>
            <a:r>
              <a:rPr lang="en-US" dirty="0">
                <a:solidFill>
                  <a:schemeClr val="tx1"/>
                </a:solidFill>
              </a:rPr>
              <a:t>and tools for building </a:t>
            </a:r>
            <a:r>
              <a:rPr lang="en-US" dirty="0" smtClean="0">
                <a:solidFill>
                  <a:schemeClr val="tx1"/>
                </a:solidFill>
              </a:rPr>
              <a:t>application software. </a:t>
            </a:r>
            <a:r>
              <a:rPr lang="en-US" dirty="0">
                <a:solidFill>
                  <a:schemeClr val="tx1"/>
                </a:solidFill>
              </a:rPr>
              <a:t>In general terms, it is a set of clearly defined methods of communication between various software components. A good API makes it easier to develop a computer </a:t>
            </a:r>
            <a:r>
              <a:rPr lang="en-US" dirty="0" smtClean="0">
                <a:solidFill>
                  <a:schemeClr val="tx1"/>
                </a:solidFill>
              </a:rPr>
              <a:t>program</a:t>
            </a:r>
            <a:r>
              <a:rPr lang="en-US" dirty="0">
                <a:solidFill>
                  <a:schemeClr val="tx1"/>
                </a:solidFill>
              </a:rPr>
              <a:t> by providing all the building blocks, which are then put together by the programmer. An API may be for a web-based system, operating system, database system, computer hardware or software library.</a:t>
            </a:r>
          </a:p>
        </p:txBody>
      </p:sp>
    </p:spTree>
    <p:extLst>
      <p:ext uri="{BB962C8B-B14F-4D97-AF65-F5344CB8AC3E}">
        <p14:creationId xmlns:p14="http://schemas.microsoft.com/office/powerpoint/2010/main" val="34710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Canvas</a:t>
            </a:r>
            <a:endParaRPr lang="en-US" b="1" dirty="0"/>
          </a:p>
        </p:txBody>
      </p:sp>
      <p:sp>
        <p:nvSpPr>
          <p:cNvPr id="3" name="Content Placeholder 2"/>
          <p:cNvSpPr>
            <a:spLocks noGrp="1"/>
          </p:cNvSpPr>
          <p:nvPr>
            <p:ph idx="1"/>
          </p:nvPr>
        </p:nvSpPr>
        <p:spPr/>
        <p:txBody>
          <a:bodyPr/>
          <a:lstStyle/>
          <a:p>
            <a:r>
              <a:rPr lang="en-US" dirty="0">
                <a:solidFill>
                  <a:schemeClr val="tx1"/>
                </a:solidFill>
              </a:rPr>
              <a:t>The Canvas class holds the "draw" calls. To draw something, you need 4 basic components: A Bitmap to hold the pixels, a Canvas to host the draw calls (writing into the bitmap), a drawing primitive (e.g. </a:t>
            </a:r>
            <a:r>
              <a:rPr lang="en-US" dirty="0" err="1">
                <a:solidFill>
                  <a:schemeClr val="tx1"/>
                </a:solidFill>
              </a:rPr>
              <a:t>Rect</a:t>
            </a:r>
            <a:r>
              <a:rPr lang="en-US" dirty="0">
                <a:solidFill>
                  <a:schemeClr val="tx1"/>
                </a:solidFill>
              </a:rPr>
              <a:t>, Path, text, Bitmap), and a paint (to describe the colors and styles for the drawing).</a:t>
            </a:r>
          </a:p>
        </p:txBody>
      </p:sp>
    </p:spTree>
    <p:extLst>
      <p:ext uri="{BB962C8B-B14F-4D97-AF65-F5344CB8AC3E}">
        <p14:creationId xmlns:p14="http://schemas.microsoft.com/office/powerpoint/2010/main" val="50961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Android.graphics.Canvas</a:t>
            </a:r>
            <a:endParaRPr lang="en-US" b="1" dirty="0"/>
          </a:p>
        </p:txBody>
      </p:sp>
      <p:sp>
        <p:nvSpPr>
          <p:cNvPr id="3" name="Content Placeholder 2"/>
          <p:cNvSpPr>
            <a:spLocks noGrp="1"/>
          </p:cNvSpPr>
          <p:nvPr>
            <p:ph idx="1"/>
          </p:nvPr>
        </p:nvSpPr>
        <p:spPr/>
        <p:txBody>
          <a:bodyPr/>
          <a:lstStyle/>
          <a:p>
            <a:r>
              <a:rPr lang="en-US" dirty="0">
                <a:solidFill>
                  <a:schemeClr val="tx1"/>
                </a:solidFill>
              </a:rPr>
              <a:t>The </a:t>
            </a:r>
            <a:r>
              <a:rPr lang="en-US" b="1" dirty="0" err="1">
                <a:solidFill>
                  <a:schemeClr val="tx1"/>
                </a:solidFill>
              </a:rPr>
              <a:t>android.graphics.Canvas</a:t>
            </a:r>
            <a:r>
              <a:rPr lang="en-US" dirty="0">
                <a:solidFill>
                  <a:schemeClr val="tx1"/>
                </a:solidFill>
              </a:rPr>
              <a:t> can be used to draw graphics in android. It provides methods to draw oval, rectangle, picture, text, line etc.</a:t>
            </a:r>
          </a:p>
          <a:p>
            <a:r>
              <a:rPr lang="en-US" dirty="0">
                <a:solidFill>
                  <a:schemeClr val="tx1"/>
                </a:solidFill>
              </a:rPr>
              <a:t>The </a:t>
            </a:r>
            <a:r>
              <a:rPr lang="en-US" b="1" dirty="0" err="1">
                <a:solidFill>
                  <a:schemeClr val="tx1"/>
                </a:solidFill>
              </a:rPr>
              <a:t>android.graphics.Paint</a:t>
            </a:r>
            <a:r>
              <a:rPr lang="en-US" dirty="0">
                <a:solidFill>
                  <a:schemeClr val="tx1"/>
                </a:solidFill>
              </a:rPr>
              <a:t> class is used with canvas to draw objects. It holds the information of color and style.</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60131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Bitmap and </a:t>
            </a:r>
            <a:r>
              <a:rPr lang="en-US" b="1" dirty="0" err="1" smtClean="0"/>
              <a:t>Drawable</a:t>
            </a:r>
            <a:r>
              <a:rPr lang="en-US" b="1" dirty="0" smtClean="0"/>
              <a:t> in Android</a:t>
            </a:r>
            <a:endParaRPr lang="en-US" b="1" dirty="0"/>
          </a:p>
        </p:txBody>
      </p:sp>
      <p:sp>
        <p:nvSpPr>
          <p:cNvPr id="5" name="Content Placeholder 4"/>
          <p:cNvSpPr>
            <a:spLocks noGrp="1"/>
          </p:cNvSpPr>
          <p:nvPr>
            <p:ph idx="1"/>
          </p:nvPr>
        </p:nvSpPr>
        <p:spPr/>
        <p:txBody>
          <a:bodyPr/>
          <a:lstStyle/>
          <a:p>
            <a:pPr fontAlgn="base"/>
            <a:r>
              <a:rPr lang="en-US" dirty="0" err="1" smtClean="0">
                <a:solidFill>
                  <a:schemeClr val="tx1"/>
                </a:solidFill>
                <a:effectLst/>
                <a:latin typeface="inherit"/>
              </a:rPr>
              <a:t>Drawable</a:t>
            </a:r>
            <a:r>
              <a:rPr lang="en-US" dirty="0" smtClean="0">
                <a:solidFill>
                  <a:schemeClr val="tx1"/>
                </a:solidFill>
                <a:effectLst/>
                <a:latin typeface="inherit"/>
              </a:rPr>
              <a:t> is something which can be drawn. E.g. layout, vector image (line, circle), font, image and so on</a:t>
            </a:r>
          </a:p>
          <a:p>
            <a:pPr fontAlgn="base"/>
            <a:r>
              <a:rPr lang="en-US" dirty="0" smtClean="0">
                <a:solidFill>
                  <a:schemeClr val="tx1"/>
                </a:solidFill>
                <a:effectLst/>
                <a:latin typeface="inherit"/>
              </a:rPr>
              <a:t>Bitmap - is specific type of </a:t>
            </a:r>
            <a:r>
              <a:rPr lang="en-US" dirty="0" err="1" smtClean="0">
                <a:solidFill>
                  <a:schemeClr val="tx1"/>
                </a:solidFill>
                <a:effectLst/>
                <a:latin typeface="inherit"/>
              </a:rPr>
              <a:t>Drawable</a:t>
            </a:r>
            <a:r>
              <a:rPr lang="en-US" dirty="0" smtClean="0">
                <a:solidFill>
                  <a:schemeClr val="tx1"/>
                </a:solidFill>
                <a:effectLst/>
                <a:latin typeface="inherit"/>
              </a:rPr>
              <a:t> which is image, like: PNG, JPEG </a:t>
            </a:r>
          </a:p>
          <a:p>
            <a:r>
              <a:rPr lang="en-US" dirty="0" smtClean="0">
                <a:solidFill>
                  <a:schemeClr val="tx1"/>
                </a:solidFill>
              </a:rPr>
              <a:t>A Bitmap is a representation of a bitmap image (something like </a:t>
            </a:r>
            <a:r>
              <a:rPr lang="en-US" dirty="0" err="1" smtClean="0">
                <a:solidFill>
                  <a:schemeClr val="tx1"/>
                </a:solidFill>
              </a:rPr>
              <a:t>java.awt.Image</a:t>
            </a:r>
            <a:r>
              <a:rPr lang="en-US" dirty="0" smtClean="0">
                <a:solidFill>
                  <a:schemeClr val="tx1"/>
                </a:solidFill>
              </a:rPr>
              <a:t>). A </a:t>
            </a:r>
            <a:r>
              <a:rPr lang="en-US" dirty="0" err="1" smtClean="0">
                <a:solidFill>
                  <a:schemeClr val="tx1"/>
                </a:solidFill>
              </a:rPr>
              <a:t>Drawable</a:t>
            </a:r>
            <a:r>
              <a:rPr lang="en-US" dirty="0" smtClean="0">
                <a:solidFill>
                  <a:schemeClr val="tx1"/>
                </a:solidFill>
              </a:rPr>
              <a:t> is an abstraction of "something that can be drawn". It could be a Bitmap (wrapped up as a </a:t>
            </a:r>
            <a:r>
              <a:rPr lang="en-US" dirty="0" err="1" smtClean="0">
                <a:solidFill>
                  <a:schemeClr val="tx1"/>
                </a:solidFill>
              </a:rPr>
              <a:t>BitmapDrawable</a:t>
            </a:r>
            <a:r>
              <a:rPr lang="en-US" dirty="0" smtClean="0">
                <a:solidFill>
                  <a:schemeClr val="tx1"/>
                </a:solidFill>
              </a:rPr>
              <a:t>), but it could also be a solid color, a collection of other </a:t>
            </a:r>
            <a:r>
              <a:rPr lang="en-US" dirty="0" err="1" smtClean="0">
                <a:solidFill>
                  <a:schemeClr val="tx1"/>
                </a:solidFill>
              </a:rPr>
              <a:t>Drawable</a:t>
            </a:r>
            <a:r>
              <a:rPr lang="en-US" dirty="0" smtClean="0">
                <a:solidFill>
                  <a:schemeClr val="tx1"/>
                </a:solidFill>
              </a:rPr>
              <a:t> objects, or any number of other structures.</a:t>
            </a:r>
            <a:endParaRPr lang="en-US" dirty="0">
              <a:solidFill>
                <a:schemeClr val="tx1"/>
              </a:solidFill>
            </a:endParaRPr>
          </a:p>
        </p:txBody>
      </p:sp>
    </p:spTree>
    <p:extLst>
      <p:ext uri="{BB962C8B-B14F-4D97-AF65-F5344CB8AC3E}">
        <p14:creationId xmlns:p14="http://schemas.microsoft.com/office/powerpoint/2010/main" val="165155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a:t>
            </a:r>
            <a:r>
              <a:rPr lang="en-US" dirty="0" smtClean="0"/>
              <a:t>Graphics in Android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chemeClr val="tx1"/>
                </a:solidFill>
              </a:rPr>
              <a:t>Android provides a set of APIs for 2D-drawing that allow you to render your custom graphics on a canvas or modify the existing Views. When drawing 2D graphics, you have two choices to work with:</a:t>
            </a:r>
          </a:p>
          <a:p>
            <a:r>
              <a:rPr lang="en-US" dirty="0">
                <a:solidFill>
                  <a:schemeClr val="tx1"/>
                </a:solidFill>
              </a:rPr>
              <a:t>Draw your graphics or animations into a View object from your layout. In this way, the drawing of your graphics is handled by the system’s normal View hierarchy drawing process and you simply define the graphics to go inside the View.</a:t>
            </a:r>
          </a:p>
          <a:p>
            <a:r>
              <a:rPr lang="en-US" dirty="0">
                <a:solidFill>
                  <a:schemeClr val="tx1"/>
                </a:solidFill>
              </a:rPr>
              <a:t>Draw your graphics directly to a Canvas. This way, you personally call the appropriate class’s </a:t>
            </a:r>
            <a:r>
              <a:rPr lang="en-US" dirty="0" err="1">
                <a:solidFill>
                  <a:schemeClr val="tx1"/>
                </a:solidFill>
              </a:rPr>
              <a:t>onDraw</a:t>
            </a:r>
            <a:r>
              <a:rPr lang="en-US" dirty="0">
                <a:solidFill>
                  <a:schemeClr val="tx1"/>
                </a:solidFill>
              </a:rPr>
              <a:t>() method (passing it Canvas), or one of the Canvas draw…() methods. In doing so, you are also in control of any animation</a:t>
            </a:r>
          </a:p>
          <a:p>
            <a:endParaRPr lang="en-US" dirty="0"/>
          </a:p>
        </p:txBody>
      </p:sp>
    </p:spTree>
    <p:extLst>
      <p:ext uri="{BB962C8B-B14F-4D97-AF65-F5344CB8AC3E}">
        <p14:creationId xmlns:p14="http://schemas.microsoft.com/office/powerpoint/2010/main" val="424078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Shapes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Drawing a defined shape using OpenGL ES 2.0 requires a significant amount of code, because you must provide a lot of details to the graphics rendering pipeline. Specifically, you must define the following:</a:t>
            </a:r>
          </a:p>
          <a:p>
            <a:r>
              <a:rPr lang="en-US" b="1" dirty="0" smtClean="0">
                <a:solidFill>
                  <a:schemeClr val="tx1"/>
                </a:solidFill>
              </a:rPr>
              <a:t>Vertex </a:t>
            </a:r>
            <a:r>
              <a:rPr lang="en-US" b="1" dirty="0" err="1" smtClean="0">
                <a:solidFill>
                  <a:schemeClr val="tx1"/>
                </a:solidFill>
              </a:rPr>
              <a:t>Shader</a:t>
            </a:r>
            <a:r>
              <a:rPr lang="en-US" b="1" dirty="0" smtClean="0">
                <a:solidFill>
                  <a:schemeClr val="tx1"/>
                </a:solidFill>
              </a:rPr>
              <a:t> </a:t>
            </a:r>
            <a:r>
              <a:rPr lang="en-US" dirty="0" smtClean="0">
                <a:solidFill>
                  <a:schemeClr val="tx1"/>
                </a:solidFill>
              </a:rPr>
              <a:t>: OpenGL ES graphics code for rendering the vertices of a shape.</a:t>
            </a:r>
          </a:p>
          <a:p>
            <a:r>
              <a:rPr lang="en-US" b="1" dirty="0" smtClean="0">
                <a:solidFill>
                  <a:schemeClr val="tx1"/>
                </a:solidFill>
              </a:rPr>
              <a:t>Fragment </a:t>
            </a:r>
            <a:r>
              <a:rPr lang="en-US" b="1" dirty="0" err="1" smtClean="0">
                <a:solidFill>
                  <a:schemeClr val="tx1"/>
                </a:solidFill>
              </a:rPr>
              <a:t>Shader</a:t>
            </a:r>
            <a:r>
              <a:rPr lang="en-US" b="1" dirty="0">
                <a:solidFill>
                  <a:schemeClr val="tx1"/>
                </a:solidFill>
              </a:rPr>
              <a:t>:</a:t>
            </a:r>
            <a:r>
              <a:rPr lang="en-US" b="1" dirty="0" smtClean="0">
                <a:solidFill>
                  <a:schemeClr val="tx1"/>
                </a:solidFill>
              </a:rPr>
              <a:t> </a:t>
            </a:r>
            <a:r>
              <a:rPr lang="en-US" dirty="0" smtClean="0">
                <a:solidFill>
                  <a:schemeClr val="tx1"/>
                </a:solidFill>
              </a:rPr>
              <a:t>OpenGL ES code for rendering the face of a shape with colors or textures.</a:t>
            </a:r>
          </a:p>
          <a:p>
            <a:r>
              <a:rPr lang="en-US" b="1" dirty="0" smtClean="0">
                <a:solidFill>
                  <a:schemeClr val="tx1"/>
                </a:solidFill>
              </a:rPr>
              <a:t>Program: </a:t>
            </a:r>
            <a:r>
              <a:rPr lang="en-US" dirty="0" smtClean="0">
                <a:solidFill>
                  <a:schemeClr val="tx1"/>
                </a:solidFill>
              </a:rPr>
              <a:t>An OpenGL ES object that contains the </a:t>
            </a:r>
            <a:r>
              <a:rPr lang="en-US" dirty="0" err="1" smtClean="0">
                <a:solidFill>
                  <a:schemeClr val="tx1"/>
                </a:solidFill>
              </a:rPr>
              <a:t>shaders</a:t>
            </a:r>
            <a:r>
              <a:rPr lang="en-US" dirty="0" smtClean="0">
                <a:solidFill>
                  <a:schemeClr val="tx1"/>
                </a:solidFill>
              </a:rPr>
              <a:t> you want to use for drawing one or more shapes.</a:t>
            </a:r>
          </a:p>
          <a:p>
            <a:r>
              <a:rPr lang="en-US" dirty="0" smtClean="0">
                <a:solidFill>
                  <a:schemeClr val="tx1"/>
                </a:solidFill>
              </a:rPr>
              <a:t>You </a:t>
            </a:r>
            <a:r>
              <a:rPr lang="en-US" dirty="0">
                <a:solidFill>
                  <a:schemeClr val="tx1"/>
                </a:solidFill>
              </a:rPr>
              <a:t>need at least one vertex </a:t>
            </a:r>
            <a:r>
              <a:rPr lang="en-US" dirty="0" err="1">
                <a:solidFill>
                  <a:schemeClr val="tx1"/>
                </a:solidFill>
              </a:rPr>
              <a:t>shader</a:t>
            </a:r>
            <a:r>
              <a:rPr lang="en-US" dirty="0">
                <a:solidFill>
                  <a:schemeClr val="tx1"/>
                </a:solidFill>
              </a:rPr>
              <a:t> to draw a shape and one fragment </a:t>
            </a:r>
            <a:r>
              <a:rPr lang="en-US" dirty="0" err="1">
                <a:solidFill>
                  <a:schemeClr val="tx1"/>
                </a:solidFill>
              </a:rPr>
              <a:t>shader</a:t>
            </a:r>
            <a:r>
              <a:rPr lang="en-US" dirty="0">
                <a:solidFill>
                  <a:schemeClr val="tx1"/>
                </a:solidFill>
              </a:rPr>
              <a:t> to color that shape. These </a:t>
            </a:r>
            <a:r>
              <a:rPr lang="en-US" dirty="0" err="1">
                <a:solidFill>
                  <a:schemeClr val="tx1"/>
                </a:solidFill>
              </a:rPr>
              <a:t>shaders</a:t>
            </a:r>
            <a:r>
              <a:rPr lang="en-US" dirty="0">
                <a:solidFill>
                  <a:schemeClr val="tx1"/>
                </a:solidFill>
              </a:rPr>
              <a:t> must be compiled and then added to an OpenGL ES program, which is then used to draw the </a:t>
            </a:r>
            <a:r>
              <a:rPr lang="en-US" dirty="0" smtClean="0">
                <a:solidFill>
                  <a:schemeClr val="tx1"/>
                </a:solidFill>
              </a:rPr>
              <a:t>shape. </a:t>
            </a:r>
            <a:endParaRPr lang="en-US" dirty="0">
              <a:solidFill>
                <a:schemeClr val="tx1"/>
              </a:solidFill>
            </a:endParaRPr>
          </a:p>
        </p:txBody>
      </p:sp>
    </p:spTree>
    <p:extLst>
      <p:ext uri="{BB962C8B-B14F-4D97-AF65-F5344CB8AC3E}">
        <p14:creationId xmlns:p14="http://schemas.microsoft.com/office/powerpoint/2010/main" val="391194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rPr>
              <a:t>Before you do any drawing, you must initialize and load the shapes you plan to draw. Unless the structure (the original coordinates) of the shapes you use in your program change during the course of execution, you should initialize them in the </a:t>
            </a:r>
            <a:r>
              <a:rPr lang="en-US" dirty="0" err="1">
                <a:solidFill>
                  <a:schemeClr val="tx1"/>
                </a:solidFill>
              </a:rPr>
              <a:t>onSurfaceCreated</a:t>
            </a:r>
            <a:r>
              <a:rPr lang="en-US" dirty="0">
                <a:solidFill>
                  <a:schemeClr val="tx1"/>
                </a:solidFill>
              </a:rPr>
              <a:t>() method of your renderer for memory and processing </a:t>
            </a:r>
            <a:r>
              <a:rPr lang="en-US" dirty="0" smtClean="0">
                <a:solidFill>
                  <a:schemeClr val="tx1"/>
                </a:solidFill>
              </a:rPr>
              <a:t>efficiency</a:t>
            </a:r>
          </a:p>
          <a:p>
            <a:endParaRPr lang="en-US" dirty="0">
              <a:solidFill>
                <a:schemeClr val="tx1"/>
              </a:solidFill>
            </a:endParaRPr>
          </a:p>
        </p:txBody>
      </p:sp>
    </p:spTree>
    <p:extLst>
      <p:ext uri="{BB962C8B-B14F-4D97-AF65-F5344CB8AC3E}">
        <p14:creationId xmlns:p14="http://schemas.microsoft.com/office/powerpoint/2010/main" val="27751210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1245</TotalTime>
  <Words>551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inherit</vt:lpstr>
      <vt:lpstr>Wingdings 3</vt:lpstr>
      <vt:lpstr>Wisp</vt:lpstr>
      <vt:lpstr>ANDROID GRAPHICS</vt:lpstr>
      <vt:lpstr>COMPONENTS OF ANDROID GRAPHICS</vt:lpstr>
      <vt:lpstr>Application Programming Interface</vt:lpstr>
      <vt:lpstr>Canvas</vt:lpstr>
      <vt:lpstr>Android.graphics.Canvas</vt:lpstr>
      <vt:lpstr>Difference between Bitmap and Drawable in Android</vt:lpstr>
      <vt:lpstr>2D Graphics in Android </vt:lpstr>
      <vt:lpstr>Drawing Shapes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GRAPHICS</dc:title>
  <dc:creator>HILARY</dc:creator>
  <cp:lastModifiedBy>HILARY</cp:lastModifiedBy>
  <cp:revision>13</cp:revision>
  <dcterms:created xsi:type="dcterms:W3CDTF">2017-10-18T23:32:58Z</dcterms:created>
  <dcterms:modified xsi:type="dcterms:W3CDTF">2017-10-21T02:46:33Z</dcterms:modified>
</cp:coreProperties>
</file>