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57" r:id="rId2"/>
    <p:sldId id="258" r:id="rId3"/>
    <p:sldId id="259" r:id="rId4"/>
    <p:sldId id="260" r:id="rId5"/>
    <p:sldId id="261" r:id="rId6"/>
    <p:sldId id="262" r:id="rId7"/>
    <p:sldId id="266" r:id="rId8"/>
    <p:sldId id="267" r:id="rId9"/>
    <p:sldId id="263" r:id="rId10"/>
    <p:sldId id="264" r:id="rId11"/>
    <p:sldId id="265" r:id="rId12"/>
    <p:sldId id="268" r:id="rId13"/>
    <p:sldId id="269" r:id="rId14"/>
    <p:sldId id="270" r:id="rId15"/>
    <p:sldId id="271" r:id="rId16"/>
    <p:sldId id="276" r:id="rId17"/>
    <p:sldId id="275" r:id="rId18"/>
    <p:sldId id="273" r:id="rId19"/>
    <p:sldId id="277" r:id="rId20"/>
    <p:sldId id="278" r:id="rId21"/>
    <p:sldId id="27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F49106B-86E2-481B-9929-1BB1A24EA07D}" v="59" dt="2020-02-29T19:24:48.1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79" d="100"/>
          <a:sy n="79" d="100"/>
        </p:scale>
        <p:origin x="60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2/29/2020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2/29/2020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2/29/2020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2/29/2020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2/29/2020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2/29/2020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2/29/2020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2/29/2020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2/29/2020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2/29/2020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2/29/2020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2/29/2020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fontScale="90000"/>
          </a:bodyPr>
          <a:lstStyle/>
          <a:p>
            <a:r>
              <a:rPr lang="en-US" dirty="0"/>
              <a:t>International Soccer Player Ratings</a:t>
            </a:r>
            <a:endParaRPr lang="en-US" sz="80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fontScale="92500" lnSpcReduction="10000"/>
          </a:bodyPr>
          <a:lstStyle/>
          <a:p>
            <a:r>
              <a:rPr lang="en-US" dirty="0"/>
              <a:t>DSC 530 Final Project</a:t>
            </a:r>
          </a:p>
          <a:p>
            <a:r>
              <a:rPr lang="en-US" dirty="0"/>
              <a:t>Edris Safari</a:t>
            </a:r>
          </a:p>
          <a:p>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23456-BFAE-4EE3-9449-FD5EBA97BC1A}"/>
              </a:ext>
            </a:extLst>
          </p:cNvPr>
          <p:cNvSpPr>
            <a:spLocks noGrp="1"/>
          </p:cNvSpPr>
          <p:nvPr>
            <p:ph type="title"/>
          </p:nvPr>
        </p:nvSpPr>
        <p:spPr>
          <a:xfrm>
            <a:off x="1097280" y="286603"/>
            <a:ext cx="10058400" cy="1450757"/>
          </a:xfrm>
          <a:prstGeom prst="rect">
            <a:avLst/>
          </a:prstGeom>
        </p:spPr>
        <p:txBody>
          <a:bodyPr anchor="b">
            <a:normAutofit/>
          </a:bodyPr>
          <a:lstStyle/>
          <a:p>
            <a:r>
              <a:rPr lang="en-US" dirty="0"/>
              <a:t>Data Exploration- Distribution</a:t>
            </a:r>
          </a:p>
        </p:txBody>
      </p:sp>
      <p:pic>
        <p:nvPicPr>
          <p:cNvPr id="4" name="Content Placeholder 3">
            <a:extLst>
              <a:ext uri="{FF2B5EF4-FFF2-40B4-BE49-F238E27FC236}">
                <a16:creationId xmlns:a16="http://schemas.microsoft.com/office/drawing/2014/main" id="{DD789F93-077B-4883-AD26-4A7B8D1FA891}"/>
              </a:ext>
            </a:extLst>
          </p:cNvPr>
          <p:cNvPicPr>
            <a:picLocks noGrp="1" noChangeAspect="1"/>
          </p:cNvPicPr>
          <p:nvPr>
            <p:ph idx="1"/>
          </p:nvPr>
        </p:nvPicPr>
        <p:blipFill>
          <a:blip r:embed="rId2"/>
          <a:stretch>
            <a:fillRect/>
          </a:stretch>
        </p:blipFill>
        <p:spPr>
          <a:xfrm>
            <a:off x="1136650" y="2446338"/>
            <a:ext cx="5032375" cy="3081338"/>
          </a:xfrm>
          <a:prstGeom prst="rect">
            <a:avLst/>
          </a:prstGeom>
        </p:spPr>
      </p:pic>
      <p:pic>
        <p:nvPicPr>
          <p:cNvPr id="5" name="Picture 4">
            <a:extLst>
              <a:ext uri="{FF2B5EF4-FFF2-40B4-BE49-F238E27FC236}">
                <a16:creationId xmlns:a16="http://schemas.microsoft.com/office/drawing/2014/main" id="{114F518B-7E50-48AE-B113-B73632CC71D5}"/>
              </a:ext>
            </a:extLst>
          </p:cNvPr>
          <p:cNvPicPr>
            <a:picLocks noChangeAspect="1"/>
          </p:cNvPicPr>
          <p:nvPr/>
        </p:nvPicPr>
        <p:blipFill>
          <a:blip r:embed="rId3"/>
          <a:stretch>
            <a:fillRect/>
          </a:stretch>
        </p:blipFill>
        <p:spPr>
          <a:xfrm>
            <a:off x="6380884" y="2363210"/>
            <a:ext cx="4860925" cy="3081338"/>
          </a:xfrm>
          <a:prstGeom prst="rect">
            <a:avLst/>
          </a:prstGeom>
        </p:spPr>
      </p:pic>
    </p:spTree>
    <p:extLst>
      <p:ext uri="{BB962C8B-B14F-4D97-AF65-F5344CB8AC3E}">
        <p14:creationId xmlns:p14="http://schemas.microsoft.com/office/powerpoint/2010/main" val="731194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23456-BFAE-4EE3-9449-FD5EBA97BC1A}"/>
              </a:ext>
            </a:extLst>
          </p:cNvPr>
          <p:cNvSpPr>
            <a:spLocks noGrp="1"/>
          </p:cNvSpPr>
          <p:nvPr>
            <p:ph type="title"/>
          </p:nvPr>
        </p:nvSpPr>
        <p:spPr/>
        <p:txBody>
          <a:bodyPr/>
          <a:lstStyle/>
          <a:p>
            <a:r>
              <a:rPr lang="en-US" dirty="0"/>
              <a:t>Data Exploration- Distribution</a:t>
            </a:r>
          </a:p>
        </p:txBody>
      </p:sp>
      <p:pic>
        <p:nvPicPr>
          <p:cNvPr id="4" name="Content Placeholder 3">
            <a:extLst>
              <a:ext uri="{FF2B5EF4-FFF2-40B4-BE49-F238E27FC236}">
                <a16:creationId xmlns:a16="http://schemas.microsoft.com/office/drawing/2014/main" id="{5C8B7F06-2AA7-4117-977C-F5A484BD0B27}"/>
              </a:ext>
            </a:extLst>
          </p:cNvPr>
          <p:cNvPicPr>
            <a:picLocks noGrp="1" noChangeAspect="1"/>
          </p:cNvPicPr>
          <p:nvPr>
            <p:ph idx="1"/>
          </p:nvPr>
        </p:nvPicPr>
        <p:blipFill>
          <a:blip r:embed="rId2"/>
          <a:stretch>
            <a:fillRect/>
          </a:stretch>
        </p:blipFill>
        <p:spPr>
          <a:xfrm>
            <a:off x="3021085" y="2108200"/>
            <a:ext cx="6210156" cy="3760788"/>
          </a:xfrm>
          <a:prstGeom prst="rect">
            <a:avLst/>
          </a:prstGeom>
        </p:spPr>
      </p:pic>
    </p:spTree>
    <p:extLst>
      <p:ext uri="{BB962C8B-B14F-4D97-AF65-F5344CB8AC3E}">
        <p14:creationId xmlns:p14="http://schemas.microsoft.com/office/powerpoint/2010/main" val="1853562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23456-BFAE-4EE3-9449-FD5EBA97BC1A}"/>
              </a:ext>
            </a:extLst>
          </p:cNvPr>
          <p:cNvSpPr>
            <a:spLocks noGrp="1"/>
          </p:cNvSpPr>
          <p:nvPr>
            <p:ph type="title"/>
          </p:nvPr>
        </p:nvSpPr>
        <p:spPr/>
        <p:txBody>
          <a:bodyPr/>
          <a:lstStyle/>
          <a:p>
            <a:r>
              <a:rPr lang="en-US" dirty="0"/>
              <a:t>Data Exploration- Distribution</a:t>
            </a:r>
          </a:p>
        </p:txBody>
      </p:sp>
      <p:pic>
        <p:nvPicPr>
          <p:cNvPr id="7" name="Content Placeholder 6">
            <a:extLst>
              <a:ext uri="{FF2B5EF4-FFF2-40B4-BE49-F238E27FC236}">
                <a16:creationId xmlns:a16="http://schemas.microsoft.com/office/drawing/2014/main" id="{00E2AA3A-B91F-46AD-B520-7C5F76E14CD6}"/>
              </a:ext>
            </a:extLst>
          </p:cNvPr>
          <p:cNvPicPr>
            <a:picLocks noGrp="1" noChangeAspect="1"/>
          </p:cNvPicPr>
          <p:nvPr>
            <p:ph idx="1"/>
          </p:nvPr>
        </p:nvPicPr>
        <p:blipFill>
          <a:blip r:embed="rId2"/>
          <a:stretch>
            <a:fillRect/>
          </a:stretch>
        </p:blipFill>
        <p:spPr>
          <a:xfrm>
            <a:off x="1430925" y="2136213"/>
            <a:ext cx="9390476" cy="3704762"/>
          </a:xfrm>
          <a:prstGeom prst="rect">
            <a:avLst/>
          </a:prstGeom>
        </p:spPr>
      </p:pic>
    </p:spTree>
    <p:extLst>
      <p:ext uri="{BB962C8B-B14F-4D97-AF65-F5344CB8AC3E}">
        <p14:creationId xmlns:p14="http://schemas.microsoft.com/office/powerpoint/2010/main" val="4140263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23456-BFAE-4EE3-9449-FD5EBA97BC1A}"/>
              </a:ext>
            </a:extLst>
          </p:cNvPr>
          <p:cNvSpPr>
            <a:spLocks noGrp="1"/>
          </p:cNvSpPr>
          <p:nvPr>
            <p:ph type="title"/>
          </p:nvPr>
        </p:nvSpPr>
        <p:spPr/>
        <p:txBody>
          <a:bodyPr/>
          <a:lstStyle/>
          <a:p>
            <a:r>
              <a:rPr lang="en-US" dirty="0"/>
              <a:t>Data Exploration- Distribution</a:t>
            </a:r>
          </a:p>
        </p:txBody>
      </p:sp>
      <p:pic>
        <p:nvPicPr>
          <p:cNvPr id="4" name="Content Placeholder 3">
            <a:extLst>
              <a:ext uri="{FF2B5EF4-FFF2-40B4-BE49-F238E27FC236}">
                <a16:creationId xmlns:a16="http://schemas.microsoft.com/office/drawing/2014/main" id="{8F46ADEC-2950-4CBB-8398-067E139DE9F0}"/>
              </a:ext>
            </a:extLst>
          </p:cNvPr>
          <p:cNvPicPr>
            <a:picLocks noGrp="1" noChangeAspect="1"/>
          </p:cNvPicPr>
          <p:nvPr>
            <p:ph idx="1"/>
          </p:nvPr>
        </p:nvPicPr>
        <p:blipFill>
          <a:blip r:embed="rId2"/>
          <a:stretch>
            <a:fillRect/>
          </a:stretch>
        </p:blipFill>
        <p:spPr>
          <a:xfrm>
            <a:off x="1316639" y="2136213"/>
            <a:ext cx="9619048" cy="3704762"/>
          </a:xfrm>
          <a:prstGeom prst="rect">
            <a:avLst/>
          </a:prstGeom>
        </p:spPr>
      </p:pic>
    </p:spTree>
    <p:extLst>
      <p:ext uri="{BB962C8B-B14F-4D97-AF65-F5344CB8AC3E}">
        <p14:creationId xmlns:p14="http://schemas.microsoft.com/office/powerpoint/2010/main" val="175597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23456-BFAE-4EE3-9449-FD5EBA97BC1A}"/>
              </a:ext>
            </a:extLst>
          </p:cNvPr>
          <p:cNvSpPr>
            <a:spLocks noGrp="1"/>
          </p:cNvSpPr>
          <p:nvPr>
            <p:ph type="title"/>
          </p:nvPr>
        </p:nvSpPr>
        <p:spPr/>
        <p:txBody>
          <a:bodyPr/>
          <a:lstStyle/>
          <a:p>
            <a:r>
              <a:rPr lang="en-US" dirty="0"/>
              <a:t>Data Exploration- Scatter plot</a:t>
            </a:r>
          </a:p>
        </p:txBody>
      </p:sp>
      <p:pic>
        <p:nvPicPr>
          <p:cNvPr id="4" name="Content Placeholder 3">
            <a:extLst>
              <a:ext uri="{FF2B5EF4-FFF2-40B4-BE49-F238E27FC236}">
                <a16:creationId xmlns:a16="http://schemas.microsoft.com/office/drawing/2014/main" id="{B5A82FE3-98FA-4AEB-8C8F-5596B5796BC8}"/>
              </a:ext>
            </a:extLst>
          </p:cNvPr>
          <p:cNvPicPr>
            <a:picLocks noGrp="1" noChangeAspect="1"/>
          </p:cNvPicPr>
          <p:nvPr>
            <p:ph idx="1"/>
          </p:nvPr>
        </p:nvPicPr>
        <p:blipFill>
          <a:blip r:embed="rId2"/>
          <a:stretch>
            <a:fillRect/>
          </a:stretch>
        </p:blipFill>
        <p:spPr>
          <a:xfrm>
            <a:off x="3658678" y="2108200"/>
            <a:ext cx="4934969" cy="3760788"/>
          </a:xfrm>
          <a:prstGeom prst="rect">
            <a:avLst/>
          </a:prstGeom>
        </p:spPr>
      </p:pic>
    </p:spTree>
    <p:extLst>
      <p:ext uri="{BB962C8B-B14F-4D97-AF65-F5344CB8AC3E}">
        <p14:creationId xmlns:p14="http://schemas.microsoft.com/office/powerpoint/2010/main" val="14277380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23456-BFAE-4EE3-9449-FD5EBA97BC1A}"/>
              </a:ext>
            </a:extLst>
          </p:cNvPr>
          <p:cNvSpPr>
            <a:spLocks noGrp="1"/>
          </p:cNvSpPr>
          <p:nvPr>
            <p:ph type="title"/>
          </p:nvPr>
        </p:nvSpPr>
        <p:spPr>
          <a:xfrm>
            <a:off x="1097280" y="286603"/>
            <a:ext cx="10058400" cy="1450757"/>
          </a:xfrm>
          <a:prstGeom prst="rect">
            <a:avLst/>
          </a:prstGeom>
        </p:spPr>
        <p:txBody>
          <a:bodyPr anchor="b">
            <a:normAutofit/>
          </a:bodyPr>
          <a:lstStyle/>
          <a:p>
            <a:r>
              <a:rPr lang="en-US" dirty="0"/>
              <a:t>Modeling Coefficients</a:t>
            </a:r>
          </a:p>
        </p:txBody>
      </p:sp>
      <p:pic>
        <p:nvPicPr>
          <p:cNvPr id="5" name="Picture 4">
            <a:extLst>
              <a:ext uri="{FF2B5EF4-FFF2-40B4-BE49-F238E27FC236}">
                <a16:creationId xmlns:a16="http://schemas.microsoft.com/office/drawing/2014/main" id="{B4D4FFEC-BFCA-4100-BCB8-98006CD3FD35}"/>
              </a:ext>
            </a:extLst>
          </p:cNvPr>
          <p:cNvPicPr>
            <a:picLocks noChangeAspect="1"/>
          </p:cNvPicPr>
          <p:nvPr/>
        </p:nvPicPr>
        <p:blipFill rotWithShape="1">
          <a:blip r:embed="rId2"/>
          <a:srcRect l="7370" r="68182" b="-1"/>
          <a:stretch/>
        </p:blipFill>
        <p:spPr>
          <a:xfrm>
            <a:off x="1097280" y="2120900"/>
            <a:ext cx="4639736" cy="3748193"/>
          </a:xfrm>
          <a:prstGeom prst="rect">
            <a:avLst/>
          </a:prstGeom>
          <a:noFill/>
        </p:spPr>
      </p:pic>
      <p:pic>
        <p:nvPicPr>
          <p:cNvPr id="4" name="Content Placeholder 3">
            <a:extLst>
              <a:ext uri="{FF2B5EF4-FFF2-40B4-BE49-F238E27FC236}">
                <a16:creationId xmlns:a16="http://schemas.microsoft.com/office/drawing/2014/main" id="{79ACE0D0-44F1-43B4-BB8B-6796EF72AED6}"/>
              </a:ext>
            </a:extLst>
          </p:cNvPr>
          <p:cNvPicPr>
            <a:picLocks noGrp="1" noChangeAspect="1"/>
          </p:cNvPicPr>
          <p:nvPr>
            <p:ph sz="half" idx="2"/>
          </p:nvPr>
        </p:nvPicPr>
        <p:blipFill rotWithShape="1">
          <a:blip r:embed="rId3"/>
          <a:srcRect t="31358" r="-3" b="7850"/>
          <a:stretch/>
        </p:blipFill>
        <p:spPr>
          <a:xfrm>
            <a:off x="6515944" y="2120900"/>
            <a:ext cx="4639736" cy="3748194"/>
          </a:xfrm>
          <a:prstGeom prst="rect">
            <a:avLst/>
          </a:prstGeom>
          <a:noFill/>
        </p:spPr>
      </p:pic>
    </p:spTree>
    <p:extLst>
      <p:ext uri="{BB962C8B-B14F-4D97-AF65-F5344CB8AC3E}">
        <p14:creationId xmlns:p14="http://schemas.microsoft.com/office/powerpoint/2010/main" val="22512072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23456-BFAE-4EE3-9449-FD5EBA97BC1A}"/>
              </a:ext>
            </a:extLst>
          </p:cNvPr>
          <p:cNvSpPr>
            <a:spLocks noGrp="1"/>
          </p:cNvSpPr>
          <p:nvPr>
            <p:ph type="title"/>
          </p:nvPr>
        </p:nvSpPr>
        <p:spPr>
          <a:xfrm>
            <a:off x="1097280" y="286603"/>
            <a:ext cx="10058400" cy="1450757"/>
          </a:xfrm>
          <a:prstGeom prst="rect">
            <a:avLst/>
          </a:prstGeom>
        </p:spPr>
        <p:txBody>
          <a:bodyPr anchor="b">
            <a:normAutofit/>
          </a:bodyPr>
          <a:lstStyle/>
          <a:p>
            <a:r>
              <a:rPr lang="en-US" dirty="0"/>
              <a:t>Modeling Correlations</a:t>
            </a:r>
          </a:p>
        </p:txBody>
      </p:sp>
      <p:pic>
        <p:nvPicPr>
          <p:cNvPr id="8" name="Content Placeholder 7">
            <a:extLst>
              <a:ext uri="{FF2B5EF4-FFF2-40B4-BE49-F238E27FC236}">
                <a16:creationId xmlns:a16="http://schemas.microsoft.com/office/drawing/2014/main" id="{E3ED321F-0299-4141-B0BB-A8858D8836A1}"/>
              </a:ext>
            </a:extLst>
          </p:cNvPr>
          <p:cNvPicPr>
            <a:picLocks noGrp="1" noChangeAspect="1"/>
          </p:cNvPicPr>
          <p:nvPr>
            <p:ph sz="half" idx="2"/>
          </p:nvPr>
        </p:nvPicPr>
        <p:blipFill>
          <a:blip r:embed="rId2"/>
          <a:stretch>
            <a:fillRect/>
          </a:stretch>
        </p:blipFill>
        <p:spPr>
          <a:xfrm>
            <a:off x="6433561" y="3254625"/>
            <a:ext cx="4638675" cy="704783"/>
          </a:xfrm>
          <a:prstGeom prst="rect">
            <a:avLst/>
          </a:prstGeom>
        </p:spPr>
      </p:pic>
      <p:pic>
        <p:nvPicPr>
          <p:cNvPr id="9" name="Picture 8">
            <a:extLst>
              <a:ext uri="{FF2B5EF4-FFF2-40B4-BE49-F238E27FC236}">
                <a16:creationId xmlns:a16="http://schemas.microsoft.com/office/drawing/2014/main" id="{4ADBA1E1-12A0-40AD-A361-741E51915568}"/>
              </a:ext>
            </a:extLst>
          </p:cNvPr>
          <p:cNvPicPr>
            <a:picLocks noChangeAspect="1"/>
          </p:cNvPicPr>
          <p:nvPr/>
        </p:nvPicPr>
        <p:blipFill>
          <a:blip r:embed="rId3"/>
          <a:stretch>
            <a:fillRect/>
          </a:stretch>
        </p:blipFill>
        <p:spPr>
          <a:xfrm>
            <a:off x="297640" y="1917654"/>
            <a:ext cx="6219048" cy="4381546"/>
          </a:xfrm>
          <a:prstGeom prst="rect">
            <a:avLst/>
          </a:prstGeom>
        </p:spPr>
      </p:pic>
    </p:spTree>
    <p:extLst>
      <p:ext uri="{BB962C8B-B14F-4D97-AF65-F5344CB8AC3E}">
        <p14:creationId xmlns:p14="http://schemas.microsoft.com/office/powerpoint/2010/main" val="33332986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23456-BFAE-4EE3-9449-FD5EBA97BC1A}"/>
              </a:ext>
            </a:extLst>
          </p:cNvPr>
          <p:cNvSpPr>
            <a:spLocks noGrp="1"/>
          </p:cNvSpPr>
          <p:nvPr>
            <p:ph type="title"/>
          </p:nvPr>
        </p:nvSpPr>
        <p:spPr>
          <a:xfrm>
            <a:off x="1097280" y="286603"/>
            <a:ext cx="10058400" cy="1450757"/>
          </a:xfrm>
          <a:prstGeom prst="rect">
            <a:avLst/>
          </a:prstGeom>
        </p:spPr>
        <p:txBody>
          <a:bodyPr anchor="b">
            <a:normAutofit/>
          </a:bodyPr>
          <a:lstStyle/>
          <a:p>
            <a:r>
              <a:rPr lang="en-US" dirty="0"/>
              <a:t>Modeling</a:t>
            </a:r>
          </a:p>
        </p:txBody>
      </p:sp>
      <p:pic>
        <p:nvPicPr>
          <p:cNvPr id="4" name="Content Placeholder 3">
            <a:extLst>
              <a:ext uri="{FF2B5EF4-FFF2-40B4-BE49-F238E27FC236}">
                <a16:creationId xmlns:a16="http://schemas.microsoft.com/office/drawing/2014/main" id="{C29084DB-E660-444C-BF19-DB595B0DA9CD}"/>
              </a:ext>
            </a:extLst>
          </p:cNvPr>
          <p:cNvPicPr>
            <a:picLocks noGrp="1" noChangeAspect="1"/>
          </p:cNvPicPr>
          <p:nvPr>
            <p:ph idx="1"/>
          </p:nvPr>
        </p:nvPicPr>
        <p:blipFill>
          <a:blip r:embed="rId2"/>
          <a:stretch>
            <a:fillRect/>
          </a:stretch>
        </p:blipFill>
        <p:spPr>
          <a:xfrm>
            <a:off x="3005138" y="2147888"/>
            <a:ext cx="6238875" cy="1490663"/>
          </a:xfrm>
          <a:prstGeom prst="rect">
            <a:avLst/>
          </a:prstGeom>
        </p:spPr>
      </p:pic>
      <p:pic>
        <p:nvPicPr>
          <p:cNvPr id="5" name="Picture 4">
            <a:extLst>
              <a:ext uri="{FF2B5EF4-FFF2-40B4-BE49-F238E27FC236}">
                <a16:creationId xmlns:a16="http://schemas.microsoft.com/office/drawing/2014/main" id="{69FB5B5E-A442-4582-BEF9-DCB7A4253912}"/>
              </a:ext>
            </a:extLst>
          </p:cNvPr>
          <p:cNvPicPr>
            <a:picLocks noChangeAspect="1"/>
          </p:cNvPicPr>
          <p:nvPr/>
        </p:nvPicPr>
        <p:blipFill>
          <a:blip r:embed="rId3"/>
          <a:stretch>
            <a:fillRect/>
          </a:stretch>
        </p:blipFill>
        <p:spPr>
          <a:xfrm>
            <a:off x="3005138" y="3722688"/>
            <a:ext cx="6238875" cy="2103438"/>
          </a:xfrm>
          <a:prstGeom prst="rect">
            <a:avLst/>
          </a:prstGeom>
        </p:spPr>
      </p:pic>
    </p:spTree>
    <p:extLst>
      <p:ext uri="{BB962C8B-B14F-4D97-AF65-F5344CB8AC3E}">
        <p14:creationId xmlns:p14="http://schemas.microsoft.com/office/powerpoint/2010/main" val="14752517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23456-BFAE-4EE3-9449-FD5EBA97BC1A}"/>
              </a:ext>
            </a:extLst>
          </p:cNvPr>
          <p:cNvSpPr>
            <a:spLocks noGrp="1"/>
          </p:cNvSpPr>
          <p:nvPr>
            <p:ph type="title"/>
          </p:nvPr>
        </p:nvSpPr>
        <p:spPr/>
        <p:txBody>
          <a:bodyPr/>
          <a:lstStyle/>
          <a:p>
            <a:r>
              <a:rPr lang="en-US" dirty="0"/>
              <a:t>Modeling – All Skills</a:t>
            </a:r>
          </a:p>
        </p:txBody>
      </p:sp>
      <p:pic>
        <p:nvPicPr>
          <p:cNvPr id="4" name="Content Placeholder 3">
            <a:extLst>
              <a:ext uri="{FF2B5EF4-FFF2-40B4-BE49-F238E27FC236}">
                <a16:creationId xmlns:a16="http://schemas.microsoft.com/office/drawing/2014/main" id="{BC7CF96F-2989-43F5-A147-B833794D5CBB}"/>
              </a:ext>
            </a:extLst>
          </p:cNvPr>
          <p:cNvPicPr>
            <a:picLocks noGrp="1" noChangeAspect="1"/>
          </p:cNvPicPr>
          <p:nvPr>
            <p:ph idx="1"/>
          </p:nvPr>
        </p:nvPicPr>
        <p:blipFill>
          <a:blip r:embed="rId2"/>
          <a:stretch>
            <a:fillRect/>
          </a:stretch>
        </p:blipFill>
        <p:spPr>
          <a:xfrm>
            <a:off x="3496799" y="2108200"/>
            <a:ext cx="5258728" cy="3760788"/>
          </a:xfrm>
          <a:prstGeom prst="rect">
            <a:avLst/>
          </a:prstGeom>
        </p:spPr>
      </p:pic>
    </p:spTree>
    <p:extLst>
      <p:ext uri="{BB962C8B-B14F-4D97-AF65-F5344CB8AC3E}">
        <p14:creationId xmlns:p14="http://schemas.microsoft.com/office/powerpoint/2010/main" val="9341298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23456-BFAE-4EE3-9449-FD5EBA97BC1A}"/>
              </a:ext>
            </a:extLst>
          </p:cNvPr>
          <p:cNvSpPr>
            <a:spLocks noGrp="1"/>
          </p:cNvSpPr>
          <p:nvPr>
            <p:ph type="title"/>
          </p:nvPr>
        </p:nvSpPr>
        <p:spPr/>
        <p:txBody>
          <a:bodyPr/>
          <a:lstStyle/>
          <a:p>
            <a:r>
              <a:rPr lang="en-US" dirty="0"/>
              <a:t>Modeling – Less Skills</a:t>
            </a:r>
          </a:p>
        </p:txBody>
      </p:sp>
      <p:pic>
        <p:nvPicPr>
          <p:cNvPr id="7" name="Content Placeholder 6">
            <a:extLst>
              <a:ext uri="{FF2B5EF4-FFF2-40B4-BE49-F238E27FC236}">
                <a16:creationId xmlns:a16="http://schemas.microsoft.com/office/drawing/2014/main" id="{AE5B2899-75AC-4F7F-9BC5-7AA92FBDCE43}"/>
              </a:ext>
            </a:extLst>
          </p:cNvPr>
          <p:cNvPicPr>
            <a:picLocks noGrp="1" noChangeAspect="1"/>
          </p:cNvPicPr>
          <p:nvPr>
            <p:ph idx="1"/>
          </p:nvPr>
        </p:nvPicPr>
        <p:blipFill>
          <a:blip r:embed="rId2"/>
          <a:stretch>
            <a:fillRect/>
          </a:stretch>
        </p:blipFill>
        <p:spPr>
          <a:xfrm>
            <a:off x="1097280" y="1956920"/>
            <a:ext cx="9771428" cy="590476"/>
          </a:xfrm>
          <a:prstGeom prst="rect">
            <a:avLst/>
          </a:prstGeom>
        </p:spPr>
      </p:pic>
      <p:pic>
        <p:nvPicPr>
          <p:cNvPr id="8" name="Picture 7">
            <a:extLst>
              <a:ext uri="{FF2B5EF4-FFF2-40B4-BE49-F238E27FC236}">
                <a16:creationId xmlns:a16="http://schemas.microsoft.com/office/drawing/2014/main" id="{EB72006F-74C8-4084-AB06-843A5AE47A4A}"/>
              </a:ext>
            </a:extLst>
          </p:cNvPr>
          <p:cNvPicPr>
            <a:picLocks noChangeAspect="1"/>
          </p:cNvPicPr>
          <p:nvPr/>
        </p:nvPicPr>
        <p:blipFill>
          <a:blip r:embed="rId3"/>
          <a:stretch>
            <a:fillRect/>
          </a:stretch>
        </p:blipFill>
        <p:spPr>
          <a:xfrm>
            <a:off x="4068857" y="2547396"/>
            <a:ext cx="3477253" cy="3846135"/>
          </a:xfrm>
          <a:prstGeom prst="rect">
            <a:avLst/>
          </a:prstGeom>
        </p:spPr>
      </p:pic>
    </p:spTree>
    <p:extLst>
      <p:ext uri="{BB962C8B-B14F-4D97-AF65-F5344CB8AC3E}">
        <p14:creationId xmlns:p14="http://schemas.microsoft.com/office/powerpoint/2010/main" val="3156138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304800"/>
            <a:ext cx="10058400" cy="4346320"/>
          </a:xfrm>
        </p:spPr>
        <p:txBody>
          <a:bodyPr anchor="ctr">
            <a:normAutofit/>
          </a:bodyPr>
          <a:lstStyle/>
          <a:p>
            <a:pPr marL="457200" lvl="1" indent="0">
              <a:buNone/>
            </a:pPr>
            <a:r>
              <a:rPr lang="fr-FR" sz="2400" i="1" dirty="0"/>
              <a:t>Fédération Internationale de Football Association(FIFA ) </a:t>
            </a:r>
            <a:r>
              <a:rPr lang="fr-FR" sz="2400" i="1" dirty="0" err="1"/>
              <a:t>publishes</a:t>
            </a:r>
            <a:r>
              <a:rPr lang="fr-FR" sz="2400" i="1" dirty="0"/>
              <a:t> Player rating data set </a:t>
            </a:r>
            <a:r>
              <a:rPr lang="fr-FR" sz="2400" i="1" dirty="0" err="1"/>
              <a:t>which</a:t>
            </a:r>
            <a:r>
              <a:rPr lang="fr-FR" sz="2400" i="1" dirty="0"/>
              <a:t> </a:t>
            </a:r>
            <a:r>
              <a:rPr lang="fr-FR" sz="2400" i="1" dirty="0" err="1"/>
              <a:t>contains</a:t>
            </a:r>
            <a:r>
              <a:rPr lang="fr-FR" sz="2400" i="1" dirty="0"/>
              <a:t> over 85 </a:t>
            </a:r>
            <a:r>
              <a:rPr lang="fr-FR" sz="2400" i="1" dirty="0" err="1"/>
              <a:t>features</a:t>
            </a:r>
            <a:r>
              <a:rPr lang="fr-FR" sz="2400" i="1" dirty="0"/>
              <a:t> about 18000 </a:t>
            </a:r>
            <a:r>
              <a:rPr lang="fr-FR" sz="2400" i="1" dirty="0" err="1"/>
              <a:t>players</a:t>
            </a:r>
            <a:r>
              <a:rPr lang="fr-FR" sz="2400" i="1" dirty="0"/>
              <a:t>. The </a:t>
            </a:r>
            <a:r>
              <a:rPr lang="fr-FR" sz="2400" i="1" dirty="0" err="1"/>
              <a:t>feaures</a:t>
            </a:r>
            <a:r>
              <a:rPr lang="fr-FR" sz="2400" i="1" dirty="0"/>
              <a:t> and </a:t>
            </a:r>
            <a:r>
              <a:rPr lang="fr-FR" sz="2400" i="1" dirty="0" err="1"/>
              <a:t>players</a:t>
            </a:r>
            <a:r>
              <a:rPr lang="fr-FR" sz="2400" i="1" dirty="0"/>
              <a:t> are </a:t>
            </a:r>
            <a:r>
              <a:rPr lang="fr-FR" sz="2400" i="1" dirty="0" err="1"/>
              <a:t>updated</a:t>
            </a:r>
            <a:r>
              <a:rPr lang="fr-FR" sz="2400" i="1" dirty="0"/>
              <a:t> </a:t>
            </a:r>
            <a:r>
              <a:rPr lang="fr-FR" sz="2400" i="1" dirty="0" err="1"/>
              <a:t>annually</a:t>
            </a:r>
            <a:r>
              <a:rPr lang="fr-FR" sz="2400" i="1" dirty="0"/>
              <a:t> and </a:t>
            </a:r>
            <a:r>
              <a:rPr lang="fr-FR" sz="2400" i="1" dirty="0" err="1"/>
              <a:t>players</a:t>
            </a:r>
            <a:r>
              <a:rPr lang="fr-FR" sz="2400" i="1" dirty="0"/>
              <a:t> are </a:t>
            </a:r>
            <a:r>
              <a:rPr lang="fr-FR" sz="2400" i="1" dirty="0" err="1"/>
              <a:t>rated</a:t>
            </a:r>
            <a:r>
              <a:rPr lang="fr-FR" sz="2400" i="1" dirty="0"/>
              <a:t> </a:t>
            </a:r>
            <a:r>
              <a:rPr lang="fr-FR" sz="2400" i="1" dirty="0" err="1"/>
              <a:t>from</a:t>
            </a:r>
            <a:r>
              <a:rPr lang="fr-FR" sz="2400" i="1" dirty="0"/>
              <a:t> 1(</a:t>
            </a:r>
            <a:r>
              <a:rPr lang="fr-FR" sz="2400" i="1" dirty="0" err="1"/>
              <a:t>worst</a:t>
            </a:r>
            <a:r>
              <a:rPr lang="fr-FR" sz="2400" i="1" dirty="0"/>
              <a:t>) to 100(best) . The data set can </a:t>
            </a:r>
            <a:r>
              <a:rPr lang="fr-FR" sz="2400" i="1" dirty="0" err="1"/>
              <a:t>be</a:t>
            </a:r>
            <a:r>
              <a:rPr lang="fr-FR" sz="2400" i="1" dirty="0"/>
              <a:t> </a:t>
            </a:r>
            <a:r>
              <a:rPr lang="fr-FR" sz="2400" i="1" dirty="0" err="1"/>
              <a:t>used</a:t>
            </a:r>
            <a:r>
              <a:rPr lang="fr-FR" sz="2400" i="1" dirty="0"/>
              <a:t> for </a:t>
            </a:r>
            <a:r>
              <a:rPr lang="fr-FR" sz="2400" i="1" dirty="0" err="1"/>
              <a:t>various</a:t>
            </a:r>
            <a:r>
              <a:rPr lang="fr-FR" sz="2400" i="1" dirty="0"/>
              <a:t> </a:t>
            </a:r>
            <a:r>
              <a:rPr lang="fr-FR" sz="2400" i="1" dirty="0" err="1"/>
              <a:t>purposes</a:t>
            </a:r>
            <a:r>
              <a:rPr lang="fr-FR" sz="2400" i="1" dirty="0"/>
              <a:t>, one of </a:t>
            </a:r>
            <a:r>
              <a:rPr lang="fr-FR" sz="2400" i="1" dirty="0" err="1"/>
              <a:t>which</a:t>
            </a:r>
            <a:r>
              <a:rPr lang="fr-FR" sz="2400" i="1" dirty="0"/>
              <a:t> </a:t>
            </a:r>
            <a:r>
              <a:rPr lang="fr-FR" sz="2400" i="1" dirty="0" err="1"/>
              <a:t>is</a:t>
            </a:r>
            <a:r>
              <a:rPr lang="fr-FR" sz="2400" i="1" dirty="0"/>
              <a:t> in the gaming </a:t>
            </a:r>
            <a:r>
              <a:rPr lang="fr-FR" sz="2400" i="1" dirty="0" err="1"/>
              <a:t>industry</a:t>
            </a:r>
            <a:r>
              <a:rPr lang="fr-FR" sz="2400" i="1" dirty="0"/>
              <a:t>.</a:t>
            </a:r>
            <a:br>
              <a:rPr lang="fr-FR" sz="2400" i="1" dirty="0"/>
            </a:br>
            <a:br>
              <a:rPr lang="fr-FR" sz="2400" i="1" dirty="0"/>
            </a:br>
            <a:r>
              <a:rPr lang="fr-FR" sz="2400" i="1" dirty="0"/>
              <a:t>The goal of </a:t>
            </a:r>
            <a:r>
              <a:rPr lang="fr-FR" sz="2400" i="1" dirty="0" err="1"/>
              <a:t>this</a:t>
            </a:r>
            <a:r>
              <a:rPr lang="fr-FR" sz="2400" i="1" dirty="0"/>
              <a:t> </a:t>
            </a:r>
            <a:r>
              <a:rPr lang="fr-FR" sz="2400" i="1" dirty="0" err="1"/>
              <a:t>study</a:t>
            </a:r>
            <a:r>
              <a:rPr lang="fr-FR" sz="2400" i="1" dirty="0"/>
              <a:t> </a:t>
            </a:r>
            <a:r>
              <a:rPr lang="fr-FR" sz="2400" i="1" dirty="0" err="1"/>
              <a:t>is</a:t>
            </a:r>
            <a:r>
              <a:rPr lang="fr-FR" sz="2400" i="1" dirty="0"/>
              <a:t> to explore the 2019 publication of </a:t>
            </a:r>
            <a:r>
              <a:rPr lang="fr-FR" sz="2400" i="1" dirty="0" err="1"/>
              <a:t>this</a:t>
            </a:r>
            <a:r>
              <a:rPr lang="fr-FR" sz="2400" i="1" dirty="0"/>
              <a:t> </a:t>
            </a:r>
            <a:r>
              <a:rPr lang="fr-FR" sz="2400" i="1" dirty="0" err="1"/>
              <a:t>dataset</a:t>
            </a:r>
            <a:r>
              <a:rPr lang="fr-FR" sz="2400" i="1" dirty="0"/>
              <a:t> </a:t>
            </a:r>
            <a:r>
              <a:rPr lang="fr-FR" sz="2400" i="1" dirty="0" err="1"/>
              <a:t>using</a:t>
            </a:r>
            <a:r>
              <a:rPr lang="fr-FR" sz="2400" i="1" dirty="0"/>
              <a:t> </a:t>
            </a:r>
            <a:r>
              <a:rPr lang="fr-FR" sz="2400" i="1" dirty="0" err="1"/>
              <a:t>statistical</a:t>
            </a:r>
            <a:r>
              <a:rPr lang="fr-FR" sz="2400" i="1" dirty="0"/>
              <a:t> and </a:t>
            </a:r>
            <a:r>
              <a:rPr lang="fr-FR" sz="2400" i="1" dirty="0" err="1"/>
              <a:t>programatic</a:t>
            </a:r>
            <a:r>
              <a:rPr lang="fr-FR" sz="2400" i="1" dirty="0"/>
              <a:t> techniques.</a:t>
            </a:r>
            <a:endParaRPr lang="en-US" sz="24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17146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23456-BFAE-4EE3-9449-FD5EBA97BC1A}"/>
              </a:ext>
            </a:extLst>
          </p:cNvPr>
          <p:cNvSpPr>
            <a:spLocks noGrp="1"/>
          </p:cNvSpPr>
          <p:nvPr>
            <p:ph type="title"/>
          </p:nvPr>
        </p:nvSpPr>
        <p:spPr/>
        <p:txBody>
          <a:bodyPr/>
          <a:lstStyle/>
          <a:p>
            <a:r>
              <a:rPr lang="en-US" dirty="0"/>
              <a:t>Summary</a:t>
            </a:r>
          </a:p>
        </p:txBody>
      </p:sp>
      <p:sp>
        <p:nvSpPr>
          <p:cNvPr id="4" name="Content Placeholder 3">
            <a:extLst>
              <a:ext uri="{FF2B5EF4-FFF2-40B4-BE49-F238E27FC236}">
                <a16:creationId xmlns:a16="http://schemas.microsoft.com/office/drawing/2014/main" id="{C89CB4AC-A935-409D-9D65-3E4497A685C8}"/>
              </a:ext>
            </a:extLst>
          </p:cNvPr>
          <p:cNvSpPr>
            <a:spLocks noGrp="1"/>
          </p:cNvSpPr>
          <p:nvPr>
            <p:ph idx="1"/>
          </p:nvPr>
        </p:nvSpPr>
        <p:spPr/>
        <p:txBody>
          <a:bodyPr>
            <a:normAutofit fontScale="92500" lnSpcReduction="20000"/>
          </a:bodyPr>
          <a:lstStyle/>
          <a:p>
            <a:r>
              <a:rPr lang="en-US" dirty="0"/>
              <a:t>The focus of this analysis was to determine which of the attributes in the dataset contribute the most to players rating. We focused on the 34 skills and found that even though there were collinearity among them, they are a good predictors of the overall rating.</a:t>
            </a:r>
          </a:p>
          <a:p>
            <a:r>
              <a:rPr lang="en-US" dirty="0"/>
              <a:t>We analyzed distributions, correlations, and ran the data through ordinary least square model and charted the result. When all skills were included the model fit better.</a:t>
            </a:r>
          </a:p>
          <a:p>
            <a:r>
              <a:rPr lang="en-US" dirty="0"/>
              <a:t>Further evaluation of data and other attributes would reveal more insight to not just overall rating, but also player selection, positioning and other aspects of the game.</a:t>
            </a:r>
          </a:p>
          <a:p>
            <a:r>
              <a:rPr lang="en-US" dirty="0"/>
              <a:t>It would be interesting to see if height can be a predictor of heading accuracy, or weight with speed and/or stamina.</a:t>
            </a:r>
          </a:p>
          <a:p>
            <a:r>
              <a:rPr lang="en-US" dirty="0"/>
              <a:t>The main challenge of this study was lack of experience interpreting statistical findings. With more experience and using tools available, I believe I can overcome this challenge.</a:t>
            </a:r>
          </a:p>
          <a:p>
            <a:endParaRPr lang="en-US" dirty="0"/>
          </a:p>
        </p:txBody>
      </p:sp>
    </p:spTree>
    <p:extLst>
      <p:ext uri="{BB962C8B-B14F-4D97-AF65-F5344CB8AC3E}">
        <p14:creationId xmlns:p14="http://schemas.microsoft.com/office/powerpoint/2010/main" val="4942434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23456-BFAE-4EE3-9449-FD5EBA97BC1A}"/>
              </a:ext>
            </a:extLst>
          </p:cNvPr>
          <p:cNvSpPr>
            <a:spLocks noGrp="1"/>
          </p:cNvSpPr>
          <p:nvPr>
            <p:ph type="title"/>
          </p:nvPr>
        </p:nvSpPr>
        <p:spPr>
          <a:xfrm>
            <a:off x="643466" y="786383"/>
            <a:ext cx="3517567" cy="2093975"/>
          </a:xfrm>
          <a:prstGeom prst="rect">
            <a:avLst/>
          </a:prstGeom>
        </p:spPr>
        <p:txBody>
          <a:bodyPr anchor="b">
            <a:normAutofit/>
          </a:bodyPr>
          <a:lstStyle/>
          <a:p>
            <a:r>
              <a:rPr lang="en-US" dirty="0"/>
              <a:t>Conclusions</a:t>
            </a:r>
          </a:p>
        </p:txBody>
      </p:sp>
      <p:sp>
        <p:nvSpPr>
          <p:cNvPr id="5" name="Content Placeholder 4">
            <a:extLst>
              <a:ext uri="{FF2B5EF4-FFF2-40B4-BE49-F238E27FC236}">
                <a16:creationId xmlns:a16="http://schemas.microsoft.com/office/drawing/2014/main" id="{1CF8E51B-535A-4174-AA81-0D208BFDD551}"/>
              </a:ext>
            </a:extLst>
          </p:cNvPr>
          <p:cNvSpPr>
            <a:spLocks noGrp="1"/>
          </p:cNvSpPr>
          <p:nvPr>
            <p:ph idx="1"/>
          </p:nvPr>
        </p:nvSpPr>
        <p:spPr>
          <a:xfrm>
            <a:off x="5458984" y="812799"/>
            <a:ext cx="5928344" cy="5294757"/>
          </a:xfrm>
          <a:prstGeom prst="rect">
            <a:avLst/>
          </a:prstGeom>
        </p:spPr>
        <p:txBody>
          <a:bodyPr>
            <a:normAutofit/>
          </a:bodyPr>
          <a:lstStyle/>
          <a:p>
            <a:r>
              <a:rPr lang="en-US" dirty="0"/>
              <a:t>The skills rating had multicollinearity. We can eliminate them using a backward elimination technique by evaluating the coefficients, R2 and p-value at each iteration.</a:t>
            </a:r>
          </a:p>
          <a:p>
            <a:r>
              <a:rPr lang="en-US" dirty="0"/>
              <a:t>The prediction model was run with all skills and a subset. The prediction suffered when some skills were removed.</a:t>
            </a:r>
          </a:p>
          <a:p>
            <a:r>
              <a:rPr lang="en-US" dirty="0"/>
              <a:t>The dataset and its analysis can answer many other questions related to whether a player should be signed, what rate should the compensated, how long a contract to offer, can be a starter or better be on the bench until certain point in the game.</a:t>
            </a:r>
          </a:p>
          <a:p>
            <a:endParaRPr lang="en-US" dirty="0"/>
          </a:p>
        </p:txBody>
      </p:sp>
      <p:sp>
        <p:nvSpPr>
          <p:cNvPr id="10" name="Text Placeholder 3">
            <a:extLst>
              <a:ext uri="{FF2B5EF4-FFF2-40B4-BE49-F238E27FC236}">
                <a16:creationId xmlns:a16="http://schemas.microsoft.com/office/drawing/2014/main" id="{78901D0C-B96E-4CAB-8953-8DAB0735150F}"/>
              </a:ext>
            </a:extLst>
          </p:cNvPr>
          <p:cNvSpPr>
            <a:spLocks noGrp="1"/>
          </p:cNvSpPr>
          <p:nvPr>
            <p:ph type="body" sz="half" idx="2"/>
          </p:nvPr>
        </p:nvSpPr>
        <p:spPr>
          <a:xfrm>
            <a:off x="643465" y="3043050"/>
            <a:ext cx="3517567" cy="3064505"/>
          </a:xfrm>
        </p:spPr>
        <p:txBody>
          <a:bodyPr/>
          <a:lstStyle/>
          <a:p>
            <a:r>
              <a:rPr lang="en-US" dirty="0"/>
              <a:t>You need all the skills you can get to be number one.</a:t>
            </a:r>
          </a:p>
        </p:txBody>
      </p:sp>
    </p:spTree>
    <p:extLst>
      <p:ext uri="{BB962C8B-B14F-4D97-AF65-F5344CB8AC3E}">
        <p14:creationId xmlns:p14="http://schemas.microsoft.com/office/powerpoint/2010/main" val="1788576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23456-BFAE-4EE3-9449-FD5EBA97BC1A}"/>
              </a:ext>
            </a:extLst>
          </p:cNvPr>
          <p:cNvSpPr>
            <a:spLocks noGrp="1"/>
          </p:cNvSpPr>
          <p:nvPr>
            <p:ph type="title"/>
          </p:nvPr>
        </p:nvSpPr>
        <p:spPr/>
        <p:txBody>
          <a:bodyPr/>
          <a:lstStyle/>
          <a:p>
            <a:r>
              <a:rPr lang="en-US" dirty="0"/>
              <a:t>Dataset description</a:t>
            </a:r>
          </a:p>
        </p:txBody>
      </p:sp>
      <p:sp>
        <p:nvSpPr>
          <p:cNvPr id="3" name="Content Placeholder 2">
            <a:extLst>
              <a:ext uri="{FF2B5EF4-FFF2-40B4-BE49-F238E27FC236}">
                <a16:creationId xmlns:a16="http://schemas.microsoft.com/office/drawing/2014/main" id="{652BC3E4-3A19-4853-B1A3-0CA3AB0AEC50}"/>
              </a:ext>
            </a:extLst>
          </p:cNvPr>
          <p:cNvSpPr>
            <a:spLocks noGrp="1"/>
          </p:cNvSpPr>
          <p:nvPr>
            <p:ph idx="1"/>
          </p:nvPr>
        </p:nvSpPr>
        <p:spPr/>
        <p:txBody>
          <a:bodyPr/>
          <a:lstStyle/>
          <a:p>
            <a:pPr lvl="1">
              <a:buFont typeface="Arial" panose="020B0604020202020204" pitchFamily="34" charset="0"/>
              <a:buChar char="•"/>
            </a:pPr>
            <a:r>
              <a:rPr lang="en-US" sz="2000" dirty="0"/>
              <a:t>Single csv file</a:t>
            </a:r>
          </a:p>
          <a:p>
            <a:pPr lvl="1">
              <a:buFont typeface="Arial" panose="020B0604020202020204" pitchFamily="34" charset="0"/>
              <a:buChar char="•"/>
            </a:pPr>
            <a:r>
              <a:rPr lang="en-US" sz="2000" dirty="0"/>
              <a:t>18209 observations</a:t>
            </a:r>
          </a:p>
          <a:p>
            <a:pPr lvl="1">
              <a:buFont typeface="Arial" panose="020B0604020202020204" pitchFamily="34" charset="0"/>
              <a:buChar char="•"/>
            </a:pPr>
            <a:r>
              <a:rPr lang="en-US" sz="2000" dirty="0"/>
              <a:t>89 features </a:t>
            </a:r>
          </a:p>
          <a:p>
            <a:pPr lvl="1">
              <a:buFont typeface="Arial" panose="020B0604020202020204" pitchFamily="34" charset="0"/>
              <a:buChar char="•"/>
            </a:pPr>
            <a:r>
              <a:rPr lang="en-US" sz="2000" dirty="0"/>
              <a:t>34 features recording each player’s skills with rating of 1(bad) to 100(good)</a:t>
            </a:r>
          </a:p>
          <a:p>
            <a:pPr lvl="1">
              <a:buFont typeface="Arial" panose="020B0604020202020204" pitchFamily="34" charset="0"/>
              <a:buChar char="•"/>
            </a:pPr>
            <a:r>
              <a:rPr lang="en-US" sz="2000" dirty="0"/>
              <a:t>‘Potential’, ‘Overall’ features show the ratings based on various features such as skills, age, etc.. Their value ranges from 1(bad) to 5(good)</a:t>
            </a:r>
          </a:p>
          <a:p>
            <a:pPr lvl="1">
              <a:buFont typeface="Arial" panose="020B0604020202020204" pitchFamily="34" charset="0"/>
              <a:buChar char="•"/>
            </a:pPr>
            <a:r>
              <a:rPr lang="en-US" sz="2000" dirty="0"/>
              <a:t>Other features of interest:</a:t>
            </a:r>
          </a:p>
          <a:p>
            <a:pPr lvl="2">
              <a:buFont typeface="Arial" panose="020B0604020202020204" pitchFamily="34" charset="0"/>
              <a:buChar char="•"/>
            </a:pPr>
            <a:r>
              <a:rPr lang="en-US" sz="2000" dirty="0"/>
              <a:t>Age, weight, height</a:t>
            </a:r>
          </a:p>
          <a:p>
            <a:pPr lvl="1">
              <a:buFont typeface="Arial" panose="020B0604020202020204" pitchFamily="34" charset="0"/>
              <a:buChar char="•"/>
            </a:pPr>
            <a:endParaRPr lang="en-US" dirty="0"/>
          </a:p>
        </p:txBody>
      </p:sp>
    </p:spTree>
    <p:extLst>
      <p:ext uri="{BB962C8B-B14F-4D97-AF65-F5344CB8AC3E}">
        <p14:creationId xmlns:p14="http://schemas.microsoft.com/office/powerpoint/2010/main" val="880155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23456-BFAE-4EE3-9449-FD5EBA97BC1A}"/>
              </a:ext>
            </a:extLst>
          </p:cNvPr>
          <p:cNvSpPr>
            <a:spLocks noGrp="1"/>
          </p:cNvSpPr>
          <p:nvPr>
            <p:ph type="title"/>
          </p:nvPr>
        </p:nvSpPr>
        <p:spPr/>
        <p:txBody>
          <a:bodyPr/>
          <a:lstStyle/>
          <a:p>
            <a:r>
              <a:rPr lang="en-US" dirty="0"/>
              <a:t>Data Preparation</a:t>
            </a:r>
          </a:p>
        </p:txBody>
      </p:sp>
      <p:sp>
        <p:nvSpPr>
          <p:cNvPr id="3" name="Content Placeholder 2">
            <a:extLst>
              <a:ext uri="{FF2B5EF4-FFF2-40B4-BE49-F238E27FC236}">
                <a16:creationId xmlns:a16="http://schemas.microsoft.com/office/drawing/2014/main" id="{652BC3E4-3A19-4853-B1A3-0CA3AB0AEC50}"/>
              </a:ext>
            </a:extLst>
          </p:cNvPr>
          <p:cNvSpPr>
            <a:spLocks noGrp="1"/>
          </p:cNvSpPr>
          <p:nvPr>
            <p:ph idx="1"/>
          </p:nvPr>
        </p:nvSpPr>
        <p:spPr/>
        <p:txBody>
          <a:bodyPr/>
          <a:lstStyle/>
          <a:p>
            <a:pPr lvl="1">
              <a:buFont typeface="Arial" panose="020B0604020202020204" pitchFamily="34" charset="0"/>
              <a:buChar char="•"/>
            </a:pPr>
            <a:r>
              <a:rPr lang="en-US" sz="2000" dirty="0"/>
              <a:t>Import Dataset</a:t>
            </a:r>
          </a:p>
          <a:p>
            <a:pPr lvl="1">
              <a:buFont typeface="Arial" panose="020B0604020202020204" pitchFamily="34" charset="0"/>
              <a:buChar char="•"/>
            </a:pPr>
            <a:r>
              <a:rPr lang="en-US" sz="2000" dirty="0"/>
              <a:t>Replace ‘</a:t>
            </a:r>
            <a:r>
              <a:rPr lang="en-US" sz="2000" dirty="0" err="1"/>
              <a:t>lbs</a:t>
            </a:r>
            <a:r>
              <a:rPr lang="en-US" sz="2000" dirty="0"/>
              <a:t>’ from the weight and convert to integer</a:t>
            </a:r>
          </a:p>
          <a:p>
            <a:pPr lvl="1">
              <a:buFont typeface="Arial" panose="020B0604020202020204" pitchFamily="34" charset="0"/>
              <a:buChar char="•"/>
            </a:pPr>
            <a:r>
              <a:rPr lang="en-US" sz="2000" dirty="0"/>
              <a:t>Convert height from “</a:t>
            </a:r>
            <a:r>
              <a:rPr lang="en-US" sz="2000" dirty="0" err="1"/>
              <a:t>ft’inch</a:t>
            </a:r>
            <a:r>
              <a:rPr lang="en-US" sz="2000" dirty="0"/>
              <a:t>” to Inches as type integer place in new column(</a:t>
            </a:r>
            <a:r>
              <a:rPr lang="en-US" sz="2000" dirty="0" err="1"/>
              <a:t>Height_Inch</a:t>
            </a:r>
            <a:r>
              <a:rPr lang="en-US" sz="2000" dirty="0"/>
              <a:t>)</a:t>
            </a:r>
          </a:p>
          <a:p>
            <a:pPr lvl="1">
              <a:buFont typeface="Arial" panose="020B0604020202020204" pitchFamily="34" charset="0"/>
              <a:buChar char="•"/>
            </a:pPr>
            <a:r>
              <a:rPr lang="en-US" sz="2000" dirty="0"/>
              <a:t>Compute experience in years from signing date</a:t>
            </a:r>
          </a:p>
          <a:p>
            <a:pPr lvl="1">
              <a:buFont typeface="Arial" panose="020B0604020202020204" pitchFamily="34" charset="0"/>
              <a:buChar char="•"/>
            </a:pPr>
            <a:endParaRPr lang="en-US" sz="2000" dirty="0"/>
          </a:p>
          <a:p>
            <a:pPr lvl="1">
              <a:buFont typeface="Arial" panose="020B0604020202020204" pitchFamily="34" charset="0"/>
              <a:buChar char="•"/>
            </a:pPr>
            <a:endParaRPr lang="en-US" dirty="0"/>
          </a:p>
        </p:txBody>
      </p:sp>
    </p:spTree>
    <p:extLst>
      <p:ext uri="{BB962C8B-B14F-4D97-AF65-F5344CB8AC3E}">
        <p14:creationId xmlns:p14="http://schemas.microsoft.com/office/powerpoint/2010/main" val="3201616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23456-BFAE-4EE3-9449-FD5EBA97BC1A}"/>
              </a:ext>
            </a:extLst>
          </p:cNvPr>
          <p:cNvSpPr>
            <a:spLocks noGrp="1"/>
          </p:cNvSpPr>
          <p:nvPr>
            <p:ph type="title"/>
          </p:nvPr>
        </p:nvSpPr>
        <p:spPr/>
        <p:txBody>
          <a:bodyPr/>
          <a:lstStyle/>
          <a:p>
            <a:r>
              <a:rPr lang="en-US" dirty="0"/>
              <a:t>Question</a:t>
            </a:r>
          </a:p>
        </p:txBody>
      </p:sp>
      <p:sp>
        <p:nvSpPr>
          <p:cNvPr id="3" name="Content Placeholder 2">
            <a:extLst>
              <a:ext uri="{FF2B5EF4-FFF2-40B4-BE49-F238E27FC236}">
                <a16:creationId xmlns:a16="http://schemas.microsoft.com/office/drawing/2014/main" id="{652BC3E4-3A19-4853-B1A3-0CA3AB0AEC50}"/>
              </a:ext>
            </a:extLst>
          </p:cNvPr>
          <p:cNvSpPr>
            <a:spLocks noGrp="1"/>
          </p:cNvSpPr>
          <p:nvPr>
            <p:ph idx="1"/>
          </p:nvPr>
        </p:nvSpPr>
        <p:spPr/>
        <p:txBody>
          <a:bodyPr>
            <a:normAutofit/>
          </a:bodyPr>
          <a:lstStyle/>
          <a:p>
            <a:pPr lvl="1">
              <a:buFont typeface="Arial" panose="020B0604020202020204" pitchFamily="34" charset="0"/>
              <a:buChar char="•"/>
            </a:pPr>
            <a:r>
              <a:rPr lang="en-US" sz="2000" dirty="0"/>
              <a:t>Is the overall rating of players govern by their skill set.</a:t>
            </a:r>
          </a:p>
          <a:p>
            <a:pPr lvl="1">
              <a:buFont typeface="Arial" panose="020B0604020202020204" pitchFamily="34" charset="0"/>
              <a:buChar char="•"/>
            </a:pPr>
            <a:endParaRPr lang="en-US" sz="2000" dirty="0"/>
          </a:p>
        </p:txBody>
      </p:sp>
    </p:spTree>
    <p:extLst>
      <p:ext uri="{BB962C8B-B14F-4D97-AF65-F5344CB8AC3E}">
        <p14:creationId xmlns:p14="http://schemas.microsoft.com/office/powerpoint/2010/main" val="3007793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23456-BFAE-4EE3-9449-FD5EBA97BC1A}"/>
              </a:ext>
            </a:extLst>
          </p:cNvPr>
          <p:cNvSpPr>
            <a:spLocks noGrp="1"/>
          </p:cNvSpPr>
          <p:nvPr>
            <p:ph type="title"/>
          </p:nvPr>
        </p:nvSpPr>
        <p:spPr>
          <a:xfrm>
            <a:off x="1097280" y="286603"/>
            <a:ext cx="10058400" cy="1450757"/>
          </a:xfrm>
          <a:prstGeom prst="rect">
            <a:avLst/>
          </a:prstGeom>
        </p:spPr>
        <p:txBody>
          <a:bodyPr anchor="b">
            <a:normAutofit/>
          </a:bodyPr>
          <a:lstStyle/>
          <a:p>
            <a:r>
              <a:rPr lang="en-US" dirty="0"/>
              <a:t>Data Exploration-Best in skill</a:t>
            </a:r>
          </a:p>
        </p:txBody>
      </p:sp>
      <p:pic>
        <p:nvPicPr>
          <p:cNvPr id="10" name="Content Placeholder 9">
            <a:extLst>
              <a:ext uri="{FF2B5EF4-FFF2-40B4-BE49-F238E27FC236}">
                <a16:creationId xmlns:a16="http://schemas.microsoft.com/office/drawing/2014/main" id="{6E8C4CE2-1EB1-42B3-95FD-67237602D724}"/>
              </a:ext>
            </a:extLst>
          </p:cNvPr>
          <p:cNvPicPr>
            <a:picLocks noGrp="1" noChangeAspect="1"/>
          </p:cNvPicPr>
          <p:nvPr>
            <p:ph sz="half" idx="1"/>
          </p:nvPr>
        </p:nvPicPr>
        <p:blipFill>
          <a:blip r:embed="rId2"/>
          <a:stretch>
            <a:fillRect/>
          </a:stretch>
        </p:blipFill>
        <p:spPr>
          <a:xfrm>
            <a:off x="1036321" y="2120900"/>
            <a:ext cx="5059680" cy="4187536"/>
          </a:xfrm>
          <a:prstGeom prst="rect">
            <a:avLst/>
          </a:prstGeom>
          <a:noFill/>
        </p:spPr>
      </p:pic>
      <p:sp>
        <p:nvSpPr>
          <p:cNvPr id="15" name="Content Placeholder 3">
            <a:extLst>
              <a:ext uri="{FF2B5EF4-FFF2-40B4-BE49-F238E27FC236}">
                <a16:creationId xmlns:a16="http://schemas.microsoft.com/office/drawing/2014/main" id="{496346A9-AB89-4F5A-BEBC-E589E5987C68}"/>
              </a:ext>
            </a:extLst>
          </p:cNvPr>
          <p:cNvSpPr>
            <a:spLocks noGrp="1"/>
          </p:cNvSpPr>
          <p:nvPr>
            <p:ph sz="half" idx="2"/>
          </p:nvPr>
        </p:nvSpPr>
        <p:spPr>
          <a:xfrm>
            <a:off x="6515944" y="2120900"/>
            <a:ext cx="4639736" cy="3748194"/>
          </a:xfrm>
        </p:spPr>
        <p:txBody>
          <a:bodyPr/>
          <a:lstStyle/>
          <a:p>
            <a:r>
              <a:rPr lang="en-US" dirty="0"/>
              <a:t>Best player in each skill category. Lionel Messi is the best overall player and is best rated in more skills than others.</a:t>
            </a:r>
          </a:p>
        </p:txBody>
      </p:sp>
    </p:spTree>
    <p:extLst>
      <p:ext uri="{BB962C8B-B14F-4D97-AF65-F5344CB8AC3E}">
        <p14:creationId xmlns:p14="http://schemas.microsoft.com/office/powerpoint/2010/main" val="775292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23456-BFAE-4EE3-9449-FD5EBA97BC1A}"/>
              </a:ext>
            </a:extLst>
          </p:cNvPr>
          <p:cNvSpPr>
            <a:spLocks noGrp="1"/>
          </p:cNvSpPr>
          <p:nvPr>
            <p:ph type="title"/>
          </p:nvPr>
        </p:nvSpPr>
        <p:spPr/>
        <p:txBody>
          <a:bodyPr/>
          <a:lstStyle/>
          <a:p>
            <a:r>
              <a:rPr lang="en-US" dirty="0"/>
              <a:t>Data Exploration- Distributions</a:t>
            </a:r>
          </a:p>
        </p:txBody>
      </p:sp>
      <p:pic>
        <p:nvPicPr>
          <p:cNvPr id="8" name="Content Placeholder 7">
            <a:extLst>
              <a:ext uri="{FF2B5EF4-FFF2-40B4-BE49-F238E27FC236}">
                <a16:creationId xmlns:a16="http://schemas.microsoft.com/office/drawing/2014/main" id="{29E45383-591E-4062-84C3-8590CA31E57A}"/>
              </a:ext>
            </a:extLst>
          </p:cNvPr>
          <p:cNvPicPr>
            <a:picLocks noGrp="1" noChangeAspect="1"/>
          </p:cNvPicPr>
          <p:nvPr>
            <p:ph sz="half" idx="2"/>
          </p:nvPr>
        </p:nvPicPr>
        <p:blipFill>
          <a:blip r:embed="rId2"/>
          <a:stretch>
            <a:fillRect/>
          </a:stretch>
        </p:blipFill>
        <p:spPr>
          <a:xfrm>
            <a:off x="1293284" y="2119026"/>
            <a:ext cx="4247619" cy="3646605"/>
          </a:xfrm>
          <a:prstGeom prst="rect">
            <a:avLst/>
          </a:prstGeom>
        </p:spPr>
      </p:pic>
      <p:pic>
        <p:nvPicPr>
          <p:cNvPr id="9" name="Content Placeholder 8">
            <a:extLst>
              <a:ext uri="{FF2B5EF4-FFF2-40B4-BE49-F238E27FC236}">
                <a16:creationId xmlns:a16="http://schemas.microsoft.com/office/drawing/2014/main" id="{46010D0B-ECE5-4C64-B843-5524C4662605}"/>
              </a:ext>
            </a:extLst>
          </p:cNvPr>
          <p:cNvPicPr>
            <a:picLocks noGrp="1" noChangeAspect="1"/>
          </p:cNvPicPr>
          <p:nvPr>
            <p:ph sz="quarter" idx="4"/>
          </p:nvPr>
        </p:nvPicPr>
        <p:blipFill>
          <a:blip r:embed="rId3"/>
          <a:stretch>
            <a:fillRect/>
          </a:stretch>
        </p:blipFill>
        <p:spPr>
          <a:xfrm>
            <a:off x="6650311" y="2142836"/>
            <a:ext cx="4371429" cy="3646605"/>
          </a:xfrm>
          <a:prstGeom prst="rect">
            <a:avLst/>
          </a:prstGeom>
        </p:spPr>
      </p:pic>
    </p:spTree>
    <p:extLst>
      <p:ext uri="{BB962C8B-B14F-4D97-AF65-F5344CB8AC3E}">
        <p14:creationId xmlns:p14="http://schemas.microsoft.com/office/powerpoint/2010/main" val="363864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23456-BFAE-4EE3-9449-FD5EBA97BC1A}"/>
              </a:ext>
            </a:extLst>
          </p:cNvPr>
          <p:cNvSpPr>
            <a:spLocks noGrp="1"/>
          </p:cNvSpPr>
          <p:nvPr>
            <p:ph type="title"/>
          </p:nvPr>
        </p:nvSpPr>
        <p:spPr/>
        <p:txBody>
          <a:bodyPr/>
          <a:lstStyle/>
          <a:p>
            <a:r>
              <a:rPr lang="en-US" dirty="0"/>
              <a:t>Data Exploration- Distributions</a:t>
            </a:r>
          </a:p>
        </p:txBody>
      </p:sp>
      <p:pic>
        <p:nvPicPr>
          <p:cNvPr id="6" name="Content Placeholder 5">
            <a:extLst>
              <a:ext uri="{FF2B5EF4-FFF2-40B4-BE49-F238E27FC236}">
                <a16:creationId xmlns:a16="http://schemas.microsoft.com/office/drawing/2014/main" id="{7A507AD2-3F01-42DA-BDE1-50C92257A772}"/>
              </a:ext>
            </a:extLst>
          </p:cNvPr>
          <p:cNvPicPr>
            <a:picLocks noGrp="1" noChangeAspect="1"/>
          </p:cNvPicPr>
          <p:nvPr>
            <p:ph sz="half" idx="2"/>
          </p:nvPr>
        </p:nvPicPr>
        <p:blipFill>
          <a:blip r:embed="rId2"/>
          <a:stretch>
            <a:fillRect/>
          </a:stretch>
        </p:blipFill>
        <p:spPr>
          <a:xfrm>
            <a:off x="1302808" y="2142836"/>
            <a:ext cx="4228571" cy="3660890"/>
          </a:xfrm>
          <a:prstGeom prst="rect">
            <a:avLst/>
          </a:prstGeom>
        </p:spPr>
      </p:pic>
      <p:pic>
        <p:nvPicPr>
          <p:cNvPr id="11" name="Content Placeholder 10">
            <a:extLst>
              <a:ext uri="{FF2B5EF4-FFF2-40B4-BE49-F238E27FC236}">
                <a16:creationId xmlns:a16="http://schemas.microsoft.com/office/drawing/2014/main" id="{44AA8ABF-8B89-4650-8954-047B67A718A9}"/>
              </a:ext>
            </a:extLst>
          </p:cNvPr>
          <p:cNvPicPr>
            <a:picLocks noGrp="1" noChangeAspect="1"/>
          </p:cNvPicPr>
          <p:nvPr>
            <p:ph sz="quarter" idx="4"/>
          </p:nvPr>
        </p:nvPicPr>
        <p:blipFill>
          <a:blip r:embed="rId3"/>
          <a:stretch>
            <a:fillRect/>
          </a:stretch>
        </p:blipFill>
        <p:spPr>
          <a:xfrm>
            <a:off x="6669359" y="2142836"/>
            <a:ext cx="4333333" cy="3708509"/>
          </a:xfrm>
          <a:prstGeom prst="rect">
            <a:avLst/>
          </a:prstGeom>
        </p:spPr>
      </p:pic>
    </p:spTree>
    <p:extLst>
      <p:ext uri="{BB962C8B-B14F-4D97-AF65-F5344CB8AC3E}">
        <p14:creationId xmlns:p14="http://schemas.microsoft.com/office/powerpoint/2010/main" val="3785266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23456-BFAE-4EE3-9449-FD5EBA97BC1A}"/>
              </a:ext>
            </a:extLst>
          </p:cNvPr>
          <p:cNvSpPr>
            <a:spLocks noGrp="1"/>
          </p:cNvSpPr>
          <p:nvPr>
            <p:ph type="title"/>
          </p:nvPr>
        </p:nvSpPr>
        <p:spPr/>
        <p:txBody>
          <a:bodyPr/>
          <a:lstStyle/>
          <a:p>
            <a:r>
              <a:rPr lang="en-US" dirty="0"/>
              <a:t>Data Exploration- Distribution comparison</a:t>
            </a:r>
          </a:p>
        </p:txBody>
      </p:sp>
      <p:pic>
        <p:nvPicPr>
          <p:cNvPr id="4" name="Content Placeholder 3">
            <a:extLst>
              <a:ext uri="{FF2B5EF4-FFF2-40B4-BE49-F238E27FC236}">
                <a16:creationId xmlns:a16="http://schemas.microsoft.com/office/drawing/2014/main" id="{B07E2D04-EAEF-4B77-BC9C-B5632803D111}"/>
              </a:ext>
            </a:extLst>
          </p:cNvPr>
          <p:cNvPicPr>
            <a:picLocks noGrp="1" noChangeAspect="1"/>
          </p:cNvPicPr>
          <p:nvPr>
            <p:ph idx="1"/>
          </p:nvPr>
        </p:nvPicPr>
        <p:blipFill>
          <a:blip r:embed="rId2"/>
          <a:stretch>
            <a:fillRect/>
          </a:stretch>
        </p:blipFill>
        <p:spPr>
          <a:xfrm>
            <a:off x="306082" y="2076618"/>
            <a:ext cx="4361905" cy="2704762"/>
          </a:xfrm>
          <a:prstGeom prst="rect">
            <a:avLst/>
          </a:prstGeom>
        </p:spPr>
      </p:pic>
      <p:pic>
        <p:nvPicPr>
          <p:cNvPr id="5" name="Picture 4">
            <a:extLst>
              <a:ext uri="{FF2B5EF4-FFF2-40B4-BE49-F238E27FC236}">
                <a16:creationId xmlns:a16="http://schemas.microsoft.com/office/drawing/2014/main" id="{BA9B481F-27DF-4790-8D15-9749ED1495EF}"/>
              </a:ext>
            </a:extLst>
          </p:cNvPr>
          <p:cNvPicPr>
            <a:picLocks noChangeAspect="1"/>
          </p:cNvPicPr>
          <p:nvPr/>
        </p:nvPicPr>
        <p:blipFill>
          <a:blip r:embed="rId3"/>
          <a:stretch>
            <a:fillRect/>
          </a:stretch>
        </p:blipFill>
        <p:spPr>
          <a:xfrm>
            <a:off x="4754818" y="2076618"/>
            <a:ext cx="4104762" cy="3952381"/>
          </a:xfrm>
          <a:prstGeom prst="rect">
            <a:avLst/>
          </a:prstGeom>
        </p:spPr>
      </p:pic>
      <p:pic>
        <p:nvPicPr>
          <p:cNvPr id="6" name="Picture 5">
            <a:extLst>
              <a:ext uri="{FF2B5EF4-FFF2-40B4-BE49-F238E27FC236}">
                <a16:creationId xmlns:a16="http://schemas.microsoft.com/office/drawing/2014/main" id="{08799C4F-D3F0-4347-BA67-3E465FA8FB61}"/>
              </a:ext>
            </a:extLst>
          </p:cNvPr>
          <p:cNvPicPr>
            <a:picLocks noChangeAspect="1"/>
          </p:cNvPicPr>
          <p:nvPr/>
        </p:nvPicPr>
        <p:blipFill>
          <a:blip r:embed="rId4"/>
          <a:stretch>
            <a:fillRect/>
          </a:stretch>
        </p:blipFill>
        <p:spPr>
          <a:xfrm>
            <a:off x="9234372" y="2076618"/>
            <a:ext cx="2276190" cy="2819048"/>
          </a:xfrm>
          <a:prstGeom prst="rect">
            <a:avLst/>
          </a:prstGeom>
        </p:spPr>
      </p:pic>
    </p:spTree>
    <p:extLst>
      <p:ext uri="{BB962C8B-B14F-4D97-AF65-F5344CB8AC3E}">
        <p14:creationId xmlns:p14="http://schemas.microsoft.com/office/powerpoint/2010/main" val="4009903427"/>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otalTime>0</TotalTime>
  <Words>565</Words>
  <Application>Microsoft Office PowerPoint</Application>
  <PresentationFormat>Widescreen</PresentationFormat>
  <Paragraphs>45</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Bookman Old Style</vt:lpstr>
      <vt:lpstr>Calibri</vt:lpstr>
      <vt:lpstr>Franklin Gothic Book</vt:lpstr>
      <vt:lpstr>1_RetrospectVTI</vt:lpstr>
      <vt:lpstr>International Soccer Player Ratings</vt:lpstr>
      <vt:lpstr>Fédération Internationale de Football Association(FIFA ) publishes Player rating data set which contains over 85 features about 18000 players. The feaures and players are updated annually and players are rated from 1(worst) to 100(best) . The data set can be used for various purposes, one of which is in the gaming industry.  The goal of this study is to explore the 2019 publication of this dataset using statistical and programatic techniques.</vt:lpstr>
      <vt:lpstr>Dataset description</vt:lpstr>
      <vt:lpstr>Data Preparation</vt:lpstr>
      <vt:lpstr>Question</vt:lpstr>
      <vt:lpstr>Data Exploration-Best in skill</vt:lpstr>
      <vt:lpstr>Data Exploration- Distributions</vt:lpstr>
      <vt:lpstr>Data Exploration- Distributions</vt:lpstr>
      <vt:lpstr>Data Exploration- Distribution comparison</vt:lpstr>
      <vt:lpstr>Data Exploration- Distribution</vt:lpstr>
      <vt:lpstr>Data Exploration- Distribution</vt:lpstr>
      <vt:lpstr>Data Exploration- Distribution</vt:lpstr>
      <vt:lpstr>Data Exploration- Distribution</vt:lpstr>
      <vt:lpstr>Data Exploration- Scatter plot</vt:lpstr>
      <vt:lpstr>Modeling Coefficients</vt:lpstr>
      <vt:lpstr>Modeling Correlations</vt:lpstr>
      <vt:lpstr>Modeling</vt:lpstr>
      <vt:lpstr>Modeling – All Skills</vt:lpstr>
      <vt:lpstr>Modeling – Less Skills</vt:lpstr>
      <vt:lpstr>Summary</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2020-02-29T19:16:28Z</dcterms:created>
  <dcterms:modified xsi:type="dcterms:W3CDTF">2020-02-29T19:32:36Z</dcterms:modified>
</cp:coreProperties>
</file>