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58" r:id="rId5"/>
    <p:sldId id="260" r:id="rId6"/>
    <p:sldId id="261" r:id="rId7"/>
    <p:sldId id="262" r:id="rId8"/>
    <p:sldId id="263" r:id="rId9"/>
    <p:sldId id="264" r:id="rId10"/>
    <p:sldId id="272" r:id="rId11"/>
    <p:sldId id="265" r:id="rId12"/>
    <p:sldId id="266" r:id="rId13"/>
    <p:sldId id="268" r:id="rId14"/>
    <p:sldId id="267"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8418" autoAdjust="0"/>
  </p:normalViewPr>
  <p:slideViewPr>
    <p:cSldViewPr snapToGrid="0">
      <p:cViewPr varScale="1">
        <p:scale>
          <a:sx n="74" d="100"/>
          <a:sy n="74"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211BF-31F1-4FC2-BB1E-F92878FDFD52}"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FA1B9-427B-47D9-B1DA-1AADC2CFF5FF}" type="slidenum">
              <a:rPr lang="en-US" smtClean="0"/>
              <a:t>‹#›</a:t>
            </a:fld>
            <a:endParaRPr lang="en-US"/>
          </a:p>
        </p:txBody>
      </p:sp>
    </p:spTree>
    <p:extLst>
      <p:ext uri="{BB962C8B-B14F-4D97-AF65-F5344CB8AC3E}">
        <p14:creationId xmlns:p14="http://schemas.microsoft.com/office/powerpoint/2010/main" val="342712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FA1B9-427B-47D9-B1DA-1AADC2CFF5FF}" type="slidenum">
              <a:rPr lang="en-US" smtClean="0"/>
              <a:t>1</a:t>
            </a:fld>
            <a:endParaRPr lang="en-US"/>
          </a:p>
        </p:txBody>
      </p:sp>
    </p:spTree>
    <p:extLst>
      <p:ext uri="{BB962C8B-B14F-4D97-AF65-F5344CB8AC3E}">
        <p14:creationId xmlns:p14="http://schemas.microsoft.com/office/powerpoint/2010/main" val="2230806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show you the results of an analysis done using Machine learning</a:t>
            </a:r>
          </a:p>
        </p:txBody>
      </p:sp>
      <p:sp>
        <p:nvSpPr>
          <p:cNvPr id="4" name="Slide Number Placeholder 3"/>
          <p:cNvSpPr>
            <a:spLocks noGrp="1"/>
          </p:cNvSpPr>
          <p:nvPr>
            <p:ph type="sldNum" sz="quarter" idx="5"/>
          </p:nvPr>
        </p:nvSpPr>
        <p:spPr/>
        <p:txBody>
          <a:bodyPr/>
          <a:lstStyle/>
          <a:p>
            <a:fld id="{AC2FA1B9-427B-47D9-B1DA-1AADC2CFF5FF}" type="slidenum">
              <a:rPr lang="en-US" smtClean="0"/>
              <a:t>13</a:t>
            </a:fld>
            <a:endParaRPr lang="en-US"/>
          </a:p>
        </p:txBody>
      </p:sp>
    </p:spTree>
    <p:extLst>
      <p:ext uri="{BB962C8B-B14F-4D97-AF65-F5344CB8AC3E}">
        <p14:creationId xmlns:p14="http://schemas.microsoft.com/office/powerpoint/2010/main" val="271400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Long Short-Term Memory (LSTM) is a type of recurrent neural network (RNN) architecture that can learn long-term dependencies and is widely used in natural language processing, speech recognition, and other sequence-based or time series tasks. We applied it to 10 years of data. The blue line is the closing price for the 1</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71/5 years. This data was used to train the model. The orange line is the actual closing price for the remainder of the data and the green line is the prediction by the algorithm.</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2FA1B9-427B-47D9-B1DA-1AADC2CFF5FF}" type="slidenum">
              <a:rPr lang="en-US" smtClean="0"/>
              <a:t>14</a:t>
            </a:fld>
            <a:endParaRPr lang="en-US"/>
          </a:p>
        </p:txBody>
      </p:sp>
    </p:spTree>
    <p:extLst>
      <p:ext uri="{BB962C8B-B14F-4D97-AF65-F5344CB8AC3E}">
        <p14:creationId xmlns:p14="http://schemas.microsoft.com/office/powerpoint/2010/main" val="2850282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get a better view of the accuracy, we zoomed in and put them side by side. The accuracy is not  great, but by tuning the algorithm, we can achieve better results.</a:t>
            </a:r>
          </a:p>
        </p:txBody>
      </p:sp>
      <p:sp>
        <p:nvSpPr>
          <p:cNvPr id="4" name="Slide Number Placeholder 3"/>
          <p:cNvSpPr>
            <a:spLocks noGrp="1"/>
          </p:cNvSpPr>
          <p:nvPr>
            <p:ph type="sldNum" sz="quarter" idx="5"/>
          </p:nvPr>
        </p:nvSpPr>
        <p:spPr/>
        <p:txBody>
          <a:bodyPr/>
          <a:lstStyle/>
          <a:p>
            <a:fld id="{AC2FA1B9-427B-47D9-B1DA-1AADC2CFF5FF}" type="slidenum">
              <a:rPr lang="en-US" smtClean="0"/>
              <a:t>15</a:t>
            </a:fld>
            <a:endParaRPr lang="en-US"/>
          </a:p>
        </p:txBody>
      </p:sp>
    </p:spTree>
    <p:extLst>
      <p:ext uri="{BB962C8B-B14F-4D97-AF65-F5344CB8AC3E}">
        <p14:creationId xmlns:p14="http://schemas.microsoft.com/office/powerpoint/2010/main" val="154670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on this effort, we can build a front-end to this application to allow better user access. Adding more technical indicators to the portfolio, improving model performance and adding other machine learning algorithms would be a good way forward.</a:t>
            </a:r>
          </a:p>
        </p:txBody>
      </p:sp>
      <p:sp>
        <p:nvSpPr>
          <p:cNvPr id="4" name="Slide Number Placeholder 3"/>
          <p:cNvSpPr>
            <a:spLocks noGrp="1"/>
          </p:cNvSpPr>
          <p:nvPr>
            <p:ph type="sldNum" sz="quarter" idx="5"/>
          </p:nvPr>
        </p:nvSpPr>
        <p:spPr/>
        <p:txBody>
          <a:bodyPr/>
          <a:lstStyle/>
          <a:p>
            <a:fld id="{AC2FA1B9-427B-47D9-B1DA-1AADC2CFF5FF}" type="slidenum">
              <a:rPr lang="en-US" smtClean="0"/>
              <a:t>16</a:t>
            </a:fld>
            <a:endParaRPr lang="en-US"/>
          </a:p>
        </p:txBody>
      </p:sp>
    </p:spTree>
    <p:extLst>
      <p:ext uri="{BB962C8B-B14F-4D97-AF65-F5344CB8AC3E}">
        <p14:creationId xmlns:p14="http://schemas.microsoft.com/office/powerpoint/2010/main" val="1600953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Predicting stock behavior has been and continues to be complex. Even more so in the modern world with unpredictable events that affect the market. This is a challenge for both investors and financial advisors. Knowledgeable investors equipped with additional tools based on statistical analysis and machine learning would make more calculated decisions in their investment.</a:t>
            </a:r>
            <a:endParaRPr lang="en-US" sz="1400" dirty="0"/>
          </a:p>
          <a:p>
            <a:endParaRPr lang="en-US" dirty="0"/>
          </a:p>
        </p:txBody>
      </p:sp>
      <p:sp>
        <p:nvSpPr>
          <p:cNvPr id="4" name="Slide Number Placeholder 3"/>
          <p:cNvSpPr>
            <a:spLocks noGrp="1"/>
          </p:cNvSpPr>
          <p:nvPr>
            <p:ph type="sldNum" sz="quarter" idx="5"/>
          </p:nvPr>
        </p:nvSpPr>
        <p:spPr/>
        <p:txBody>
          <a:bodyPr/>
          <a:lstStyle/>
          <a:p>
            <a:fld id="{AC2FA1B9-427B-47D9-B1DA-1AADC2CFF5FF}" type="slidenum">
              <a:rPr lang="en-US" smtClean="0"/>
              <a:t>2</a:t>
            </a:fld>
            <a:endParaRPr lang="en-US"/>
          </a:p>
        </p:txBody>
      </p:sp>
    </p:spTree>
    <p:extLst>
      <p:ext uri="{BB962C8B-B14F-4D97-AF65-F5344CB8AC3E}">
        <p14:creationId xmlns:p14="http://schemas.microsoft.com/office/powerpoint/2010/main" val="1056007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market analysis looks at fundamentals. Fundamentals in market analysis refer to the economic, financial, and industry-specific data that analysts use to evaluate the health and potential of a company, sector, or market. These fundamentals provide insights into the underlying factors that drive market trends and help investors make informed decisions about buying or selling securities.</a:t>
            </a:r>
          </a:p>
        </p:txBody>
      </p:sp>
      <p:sp>
        <p:nvSpPr>
          <p:cNvPr id="4" name="Slide Number Placeholder 3"/>
          <p:cNvSpPr>
            <a:spLocks noGrp="1"/>
          </p:cNvSpPr>
          <p:nvPr>
            <p:ph type="sldNum" sz="quarter" idx="5"/>
          </p:nvPr>
        </p:nvSpPr>
        <p:spPr/>
        <p:txBody>
          <a:bodyPr/>
          <a:lstStyle/>
          <a:p>
            <a:fld id="{AC2FA1B9-427B-47D9-B1DA-1AADC2CFF5FF}" type="slidenum">
              <a:rPr lang="en-US" smtClean="0"/>
              <a:t>3</a:t>
            </a:fld>
            <a:endParaRPr lang="en-US"/>
          </a:p>
        </p:txBody>
      </p:sp>
    </p:spTree>
    <p:extLst>
      <p:ext uri="{BB962C8B-B14F-4D97-AF65-F5344CB8AC3E}">
        <p14:creationId xmlns:p14="http://schemas.microsoft.com/office/powerpoint/2010/main" val="206640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indicators are mathematical calculations based on the price and/or volume of a security, such as a stock or a currency. They  help investors identify trends and patterns in market behavior. Technical analysts use these indicators to analyze historical price and volume data, and to predict future price movements. Here, the technical indicator is a 50-day moving average.</a:t>
            </a:r>
          </a:p>
          <a:p>
            <a:endParaRPr lang="en-US" dirty="0"/>
          </a:p>
          <a:p>
            <a:r>
              <a:rPr lang="en-US" dirty="0"/>
              <a:t>When the closing price of a security is above its 50-day moving average, it suggests that the security is in an uptrend, and that the price has been trending higher over the past 50 days on average. This can indicate that the security is being bought by investors, which can lead to further price increases.</a:t>
            </a:r>
          </a:p>
        </p:txBody>
      </p:sp>
      <p:sp>
        <p:nvSpPr>
          <p:cNvPr id="4" name="Slide Number Placeholder 3"/>
          <p:cNvSpPr>
            <a:spLocks noGrp="1"/>
          </p:cNvSpPr>
          <p:nvPr>
            <p:ph type="sldNum" sz="quarter" idx="5"/>
          </p:nvPr>
        </p:nvSpPr>
        <p:spPr/>
        <p:txBody>
          <a:bodyPr/>
          <a:lstStyle/>
          <a:p>
            <a:fld id="{AC2FA1B9-427B-47D9-B1DA-1AADC2CFF5FF}" type="slidenum">
              <a:rPr lang="en-US" smtClean="0"/>
              <a:t>4</a:t>
            </a:fld>
            <a:endParaRPr lang="en-US"/>
          </a:p>
        </p:txBody>
      </p:sp>
    </p:spTree>
    <p:extLst>
      <p:ext uri="{BB962C8B-B14F-4D97-AF65-F5344CB8AC3E}">
        <p14:creationId xmlns:p14="http://schemas.microsoft.com/office/powerpoint/2010/main" val="1471806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show three technical indicators.</a:t>
            </a:r>
          </a:p>
        </p:txBody>
      </p:sp>
      <p:sp>
        <p:nvSpPr>
          <p:cNvPr id="4" name="Slide Number Placeholder 3"/>
          <p:cNvSpPr>
            <a:spLocks noGrp="1"/>
          </p:cNvSpPr>
          <p:nvPr>
            <p:ph type="sldNum" sz="quarter" idx="5"/>
          </p:nvPr>
        </p:nvSpPr>
        <p:spPr/>
        <p:txBody>
          <a:bodyPr/>
          <a:lstStyle/>
          <a:p>
            <a:fld id="{AC2FA1B9-427B-47D9-B1DA-1AADC2CFF5FF}" type="slidenum">
              <a:rPr lang="en-US" smtClean="0"/>
              <a:t>8</a:t>
            </a:fld>
            <a:endParaRPr lang="en-US"/>
          </a:p>
        </p:txBody>
      </p:sp>
    </p:spTree>
    <p:extLst>
      <p:ext uri="{BB962C8B-B14F-4D97-AF65-F5344CB8AC3E}">
        <p14:creationId xmlns:p14="http://schemas.microsoft.com/office/powerpoint/2010/main" val="1968890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Relative Strength Index or RSI, measures speed and magnitude of a stock’s most recent price changes (up or down).  This will help evaluate whether a stock is overvalued (don’t buy) or undervalued(buy). Shown below, the stock for AMAT was overvalued in 2016,2017 and undervalued since 2021-22.</a:t>
            </a:r>
          </a:p>
        </p:txBody>
      </p:sp>
      <p:sp>
        <p:nvSpPr>
          <p:cNvPr id="4" name="Slide Number Placeholder 3"/>
          <p:cNvSpPr>
            <a:spLocks noGrp="1"/>
          </p:cNvSpPr>
          <p:nvPr>
            <p:ph type="sldNum" sz="quarter" idx="5"/>
          </p:nvPr>
        </p:nvSpPr>
        <p:spPr/>
        <p:txBody>
          <a:bodyPr/>
          <a:lstStyle/>
          <a:p>
            <a:fld id="{AC2FA1B9-427B-47D9-B1DA-1AADC2CFF5FF}" type="slidenum">
              <a:rPr lang="en-US" smtClean="0"/>
              <a:t>9</a:t>
            </a:fld>
            <a:endParaRPr lang="en-US"/>
          </a:p>
        </p:txBody>
      </p:sp>
    </p:spTree>
    <p:extLst>
      <p:ext uri="{BB962C8B-B14F-4D97-AF65-F5344CB8AC3E}">
        <p14:creationId xmlns:p14="http://schemas.microsoft.com/office/powerpoint/2010/main" val="252066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2800" b="0" i="0" dirty="0">
                <a:solidFill>
                  <a:srgbClr val="374151"/>
                </a:solidFill>
                <a:effectLst/>
                <a:latin typeface="Söhne"/>
              </a:rPr>
              <a:t>Bollinger Bands is a technical indicator that can help investors analyze the volatility of a security and identify potential price trends and reversals. They show volatility in the width of the band. Narrow means less volatile. It also shows that if the closing price in red is close to the upper band, the stock is over bought. It is over sold if the price is close to the lower band. If the price in red stays above middle line in black, it is trending upward; other wise it is trending downward.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2FA1B9-427B-47D9-B1DA-1AADC2CFF5FF}" type="slidenum">
              <a:rPr lang="en-US" smtClean="0"/>
              <a:t>10</a:t>
            </a:fld>
            <a:endParaRPr lang="en-US"/>
          </a:p>
        </p:txBody>
      </p:sp>
    </p:spTree>
    <p:extLst>
      <p:ext uri="{BB962C8B-B14F-4D97-AF65-F5344CB8AC3E}">
        <p14:creationId xmlns:p14="http://schemas.microsoft.com/office/powerpoint/2010/main" val="131474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Aroon Oscillators is a technical indicator that are used to identify the strength and direction of a trend. The indicator consists of two lines: the Aroon-Up and the Aroon-Down. The Aroon-Up measures the number of periods since the highest high, while the Aroon-Down measures the number of periods since the lowest low. When the Aroon-Up is above the Aroon-Down, it indicates an uptrend, while when the Aroon-Down is above the Aroon-Up, it indicates a downtrend. Shown below, AMT is trending downward. </a:t>
            </a:r>
          </a:p>
        </p:txBody>
      </p:sp>
      <p:sp>
        <p:nvSpPr>
          <p:cNvPr id="4" name="Slide Number Placeholder 3"/>
          <p:cNvSpPr>
            <a:spLocks noGrp="1"/>
          </p:cNvSpPr>
          <p:nvPr>
            <p:ph type="sldNum" sz="quarter" idx="5"/>
          </p:nvPr>
        </p:nvSpPr>
        <p:spPr/>
        <p:txBody>
          <a:bodyPr/>
          <a:lstStyle/>
          <a:p>
            <a:fld id="{AC2FA1B9-427B-47D9-B1DA-1AADC2CFF5FF}" type="slidenum">
              <a:rPr lang="en-US" smtClean="0"/>
              <a:t>11</a:t>
            </a:fld>
            <a:endParaRPr lang="en-US"/>
          </a:p>
        </p:txBody>
      </p:sp>
    </p:spTree>
    <p:extLst>
      <p:ext uri="{BB962C8B-B14F-4D97-AF65-F5344CB8AC3E}">
        <p14:creationId xmlns:p14="http://schemas.microsoft.com/office/powerpoint/2010/main" val="3012079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Acceleration Bands is a technical indicator that uses volatility to identify potential price trends in the market. The indicator consists of three lines: the upper band, the lower band, and the centerline. The upper and lower bands are based on the standard deviation of the price from the centerline, while the centerline is typically a moving average. Shown here, when the price touches or crosses the upper band it indicates that the trend is losing its momentum and due for a reversal.</a:t>
            </a:r>
          </a:p>
        </p:txBody>
      </p:sp>
      <p:sp>
        <p:nvSpPr>
          <p:cNvPr id="4" name="Slide Number Placeholder 3"/>
          <p:cNvSpPr>
            <a:spLocks noGrp="1"/>
          </p:cNvSpPr>
          <p:nvPr>
            <p:ph type="sldNum" sz="quarter" idx="5"/>
          </p:nvPr>
        </p:nvSpPr>
        <p:spPr/>
        <p:txBody>
          <a:bodyPr/>
          <a:lstStyle/>
          <a:p>
            <a:fld id="{AC2FA1B9-427B-47D9-B1DA-1AADC2CFF5FF}" type="slidenum">
              <a:rPr lang="en-US" smtClean="0"/>
              <a:t>12</a:t>
            </a:fld>
            <a:endParaRPr lang="en-US"/>
          </a:p>
        </p:txBody>
      </p:sp>
    </p:spTree>
    <p:extLst>
      <p:ext uri="{BB962C8B-B14F-4D97-AF65-F5344CB8AC3E}">
        <p14:creationId xmlns:p14="http://schemas.microsoft.com/office/powerpoint/2010/main" val="339549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037B-4A2D-081C-B81F-CAAAB43C4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60E5AB-54E7-CAE1-EF10-1FEAFE69B7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020916-43C9-C69F-80E8-EE249926F66A}"/>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5" name="Footer Placeholder 4">
            <a:extLst>
              <a:ext uri="{FF2B5EF4-FFF2-40B4-BE49-F238E27FC236}">
                <a16:creationId xmlns:a16="http://schemas.microsoft.com/office/drawing/2014/main" id="{2C4DDAF0-E34F-136D-5405-5F15FDF0A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1E97-FED3-9E9B-7C58-DB95CFAFA094}"/>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272043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16F8-2EE6-9479-BEAF-6D1AFA4E5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CCE7A6-099F-5884-3C53-3481DA3144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2B4E2-E48F-1AEF-E690-EFA8AFAF0894}"/>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5" name="Footer Placeholder 4">
            <a:extLst>
              <a:ext uri="{FF2B5EF4-FFF2-40B4-BE49-F238E27FC236}">
                <a16:creationId xmlns:a16="http://schemas.microsoft.com/office/drawing/2014/main" id="{1463FAD0-C3FB-6643-F55B-B534DDF14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181C1-C312-6884-868F-2526DA3A0AF9}"/>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158865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606ED-3C99-58A3-1CDE-AA614FD87C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D54D7-CF06-C909-16EB-D66EEF7DA3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86A38-6092-0F04-59B9-FE025AA4019A}"/>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5" name="Footer Placeholder 4">
            <a:extLst>
              <a:ext uri="{FF2B5EF4-FFF2-40B4-BE49-F238E27FC236}">
                <a16:creationId xmlns:a16="http://schemas.microsoft.com/office/drawing/2014/main" id="{61CCECB9-3E00-0B6E-6122-A5962E112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EB4F4-FEDC-2127-454A-4CFDFA5A1EED}"/>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426669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B47C-DF37-55B1-1590-3E1C4C00B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1ED1B5-D3D8-5165-D978-A602079BB4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3F0A4-CE4B-3AFE-6627-EA9865453FE9}"/>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5" name="Footer Placeholder 4">
            <a:extLst>
              <a:ext uri="{FF2B5EF4-FFF2-40B4-BE49-F238E27FC236}">
                <a16:creationId xmlns:a16="http://schemas.microsoft.com/office/drawing/2014/main" id="{99DEEF01-3C3E-D774-E0F6-559445C07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9C31-BD0A-E864-C53B-B2C919C68DE3}"/>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348388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9F1F-CEE5-14C4-717C-3963319E3F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F8EFA2-8CD3-25D1-BC59-F786D1CC1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7137DC-511D-6C81-5432-989D7C3F1E7A}"/>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5" name="Footer Placeholder 4">
            <a:extLst>
              <a:ext uri="{FF2B5EF4-FFF2-40B4-BE49-F238E27FC236}">
                <a16:creationId xmlns:a16="http://schemas.microsoft.com/office/drawing/2014/main" id="{EA856FCC-D088-5139-D76E-2D6738255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E808C-3607-729B-5004-FB9ABD2121A3}"/>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120492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B36D-3CF2-1EC0-4081-5748D8D56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DFA82-C10A-D2EA-4C61-16B55A786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B8547-BA7A-ED08-7F28-C932787F47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F14468-EBB9-17FC-7E04-2F6EDEF2914B}"/>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6" name="Footer Placeholder 5">
            <a:extLst>
              <a:ext uri="{FF2B5EF4-FFF2-40B4-BE49-F238E27FC236}">
                <a16:creationId xmlns:a16="http://schemas.microsoft.com/office/drawing/2014/main" id="{52B7D20B-339E-2584-39E4-2134BBB2B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3FA2F-9DB7-1645-C6EC-12D63695F8DD}"/>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89602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1D08-4C06-6BE6-96D8-6855F4F74C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A33BE-0CFE-8D61-0F96-22E8F9895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F7367B-D3F5-B5CB-9127-43CFEC40FB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BBD993-118A-14AE-3D7A-0CA6BA1B1E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10035-1F95-3299-333F-E1EB82BD4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EF959F-E58F-8B28-6E7C-0E07B224B5FA}"/>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8" name="Footer Placeholder 7">
            <a:extLst>
              <a:ext uri="{FF2B5EF4-FFF2-40B4-BE49-F238E27FC236}">
                <a16:creationId xmlns:a16="http://schemas.microsoft.com/office/drawing/2014/main" id="{B5C36852-621E-536F-14AB-82FA325A9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AC36C-457C-38F1-49F6-F8BEB5F1CE37}"/>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232451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90AF-12A7-8B22-8436-6ECFD1AF1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EFDEB4-70A2-A0E9-8043-767FE7A41DB3}"/>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4" name="Footer Placeholder 3">
            <a:extLst>
              <a:ext uri="{FF2B5EF4-FFF2-40B4-BE49-F238E27FC236}">
                <a16:creationId xmlns:a16="http://schemas.microsoft.com/office/drawing/2014/main" id="{32E8E494-D176-75EB-254C-BAE4B51D4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0E4E9C-B3CD-70A2-6B4E-9C19F2939C83}"/>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42752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3CCE4-63EC-37D7-B02D-7AFA27373795}"/>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3" name="Footer Placeholder 2">
            <a:extLst>
              <a:ext uri="{FF2B5EF4-FFF2-40B4-BE49-F238E27FC236}">
                <a16:creationId xmlns:a16="http://schemas.microsoft.com/office/drawing/2014/main" id="{451C07C4-1256-1DD8-2B2D-DF8FF0FDD1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275B2-B2B9-3EBF-E854-5DF1ACAD8341}"/>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318818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CCBC-5730-D0F4-4D13-D193DF9D9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EA411-2820-4145-7F79-5139DA17F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BCEBA4-E63C-6002-CB84-B5616317A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1352-3D23-AB7F-5D7E-F93C2A41877C}"/>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6" name="Footer Placeholder 5">
            <a:extLst>
              <a:ext uri="{FF2B5EF4-FFF2-40B4-BE49-F238E27FC236}">
                <a16:creationId xmlns:a16="http://schemas.microsoft.com/office/drawing/2014/main" id="{9092250F-B36F-30DD-85A5-51D2A3DFC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E94CF-2480-8017-2DF3-56563260C183}"/>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328641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EFE7-82D7-3924-6B0E-EE92D0DEB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98FAF2-3337-A7B0-0D7D-5429D3EA5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7E31E-3F0E-2E5E-98DA-3647464F8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33243-8242-6AA6-D52C-2CE0ED8D7FD2}"/>
              </a:ext>
            </a:extLst>
          </p:cNvPr>
          <p:cNvSpPr>
            <a:spLocks noGrp="1"/>
          </p:cNvSpPr>
          <p:nvPr>
            <p:ph type="dt" sz="half" idx="10"/>
          </p:nvPr>
        </p:nvSpPr>
        <p:spPr/>
        <p:txBody>
          <a:bodyPr/>
          <a:lstStyle/>
          <a:p>
            <a:fld id="{A73DA6FB-BE09-44D8-939A-53432B6C4EFF}" type="datetimeFigureOut">
              <a:rPr lang="en-US" smtClean="0"/>
              <a:t>4/4/2023</a:t>
            </a:fld>
            <a:endParaRPr lang="en-US"/>
          </a:p>
        </p:txBody>
      </p:sp>
      <p:sp>
        <p:nvSpPr>
          <p:cNvPr id="6" name="Footer Placeholder 5">
            <a:extLst>
              <a:ext uri="{FF2B5EF4-FFF2-40B4-BE49-F238E27FC236}">
                <a16:creationId xmlns:a16="http://schemas.microsoft.com/office/drawing/2014/main" id="{5F12687A-A81C-01DA-6D48-91EA67B18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DBFD1-1158-970A-C425-63E9FCC9D5E6}"/>
              </a:ext>
            </a:extLst>
          </p:cNvPr>
          <p:cNvSpPr>
            <a:spLocks noGrp="1"/>
          </p:cNvSpPr>
          <p:nvPr>
            <p:ph type="sldNum" sz="quarter" idx="12"/>
          </p:nvPr>
        </p:nvSpPr>
        <p:spPr/>
        <p:txBody>
          <a:bodyPr/>
          <a:lstStyle/>
          <a:p>
            <a:fld id="{9CC793E0-3653-475E-895D-526988F54F9D}" type="slidenum">
              <a:rPr lang="en-US" smtClean="0"/>
              <a:t>‹#›</a:t>
            </a:fld>
            <a:endParaRPr lang="en-US"/>
          </a:p>
        </p:txBody>
      </p:sp>
    </p:spTree>
    <p:extLst>
      <p:ext uri="{BB962C8B-B14F-4D97-AF65-F5344CB8AC3E}">
        <p14:creationId xmlns:p14="http://schemas.microsoft.com/office/powerpoint/2010/main" val="288555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2D6D1-FBCC-FE5D-49AD-1F4B86C1C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38C932-ABA2-3909-DC9A-F839F5B06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E4F97-0224-2585-906D-9C577A0C6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DA6FB-BE09-44D8-939A-53432B6C4EFF}" type="datetimeFigureOut">
              <a:rPr lang="en-US" smtClean="0"/>
              <a:t>4/4/2023</a:t>
            </a:fld>
            <a:endParaRPr lang="en-US"/>
          </a:p>
        </p:txBody>
      </p:sp>
      <p:sp>
        <p:nvSpPr>
          <p:cNvPr id="5" name="Footer Placeholder 4">
            <a:extLst>
              <a:ext uri="{FF2B5EF4-FFF2-40B4-BE49-F238E27FC236}">
                <a16:creationId xmlns:a16="http://schemas.microsoft.com/office/drawing/2014/main" id="{4CFB608A-9F31-5264-B6E9-1EADF55C6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803B8F-DE1C-2EE6-98C3-1F9D0072F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793E0-3653-475E-895D-526988F54F9D}" type="slidenum">
              <a:rPr lang="en-US" smtClean="0"/>
              <a:t>‹#›</a:t>
            </a:fld>
            <a:endParaRPr lang="en-US"/>
          </a:p>
        </p:txBody>
      </p:sp>
    </p:spTree>
    <p:extLst>
      <p:ext uri="{BB962C8B-B14F-4D97-AF65-F5344CB8AC3E}">
        <p14:creationId xmlns:p14="http://schemas.microsoft.com/office/powerpoint/2010/main" val="1715174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Chart&#10;&#10;Description automatically generated">
            <a:extLst>
              <a:ext uri="{FF2B5EF4-FFF2-40B4-BE49-F238E27FC236}">
                <a16:creationId xmlns:a16="http://schemas.microsoft.com/office/drawing/2014/main" id="{BD145388-804F-AB92-C921-E72B25F49AE3}"/>
              </a:ext>
            </a:extLst>
          </p:cNvPr>
          <p:cNvPicPr>
            <a:picLocks noGrp="1" noChangeAspect="1"/>
          </p:cNvPicPr>
          <p:nvPr>
            <p:ph type="pic" idx="1"/>
          </p:nvPr>
        </p:nvPicPr>
        <p:blipFill rotWithShape="1">
          <a:blip r:embed="rId3">
            <a:alphaModFix amt="50000"/>
          </a:blip>
          <a:srcRect t="881"/>
          <a:stretch/>
        </p:blipFill>
        <p:spPr>
          <a:xfrm>
            <a:off x="20" y="1"/>
            <a:ext cx="12191980" cy="6857999"/>
          </a:xfrm>
          <a:prstGeom prst="rect">
            <a:avLst/>
          </a:prstGeom>
        </p:spPr>
      </p:pic>
      <p:sp>
        <p:nvSpPr>
          <p:cNvPr id="4" name="Title 3">
            <a:extLst>
              <a:ext uri="{FF2B5EF4-FFF2-40B4-BE49-F238E27FC236}">
                <a16:creationId xmlns:a16="http://schemas.microsoft.com/office/drawing/2014/main" id="{B36C69FB-0374-C72A-1520-7ECA66F8C73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Stock Market Analysis</a:t>
            </a:r>
          </a:p>
        </p:txBody>
      </p:sp>
      <p:sp>
        <p:nvSpPr>
          <p:cNvPr id="6" name="Text Placeholder 5">
            <a:extLst>
              <a:ext uri="{FF2B5EF4-FFF2-40B4-BE49-F238E27FC236}">
                <a16:creationId xmlns:a16="http://schemas.microsoft.com/office/drawing/2014/main" id="{A9262BBB-67F4-1070-9485-2E2A080C6CC9}"/>
              </a:ext>
            </a:extLst>
          </p:cNvPr>
          <p:cNvSpPr>
            <a:spLocks noGrp="1"/>
          </p:cNvSpPr>
          <p:nvPr>
            <p:ph type="body" sz="half" idx="2"/>
          </p:nvPr>
        </p:nvSpPr>
        <p:spPr>
          <a:xfrm>
            <a:off x="1524000" y="4159404"/>
            <a:ext cx="9144000" cy="1098395"/>
          </a:xfrm>
        </p:spPr>
        <p:txBody>
          <a:bodyPr vert="horz" lIns="91440" tIns="45720" rIns="91440" bIns="45720" rtlCol="0">
            <a:normAutofit/>
          </a:bodyPr>
          <a:lstStyle/>
          <a:p>
            <a:pPr algn="ctr"/>
            <a:r>
              <a:rPr lang="en-US" sz="2400" dirty="0">
                <a:solidFill>
                  <a:srgbClr val="FFFFFF"/>
                </a:solidFill>
              </a:rPr>
              <a:t>Technical Indicators . Price Prediction </a:t>
            </a:r>
          </a:p>
        </p:txBody>
      </p:sp>
    </p:spTree>
    <p:extLst>
      <p:ext uri="{BB962C8B-B14F-4D97-AF65-F5344CB8AC3E}">
        <p14:creationId xmlns:p14="http://schemas.microsoft.com/office/powerpoint/2010/main" val="39642971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DEE9D-095B-7938-231F-CB7C228AF86E}"/>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t>Bollinger Bands</a:t>
            </a:r>
          </a:p>
        </p:txBody>
      </p:sp>
      <p:pic>
        <p:nvPicPr>
          <p:cNvPr id="3" name="Picture 2" descr="Chart, line chart&#10;&#10;Description automatically generated">
            <a:extLst>
              <a:ext uri="{FF2B5EF4-FFF2-40B4-BE49-F238E27FC236}">
                <a16:creationId xmlns:a16="http://schemas.microsoft.com/office/drawing/2014/main" id="{95FBA7D4-0816-29C0-B52E-C13EE3F0D8CA}"/>
              </a:ext>
            </a:extLst>
          </p:cNvPr>
          <p:cNvPicPr>
            <a:picLocks noChangeAspect="1"/>
          </p:cNvPicPr>
          <p:nvPr/>
        </p:nvPicPr>
        <p:blipFill>
          <a:blip r:embed="rId3"/>
          <a:stretch>
            <a:fillRect/>
          </a:stretch>
        </p:blipFill>
        <p:spPr>
          <a:xfrm>
            <a:off x="947545" y="2236142"/>
            <a:ext cx="10571165" cy="4060977"/>
          </a:xfrm>
          <a:prstGeom prst="rect">
            <a:avLst/>
          </a:prstGeom>
        </p:spPr>
      </p:pic>
    </p:spTree>
    <p:extLst>
      <p:ext uri="{BB962C8B-B14F-4D97-AF65-F5344CB8AC3E}">
        <p14:creationId xmlns:p14="http://schemas.microsoft.com/office/powerpoint/2010/main" val="70143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DEE9D-095B-7938-231F-CB7C228AF86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Aroon Oscillators</a:t>
            </a: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id="{4557CAE0-90BA-A735-6B90-D4C188D42E9B}"/>
              </a:ext>
            </a:extLst>
          </p:cNvPr>
          <p:cNvPicPr>
            <a:picLocks noChangeAspect="1"/>
          </p:cNvPicPr>
          <p:nvPr/>
        </p:nvPicPr>
        <p:blipFill>
          <a:blip r:embed="rId3"/>
          <a:stretch>
            <a:fillRect/>
          </a:stretch>
        </p:blipFill>
        <p:spPr>
          <a:xfrm>
            <a:off x="1650023" y="2084546"/>
            <a:ext cx="9898497" cy="3773535"/>
          </a:xfrm>
          <a:prstGeom prst="rect">
            <a:avLst/>
          </a:prstGeom>
        </p:spPr>
      </p:pic>
    </p:spTree>
    <p:extLst>
      <p:ext uri="{BB962C8B-B14F-4D97-AF65-F5344CB8AC3E}">
        <p14:creationId xmlns:p14="http://schemas.microsoft.com/office/powerpoint/2010/main" val="145897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DEE9D-095B-7938-231F-CB7C228AF86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Acceleration Bands</a:t>
            </a: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13ACA0F9-E18C-186D-D945-CFBA0C17BD0D}"/>
              </a:ext>
            </a:extLst>
          </p:cNvPr>
          <p:cNvPicPr>
            <a:picLocks noChangeAspect="1"/>
          </p:cNvPicPr>
          <p:nvPr/>
        </p:nvPicPr>
        <p:blipFill>
          <a:blip r:embed="rId3"/>
          <a:stretch>
            <a:fillRect/>
          </a:stretch>
        </p:blipFill>
        <p:spPr>
          <a:xfrm>
            <a:off x="638881" y="1791017"/>
            <a:ext cx="10361215" cy="4755268"/>
          </a:xfrm>
          <a:prstGeom prst="rect">
            <a:avLst/>
          </a:prstGeom>
        </p:spPr>
      </p:pic>
    </p:spTree>
    <p:extLst>
      <p:ext uri="{BB962C8B-B14F-4D97-AF65-F5344CB8AC3E}">
        <p14:creationId xmlns:p14="http://schemas.microsoft.com/office/powerpoint/2010/main" val="161906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325F7-29F5-09A8-C804-1AD472487718}"/>
              </a:ext>
            </a:extLst>
          </p:cNvPr>
          <p:cNvSpPr>
            <a:spLocks noGrp="1"/>
          </p:cNvSpPr>
          <p:nvPr>
            <p:ph type="title"/>
          </p:nvPr>
        </p:nvSpPr>
        <p:spPr>
          <a:xfrm>
            <a:off x="6727140" y="2770495"/>
            <a:ext cx="3344908" cy="2279177"/>
          </a:xfrm>
        </p:spPr>
        <p:txBody>
          <a:bodyPr vert="horz" lIns="91440" tIns="45720" rIns="91440" bIns="45720" rtlCol="0" anchor="t">
            <a:normAutofit fontScale="90000"/>
          </a:bodyPr>
          <a:lstStyle/>
          <a:p>
            <a:r>
              <a:rPr lang="en-US" sz="6000" kern="1200" dirty="0">
                <a:solidFill>
                  <a:schemeClr val="tx2"/>
                </a:solidFill>
                <a:latin typeface="+mj-lt"/>
                <a:ea typeface="+mj-ea"/>
                <a:cs typeface="+mj-cs"/>
              </a:rPr>
              <a:t>AI/ML</a:t>
            </a:r>
            <a:br>
              <a:rPr lang="en-US" sz="6000" kern="1200" dirty="0">
                <a:solidFill>
                  <a:schemeClr val="tx2"/>
                </a:solidFill>
                <a:latin typeface="+mj-lt"/>
                <a:ea typeface="+mj-ea"/>
                <a:cs typeface="+mj-cs"/>
              </a:rPr>
            </a:br>
            <a:r>
              <a:rPr lang="en-US" sz="6000" kern="1200" dirty="0">
                <a:solidFill>
                  <a:schemeClr val="tx2"/>
                </a:solidFill>
                <a:latin typeface="+mj-lt"/>
                <a:ea typeface="+mj-ea"/>
                <a:cs typeface="+mj-cs"/>
              </a:rPr>
              <a:t>RNN Model</a:t>
            </a:r>
            <a:endParaRPr lang="en-US" sz="4000" kern="1200" dirty="0">
              <a:solidFill>
                <a:schemeClr val="tx2"/>
              </a:solidFill>
              <a:latin typeface="+mj-lt"/>
              <a:ea typeface="+mj-ea"/>
              <a:cs typeface="+mj-cs"/>
            </a:endParaRPr>
          </a:p>
        </p:txBody>
      </p:sp>
      <p:pic>
        <p:nvPicPr>
          <p:cNvPr id="8" name="Graphic 7" descr="Bar chart">
            <a:extLst>
              <a:ext uri="{FF2B5EF4-FFF2-40B4-BE49-F238E27FC236}">
                <a16:creationId xmlns:a16="http://schemas.microsoft.com/office/drawing/2014/main" id="{C9B9B77D-8B15-F891-3E03-05BDDB2B9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042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DEE9D-095B-7938-231F-CB7C228AF86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Using LSTM Algorithm</a:t>
            </a: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4274635D-D824-4A11-9277-17617E52DDED}"/>
              </a:ext>
            </a:extLst>
          </p:cNvPr>
          <p:cNvPicPr>
            <a:picLocks noChangeAspect="1"/>
          </p:cNvPicPr>
          <p:nvPr/>
        </p:nvPicPr>
        <p:blipFill>
          <a:blip r:embed="rId3"/>
          <a:stretch>
            <a:fillRect/>
          </a:stretch>
        </p:blipFill>
        <p:spPr>
          <a:xfrm>
            <a:off x="150101" y="2292350"/>
            <a:ext cx="11398420" cy="3999268"/>
          </a:xfrm>
          <a:prstGeom prst="rect">
            <a:avLst/>
          </a:prstGeom>
        </p:spPr>
      </p:pic>
    </p:spTree>
    <p:extLst>
      <p:ext uri="{BB962C8B-B14F-4D97-AF65-F5344CB8AC3E}">
        <p14:creationId xmlns:p14="http://schemas.microsoft.com/office/powerpoint/2010/main" val="160949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DEE9D-095B-7938-231F-CB7C228AF86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Comparison predicted vs actual</a:t>
            </a: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line chart&#10;&#10;Description automatically generated">
            <a:extLst>
              <a:ext uri="{FF2B5EF4-FFF2-40B4-BE49-F238E27FC236}">
                <a16:creationId xmlns:a16="http://schemas.microsoft.com/office/drawing/2014/main" id="{A721A51A-A5AD-AD55-D155-E5813EDB3F2F}"/>
              </a:ext>
            </a:extLst>
          </p:cNvPr>
          <p:cNvPicPr>
            <a:picLocks noChangeAspect="1"/>
          </p:cNvPicPr>
          <p:nvPr/>
        </p:nvPicPr>
        <p:blipFill>
          <a:blip r:embed="rId3"/>
          <a:stretch>
            <a:fillRect/>
          </a:stretch>
        </p:blipFill>
        <p:spPr>
          <a:xfrm>
            <a:off x="477671" y="2263775"/>
            <a:ext cx="11070849" cy="4423628"/>
          </a:xfrm>
          <a:prstGeom prst="rect">
            <a:avLst/>
          </a:prstGeom>
        </p:spPr>
      </p:pic>
    </p:spTree>
    <p:extLst>
      <p:ext uri="{BB962C8B-B14F-4D97-AF65-F5344CB8AC3E}">
        <p14:creationId xmlns:p14="http://schemas.microsoft.com/office/powerpoint/2010/main" val="393242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87A84-2E30-0564-B503-76C1D38F1DE7}"/>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Next Steps</a:t>
            </a: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8D973F1-E836-1D31-F3DF-8C10AD50538A}"/>
              </a:ext>
            </a:extLst>
          </p:cNvPr>
          <p:cNvSpPr>
            <a:spLocks noGrp="1"/>
          </p:cNvSpPr>
          <p:nvPr>
            <p:ph type="body" sz="half" idx="2"/>
          </p:nvPr>
        </p:nvSpPr>
        <p:spPr>
          <a:xfrm>
            <a:off x="640080" y="2872899"/>
            <a:ext cx="4243589" cy="1956841"/>
          </a:xfrm>
        </p:spPr>
        <p:txBody>
          <a:bodyPr vert="horz" lIns="91440" tIns="45720" rIns="91440" bIns="45720" rtlCol="0">
            <a:normAutofit fontScale="92500" lnSpcReduction="10000"/>
          </a:bodyPr>
          <a:lstStyle/>
          <a:p>
            <a:pPr indent="-228600">
              <a:buFont typeface="Arial" panose="020B0604020202020204" pitchFamily="34" charset="0"/>
              <a:buChar char="•"/>
            </a:pPr>
            <a:r>
              <a:rPr lang="en-US" sz="2200" dirty="0"/>
              <a:t>Build a GUI</a:t>
            </a:r>
          </a:p>
          <a:p>
            <a:pPr indent="-228600">
              <a:buFont typeface="Arial" panose="020B0604020202020204" pitchFamily="34" charset="0"/>
              <a:buChar char="•"/>
            </a:pPr>
            <a:r>
              <a:rPr lang="en-US" sz="2200" dirty="0"/>
              <a:t>Add mode technical Indicators</a:t>
            </a:r>
          </a:p>
          <a:p>
            <a:pPr indent="-228600">
              <a:buFont typeface="Arial" panose="020B0604020202020204" pitchFamily="34" charset="0"/>
              <a:buChar char="•"/>
            </a:pPr>
            <a:r>
              <a:rPr lang="en-US" sz="2200" dirty="0"/>
              <a:t>Improve Model Performance</a:t>
            </a:r>
          </a:p>
          <a:p>
            <a:pPr indent="-228600">
              <a:buFont typeface="Arial" panose="020B0604020202020204" pitchFamily="34" charset="0"/>
              <a:buChar char="•"/>
            </a:pPr>
            <a:r>
              <a:rPr lang="en-US" sz="2200" dirty="0"/>
              <a:t>Add classification algorithm(up/down, Sell/</a:t>
            </a:r>
            <a:r>
              <a:rPr lang="en-US" sz="2200" dirty="0" err="1"/>
              <a:t>NotSell</a:t>
            </a:r>
            <a:r>
              <a:rPr lang="en-US" sz="2200" dirty="0"/>
              <a:t>, Buy/</a:t>
            </a:r>
            <a:r>
              <a:rPr lang="en-US" sz="2200" dirty="0" err="1"/>
              <a:t>NotBuy</a:t>
            </a:r>
            <a:r>
              <a:rPr lang="en-US" sz="2200" dirty="0"/>
              <a:t>)</a:t>
            </a:r>
          </a:p>
        </p:txBody>
      </p:sp>
      <p:pic>
        <p:nvPicPr>
          <p:cNvPr id="6" name="Picture 5" descr="Path winding through a grassy field">
            <a:extLst>
              <a:ext uri="{FF2B5EF4-FFF2-40B4-BE49-F238E27FC236}">
                <a16:creationId xmlns:a16="http://schemas.microsoft.com/office/drawing/2014/main" id="{49C6A23A-B008-0D9D-413A-D63EC4B54DF5}"/>
              </a:ext>
            </a:extLst>
          </p:cNvPr>
          <p:cNvPicPr>
            <a:picLocks noChangeAspect="1"/>
          </p:cNvPicPr>
          <p:nvPr/>
        </p:nvPicPr>
        <p:blipFill rotWithShape="1">
          <a:blip r:embed="rId3"/>
          <a:srcRect l="19466" r="1358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5454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B32EB-FA23-A82D-A849-1548EB65F05F}"/>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Conclusions</a:t>
            </a:r>
          </a:p>
        </p:txBody>
      </p:sp>
      <p:sp>
        <p:nvSpPr>
          <p:cNvPr id="2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ED6E8D3-07A0-693C-57E7-1C2744195CCA}"/>
              </a:ext>
            </a:extLst>
          </p:cNvPr>
          <p:cNvSpPr>
            <a:spLocks noGrp="1"/>
          </p:cNvSpPr>
          <p:nvPr>
            <p:ph type="body" sz="half" idx="2"/>
          </p:nvPr>
        </p:nvSpPr>
        <p:spPr>
          <a:xfrm>
            <a:off x="640080" y="2872899"/>
            <a:ext cx="4243589" cy="3320668"/>
          </a:xfrm>
        </p:spPr>
        <p:txBody>
          <a:bodyPr vert="horz" lIns="91440" tIns="45720" rIns="91440" bIns="45720" rtlCol="0">
            <a:normAutofit/>
          </a:bodyPr>
          <a:lstStyle/>
          <a:p>
            <a:r>
              <a:rPr lang="en-US" sz="2200" dirty="0"/>
              <a:t>With amount of data available and the computing power that AI/ML provide; we can make better market decisions.</a:t>
            </a:r>
          </a:p>
        </p:txBody>
      </p:sp>
      <p:pic>
        <p:nvPicPr>
          <p:cNvPr id="14" name="Picture 5" descr="Light bulb on yellow background with sketched light beams and cord">
            <a:extLst>
              <a:ext uri="{FF2B5EF4-FFF2-40B4-BE49-F238E27FC236}">
                <a16:creationId xmlns:a16="http://schemas.microsoft.com/office/drawing/2014/main" id="{AC52A3F6-1D61-D0B5-4C91-09A5493A0366}"/>
              </a:ext>
            </a:extLst>
          </p:cNvPr>
          <p:cNvPicPr>
            <a:picLocks noChangeAspect="1"/>
          </p:cNvPicPr>
          <p:nvPr/>
        </p:nvPicPr>
        <p:blipFill rotWithShape="1">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5295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6" name="Rectangle 10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C578D155-2838-52F8-14CF-5027FCD689A1}"/>
              </a:ext>
            </a:extLst>
          </p:cNvPr>
          <p:cNvSpPr>
            <a:spLocks noGrp="1"/>
          </p:cNvSpPr>
          <p:nvPr>
            <p:ph type="body" sz="half" idx="2"/>
          </p:nvPr>
        </p:nvSpPr>
        <p:spPr>
          <a:xfrm>
            <a:off x="563193" y="2542033"/>
            <a:ext cx="4559425" cy="2276716"/>
          </a:xfrm>
        </p:spPr>
        <p:txBody>
          <a:bodyPr vert="horz" lIns="91440" tIns="45720" rIns="91440" bIns="45720" rtlCol="0" anchor="ctr">
            <a:normAutofit/>
          </a:bodyPr>
          <a:lstStyle/>
          <a:p>
            <a:r>
              <a:rPr lang="en-US" sz="2000" dirty="0"/>
              <a:t>Predicting the market and the stocks can get frustrating for investors and market analysis.</a:t>
            </a:r>
          </a:p>
        </p:txBody>
      </p:sp>
      <p:sp>
        <p:nvSpPr>
          <p:cNvPr id="1041" name="Rectangle 10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ngry businessman feeling furious cartoon Vector Image">
            <a:extLst>
              <a:ext uri="{FF2B5EF4-FFF2-40B4-BE49-F238E27FC236}">
                <a16:creationId xmlns:a16="http://schemas.microsoft.com/office/drawing/2014/main" id="{AAA69C4C-C480-6639-95A3-EDA141C83B33}"/>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0423" r="9162"/>
          <a:stretch/>
        </p:blipFill>
        <p:spPr bwMode="auto">
          <a:xfrm>
            <a:off x="5977788" y="2090568"/>
            <a:ext cx="5425410" cy="396807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24AF8E09-9739-33B0-6F3D-ADAB2CDAB387}"/>
              </a:ext>
            </a:extLst>
          </p:cNvPr>
          <p:cNvSpPr>
            <a:spLocks noGrp="1"/>
          </p:cNvSpPr>
          <p:nvPr>
            <p:ph type="title"/>
          </p:nvPr>
        </p:nvSpPr>
        <p:spPr>
          <a:xfrm>
            <a:off x="472378" y="751866"/>
            <a:ext cx="5111993" cy="1201902"/>
          </a:xfrm>
        </p:spPr>
        <p:txBody>
          <a:bodyPr vert="horz" lIns="91440" tIns="45720" rIns="91440" bIns="45720" rtlCol="0" anchor="ctr">
            <a:normAutofit/>
          </a:bodyPr>
          <a:lstStyle/>
          <a:p>
            <a:pPr algn="ctr"/>
            <a:r>
              <a:rPr lang="en-US" sz="4000" dirty="0"/>
              <a:t>Stock Market Analysis isn’t easy!</a:t>
            </a:r>
          </a:p>
        </p:txBody>
      </p:sp>
    </p:spTree>
    <p:extLst>
      <p:ext uri="{BB962C8B-B14F-4D97-AF65-F5344CB8AC3E}">
        <p14:creationId xmlns:p14="http://schemas.microsoft.com/office/powerpoint/2010/main" val="167478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F1C6B0-CD23-07C2-DF7A-7F3DEB373382}"/>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a:t>Traditional Market Analysis</a:t>
            </a:r>
            <a:endParaRPr lang="en-US" dirty="0"/>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4CEAC068-F77B-6B51-4ECB-9B0ADEEC45A5}"/>
              </a:ext>
            </a:extLst>
          </p:cNvPr>
          <p:cNvSpPr>
            <a:spLocks noGrp="1"/>
          </p:cNvSpPr>
          <p:nvPr>
            <p:ph type="body" sz="half" idx="2"/>
          </p:nvPr>
        </p:nvSpPr>
        <p:spPr>
          <a:xfrm>
            <a:off x="5250106" y="586822"/>
            <a:ext cx="6106742" cy="1645920"/>
          </a:xfrm>
        </p:spPr>
        <p:txBody>
          <a:bodyPr vert="horz" lIns="91440" tIns="45720" rIns="91440" bIns="45720" rtlCol="0" anchor="ctr">
            <a:normAutofit/>
          </a:bodyPr>
          <a:lstStyle/>
          <a:p>
            <a:r>
              <a:rPr lang="en-US" sz="1800" dirty="0"/>
              <a:t>Use of fundamentals to gauge a stock’s health</a:t>
            </a:r>
          </a:p>
        </p:txBody>
      </p:sp>
      <p:pic>
        <p:nvPicPr>
          <p:cNvPr id="6" name="Picture 5">
            <a:extLst>
              <a:ext uri="{FF2B5EF4-FFF2-40B4-BE49-F238E27FC236}">
                <a16:creationId xmlns:a16="http://schemas.microsoft.com/office/drawing/2014/main" id="{2892A18B-2E50-2CFF-69B9-15747170D929}"/>
              </a:ext>
            </a:extLst>
          </p:cNvPr>
          <p:cNvPicPr>
            <a:picLocks noChangeAspect="1"/>
          </p:cNvPicPr>
          <p:nvPr/>
        </p:nvPicPr>
        <p:blipFill>
          <a:blip r:embed="rId3"/>
          <a:stretch>
            <a:fillRect/>
          </a:stretch>
        </p:blipFill>
        <p:spPr>
          <a:xfrm>
            <a:off x="1640352" y="2729397"/>
            <a:ext cx="3316370" cy="3483864"/>
          </a:xfrm>
          <a:prstGeom prst="rect">
            <a:avLst/>
          </a:prstGeom>
        </p:spPr>
      </p:pic>
      <p:pic>
        <p:nvPicPr>
          <p:cNvPr id="8" name="Picture Placeholder 7">
            <a:extLst>
              <a:ext uri="{FF2B5EF4-FFF2-40B4-BE49-F238E27FC236}">
                <a16:creationId xmlns:a16="http://schemas.microsoft.com/office/drawing/2014/main" id="{687A443D-0D7C-54D8-B689-DF07EC40D0E5}"/>
              </a:ext>
            </a:extLst>
          </p:cNvPr>
          <p:cNvPicPr>
            <a:picLocks noGrp="1" noChangeAspect="1"/>
          </p:cNvPicPr>
          <p:nvPr>
            <p:ph type="pic" idx="1"/>
          </p:nvPr>
        </p:nvPicPr>
        <p:blipFill rotWithShape="1">
          <a:blip r:embed="rId4"/>
          <a:srcRect t="2712" b="2712"/>
          <a:stretch/>
        </p:blipFill>
        <p:spPr>
          <a:xfrm>
            <a:off x="6754533" y="2729397"/>
            <a:ext cx="4411577" cy="3483864"/>
          </a:xfrm>
          <a:prstGeom prst="rect">
            <a:avLst/>
          </a:prstGeom>
        </p:spPr>
      </p:pic>
    </p:spTree>
    <p:extLst>
      <p:ext uri="{BB962C8B-B14F-4D97-AF65-F5344CB8AC3E}">
        <p14:creationId xmlns:p14="http://schemas.microsoft.com/office/powerpoint/2010/main" val="389254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DEE9D-095B-7938-231F-CB7C228AF86E}"/>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Using Technical indicators</a:t>
            </a:r>
          </a:p>
        </p:txBody>
      </p:sp>
      <p:sp>
        <p:nvSpPr>
          <p:cNvPr id="4" name="Text Placeholder 3">
            <a:extLst>
              <a:ext uri="{FF2B5EF4-FFF2-40B4-BE49-F238E27FC236}">
                <a16:creationId xmlns:a16="http://schemas.microsoft.com/office/drawing/2014/main" id="{FCBD4EA7-FE08-880A-A787-5B4BB39EB428}"/>
              </a:ext>
            </a:extLst>
          </p:cNvPr>
          <p:cNvSpPr>
            <a:spLocks noGrp="1"/>
          </p:cNvSpPr>
          <p:nvPr>
            <p:ph type="body" sz="half" idx="2"/>
          </p:nvPr>
        </p:nvSpPr>
        <p:spPr>
          <a:xfrm>
            <a:off x="1008184" y="1459907"/>
            <a:ext cx="10175630" cy="767904"/>
          </a:xfrm>
        </p:spPr>
        <p:txBody>
          <a:bodyPr vert="horz" lIns="91440" tIns="45720" rIns="91440" bIns="45720" rtlCol="0" anchor="ctr">
            <a:normAutofit/>
          </a:bodyPr>
          <a:lstStyle/>
          <a:p>
            <a:pPr algn="ctr"/>
            <a:r>
              <a:rPr lang="en-US" sz="2000" dirty="0"/>
              <a:t>Graphical display of moving average gives a view of the trend</a:t>
            </a:r>
          </a:p>
        </p:txBody>
      </p:sp>
      <p:pic>
        <p:nvPicPr>
          <p:cNvPr id="5" name="Picture 4">
            <a:extLst>
              <a:ext uri="{FF2B5EF4-FFF2-40B4-BE49-F238E27FC236}">
                <a16:creationId xmlns:a16="http://schemas.microsoft.com/office/drawing/2014/main" id="{4D5DCD67-90BE-D10D-4CDE-AC851F4043C3}"/>
              </a:ext>
            </a:extLst>
          </p:cNvPr>
          <p:cNvPicPr>
            <a:picLocks noChangeAspect="1"/>
          </p:cNvPicPr>
          <p:nvPr/>
        </p:nvPicPr>
        <p:blipFill>
          <a:blip r:embed="rId3"/>
          <a:stretch>
            <a:fillRect/>
          </a:stretch>
        </p:blipFill>
        <p:spPr>
          <a:xfrm>
            <a:off x="1877391" y="2405149"/>
            <a:ext cx="8431120" cy="3899393"/>
          </a:xfrm>
          <a:prstGeom prst="rect">
            <a:avLst/>
          </a:prstGeom>
        </p:spPr>
      </p:pic>
    </p:spTree>
    <p:extLst>
      <p:ext uri="{BB962C8B-B14F-4D97-AF65-F5344CB8AC3E}">
        <p14:creationId xmlns:p14="http://schemas.microsoft.com/office/powerpoint/2010/main" val="45564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igh angle view of rulers against a white background">
            <a:extLst>
              <a:ext uri="{FF2B5EF4-FFF2-40B4-BE49-F238E27FC236}">
                <a16:creationId xmlns:a16="http://schemas.microsoft.com/office/drawing/2014/main" id="{C0FEB449-7918-9F29-CAB9-1F23BB8F3D3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1ECBF1-E768-10C9-0D42-14AD751404E9}"/>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dirty="0"/>
              <a:t>How to leverage from Technical indicators and can we have access to them?</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98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97DE2-2B9D-3C96-D879-07CC5A3D6F5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Types of Technical Indicators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4C4856C-7AF2-ABBE-7C36-F768603EB84D}"/>
              </a:ext>
            </a:extLst>
          </p:cNvPr>
          <p:cNvSpPr>
            <a:spLocks noGrp="1"/>
          </p:cNvSpPr>
          <p:nvPr>
            <p:ph type="body" sz="half" idx="2"/>
          </p:nvPr>
        </p:nvSpPr>
        <p:spPr>
          <a:xfrm>
            <a:off x="838200" y="1929384"/>
            <a:ext cx="10515600" cy="4251960"/>
          </a:xfrm>
        </p:spPr>
        <p:txBody>
          <a:bodyPr vert="horz" lIns="91440" tIns="45720" rIns="91440" bIns="45720" rtlCol="0">
            <a:normAutofit/>
          </a:bodyPr>
          <a:lstStyle/>
          <a:p>
            <a:pPr indent="-228600" fontAlgn="ctr">
              <a:spcBef>
                <a:spcPts val="0"/>
              </a:spcBef>
              <a:spcAft>
                <a:spcPts val="0"/>
              </a:spcAft>
              <a:buFont typeface="Arial" panose="020B0604020202020204" pitchFamily="34" charset="0"/>
              <a:buChar char="•"/>
            </a:pPr>
            <a:r>
              <a:rPr lang="en-US" sz="2200" b="0" i="0" dirty="0">
                <a:effectLst/>
              </a:rPr>
              <a:t>Momentum_1D</a:t>
            </a:r>
          </a:p>
          <a:p>
            <a:pPr indent="-228600" fontAlgn="ctr">
              <a:spcBef>
                <a:spcPts val="0"/>
              </a:spcBef>
              <a:spcAft>
                <a:spcPts val="0"/>
              </a:spcAft>
              <a:buFont typeface="Arial" panose="020B0604020202020204" pitchFamily="34" charset="0"/>
              <a:buChar char="•"/>
            </a:pPr>
            <a:r>
              <a:rPr lang="en-US" sz="2200" b="0" i="0" dirty="0">
                <a:effectLst/>
              </a:rPr>
              <a:t>RSI_14D</a:t>
            </a:r>
          </a:p>
          <a:p>
            <a:pPr indent="-228600" fontAlgn="ctr">
              <a:spcBef>
                <a:spcPts val="0"/>
              </a:spcBef>
              <a:spcAft>
                <a:spcPts val="0"/>
              </a:spcAft>
              <a:buFont typeface="Arial" panose="020B0604020202020204" pitchFamily="34" charset="0"/>
              <a:buChar char="•"/>
            </a:pPr>
            <a:r>
              <a:rPr lang="en-US" sz="2200" b="0" i="0" dirty="0">
                <a:effectLst/>
              </a:rPr>
              <a:t>Upper Band Bollinger Band </a:t>
            </a:r>
          </a:p>
          <a:p>
            <a:pPr indent="-228600" fontAlgn="ctr">
              <a:spcBef>
                <a:spcPts val="0"/>
              </a:spcBef>
              <a:spcAft>
                <a:spcPts val="0"/>
              </a:spcAft>
              <a:buFont typeface="Arial" panose="020B0604020202020204" pitchFamily="34" charset="0"/>
              <a:buChar char="•"/>
            </a:pPr>
            <a:r>
              <a:rPr lang="en-US" sz="2200" b="0" i="0" dirty="0">
                <a:effectLst/>
              </a:rPr>
              <a:t>Middle Bollinger Band</a:t>
            </a:r>
          </a:p>
          <a:p>
            <a:pPr indent="-228600" fontAlgn="ctr">
              <a:spcBef>
                <a:spcPts val="0"/>
              </a:spcBef>
              <a:spcAft>
                <a:spcPts val="0"/>
              </a:spcAft>
              <a:buFont typeface="Arial" panose="020B0604020202020204" pitchFamily="34" charset="0"/>
              <a:buChar char="•"/>
            </a:pPr>
            <a:r>
              <a:rPr lang="en-US" sz="2200" b="0" i="0" dirty="0">
                <a:effectLst/>
              </a:rPr>
              <a:t>Lower Bollinger Band</a:t>
            </a:r>
          </a:p>
          <a:p>
            <a:pPr indent="-228600" fontAlgn="ctr">
              <a:spcBef>
                <a:spcPts val="0"/>
              </a:spcBef>
              <a:spcAft>
                <a:spcPts val="0"/>
              </a:spcAft>
              <a:buFont typeface="Arial" panose="020B0604020202020204" pitchFamily="34" charset="0"/>
              <a:buChar char="•"/>
            </a:pPr>
            <a:r>
              <a:rPr lang="en-US" sz="2200" b="0" i="0" dirty="0">
                <a:effectLst/>
              </a:rPr>
              <a:t>Aroon Oscillators</a:t>
            </a:r>
          </a:p>
          <a:p>
            <a:pPr indent="-228600" fontAlgn="ctr">
              <a:spcBef>
                <a:spcPts val="0"/>
              </a:spcBef>
              <a:spcAft>
                <a:spcPts val="0"/>
              </a:spcAft>
              <a:buFont typeface="Arial" panose="020B0604020202020204" pitchFamily="34" charset="0"/>
              <a:buChar char="•"/>
            </a:pPr>
            <a:r>
              <a:rPr lang="en-US" sz="2200" b="0" i="0" dirty="0">
                <a:effectLst/>
              </a:rPr>
              <a:t>Price Volume Trend</a:t>
            </a:r>
          </a:p>
          <a:p>
            <a:pPr indent="-228600" fontAlgn="ctr">
              <a:spcBef>
                <a:spcPts val="0"/>
              </a:spcBef>
              <a:spcAft>
                <a:spcPts val="0"/>
              </a:spcAft>
              <a:buFont typeface="Arial" panose="020B0604020202020204" pitchFamily="34" charset="0"/>
              <a:buChar char="•"/>
            </a:pPr>
            <a:r>
              <a:rPr lang="en-US" sz="2200" b="0" i="0" dirty="0">
                <a:effectLst/>
              </a:rPr>
              <a:t>Acceleration Bands</a:t>
            </a:r>
          </a:p>
          <a:p>
            <a:pPr indent="-228600" fontAlgn="ctr">
              <a:spcBef>
                <a:spcPts val="0"/>
              </a:spcBef>
              <a:spcAft>
                <a:spcPts val="0"/>
              </a:spcAft>
              <a:buFont typeface="Arial" panose="020B0604020202020204" pitchFamily="34" charset="0"/>
              <a:buChar char="•"/>
            </a:pPr>
            <a:r>
              <a:rPr lang="en-US" sz="2200" b="0" i="0" dirty="0">
                <a:effectLst/>
              </a:rPr>
              <a:t>Stochastic Oscillator(%K and %D)</a:t>
            </a:r>
          </a:p>
          <a:p>
            <a:pPr indent="-228600" fontAlgn="ctr">
              <a:spcBef>
                <a:spcPts val="0"/>
              </a:spcBef>
              <a:spcAft>
                <a:spcPts val="0"/>
              </a:spcAft>
              <a:buFont typeface="Arial" panose="020B0604020202020204" pitchFamily="34" charset="0"/>
              <a:buChar char="•"/>
            </a:pPr>
            <a:r>
              <a:rPr lang="en-US" sz="2200" b="0" i="0" dirty="0" err="1">
                <a:effectLst/>
              </a:rPr>
              <a:t>Chaikin</a:t>
            </a:r>
            <a:r>
              <a:rPr lang="en-US" sz="2200" b="0" i="0" dirty="0">
                <a:effectLst/>
              </a:rPr>
              <a:t> Money Flow</a:t>
            </a:r>
          </a:p>
          <a:p>
            <a:pPr indent="-228600" fontAlgn="ctr">
              <a:spcBef>
                <a:spcPts val="0"/>
              </a:spcBef>
              <a:spcAft>
                <a:spcPts val="0"/>
              </a:spcAft>
              <a:buFont typeface="Arial" panose="020B0604020202020204" pitchFamily="34" charset="0"/>
              <a:buChar char="•"/>
            </a:pPr>
            <a:r>
              <a:rPr lang="en-US" sz="2200" b="0" i="0" dirty="0">
                <a:effectLst/>
              </a:rPr>
              <a:t>Parabolic SAR</a:t>
            </a:r>
          </a:p>
          <a:p>
            <a:pPr indent="-228600" fontAlgn="ctr">
              <a:spcBef>
                <a:spcPts val="0"/>
              </a:spcBef>
              <a:spcAft>
                <a:spcPts val="0"/>
              </a:spcAft>
              <a:buFont typeface="Arial" panose="020B0604020202020204" pitchFamily="34" charset="0"/>
              <a:buChar char="•"/>
            </a:pPr>
            <a:r>
              <a:rPr lang="en-US" sz="2200" b="0" i="0" dirty="0">
                <a:effectLst/>
              </a:rPr>
              <a:t>Price Rate of Change</a:t>
            </a:r>
          </a:p>
          <a:p>
            <a:pPr indent="-228600" fontAlgn="ctr">
              <a:spcBef>
                <a:spcPts val="0"/>
              </a:spcBef>
              <a:spcAft>
                <a:spcPts val="0"/>
              </a:spcAft>
              <a:buFont typeface="Arial" panose="020B0604020202020204" pitchFamily="34" charset="0"/>
              <a:buChar char="•"/>
            </a:pPr>
            <a:r>
              <a:rPr lang="en-US" sz="2200" b="0" i="0" dirty="0">
                <a:effectLst/>
              </a:rPr>
              <a:t>Volume Weighted Average Price</a:t>
            </a:r>
          </a:p>
          <a:p>
            <a:pPr indent="-228600">
              <a:buFont typeface="Arial" panose="020B0604020202020204" pitchFamily="34" charset="0"/>
              <a:buChar char="•"/>
            </a:pPr>
            <a:endParaRPr lang="en-US" sz="2200" dirty="0"/>
          </a:p>
        </p:txBody>
      </p:sp>
    </p:spTree>
    <p:extLst>
      <p:ext uri="{BB962C8B-B14F-4D97-AF65-F5344CB8AC3E}">
        <p14:creationId xmlns:p14="http://schemas.microsoft.com/office/powerpoint/2010/main" val="1182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97DE2-2B9D-3C96-D879-07CC5A3D6F5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How to </a:t>
            </a:r>
            <a:r>
              <a:rPr lang="en-US" sz="5400" kern="1200" dirty="0" err="1">
                <a:solidFill>
                  <a:schemeClr val="tx1"/>
                </a:solidFill>
                <a:latin typeface="+mj-lt"/>
                <a:ea typeface="+mj-ea"/>
                <a:cs typeface="+mj-cs"/>
              </a:rPr>
              <a:t>accessTechnical</a:t>
            </a:r>
            <a:r>
              <a:rPr lang="en-US" sz="5400" kern="1200" dirty="0">
                <a:solidFill>
                  <a:schemeClr val="tx1"/>
                </a:solidFill>
                <a:latin typeface="+mj-lt"/>
                <a:ea typeface="+mj-ea"/>
                <a:cs typeface="+mj-cs"/>
              </a:rPr>
              <a:t> Indicators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4C4856C-7AF2-ABBE-7C36-F768603EB84D}"/>
              </a:ext>
            </a:extLst>
          </p:cNvPr>
          <p:cNvSpPr>
            <a:spLocks noGrp="1"/>
          </p:cNvSpPr>
          <p:nvPr>
            <p:ph type="body" sz="half" idx="2"/>
          </p:nvPr>
        </p:nvSpPr>
        <p:spPr>
          <a:xfrm>
            <a:off x="838200" y="1929384"/>
            <a:ext cx="10515600" cy="4251960"/>
          </a:xfrm>
        </p:spPr>
        <p:txBody>
          <a:bodyPr vert="horz" lIns="91440" tIns="45720" rIns="91440" bIns="45720" rtlCol="0">
            <a:normAutofit/>
          </a:bodyPr>
          <a:lstStyle/>
          <a:p>
            <a:pPr indent="-228600" fontAlgn="ctr">
              <a:spcBef>
                <a:spcPts val="0"/>
              </a:spcBef>
              <a:spcAft>
                <a:spcPts val="0"/>
              </a:spcAft>
              <a:buFont typeface="Arial" panose="020B0604020202020204" pitchFamily="34" charset="0"/>
              <a:buChar char="•"/>
            </a:pPr>
            <a:r>
              <a:rPr lang="en-US" sz="2200" b="0" i="0" dirty="0">
                <a:effectLst/>
              </a:rPr>
              <a:t>Pull individual stock data from file</a:t>
            </a:r>
          </a:p>
          <a:p>
            <a:pPr indent="-228600" fontAlgn="ctr">
              <a:spcBef>
                <a:spcPts val="0"/>
              </a:spcBef>
              <a:spcAft>
                <a:spcPts val="0"/>
              </a:spcAft>
              <a:buFont typeface="Arial" panose="020B0604020202020204" pitchFamily="34" charset="0"/>
              <a:buChar char="•"/>
            </a:pPr>
            <a:r>
              <a:rPr lang="en-US" sz="2200" dirty="0"/>
              <a:t>Pull data from places such as yahoo finance</a:t>
            </a:r>
          </a:p>
          <a:p>
            <a:pPr indent="-228600" fontAlgn="ctr">
              <a:spcBef>
                <a:spcPts val="0"/>
              </a:spcBef>
              <a:spcAft>
                <a:spcPts val="0"/>
              </a:spcAft>
              <a:buFont typeface="Arial" panose="020B0604020202020204" pitchFamily="34" charset="0"/>
              <a:buChar char="•"/>
            </a:pPr>
            <a:r>
              <a:rPr lang="en-US" sz="2200" b="0" i="0" dirty="0">
                <a:effectLst/>
              </a:rPr>
              <a:t>Programmatically Calculate the technical indicators</a:t>
            </a:r>
          </a:p>
          <a:p>
            <a:pPr indent="-228600" fontAlgn="ctr">
              <a:spcBef>
                <a:spcPts val="0"/>
              </a:spcBef>
              <a:spcAft>
                <a:spcPts val="0"/>
              </a:spcAft>
              <a:buFont typeface="Arial" panose="020B0604020202020204" pitchFamily="34" charset="0"/>
              <a:buChar char="•"/>
            </a:pPr>
            <a:r>
              <a:rPr lang="en-US" sz="2200" dirty="0"/>
              <a:t>Graph the technical indicators</a:t>
            </a:r>
            <a:endParaRPr lang="en-US" sz="2200" b="0" i="0" dirty="0">
              <a:effectLst/>
            </a:endParaRPr>
          </a:p>
          <a:p>
            <a:pPr indent="-228600">
              <a:buFont typeface="Arial" panose="020B0604020202020204" pitchFamily="34" charset="0"/>
              <a:buChar char="•"/>
            </a:pPr>
            <a:endParaRPr lang="en-US" sz="2200" dirty="0"/>
          </a:p>
        </p:txBody>
      </p:sp>
    </p:spTree>
    <p:extLst>
      <p:ext uri="{BB962C8B-B14F-4D97-AF65-F5344CB8AC3E}">
        <p14:creationId xmlns:p14="http://schemas.microsoft.com/office/powerpoint/2010/main" val="93548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325F7-29F5-09A8-C804-1AD472487718}"/>
              </a:ext>
            </a:extLst>
          </p:cNvPr>
          <p:cNvSpPr>
            <a:spLocks noGrp="1"/>
          </p:cNvSpPr>
          <p:nvPr>
            <p:ph type="title"/>
          </p:nvPr>
        </p:nvSpPr>
        <p:spPr>
          <a:xfrm>
            <a:off x="6727140" y="2770495"/>
            <a:ext cx="3344908" cy="2279177"/>
          </a:xfrm>
        </p:spPr>
        <p:txBody>
          <a:bodyPr vert="horz" lIns="91440" tIns="45720" rIns="91440" bIns="45720" rtlCol="0" anchor="t">
            <a:normAutofit fontScale="90000"/>
          </a:bodyPr>
          <a:lstStyle/>
          <a:p>
            <a:r>
              <a:rPr lang="en-US" sz="6000" kern="1200" dirty="0">
                <a:solidFill>
                  <a:schemeClr val="tx2"/>
                </a:solidFill>
                <a:latin typeface="+mj-lt"/>
                <a:ea typeface="+mj-ea"/>
                <a:cs typeface="+mj-cs"/>
              </a:rPr>
              <a:t>Technical Indicators</a:t>
            </a:r>
            <a:br>
              <a:rPr lang="en-US" sz="4000" kern="1200" dirty="0">
                <a:solidFill>
                  <a:schemeClr val="tx2"/>
                </a:solidFill>
                <a:latin typeface="+mj-lt"/>
                <a:ea typeface="+mj-ea"/>
                <a:cs typeface="+mj-cs"/>
              </a:rPr>
            </a:br>
            <a:endParaRPr lang="en-US" sz="4000" kern="1200" dirty="0">
              <a:solidFill>
                <a:schemeClr val="tx2"/>
              </a:solidFill>
              <a:latin typeface="+mj-lt"/>
              <a:ea typeface="+mj-ea"/>
              <a:cs typeface="+mj-cs"/>
            </a:endParaRPr>
          </a:p>
        </p:txBody>
      </p:sp>
      <p:pic>
        <p:nvPicPr>
          <p:cNvPr id="8" name="Graphic 7" descr="Bar chart">
            <a:extLst>
              <a:ext uri="{FF2B5EF4-FFF2-40B4-BE49-F238E27FC236}">
                <a16:creationId xmlns:a16="http://schemas.microsoft.com/office/drawing/2014/main" id="{C9B9B77D-8B15-F891-3E03-05BDDB2B9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302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DEE9D-095B-7938-231F-CB7C228AF86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Relative Strength Index</a:t>
            </a: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10;&#10;Description automatically generated">
            <a:extLst>
              <a:ext uri="{FF2B5EF4-FFF2-40B4-BE49-F238E27FC236}">
                <a16:creationId xmlns:a16="http://schemas.microsoft.com/office/drawing/2014/main" id="{539D1A35-71AE-BA1B-066D-CC8DAF08C5C5}"/>
              </a:ext>
            </a:extLst>
          </p:cNvPr>
          <p:cNvPicPr>
            <a:picLocks noChangeAspect="1"/>
          </p:cNvPicPr>
          <p:nvPr/>
        </p:nvPicPr>
        <p:blipFill>
          <a:blip r:embed="rId3"/>
          <a:stretch>
            <a:fillRect/>
          </a:stretch>
        </p:blipFill>
        <p:spPr>
          <a:xfrm>
            <a:off x="638881" y="1977295"/>
            <a:ext cx="10552283" cy="4463129"/>
          </a:xfrm>
          <a:prstGeom prst="rect">
            <a:avLst/>
          </a:prstGeom>
        </p:spPr>
      </p:pic>
    </p:spTree>
    <p:extLst>
      <p:ext uri="{BB962C8B-B14F-4D97-AF65-F5344CB8AC3E}">
        <p14:creationId xmlns:p14="http://schemas.microsoft.com/office/powerpoint/2010/main" val="4245612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3449</TotalTime>
  <Words>1026</Words>
  <Application>Microsoft Office PowerPoint</Application>
  <PresentationFormat>Widescreen</PresentationFormat>
  <Paragraphs>70</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Stock Market Analysis</vt:lpstr>
      <vt:lpstr>Stock Market Analysis isn’t easy!</vt:lpstr>
      <vt:lpstr>Traditional Market Analysis</vt:lpstr>
      <vt:lpstr>Using Technical indicators</vt:lpstr>
      <vt:lpstr>How to leverage from Technical indicators and can we have access to them?</vt:lpstr>
      <vt:lpstr>Types of Technical Indicators</vt:lpstr>
      <vt:lpstr>How to accessTechnical Indicators</vt:lpstr>
      <vt:lpstr>Technical Indicators </vt:lpstr>
      <vt:lpstr>Relative Strength Index</vt:lpstr>
      <vt:lpstr>Bollinger Bands</vt:lpstr>
      <vt:lpstr>Aroon Oscillators</vt:lpstr>
      <vt:lpstr>Acceleration Bands</vt:lpstr>
      <vt:lpstr>AI/ML RNN Model</vt:lpstr>
      <vt:lpstr>Using LSTM Algorithm</vt:lpstr>
      <vt:lpstr>Comparison predicted vs actual</vt:lpstr>
      <vt:lpstr>Next Steps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edris safari</dc:creator>
  <cp:lastModifiedBy>edris safari</cp:lastModifiedBy>
  <cp:revision>14</cp:revision>
  <dcterms:created xsi:type="dcterms:W3CDTF">2023-03-27T16:29:19Z</dcterms:created>
  <dcterms:modified xsi:type="dcterms:W3CDTF">2023-04-06T18:42:56Z</dcterms:modified>
</cp:coreProperties>
</file>