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7F6F30F-9538-464A-B385-4EE399848256}" type="datetimeFigureOut">
              <a:rPr lang="ru-RU" smtClean="0"/>
              <a:t>12.03.2024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0F7DA39-AA0F-4379-AAE4-437D3FC7043C}" type="slidenum">
              <a:rPr lang="ru-RU" smtClean="0"/>
              <a:t>‹#›</a:t>
            </a:fld>
            <a:endParaRPr lang="ru-RU"/>
          </a:p>
        </p:txBody>
      </p:sp>
    </p:spTree>
    <p:extLst>
      <p:ext uri="{BB962C8B-B14F-4D97-AF65-F5344CB8AC3E}">
        <p14:creationId xmlns:p14="http://schemas.microsoft.com/office/powerpoint/2010/main" val="2624281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7F6F30F-9538-464A-B385-4EE399848256}" type="datetimeFigureOut">
              <a:rPr lang="ru-RU" smtClean="0"/>
              <a:t>12.03.2024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0F7DA39-AA0F-4379-AAE4-437D3FC7043C}" type="slidenum">
              <a:rPr lang="ru-RU" smtClean="0"/>
              <a:t>‹#›</a:t>
            </a:fld>
            <a:endParaRPr lang="ru-RU"/>
          </a:p>
        </p:txBody>
      </p:sp>
    </p:spTree>
    <p:extLst>
      <p:ext uri="{BB962C8B-B14F-4D97-AF65-F5344CB8AC3E}">
        <p14:creationId xmlns:p14="http://schemas.microsoft.com/office/powerpoint/2010/main" val="746482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7F6F30F-9538-464A-B385-4EE399848256}" type="datetimeFigureOut">
              <a:rPr lang="ru-RU" smtClean="0"/>
              <a:t>12.03.2024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0F7DA39-AA0F-4379-AAE4-437D3FC7043C}" type="slidenum">
              <a:rPr lang="ru-RU" smtClean="0"/>
              <a:t>‹#›</a:t>
            </a:fld>
            <a:endParaRPr lang="ru-RU"/>
          </a:p>
        </p:txBody>
      </p:sp>
    </p:spTree>
    <p:extLst>
      <p:ext uri="{BB962C8B-B14F-4D97-AF65-F5344CB8AC3E}">
        <p14:creationId xmlns:p14="http://schemas.microsoft.com/office/powerpoint/2010/main" val="21985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7F6F30F-9538-464A-B385-4EE399848256}" type="datetimeFigureOut">
              <a:rPr lang="ru-RU" smtClean="0"/>
              <a:t>12.03.2024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0F7DA39-AA0F-4379-AAE4-437D3FC7043C}" type="slidenum">
              <a:rPr lang="ru-RU" smtClean="0"/>
              <a:t>‹#›</a:t>
            </a:fld>
            <a:endParaRPr lang="ru-RU"/>
          </a:p>
        </p:txBody>
      </p:sp>
    </p:spTree>
    <p:extLst>
      <p:ext uri="{BB962C8B-B14F-4D97-AF65-F5344CB8AC3E}">
        <p14:creationId xmlns:p14="http://schemas.microsoft.com/office/powerpoint/2010/main" val="4094559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7F6F30F-9538-464A-B385-4EE399848256}" type="datetimeFigureOut">
              <a:rPr lang="ru-RU" smtClean="0"/>
              <a:t>12.03.2024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0F7DA39-AA0F-4379-AAE4-437D3FC7043C}" type="slidenum">
              <a:rPr lang="ru-RU" smtClean="0"/>
              <a:t>‹#›</a:t>
            </a:fld>
            <a:endParaRPr lang="ru-RU"/>
          </a:p>
        </p:txBody>
      </p:sp>
    </p:spTree>
    <p:extLst>
      <p:ext uri="{BB962C8B-B14F-4D97-AF65-F5344CB8AC3E}">
        <p14:creationId xmlns:p14="http://schemas.microsoft.com/office/powerpoint/2010/main" val="274919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7F6F30F-9538-464A-B385-4EE399848256}" type="datetimeFigureOut">
              <a:rPr lang="ru-RU" smtClean="0"/>
              <a:t>12.03.2024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0F7DA39-AA0F-4379-AAE4-437D3FC7043C}" type="slidenum">
              <a:rPr lang="ru-RU" smtClean="0"/>
              <a:t>‹#›</a:t>
            </a:fld>
            <a:endParaRPr lang="ru-RU"/>
          </a:p>
        </p:txBody>
      </p:sp>
    </p:spTree>
    <p:extLst>
      <p:ext uri="{BB962C8B-B14F-4D97-AF65-F5344CB8AC3E}">
        <p14:creationId xmlns:p14="http://schemas.microsoft.com/office/powerpoint/2010/main" val="1958866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7F6F30F-9538-464A-B385-4EE399848256}" type="datetimeFigureOut">
              <a:rPr lang="ru-RU" smtClean="0"/>
              <a:t>12.03.2024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0F7DA39-AA0F-4379-AAE4-437D3FC7043C}" type="slidenum">
              <a:rPr lang="ru-RU" smtClean="0"/>
              <a:t>‹#›</a:t>
            </a:fld>
            <a:endParaRPr lang="ru-RU"/>
          </a:p>
        </p:txBody>
      </p:sp>
    </p:spTree>
    <p:extLst>
      <p:ext uri="{BB962C8B-B14F-4D97-AF65-F5344CB8AC3E}">
        <p14:creationId xmlns:p14="http://schemas.microsoft.com/office/powerpoint/2010/main" val="354453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7F6F30F-9538-464A-B385-4EE399848256}" type="datetimeFigureOut">
              <a:rPr lang="ru-RU" smtClean="0"/>
              <a:t>12.03.2024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0F7DA39-AA0F-4379-AAE4-437D3FC7043C}" type="slidenum">
              <a:rPr lang="ru-RU" smtClean="0"/>
              <a:t>‹#›</a:t>
            </a:fld>
            <a:endParaRPr lang="ru-RU"/>
          </a:p>
        </p:txBody>
      </p:sp>
    </p:spTree>
    <p:extLst>
      <p:ext uri="{BB962C8B-B14F-4D97-AF65-F5344CB8AC3E}">
        <p14:creationId xmlns:p14="http://schemas.microsoft.com/office/powerpoint/2010/main" val="2913857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7F6F30F-9538-464A-B385-4EE399848256}" type="datetimeFigureOut">
              <a:rPr lang="ru-RU" smtClean="0"/>
              <a:t>12.03.2024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0F7DA39-AA0F-4379-AAE4-437D3FC7043C}" type="slidenum">
              <a:rPr lang="ru-RU" smtClean="0"/>
              <a:t>‹#›</a:t>
            </a:fld>
            <a:endParaRPr lang="ru-RU"/>
          </a:p>
        </p:txBody>
      </p:sp>
    </p:spTree>
    <p:extLst>
      <p:ext uri="{BB962C8B-B14F-4D97-AF65-F5344CB8AC3E}">
        <p14:creationId xmlns:p14="http://schemas.microsoft.com/office/powerpoint/2010/main" val="365440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7F6F30F-9538-464A-B385-4EE399848256}" type="datetimeFigureOut">
              <a:rPr lang="ru-RU" smtClean="0"/>
              <a:t>12.03.2024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0F7DA39-AA0F-4379-AAE4-437D3FC7043C}" type="slidenum">
              <a:rPr lang="ru-RU" smtClean="0"/>
              <a:t>‹#›</a:t>
            </a:fld>
            <a:endParaRPr lang="ru-RU"/>
          </a:p>
        </p:txBody>
      </p:sp>
    </p:spTree>
    <p:extLst>
      <p:ext uri="{BB962C8B-B14F-4D97-AF65-F5344CB8AC3E}">
        <p14:creationId xmlns:p14="http://schemas.microsoft.com/office/powerpoint/2010/main" val="174327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7F6F30F-9538-464A-B385-4EE399848256}" type="datetimeFigureOut">
              <a:rPr lang="ru-RU" smtClean="0"/>
              <a:t>12.03.2024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0F7DA39-AA0F-4379-AAE4-437D3FC7043C}" type="slidenum">
              <a:rPr lang="ru-RU" smtClean="0"/>
              <a:t>‹#›</a:t>
            </a:fld>
            <a:endParaRPr lang="ru-RU"/>
          </a:p>
        </p:txBody>
      </p:sp>
    </p:spTree>
    <p:extLst>
      <p:ext uri="{BB962C8B-B14F-4D97-AF65-F5344CB8AC3E}">
        <p14:creationId xmlns:p14="http://schemas.microsoft.com/office/powerpoint/2010/main" val="89178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6F30F-9538-464A-B385-4EE399848256}" type="datetimeFigureOut">
              <a:rPr lang="ru-RU" smtClean="0"/>
              <a:t>12.03.2024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7DA39-AA0F-4379-AAE4-437D3FC7043C}" type="slidenum">
              <a:rPr lang="ru-RU" smtClean="0"/>
              <a:t>‹#›</a:t>
            </a:fld>
            <a:endParaRPr lang="ru-RU"/>
          </a:p>
        </p:txBody>
      </p:sp>
    </p:spTree>
    <p:extLst>
      <p:ext uri="{BB962C8B-B14F-4D97-AF65-F5344CB8AC3E}">
        <p14:creationId xmlns:p14="http://schemas.microsoft.com/office/powerpoint/2010/main" val="4261895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9589" y="1828799"/>
            <a:ext cx="1071154" cy="2400657"/>
          </a:xfrm>
          <a:prstGeom prst="rect">
            <a:avLst/>
          </a:prstGeom>
          <a:noFill/>
        </p:spPr>
        <p:txBody>
          <a:bodyPr wrap="square" rtlCol="0">
            <a:spAutoFit/>
          </a:bodyPr>
          <a:lstStyle/>
          <a:p>
            <a:r>
              <a:rPr lang="ru-RU" sz="15000" dirty="0" smtClean="0">
                <a:latin typeface="Century Gothic" panose="020B0502020202020204" pitchFamily="34" charset="0"/>
              </a:rPr>
              <a:t>/</a:t>
            </a:r>
            <a:endParaRPr lang="ru-RU" sz="15000" dirty="0">
              <a:latin typeface="Century Gothic" panose="020B0502020202020204" pitchFamily="34" charset="0"/>
            </a:endParaRPr>
          </a:p>
        </p:txBody>
      </p:sp>
      <p:sp>
        <p:nvSpPr>
          <p:cNvPr id="3" name="TextBox 2"/>
          <p:cNvSpPr txBox="1"/>
          <p:nvPr/>
        </p:nvSpPr>
        <p:spPr>
          <a:xfrm>
            <a:off x="4310743" y="1874965"/>
            <a:ext cx="5590903" cy="2308324"/>
          </a:xfrm>
          <a:prstGeom prst="rect">
            <a:avLst/>
          </a:prstGeom>
          <a:noFill/>
        </p:spPr>
        <p:txBody>
          <a:bodyPr wrap="square" rtlCol="0">
            <a:spAutoFit/>
          </a:bodyPr>
          <a:lstStyle/>
          <a:p>
            <a:r>
              <a:rPr lang="en-US" sz="7200" dirty="0">
                <a:latin typeface="Century Gothic" panose="020B0502020202020204" pitchFamily="34" charset="0"/>
              </a:rPr>
              <a:t>c</a:t>
            </a:r>
            <a:r>
              <a:rPr lang="en-US" sz="7200" dirty="0" smtClean="0">
                <a:latin typeface="Century Gothic" panose="020B0502020202020204" pitchFamily="34" charset="0"/>
              </a:rPr>
              <a:t>ode</a:t>
            </a:r>
          </a:p>
          <a:p>
            <a:r>
              <a:rPr lang="en-US" sz="7200" dirty="0" smtClean="0">
                <a:latin typeface="Century Gothic" panose="020B0502020202020204" pitchFamily="34" charset="0"/>
              </a:rPr>
              <a:t>academy</a:t>
            </a:r>
            <a:endParaRPr lang="ru-RU" sz="7200" dirty="0">
              <a:latin typeface="Century Gothic" panose="020B0502020202020204" pitchFamily="34" charset="0"/>
            </a:endParaRPr>
          </a:p>
        </p:txBody>
      </p:sp>
      <p:sp>
        <p:nvSpPr>
          <p:cNvPr id="5" name="TextBox 4"/>
          <p:cNvSpPr txBox="1"/>
          <p:nvPr/>
        </p:nvSpPr>
        <p:spPr>
          <a:xfrm>
            <a:off x="5558246" y="4183289"/>
            <a:ext cx="3095897" cy="276999"/>
          </a:xfrm>
          <a:prstGeom prst="rect">
            <a:avLst/>
          </a:prstGeom>
          <a:noFill/>
        </p:spPr>
        <p:txBody>
          <a:bodyPr wrap="square" rtlCol="0">
            <a:spAutoFit/>
          </a:bodyPr>
          <a:lstStyle/>
          <a:p>
            <a:r>
              <a:rPr lang="en-US" sz="1200" dirty="0" smtClean="0">
                <a:latin typeface="Century Gothic" panose="020B0502020202020204" pitchFamily="34" charset="0"/>
              </a:rPr>
              <a:t>Azerbaijan Technical University – AB204</a:t>
            </a:r>
            <a:endParaRPr lang="ru-RU" sz="1200" dirty="0">
              <a:latin typeface="Century Gothic" panose="020B0502020202020204" pitchFamily="34" charset="0"/>
            </a:endParaRPr>
          </a:p>
        </p:txBody>
      </p:sp>
    </p:spTree>
    <p:extLst>
      <p:ext uri="{BB962C8B-B14F-4D97-AF65-F5344CB8AC3E}">
        <p14:creationId xmlns:p14="http://schemas.microsoft.com/office/powerpoint/2010/main" val="739729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2243" y="6125045"/>
            <a:ext cx="225243" cy="523220"/>
          </a:xfrm>
          <a:prstGeom prst="rect">
            <a:avLst/>
          </a:prstGeom>
          <a:noFill/>
        </p:spPr>
        <p:txBody>
          <a:bodyPr wrap="square" rtlCol="0">
            <a:spAutoFit/>
          </a:bodyPr>
          <a:lstStyle/>
          <a:p>
            <a:r>
              <a:rPr lang="ru-RU" sz="2800" dirty="0" smtClean="0">
                <a:latin typeface="Century Gothic" panose="020B0502020202020204" pitchFamily="34" charset="0"/>
              </a:rPr>
              <a:t>/</a:t>
            </a:r>
            <a:endParaRPr lang="ru-RU" sz="2800" dirty="0">
              <a:latin typeface="Century Gothic" panose="020B0502020202020204" pitchFamily="34" charset="0"/>
            </a:endParaRPr>
          </a:p>
        </p:txBody>
      </p:sp>
      <p:sp>
        <p:nvSpPr>
          <p:cNvPr id="3" name="TextBox 2"/>
          <p:cNvSpPr txBox="1"/>
          <p:nvPr/>
        </p:nvSpPr>
        <p:spPr>
          <a:xfrm>
            <a:off x="10907486" y="6136673"/>
            <a:ext cx="1175657" cy="523220"/>
          </a:xfrm>
          <a:prstGeom prst="rect">
            <a:avLst/>
          </a:prstGeom>
          <a:noFill/>
        </p:spPr>
        <p:txBody>
          <a:bodyPr wrap="square" rtlCol="0">
            <a:spAutoFit/>
          </a:bodyPr>
          <a:lstStyle/>
          <a:p>
            <a:r>
              <a:rPr lang="en-US" sz="1400" dirty="0">
                <a:latin typeface="Century Gothic" panose="020B0502020202020204" pitchFamily="34" charset="0"/>
              </a:rPr>
              <a:t>c</a:t>
            </a:r>
            <a:r>
              <a:rPr lang="en-US" sz="1400" dirty="0" smtClean="0">
                <a:latin typeface="Century Gothic" panose="020B0502020202020204" pitchFamily="34" charset="0"/>
              </a:rPr>
              <a:t>ode</a:t>
            </a:r>
          </a:p>
          <a:p>
            <a:r>
              <a:rPr lang="en-US" sz="1400" dirty="0" smtClean="0">
                <a:latin typeface="Century Gothic" panose="020B0502020202020204" pitchFamily="34" charset="0"/>
              </a:rPr>
              <a:t>academy</a:t>
            </a:r>
            <a:endParaRPr lang="ru-RU" sz="1400" dirty="0">
              <a:latin typeface="Century Gothic" panose="020B0502020202020204" pitchFamily="34" charset="0"/>
            </a:endParaRPr>
          </a:p>
        </p:txBody>
      </p:sp>
      <p:sp>
        <p:nvSpPr>
          <p:cNvPr id="4" name="Прямоугольник 3"/>
          <p:cNvSpPr/>
          <p:nvPr/>
        </p:nvSpPr>
        <p:spPr>
          <a:xfrm>
            <a:off x="2166121" y="2933158"/>
            <a:ext cx="10355943" cy="769441"/>
          </a:xfrm>
          <a:prstGeom prst="rect">
            <a:avLst/>
          </a:prstGeom>
        </p:spPr>
        <p:txBody>
          <a:bodyPr wrap="square">
            <a:spAutoFit/>
          </a:bodyPr>
          <a:lstStyle/>
          <a:p>
            <a:r>
              <a:rPr lang="en-US" sz="4400" noProof="1" smtClean="0">
                <a:latin typeface="Century Gothic" panose="020B0502020202020204" pitchFamily="34" charset="0"/>
              </a:rPr>
              <a:t>Di</a:t>
            </a:r>
            <a:r>
              <a:rPr lang="az-Latn-AZ" sz="4400" noProof="1" smtClean="0">
                <a:latin typeface="Century Gothic" panose="020B0502020202020204" pitchFamily="34" charset="0"/>
              </a:rPr>
              <a:t>qqətinizə görə təşəkkürlər</a:t>
            </a:r>
            <a:endParaRPr lang="az-Latn-AZ" sz="4400" noProof="1">
              <a:latin typeface="Century Gothic" panose="020B0502020202020204" pitchFamily="34" charset="0"/>
            </a:endParaRPr>
          </a:p>
        </p:txBody>
      </p:sp>
    </p:spTree>
    <p:extLst>
      <p:ext uri="{BB962C8B-B14F-4D97-AF65-F5344CB8AC3E}">
        <p14:creationId xmlns:p14="http://schemas.microsoft.com/office/powerpoint/2010/main" val="394609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7416" y="2181497"/>
            <a:ext cx="4180115" cy="1477328"/>
          </a:xfrm>
          <a:prstGeom prst="rect">
            <a:avLst/>
          </a:prstGeom>
          <a:noFill/>
        </p:spPr>
        <p:txBody>
          <a:bodyPr wrap="square" rtlCol="0">
            <a:spAutoFit/>
          </a:bodyPr>
          <a:lstStyle/>
          <a:p>
            <a:r>
              <a:rPr lang="en-US" sz="7200" dirty="0" smtClean="0">
                <a:latin typeface="Century Gothic" panose="020B0502020202020204" pitchFamily="34" charset="0"/>
              </a:rPr>
              <a:t>Group 3:  </a:t>
            </a:r>
          </a:p>
          <a:p>
            <a:endParaRPr lang="ru-RU" dirty="0">
              <a:latin typeface="Century Gothic" panose="020B0502020202020204" pitchFamily="34" charset="0"/>
            </a:endParaRPr>
          </a:p>
        </p:txBody>
      </p:sp>
      <p:sp>
        <p:nvSpPr>
          <p:cNvPr id="3" name="TextBox 2"/>
          <p:cNvSpPr txBox="1"/>
          <p:nvPr/>
        </p:nvSpPr>
        <p:spPr>
          <a:xfrm>
            <a:off x="1959427" y="3555048"/>
            <a:ext cx="3735977" cy="1754326"/>
          </a:xfrm>
          <a:prstGeom prst="rect">
            <a:avLst/>
          </a:prstGeom>
          <a:noFill/>
        </p:spPr>
        <p:txBody>
          <a:bodyPr wrap="square" rtlCol="0">
            <a:spAutoFit/>
          </a:bodyPr>
          <a:lstStyle/>
          <a:p>
            <a:pPr algn="r"/>
            <a:r>
              <a:rPr lang="en-US" dirty="0" smtClean="0">
                <a:latin typeface="Century Gothic" panose="020B0502020202020204" pitchFamily="34" charset="0"/>
              </a:rPr>
              <a:t>Fibonacci Search</a:t>
            </a:r>
          </a:p>
          <a:p>
            <a:pPr algn="r"/>
            <a:r>
              <a:rPr lang="en-US" dirty="0" smtClean="0">
                <a:latin typeface="Century Gothic" panose="020B0502020202020204" pitchFamily="34" charset="0"/>
              </a:rPr>
              <a:t>Interpolation Search</a:t>
            </a:r>
          </a:p>
          <a:p>
            <a:pPr algn="r"/>
            <a:r>
              <a:rPr lang="en-US" dirty="0" smtClean="0">
                <a:latin typeface="Century Gothic" panose="020B0502020202020204" pitchFamily="34" charset="0"/>
              </a:rPr>
              <a:t>Bucket Sort</a:t>
            </a:r>
          </a:p>
          <a:p>
            <a:pPr algn="r"/>
            <a:r>
              <a:rPr lang="en-US" dirty="0" smtClean="0">
                <a:latin typeface="Century Gothic" panose="020B0502020202020204" pitchFamily="34" charset="0"/>
              </a:rPr>
              <a:t>Selection Sort</a:t>
            </a:r>
          </a:p>
          <a:p>
            <a:pPr algn="r"/>
            <a:r>
              <a:rPr lang="en-US" dirty="0" smtClean="0">
                <a:latin typeface="Century Gothic" panose="020B0502020202020204" pitchFamily="34" charset="0"/>
              </a:rPr>
              <a:t>Counting Sort</a:t>
            </a:r>
            <a:endParaRPr lang="ru-RU" dirty="0" smtClean="0">
              <a:latin typeface="Century Gothic" panose="020B0502020202020204" pitchFamily="34" charset="0"/>
            </a:endParaRPr>
          </a:p>
          <a:p>
            <a:pPr algn="r"/>
            <a:endParaRPr lang="ru-RU" dirty="0"/>
          </a:p>
        </p:txBody>
      </p:sp>
      <p:sp>
        <p:nvSpPr>
          <p:cNvPr id="4" name="TextBox 3"/>
          <p:cNvSpPr txBox="1"/>
          <p:nvPr/>
        </p:nvSpPr>
        <p:spPr>
          <a:xfrm>
            <a:off x="5721531" y="3555048"/>
            <a:ext cx="2873829" cy="1477328"/>
          </a:xfrm>
          <a:prstGeom prst="rect">
            <a:avLst/>
          </a:prstGeom>
          <a:noFill/>
        </p:spPr>
        <p:txBody>
          <a:bodyPr wrap="square" rtlCol="0">
            <a:spAutoFit/>
          </a:bodyPr>
          <a:lstStyle/>
          <a:p>
            <a:pPr marL="285750" indent="-285750">
              <a:buFont typeface="Arial" panose="020B0604020202020204" pitchFamily="34" charset="0"/>
              <a:buChar char="•"/>
            </a:pPr>
            <a:r>
              <a:rPr lang="az-Latn-AZ" noProof="1" smtClean="0">
                <a:latin typeface="Century Gothic" panose="020B0502020202020204" pitchFamily="34" charset="0"/>
              </a:rPr>
              <a:t>Cavid - </a:t>
            </a:r>
            <a:r>
              <a:rPr lang="az-Latn-AZ" b="1" noProof="1" smtClean="0">
                <a:latin typeface="Century Gothic" panose="020B0502020202020204" pitchFamily="34" charset="0"/>
              </a:rPr>
              <a:t>Team Lead</a:t>
            </a:r>
            <a:endParaRPr lang="az-Latn-AZ" noProof="1" smtClean="0">
              <a:latin typeface="Century Gothic" panose="020B0502020202020204" pitchFamily="34" charset="0"/>
            </a:endParaRPr>
          </a:p>
          <a:p>
            <a:pPr marL="285750" indent="-285750">
              <a:buFont typeface="Arial" panose="020B0604020202020204" pitchFamily="34" charset="0"/>
              <a:buChar char="•"/>
            </a:pPr>
            <a:r>
              <a:rPr lang="az-Latn-AZ" noProof="1" smtClean="0">
                <a:latin typeface="Century Gothic" panose="020B0502020202020204" pitchFamily="34" charset="0"/>
              </a:rPr>
              <a:t>Nazeni</a:t>
            </a:r>
          </a:p>
          <a:p>
            <a:pPr marL="285750" indent="-285750">
              <a:buFont typeface="Arial" panose="020B0604020202020204" pitchFamily="34" charset="0"/>
              <a:buChar char="•"/>
            </a:pPr>
            <a:r>
              <a:rPr lang="az-Latn-AZ" noProof="1" smtClean="0">
                <a:latin typeface="Century Gothic" panose="020B0502020202020204" pitchFamily="34" charset="0"/>
              </a:rPr>
              <a:t>Murad</a:t>
            </a:r>
          </a:p>
          <a:p>
            <a:pPr marL="285750" indent="-285750">
              <a:buFont typeface="Arial" panose="020B0604020202020204" pitchFamily="34" charset="0"/>
              <a:buChar char="•"/>
            </a:pPr>
            <a:r>
              <a:rPr lang="az-Latn-AZ" noProof="1" smtClean="0">
                <a:latin typeface="Century Gothic" panose="020B0502020202020204" pitchFamily="34" charset="0"/>
              </a:rPr>
              <a:t>Mehriban</a:t>
            </a:r>
          </a:p>
          <a:p>
            <a:pPr marL="285750" indent="-285750">
              <a:buFont typeface="Arial" panose="020B0604020202020204" pitchFamily="34" charset="0"/>
              <a:buChar char="•"/>
            </a:pPr>
            <a:r>
              <a:rPr lang="az-Latn-AZ" noProof="1" smtClean="0">
                <a:latin typeface="Century Gothic" panose="020B0502020202020204" pitchFamily="34" charset="0"/>
              </a:rPr>
              <a:t>Eli</a:t>
            </a:r>
            <a:endParaRPr lang="az-Latn-AZ" noProof="1" smtClean="0">
              <a:latin typeface="Century Gothic" panose="020B0502020202020204" pitchFamily="34" charset="0"/>
            </a:endParaRPr>
          </a:p>
        </p:txBody>
      </p:sp>
      <p:sp>
        <p:nvSpPr>
          <p:cNvPr id="6" name="TextBox 5"/>
          <p:cNvSpPr txBox="1"/>
          <p:nvPr/>
        </p:nvSpPr>
        <p:spPr>
          <a:xfrm>
            <a:off x="10682243" y="6125045"/>
            <a:ext cx="225243" cy="523220"/>
          </a:xfrm>
          <a:prstGeom prst="rect">
            <a:avLst/>
          </a:prstGeom>
          <a:noFill/>
        </p:spPr>
        <p:txBody>
          <a:bodyPr wrap="square" rtlCol="0">
            <a:spAutoFit/>
          </a:bodyPr>
          <a:lstStyle/>
          <a:p>
            <a:r>
              <a:rPr lang="ru-RU" sz="2800" dirty="0" smtClean="0">
                <a:latin typeface="Century Gothic" panose="020B0502020202020204" pitchFamily="34" charset="0"/>
              </a:rPr>
              <a:t>/</a:t>
            </a:r>
            <a:endParaRPr lang="ru-RU" sz="2800" dirty="0">
              <a:latin typeface="Century Gothic" panose="020B0502020202020204" pitchFamily="34" charset="0"/>
            </a:endParaRPr>
          </a:p>
        </p:txBody>
      </p:sp>
      <p:sp>
        <p:nvSpPr>
          <p:cNvPr id="7" name="TextBox 6"/>
          <p:cNvSpPr txBox="1"/>
          <p:nvPr/>
        </p:nvSpPr>
        <p:spPr>
          <a:xfrm>
            <a:off x="10907486" y="6136673"/>
            <a:ext cx="1175657" cy="523220"/>
          </a:xfrm>
          <a:prstGeom prst="rect">
            <a:avLst/>
          </a:prstGeom>
          <a:noFill/>
        </p:spPr>
        <p:txBody>
          <a:bodyPr wrap="square" rtlCol="0">
            <a:spAutoFit/>
          </a:bodyPr>
          <a:lstStyle/>
          <a:p>
            <a:r>
              <a:rPr lang="en-US" sz="1400" dirty="0">
                <a:latin typeface="Century Gothic" panose="020B0502020202020204" pitchFamily="34" charset="0"/>
              </a:rPr>
              <a:t>c</a:t>
            </a:r>
            <a:r>
              <a:rPr lang="en-US" sz="1400" dirty="0" smtClean="0">
                <a:latin typeface="Century Gothic" panose="020B0502020202020204" pitchFamily="34" charset="0"/>
              </a:rPr>
              <a:t>ode</a:t>
            </a:r>
          </a:p>
          <a:p>
            <a:r>
              <a:rPr lang="en-US" sz="1400" dirty="0" smtClean="0">
                <a:latin typeface="Century Gothic" panose="020B0502020202020204" pitchFamily="34" charset="0"/>
              </a:rPr>
              <a:t>academy</a:t>
            </a:r>
            <a:endParaRPr lang="ru-RU" sz="1400" dirty="0">
              <a:latin typeface="Century Gothic" panose="020B0502020202020204" pitchFamily="34" charset="0"/>
            </a:endParaRPr>
          </a:p>
        </p:txBody>
      </p:sp>
    </p:spTree>
    <p:extLst>
      <p:ext uri="{BB962C8B-B14F-4D97-AF65-F5344CB8AC3E}">
        <p14:creationId xmlns:p14="http://schemas.microsoft.com/office/powerpoint/2010/main" val="1830182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2243" y="6125045"/>
            <a:ext cx="225243" cy="523220"/>
          </a:xfrm>
          <a:prstGeom prst="rect">
            <a:avLst/>
          </a:prstGeom>
          <a:noFill/>
        </p:spPr>
        <p:txBody>
          <a:bodyPr wrap="square" rtlCol="0">
            <a:spAutoFit/>
          </a:bodyPr>
          <a:lstStyle/>
          <a:p>
            <a:r>
              <a:rPr lang="ru-RU" sz="2800" dirty="0" smtClean="0">
                <a:latin typeface="Century Gothic" panose="020B0502020202020204" pitchFamily="34" charset="0"/>
              </a:rPr>
              <a:t>/</a:t>
            </a:r>
            <a:endParaRPr lang="ru-RU" sz="2800" dirty="0">
              <a:latin typeface="Century Gothic" panose="020B0502020202020204" pitchFamily="34" charset="0"/>
            </a:endParaRPr>
          </a:p>
        </p:txBody>
      </p:sp>
      <p:sp>
        <p:nvSpPr>
          <p:cNvPr id="3" name="TextBox 2"/>
          <p:cNvSpPr txBox="1"/>
          <p:nvPr/>
        </p:nvSpPr>
        <p:spPr>
          <a:xfrm>
            <a:off x="10907486" y="6136673"/>
            <a:ext cx="1175657" cy="523220"/>
          </a:xfrm>
          <a:prstGeom prst="rect">
            <a:avLst/>
          </a:prstGeom>
          <a:noFill/>
        </p:spPr>
        <p:txBody>
          <a:bodyPr wrap="square" rtlCol="0">
            <a:spAutoFit/>
          </a:bodyPr>
          <a:lstStyle/>
          <a:p>
            <a:r>
              <a:rPr lang="en-US" sz="1400" dirty="0">
                <a:latin typeface="Century Gothic" panose="020B0502020202020204" pitchFamily="34" charset="0"/>
              </a:rPr>
              <a:t>c</a:t>
            </a:r>
            <a:r>
              <a:rPr lang="en-US" sz="1400" dirty="0" smtClean="0">
                <a:latin typeface="Century Gothic" panose="020B0502020202020204" pitchFamily="34" charset="0"/>
              </a:rPr>
              <a:t>ode</a:t>
            </a:r>
          </a:p>
          <a:p>
            <a:r>
              <a:rPr lang="en-US" sz="1400" dirty="0" smtClean="0">
                <a:latin typeface="Century Gothic" panose="020B0502020202020204" pitchFamily="34" charset="0"/>
              </a:rPr>
              <a:t>academy</a:t>
            </a:r>
            <a:endParaRPr lang="ru-RU" sz="1400" dirty="0">
              <a:latin typeface="Century Gothic" panose="020B0502020202020204" pitchFamily="34" charset="0"/>
            </a:endParaRPr>
          </a:p>
        </p:txBody>
      </p:sp>
      <p:pic>
        <p:nvPicPr>
          <p:cNvPr id="1026" name="Picture 2" descr="Fibonacci Search | Baeldung on Computer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58" y="588464"/>
            <a:ext cx="6010275" cy="52578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920322" y="1672045"/>
            <a:ext cx="4326798" cy="3447098"/>
          </a:xfrm>
          <a:prstGeom prst="rect">
            <a:avLst/>
          </a:prstGeom>
          <a:noFill/>
        </p:spPr>
        <p:txBody>
          <a:bodyPr wrap="square" rtlCol="0">
            <a:spAutoFit/>
          </a:bodyPr>
          <a:lstStyle/>
          <a:p>
            <a:r>
              <a:rPr lang="az-Latn-AZ" sz="2000" noProof="1" smtClean="0">
                <a:latin typeface="Century Gothic" panose="020B0502020202020204" pitchFamily="34" charset="0"/>
              </a:rPr>
              <a:t>Fibonacci </a:t>
            </a:r>
            <a:r>
              <a:rPr lang="az-Latn-AZ" sz="2000" noProof="1" smtClean="0">
                <a:latin typeface="Century Gothic" panose="020B0502020202020204" pitchFamily="34" charset="0"/>
              </a:rPr>
              <a:t>axtarış</a:t>
            </a:r>
            <a:r>
              <a:rPr lang="en-US" sz="2000" noProof="1" smtClean="0">
                <a:latin typeface="Century Gothic" panose="020B0502020202020204" pitchFamily="34" charset="0"/>
              </a:rPr>
              <a:t> -</a:t>
            </a:r>
            <a:r>
              <a:rPr lang="az-Latn-AZ" sz="2000" noProof="1" smtClean="0">
                <a:latin typeface="Century Gothic" panose="020B0502020202020204" pitchFamily="34" charset="0"/>
              </a:rPr>
              <a:t> </a:t>
            </a:r>
            <a:r>
              <a:rPr lang="az-Latn-AZ" noProof="1" smtClean="0"/>
              <a:t>bir elementin yerini axtarmaq üçün bir axtarış algoritmasıdır. Elementin indeksini tapmaq üçün əvvəlcə, dəyərin indeksi Fibonacci sayıları ilə müqayisə olunur. Ardınca, hər dövrdə axtarış sahəsi daraldırılaraq yeni Fibonacci sayıları hesablanır. Bu əməliyyat təkrarlanır və dəyər tapılana qədər davam edir</a:t>
            </a:r>
            <a:r>
              <a:rPr lang="az-Latn-AZ" noProof="1" smtClean="0"/>
              <a:t>. </a:t>
            </a:r>
            <a:endParaRPr lang="en-US" noProof="1" smtClean="0"/>
          </a:p>
          <a:p>
            <a:endParaRPr lang="en-US" noProof="1"/>
          </a:p>
          <a:p>
            <a:r>
              <a:rPr lang="az-Latn-AZ" noProof="1" smtClean="0"/>
              <a:t>Fibonacci </a:t>
            </a:r>
            <a:r>
              <a:rPr lang="az-Latn-AZ" noProof="1" smtClean="0"/>
              <a:t>axtarışı, axtarış sahəsinin effektiv şəkildə azalmasını və axtarışda performansın yüksək olmasını təmin edir.</a:t>
            </a:r>
            <a:endParaRPr lang="az-Latn-AZ" noProof="1"/>
          </a:p>
        </p:txBody>
      </p:sp>
    </p:spTree>
    <p:extLst>
      <p:ext uri="{BB962C8B-B14F-4D97-AF65-F5344CB8AC3E}">
        <p14:creationId xmlns:p14="http://schemas.microsoft.com/office/powerpoint/2010/main" val="270873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2243" y="6125045"/>
            <a:ext cx="225243" cy="523220"/>
          </a:xfrm>
          <a:prstGeom prst="rect">
            <a:avLst/>
          </a:prstGeom>
          <a:noFill/>
        </p:spPr>
        <p:txBody>
          <a:bodyPr wrap="square" rtlCol="0">
            <a:spAutoFit/>
          </a:bodyPr>
          <a:lstStyle/>
          <a:p>
            <a:r>
              <a:rPr lang="ru-RU" sz="2800" dirty="0" smtClean="0">
                <a:latin typeface="Century Gothic" panose="020B0502020202020204" pitchFamily="34" charset="0"/>
              </a:rPr>
              <a:t>/</a:t>
            </a:r>
            <a:endParaRPr lang="ru-RU" sz="2800" dirty="0">
              <a:latin typeface="Century Gothic" panose="020B0502020202020204" pitchFamily="34" charset="0"/>
            </a:endParaRPr>
          </a:p>
        </p:txBody>
      </p:sp>
      <p:sp>
        <p:nvSpPr>
          <p:cNvPr id="3" name="TextBox 2"/>
          <p:cNvSpPr txBox="1"/>
          <p:nvPr/>
        </p:nvSpPr>
        <p:spPr>
          <a:xfrm>
            <a:off x="10907486" y="6136673"/>
            <a:ext cx="1175657" cy="523220"/>
          </a:xfrm>
          <a:prstGeom prst="rect">
            <a:avLst/>
          </a:prstGeom>
          <a:noFill/>
        </p:spPr>
        <p:txBody>
          <a:bodyPr wrap="square" rtlCol="0">
            <a:spAutoFit/>
          </a:bodyPr>
          <a:lstStyle/>
          <a:p>
            <a:r>
              <a:rPr lang="en-US" sz="1400" dirty="0">
                <a:latin typeface="Century Gothic" panose="020B0502020202020204" pitchFamily="34" charset="0"/>
              </a:rPr>
              <a:t>c</a:t>
            </a:r>
            <a:r>
              <a:rPr lang="en-US" sz="1400" dirty="0" smtClean="0">
                <a:latin typeface="Century Gothic" panose="020B0502020202020204" pitchFamily="34" charset="0"/>
              </a:rPr>
              <a:t>ode</a:t>
            </a:r>
          </a:p>
          <a:p>
            <a:r>
              <a:rPr lang="en-US" sz="1400" dirty="0" smtClean="0">
                <a:latin typeface="Century Gothic" panose="020B0502020202020204" pitchFamily="34" charset="0"/>
              </a:rPr>
              <a:t>academy</a:t>
            </a:r>
            <a:endParaRPr lang="ru-RU" sz="1400" dirty="0">
              <a:latin typeface="Century Gothic" panose="020B0502020202020204" pitchFamily="34" charset="0"/>
            </a:endParaRPr>
          </a:p>
        </p:txBody>
      </p:sp>
      <p:sp>
        <p:nvSpPr>
          <p:cNvPr id="4" name="TextBox 3"/>
          <p:cNvSpPr txBox="1"/>
          <p:nvPr/>
        </p:nvSpPr>
        <p:spPr>
          <a:xfrm>
            <a:off x="548640" y="1991202"/>
            <a:ext cx="8438606" cy="2893100"/>
          </a:xfrm>
          <a:prstGeom prst="rect">
            <a:avLst/>
          </a:prstGeom>
          <a:noFill/>
        </p:spPr>
        <p:txBody>
          <a:bodyPr wrap="square" rtlCol="0">
            <a:spAutoFit/>
          </a:bodyPr>
          <a:lstStyle/>
          <a:p>
            <a:r>
              <a:rPr lang="en-US" sz="2000" dirty="0" smtClean="0">
                <a:latin typeface="Century Gothic" panose="020B0502020202020204" pitchFamily="34" charset="0"/>
              </a:rPr>
              <a:t>İnterpolation search </a:t>
            </a:r>
            <a:r>
              <a:rPr lang="en-US" dirty="0" smtClean="0"/>
              <a:t>- minimum </a:t>
            </a:r>
            <a:r>
              <a:rPr lang="az-Latn-AZ" noProof="1" smtClean="0"/>
              <a:t>və maksimum dəyərlərə nisbətən hədəf dəyərin mövqeyini təxmin etmək üçün istifadə olunur. Bu metod, axtarış sahəsini həmişə yarıya bölən</a:t>
            </a:r>
            <a:r>
              <a:rPr lang="en-US" dirty="0" smtClean="0"/>
              <a:t> binary </a:t>
            </a:r>
            <a:r>
              <a:rPr lang="az-Latn-AZ" noProof="1" smtClean="0"/>
              <a:t>search'dən daha səmərəli bir şəkildə qısaltmağa imkan verir. Bu, hədəf dəyəri ilə siyahıdakı dəyərlər arralığından istifadə edir və hesablanmış mövqe hədəf dəyərə uyğun gəlirsə, hədəf dəyərinin indeksini qaytarır. </a:t>
            </a:r>
          </a:p>
          <a:p>
            <a:endParaRPr lang="en-US" dirty="0"/>
          </a:p>
          <a:p>
            <a:r>
              <a:rPr lang="az-Latn-AZ" dirty="0" smtClean="0"/>
              <a:t>Eğer hesablanmış mövqe hədəf dəyərindən kiçikdirsə, axtarış sağ tərəfdəki ikinci dərəcəli </a:t>
            </a:r>
            <a:r>
              <a:rPr lang="en-US" dirty="0" smtClean="0"/>
              <a:t>array - </a:t>
            </a:r>
            <a:r>
              <a:rPr lang="az-Latn-AZ" noProof="1" smtClean="0"/>
              <a:t>də davam edir. Hesablanmış mövqe hədəf dəyərindən böyükdürsə, axtarış sol ikinci dərəcəli array-də davam edir. Eğer hədəf dəyəri siyahıda yoxdursa, alqoritm tapılmadığını göstərən bir dəyər qaytarır</a:t>
            </a:r>
            <a:r>
              <a:rPr lang="en-US" dirty="0" smtClean="0"/>
              <a:t>.</a:t>
            </a:r>
            <a:r>
              <a:rPr lang="ru-RU" dirty="0" smtClean="0"/>
              <a:t> </a:t>
            </a:r>
            <a:endParaRPr lang="ru-RU" dirty="0"/>
          </a:p>
        </p:txBody>
      </p:sp>
    </p:spTree>
    <p:extLst>
      <p:ext uri="{BB962C8B-B14F-4D97-AF65-F5344CB8AC3E}">
        <p14:creationId xmlns:p14="http://schemas.microsoft.com/office/powerpoint/2010/main" val="3044314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2243" y="6125045"/>
            <a:ext cx="225243" cy="523220"/>
          </a:xfrm>
          <a:prstGeom prst="rect">
            <a:avLst/>
          </a:prstGeom>
          <a:noFill/>
        </p:spPr>
        <p:txBody>
          <a:bodyPr wrap="square" rtlCol="0">
            <a:spAutoFit/>
          </a:bodyPr>
          <a:lstStyle/>
          <a:p>
            <a:r>
              <a:rPr lang="ru-RU" sz="2800" dirty="0" smtClean="0">
                <a:latin typeface="Century Gothic" panose="020B0502020202020204" pitchFamily="34" charset="0"/>
              </a:rPr>
              <a:t>/</a:t>
            </a:r>
            <a:endParaRPr lang="ru-RU" sz="2800" dirty="0">
              <a:latin typeface="Century Gothic" panose="020B0502020202020204" pitchFamily="34" charset="0"/>
            </a:endParaRPr>
          </a:p>
        </p:txBody>
      </p:sp>
      <p:sp>
        <p:nvSpPr>
          <p:cNvPr id="3" name="TextBox 2"/>
          <p:cNvSpPr txBox="1"/>
          <p:nvPr/>
        </p:nvSpPr>
        <p:spPr>
          <a:xfrm>
            <a:off x="10907486" y="6136673"/>
            <a:ext cx="1175657" cy="523220"/>
          </a:xfrm>
          <a:prstGeom prst="rect">
            <a:avLst/>
          </a:prstGeom>
          <a:noFill/>
        </p:spPr>
        <p:txBody>
          <a:bodyPr wrap="square" rtlCol="0">
            <a:spAutoFit/>
          </a:bodyPr>
          <a:lstStyle/>
          <a:p>
            <a:r>
              <a:rPr lang="en-US" sz="1400" dirty="0">
                <a:latin typeface="Century Gothic" panose="020B0502020202020204" pitchFamily="34" charset="0"/>
              </a:rPr>
              <a:t>c</a:t>
            </a:r>
            <a:r>
              <a:rPr lang="en-US" sz="1400" dirty="0" smtClean="0">
                <a:latin typeface="Century Gothic" panose="020B0502020202020204" pitchFamily="34" charset="0"/>
              </a:rPr>
              <a:t>ode</a:t>
            </a:r>
          </a:p>
          <a:p>
            <a:r>
              <a:rPr lang="en-US" sz="1400" dirty="0" smtClean="0">
                <a:latin typeface="Century Gothic" panose="020B0502020202020204" pitchFamily="34" charset="0"/>
              </a:rPr>
              <a:t>academy</a:t>
            </a:r>
            <a:endParaRPr lang="ru-RU" sz="1400" dirty="0">
              <a:latin typeface="Century Gothic" panose="020B0502020202020204" pitchFamily="34" charset="0"/>
            </a:endParaRPr>
          </a:p>
        </p:txBody>
      </p:sp>
      <p:pic>
        <p:nvPicPr>
          <p:cNvPr id="6" name="Рисунок 5"/>
          <p:cNvPicPr>
            <a:picLocks noChangeAspect="1"/>
          </p:cNvPicPr>
          <p:nvPr/>
        </p:nvPicPr>
        <p:blipFill>
          <a:blip r:embed="rId2"/>
          <a:stretch>
            <a:fillRect/>
          </a:stretch>
        </p:blipFill>
        <p:spPr>
          <a:xfrm>
            <a:off x="2206807" y="1420449"/>
            <a:ext cx="7334250" cy="3990975"/>
          </a:xfrm>
          <a:prstGeom prst="rect">
            <a:avLst/>
          </a:prstGeom>
        </p:spPr>
      </p:pic>
    </p:spTree>
    <p:extLst>
      <p:ext uri="{BB962C8B-B14F-4D97-AF65-F5344CB8AC3E}">
        <p14:creationId xmlns:p14="http://schemas.microsoft.com/office/powerpoint/2010/main" val="1737080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2243" y="6125045"/>
            <a:ext cx="225243" cy="523220"/>
          </a:xfrm>
          <a:prstGeom prst="rect">
            <a:avLst/>
          </a:prstGeom>
          <a:noFill/>
        </p:spPr>
        <p:txBody>
          <a:bodyPr wrap="square" rtlCol="0">
            <a:spAutoFit/>
          </a:bodyPr>
          <a:lstStyle/>
          <a:p>
            <a:r>
              <a:rPr lang="ru-RU" sz="2800" dirty="0" smtClean="0">
                <a:latin typeface="Century Gothic" panose="020B0502020202020204" pitchFamily="34" charset="0"/>
              </a:rPr>
              <a:t>/</a:t>
            </a:r>
            <a:endParaRPr lang="ru-RU" sz="2800" dirty="0">
              <a:latin typeface="Century Gothic" panose="020B0502020202020204" pitchFamily="34" charset="0"/>
            </a:endParaRPr>
          </a:p>
        </p:txBody>
      </p:sp>
      <p:sp>
        <p:nvSpPr>
          <p:cNvPr id="3" name="TextBox 2"/>
          <p:cNvSpPr txBox="1"/>
          <p:nvPr/>
        </p:nvSpPr>
        <p:spPr>
          <a:xfrm>
            <a:off x="10907486" y="6136673"/>
            <a:ext cx="1175657" cy="523220"/>
          </a:xfrm>
          <a:prstGeom prst="rect">
            <a:avLst/>
          </a:prstGeom>
          <a:noFill/>
        </p:spPr>
        <p:txBody>
          <a:bodyPr wrap="square" rtlCol="0">
            <a:spAutoFit/>
          </a:bodyPr>
          <a:lstStyle/>
          <a:p>
            <a:r>
              <a:rPr lang="en-US" sz="1400" dirty="0">
                <a:latin typeface="Century Gothic" panose="020B0502020202020204" pitchFamily="34" charset="0"/>
              </a:rPr>
              <a:t>c</a:t>
            </a:r>
            <a:r>
              <a:rPr lang="en-US" sz="1400" dirty="0" smtClean="0">
                <a:latin typeface="Century Gothic" panose="020B0502020202020204" pitchFamily="34" charset="0"/>
              </a:rPr>
              <a:t>ode</a:t>
            </a:r>
          </a:p>
          <a:p>
            <a:r>
              <a:rPr lang="en-US" sz="1400" dirty="0" smtClean="0">
                <a:latin typeface="Century Gothic" panose="020B0502020202020204" pitchFamily="34" charset="0"/>
              </a:rPr>
              <a:t>academy</a:t>
            </a:r>
            <a:endParaRPr lang="ru-RU" sz="1400" dirty="0">
              <a:latin typeface="Century Gothic" panose="020B0502020202020204" pitchFamily="34" charset="0"/>
            </a:endParaRPr>
          </a:p>
        </p:txBody>
      </p:sp>
      <p:sp>
        <p:nvSpPr>
          <p:cNvPr id="5" name="Прямоугольник 4"/>
          <p:cNvSpPr/>
          <p:nvPr/>
        </p:nvSpPr>
        <p:spPr>
          <a:xfrm>
            <a:off x="490810" y="2243176"/>
            <a:ext cx="4642894" cy="2646878"/>
          </a:xfrm>
          <a:prstGeom prst="rect">
            <a:avLst/>
          </a:prstGeom>
        </p:spPr>
        <p:txBody>
          <a:bodyPr wrap="square">
            <a:spAutoFit/>
          </a:bodyPr>
          <a:lstStyle/>
          <a:p>
            <a:pPr algn="r"/>
            <a:r>
              <a:rPr lang="az-Latn-AZ" sz="2000" dirty="0" smtClean="0">
                <a:latin typeface="Century Gothic" panose="020B0502020202020204" pitchFamily="34" charset="0"/>
              </a:rPr>
              <a:t>Bloklama sıralanması</a:t>
            </a:r>
            <a:r>
              <a:rPr lang="en-US" sz="2000" dirty="0" smtClean="0">
                <a:latin typeface="Century Gothic" panose="020B0502020202020204" pitchFamily="34" charset="0"/>
              </a:rPr>
              <a:t> (Bucket Sort)</a:t>
            </a:r>
            <a:r>
              <a:rPr lang="az-Latn-AZ" sz="2000" dirty="0" smtClean="0">
                <a:latin typeface="Century Gothic" panose="020B0502020202020204" pitchFamily="34" charset="0"/>
              </a:rPr>
              <a:t> </a:t>
            </a:r>
            <a:r>
              <a:rPr lang="az-Latn-AZ" dirty="0" smtClean="0"/>
              <a:t>- bu, məlumatların sıralanması metodudur ki, bu metod məlumatları kiçik bloklara (yaxud qruplara) böldürərək hər bir bloku ayrı-ayrı sıralayır, sonra sıralanmış blokları birləşdirərək bir sıralanmış massiv əldə edir. Bu, məlumatların tez sıralanması və birləşdirilməsi mümkün olan bloklara böldürdüyü zaman effektiv sıralanma metodudur.</a:t>
            </a:r>
            <a:endParaRPr lang="az-Latn-AZ" dirty="0"/>
          </a:p>
        </p:txBody>
      </p:sp>
      <p:sp>
        <p:nvSpPr>
          <p:cNvPr id="6" name="AutoShape 2" descr="What is the Worst Time Complexity of Bucket Sort? - Scaler Top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7" name="Рисунок 6"/>
          <p:cNvPicPr>
            <a:picLocks noChangeAspect="1"/>
          </p:cNvPicPr>
          <p:nvPr/>
        </p:nvPicPr>
        <p:blipFill rotWithShape="1">
          <a:blip r:embed="rId2"/>
          <a:srcRect l="14523" t="6185" r="13268" b="18696"/>
          <a:stretch/>
        </p:blipFill>
        <p:spPr>
          <a:xfrm>
            <a:off x="5689600" y="696686"/>
            <a:ext cx="5529944" cy="5094514"/>
          </a:xfrm>
          <a:prstGeom prst="rect">
            <a:avLst/>
          </a:prstGeom>
        </p:spPr>
      </p:pic>
    </p:spTree>
    <p:extLst>
      <p:ext uri="{BB962C8B-B14F-4D97-AF65-F5344CB8AC3E}">
        <p14:creationId xmlns:p14="http://schemas.microsoft.com/office/powerpoint/2010/main" val="399581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2243" y="6125045"/>
            <a:ext cx="225243" cy="523220"/>
          </a:xfrm>
          <a:prstGeom prst="rect">
            <a:avLst/>
          </a:prstGeom>
          <a:noFill/>
        </p:spPr>
        <p:txBody>
          <a:bodyPr wrap="square" rtlCol="0">
            <a:spAutoFit/>
          </a:bodyPr>
          <a:lstStyle/>
          <a:p>
            <a:r>
              <a:rPr lang="ru-RU" sz="2800" dirty="0" smtClean="0">
                <a:latin typeface="Century Gothic" panose="020B0502020202020204" pitchFamily="34" charset="0"/>
              </a:rPr>
              <a:t>/</a:t>
            </a:r>
            <a:endParaRPr lang="ru-RU" sz="2800" dirty="0">
              <a:latin typeface="Century Gothic" panose="020B0502020202020204" pitchFamily="34" charset="0"/>
            </a:endParaRPr>
          </a:p>
        </p:txBody>
      </p:sp>
      <p:sp>
        <p:nvSpPr>
          <p:cNvPr id="3" name="TextBox 2"/>
          <p:cNvSpPr txBox="1"/>
          <p:nvPr/>
        </p:nvSpPr>
        <p:spPr>
          <a:xfrm>
            <a:off x="10907486" y="6136673"/>
            <a:ext cx="1175657" cy="523220"/>
          </a:xfrm>
          <a:prstGeom prst="rect">
            <a:avLst/>
          </a:prstGeom>
          <a:noFill/>
        </p:spPr>
        <p:txBody>
          <a:bodyPr wrap="square" rtlCol="0">
            <a:spAutoFit/>
          </a:bodyPr>
          <a:lstStyle/>
          <a:p>
            <a:r>
              <a:rPr lang="en-US" sz="1400" dirty="0">
                <a:latin typeface="Century Gothic" panose="020B0502020202020204" pitchFamily="34" charset="0"/>
              </a:rPr>
              <a:t>c</a:t>
            </a:r>
            <a:r>
              <a:rPr lang="en-US" sz="1400" dirty="0" smtClean="0">
                <a:latin typeface="Century Gothic" panose="020B0502020202020204" pitchFamily="34" charset="0"/>
              </a:rPr>
              <a:t>ode</a:t>
            </a:r>
          </a:p>
          <a:p>
            <a:r>
              <a:rPr lang="en-US" sz="1400" dirty="0" smtClean="0">
                <a:latin typeface="Century Gothic" panose="020B0502020202020204" pitchFamily="34" charset="0"/>
              </a:rPr>
              <a:t>academy</a:t>
            </a:r>
            <a:endParaRPr lang="ru-RU" sz="1400" dirty="0">
              <a:latin typeface="Century Gothic" panose="020B0502020202020204" pitchFamily="34" charset="0"/>
            </a:endParaRPr>
          </a:p>
        </p:txBody>
      </p:sp>
      <p:sp>
        <p:nvSpPr>
          <p:cNvPr id="5" name="Прямоугольник 4"/>
          <p:cNvSpPr/>
          <p:nvPr/>
        </p:nvSpPr>
        <p:spPr>
          <a:xfrm>
            <a:off x="7228115" y="1478885"/>
            <a:ext cx="4513943" cy="3693319"/>
          </a:xfrm>
          <a:prstGeom prst="rect">
            <a:avLst/>
          </a:prstGeom>
        </p:spPr>
        <p:txBody>
          <a:bodyPr wrap="square">
            <a:spAutoFit/>
          </a:bodyPr>
          <a:lstStyle/>
          <a:p>
            <a:r>
              <a:rPr lang="en-US" dirty="0">
                <a:latin typeface="Century Gothic" panose="020B0502020202020204" pitchFamily="34" charset="0"/>
              </a:rPr>
              <a:t>Selection Sort - </a:t>
            </a:r>
            <a:r>
              <a:rPr lang="az-Latn-AZ" dirty="0"/>
              <a:t>Seçmə çeşidləmə, siyahının çeşidlənməmiş hissəsindən ən kiçik (və ya ən böyük) elementi dəfələrlə seçmək və onu siyahının çeşidlənmiş hissəsinə köçürməklə işləyən sadə və səmərəli çeşidləmə alqoritmidir.</a:t>
            </a:r>
          </a:p>
          <a:p>
            <a:endParaRPr lang="az-Latn-AZ" dirty="0"/>
          </a:p>
          <a:p>
            <a:r>
              <a:rPr lang="az-Latn-AZ" dirty="0"/>
              <a:t>Alqoritm dəfələrlə siyahının çeşidlənməmiş hissəsindən ən kiçik (və ya ən böyük) elementi seçir və onu çeşidlənməmiş hissənin birinci elementi ilə əvəz edir. Bütün siyahı çeşidlənənə qədər bu proses qalan çeşidlənməmiş hissə üçün təkrarlanır.</a:t>
            </a:r>
            <a:endParaRPr lang="az-Latn-AZ" dirty="0"/>
          </a:p>
        </p:txBody>
      </p:sp>
      <p:pic>
        <p:nvPicPr>
          <p:cNvPr id="6" name="Рисунок 5"/>
          <p:cNvPicPr>
            <a:picLocks noChangeAspect="1"/>
          </p:cNvPicPr>
          <p:nvPr/>
        </p:nvPicPr>
        <p:blipFill rotWithShape="1">
          <a:blip r:embed="rId2"/>
          <a:srcRect l="2359"/>
          <a:stretch/>
        </p:blipFill>
        <p:spPr>
          <a:xfrm>
            <a:off x="188685" y="1280627"/>
            <a:ext cx="6760526" cy="4089837"/>
          </a:xfrm>
          <a:prstGeom prst="rect">
            <a:avLst/>
          </a:prstGeom>
        </p:spPr>
      </p:pic>
    </p:spTree>
    <p:extLst>
      <p:ext uri="{BB962C8B-B14F-4D97-AF65-F5344CB8AC3E}">
        <p14:creationId xmlns:p14="http://schemas.microsoft.com/office/powerpoint/2010/main" val="415165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2243" y="6125045"/>
            <a:ext cx="225243" cy="523220"/>
          </a:xfrm>
          <a:prstGeom prst="rect">
            <a:avLst/>
          </a:prstGeom>
          <a:noFill/>
        </p:spPr>
        <p:txBody>
          <a:bodyPr wrap="square" rtlCol="0">
            <a:spAutoFit/>
          </a:bodyPr>
          <a:lstStyle/>
          <a:p>
            <a:r>
              <a:rPr lang="ru-RU" sz="2800" dirty="0" smtClean="0">
                <a:latin typeface="Century Gothic" panose="020B0502020202020204" pitchFamily="34" charset="0"/>
              </a:rPr>
              <a:t>/</a:t>
            </a:r>
            <a:endParaRPr lang="ru-RU" sz="2800" dirty="0">
              <a:latin typeface="Century Gothic" panose="020B0502020202020204" pitchFamily="34" charset="0"/>
            </a:endParaRPr>
          </a:p>
        </p:txBody>
      </p:sp>
      <p:sp>
        <p:nvSpPr>
          <p:cNvPr id="3" name="TextBox 2"/>
          <p:cNvSpPr txBox="1"/>
          <p:nvPr/>
        </p:nvSpPr>
        <p:spPr>
          <a:xfrm>
            <a:off x="10907486" y="6136673"/>
            <a:ext cx="1175657" cy="523220"/>
          </a:xfrm>
          <a:prstGeom prst="rect">
            <a:avLst/>
          </a:prstGeom>
          <a:noFill/>
        </p:spPr>
        <p:txBody>
          <a:bodyPr wrap="square" rtlCol="0">
            <a:spAutoFit/>
          </a:bodyPr>
          <a:lstStyle/>
          <a:p>
            <a:r>
              <a:rPr lang="en-US" sz="1400" dirty="0">
                <a:latin typeface="Century Gothic" panose="020B0502020202020204" pitchFamily="34" charset="0"/>
              </a:rPr>
              <a:t>c</a:t>
            </a:r>
            <a:r>
              <a:rPr lang="en-US" sz="1400" dirty="0" smtClean="0">
                <a:latin typeface="Century Gothic" panose="020B0502020202020204" pitchFamily="34" charset="0"/>
              </a:rPr>
              <a:t>ode</a:t>
            </a:r>
          </a:p>
          <a:p>
            <a:r>
              <a:rPr lang="en-US" sz="1400" dirty="0" smtClean="0">
                <a:latin typeface="Century Gothic" panose="020B0502020202020204" pitchFamily="34" charset="0"/>
              </a:rPr>
              <a:t>academy</a:t>
            </a:r>
            <a:endParaRPr lang="ru-RU" sz="1400" dirty="0">
              <a:latin typeface="Century Gothic" panose="020B0502020202020204" pitchFamily="34" charset="0"/>
            </a:endParaRPr>
          </a:p>
        </p:txBody>
      </p:sp>
      <p:sp>
        <p:nvSpPr>
          <p:cNvPr id="4" name="TextBox 3"/>
          <p:cNvSpPr txBox="1"/>
          <p:nvPr/>
        </p:nvSpPr>
        <p:spPr>
          <a:xfrm>
            <a:off x="812800" y="1698171"/>
            <a:ext cx="4281715" cy="3416320"/>
          </a:xfrm>
          <a:prstGeom prst="rect">
            <a:avLst/>
          </a:prstGeom>
          <a:noFill/>
        </p:spPr>
        <p:txBody>
          <a:bodyPr wrap="square" rtlCol="0">
            <a:spAutoFit/>
          </a:bodyPr>
          <a:lstStyle/>
          <a:p>
            <a:pPr algn="r"/>
            <a:r>
              <a:rPr lang="az-Latn-AZ" sz="2000" noProof="1" smtClean="0">
                <a:latin typeface="Century Gothic" panose="020B0502020202020204" pitchFamily="34" charset="0"/>
              </a:rPr>
              <a:t>Counting sort </a:t>
            </a:r>
            <a:r>
              <a:rPr lang="az-Latn-AZ" noProof="1" smtClean="0"/>
              <a:t>- saymanın çeşidlənməsi, giriş dəyərlərinin məhdud diapazonu olduqda yaxşı işləyən müqayisəyə əsaslanmayan çeşidləmə alqoritmidir. Çeşidlənəcək elementlərin sayı ilə müqayisədə giriş dəyərlərinin diapazonu kiçik olduqda xüsusilə səmərəlidir. Counting Sort-un əsas ideyası giriş massivindəki hər bir fərqli elementin tezliyini hesablamaq və elementləri düzgün çeşidlənmiş mövqelərində yerləşdirmək üçün bu məlumatdan istifadə etməkdir.</a:t>
            </a:r>
            <a:endParaRPr lang="az-Latn-AZ" noProof="1"/>
          </a:p>
        </p:txBody>
      </p:sp>
      <p:pic>
        <p:nvPicPr>
          <p:cNvPr id="5" name="Рисунок 4"/>
          <p:cNvPicPr>
            <a:picLocks noChangeAspect="1"/>
          </p:cNvPicPr>
          <p:nvPr/>
        </p:nvPicPr>
        <p:blipFill rotWithShape="1">
          <a:blip r:embed="rId2"/>
          <a:srcRect l="20119" t="6984" r="8928"/>
          <a:stretch/>
        </p:blipFill>
        <p:spPr>
          <a:xfrm>
            <a:off x="5812971" y="1509484"/>
            <a:ext cx="5094515" cy="3756777"/>
          </a:xfrm>
          <a:prstGeom prst="rect">
            <a:avLst/>
          </a:prstGeom>
        </p:spPr>
      </p:pic>
    </p:spTree>
    <p:extLst>
      <p:ext uri="{BB962C8B-B14F-4D97-AF65-F5344CB8AC3E}">
        <p14:creationId xmlns:p14="http://schemas.microsoft.com/office/powerpoint/2010/main" val="331509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2243" y="6125045"/>
            <a:ext cx="225243" cy="523220"/>
          </a:xfrm>
          <a:prstGeom prst="rect">
            <a:avLst/>
          </a:prstGeom>
          <a:noFill/>
        </p:spPr>
        <p:txBody>
          <a:bodyPr wrap="square" rtlCol="0">
            <a:spAutoFit/>
          </a:bodyPr>
          <a:lstStyle/>
          <a:p>
            <a:r>
              <a:rPr lang="ru-RU" sz="2800" dirty="0" smtClean="0">
                <a:latin typeface="Century Gothic" panose="020B0502020202020204" pitchFamily="34" charset="0"/>
              </a:rPr>
              <a:t>/</a:t>
            </a:r>
            <a:endParaRPr lang="ru-RU" sz="2800" dirty="0">
              <a:latin typeface="Century Gothic" panose="020B0502020202020204" pitchFamily="34" charset="0"/>
            </a:endParaRPr>
          </a:p>
        </p:txBody>
      </p:sp>
      <p:sp>
        <p:nvSpPr>
          <p:cNvPr id="3" name="TextBox 2"/>
          <p:cNvSpPr txBox="1"/>
          <p:nvPr/>
        </p:nvSpPr>
        <p:spPr>
          <a:xfrm>
            <a:off x="10907486" y="6136673"/>
            <a:ext cx="1175657" cy="523220"/>
          </a:xfrm>
          <a:prstGeom prst="rect">
            <a:avLst/>
          </a:prstGeom>
          <a:noFill/>
        </p:spPr>
        <p:txBody>
          <a:bodyPr wrap="square" rtlCol="0">
            <a:spAutoFit/>
          </a:bodyPr>
          <a:lstStyle/>
          <a:p>
            <a:r>
              <a:rPr lang="en-US" sz="1400" dirty="0">
                <a:latin typeface="Century Gothic" panose="020B0502020202020204" pitchFamily="34" charset="0"/>
              </a:rPr>
              <a:t>c</a:t>
            </a:r>
            <a:r>
              <a:rPr lang="en-US" sz="1400" dirty="0" smtClean="0">
                <a:latin typeface="Century Gothic" panose="020B0502020202020204" pitchFamily="34" charset="0"/>
              </a:rPr>
              <a:t>ode</a:t>
            </a:r>
          </a:p>
          <a:p>
            <a:r>
              <a:rPr lang="en-US" sz="1400" dirty="0" smtClean="0">
                <a:latin typeface="Century Gothic" panose="020B0502020202020204" pitchFamily="34" charset="0"/>
              </a:rPr>
              <a:t>academy</a:t>
            </a:r>
            <a:endParaRPr lang="ru-RU" sz="1400" dirty="0">
              <a:latin typeface="Century Gothic" panose="020B0502020202020204" pitchFamily="34" charset="0"/>
            </a:endParaRPr>
          </a:p>
        </p:txBody>
      </p:sp>
      <p:sp>
        <p:nvSpPr>
          <p:cNvPr id="4" name="Прямоугольник 3"/>
          <p:cNvSpPr/>
          <p:nvPr/>
        </p:nvSpPr>
        <p:spPr>
          <a:xfrm>
            <a:off x="438921" y="1583329"/>
            <a:ext cx="10355943" cy="3693319"/>
          </a:xfrm>
          <a:prstGeom prst="rect">
            <a:avLst/>
          </a:prstGeom>
        </p:spPr>
        <p:txBody>
          <a:bodyPr wrap="square">
            <a:spAutoFit/>
          </a:bodyPr>
          <a:lstStyle/>
          <a:p>
            <a:r>
              <a:rPr lang="az-Latn-AZ" noProof="1" smtClean="0"/>
              <a:t>Counting sort </a:t>
            </a:r>
            <a:r>
              <a:rPr lang="az-Latn-AZ" noProof="1" smtClean="0"/>
              <a:t>üstünlüyü</a:t>
            </a:r>
            <a:r>
              <a:rPr lang="az-Latn-AZ" noProof="1" smtClean="0"/>
              <a:t>:</a:t>
            </a:r>
            <a:endParaRPr lang="en-US" noProof="1" smtClean="0"/>
          </a:p>
          <a:p>
            <a:endParaRPr lang="en-US" noProof="1"/>
          </a:p>
          <a:p>
            <a:r>
              <a:rPr lang="az-Latn-AZ" noProof="1" smtClean="0"/>
              <a:t>Daxiletmə </a:t>
            </a:r>
            <a:r>
              <a:rPr lang="az-Latn-AZ" noProof="1" smtClean="0"/>
              <a:t>diapazonu daxilolmaların sayı sırasına uyğun olarsa, sayma çeşidləmə ümumiyyətlə bütün müqayisəyə əsaslanan çeşidləmə alqoritmlərindən, məsələn, birləşdirici çeşidləmə və sürətli çeşidləmə alqoritmlərindən daha sürətli </a:t>
            </a:r>
            <a:r>
              <a:rPr lang="az-Latn-AZ" noProof="1" smtClean="0"/>
              <a:t>işləyir</a:t>
            </a:r>
            <a:r>
              <a:rPr lang="az-Latn-AZ" noProof="1" smtClean="0"/>
              <a:t>.</a:t>
            </a:r>
            <a:endParaRPr lang="en-US" noProof="1" smtClean="0"/>
          </a:p>
          <a:p>
            <a:r>
              <a:rPr lang="az-Latn-AZ" noProof="1" smtClean="0"/>
              <a:t>Sayma </a:t>
            </a:r>
            <a:r>
              <a:rPr lang="az-Latn-AZ" noProof="1" smtClean="0"/>
              <a:t>çeşidini </a:t>
            </a:r>
            <a:r>
              <a:rPr lang="az-Latn-AZ" noProof="1" smtClean="0"/>
              <a:t>kodlaşdırmaq </a:t>
            </a:r>
            <a:r>
              <a:rPr lang="az-Latn-AZ" noProof="1" smtClean="0"/>
              <a:t>asandır</a:t>
            </a:r>
            <a:endParaRPr lang="en-US" noProof="1" smtClean="0"/>
          </a:p>
          <a:p>
            <a:r>
              <a:rPr lang="az-Latn-AZ" noProof="1" smtClean="0"/>
              <a:t>Counting </a:t>
            </a:r>
            <a:r>
              <a:rPr lang="az-Latn-AZ" noProof="1" smtClean="0"/>
              <a:t>sort sabit </a:t>
            </a:r>
            <a:r>
              <a:rPr lang="az-Latn-AZ" noProof="1" smtClean="0"/>
              <a:t>alqoritmdir</a:t>
            </a:r>
            <a:r>
              <a:rPr lang="az-Latn-AZ" noProof="1" smtClean="0"/>
              <a:t>.</a:t>
            </a:r>
            <a:endParaRPr lang="en-US" noProof="1" smtClean="0"/>
          </a:p>
          <a:p>
            <a:endParaRPr lang="en-US" noProof="1" smtClean="0"/>
          </a:p>
          <a:p>
            <a:r>
              <a:rPr lang="az-Latn-AZ" noProof="1" smtClean="0"/>
              <a:t>Counting </a:t>
            </a:r>
            <a:r>
              <a:rPr lang="az-Latn-AZ" noProof="1" smtClean="0"/>
              <a:t>sort </a:t>
            </a:r>
            <a:r>
              <a:rPr lang="az-Latn-AZ" noProof="1" smtClean="0"/>
              <a:t>dezavantajı</a:t>
            </a:r>
            <a:r>
              <a:rPr lang="az-Latn-AZ" noProof="1" smtClean="0"/>
              <a:t>:</a:t>
            </a:r>
            <a:endParaRPr lang="en-US" noProof="1" smtClean="0"/>
          </a:p>
          <a:p>
            <a:endParaRPr lang="en-US" noProof="1"/>
          </a:p>
          <a:p>
            <a:r>
              <a:rPr lang="az-Latn-AZ" noProof="1" smtClean="0"/>
              <a:t>Counting </a:t>
            </a:r>
            <a:r>
              <a:rPr lang="az-Latn-AZ" noProof="1" smtClean="0"/>
              <a:t>sort onluq qiymətlərdə işləmir.Çeşidlənəcək dəyərlərin diapazonu çox böyükdürsə, counting sort səmərəsizdir.counting sort Yerində çeşidləmə alqoritmi deyil, massiv elementlərinin çeşidlənməsi üçün əlavə yerdən istifadə edir.</a:t>
            </a:r>
            <a:endParaRPr lang="az-Latn-AZ" noProof="1"/>
          </a:p>
        </p:txBody>
      </p:sp>
    </p:spTree>
    <p:extLst>
      <p:ext uri="{BB962C8B-B14F-4D97-AF65-F5344CB8AC3E}">
        <p14:creationId xmlns:p14="http://schemas.microsoft.com/office/powerpoint/2010/main" val="103459696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476</Words>
  <Application>Microsoft Office PowerPoint</Application>
  <PresentationFormat>Широкоэкранный</PresentationFormat>
  <Paragraphs>63</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Calibri</vt:lpstr>
      <vt:lpstr>Calibri Light</vt:lpstr>
      <vt:lpstr>Century Gothic</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Maqu</dc:creator>
  <cp:lastModifiedBy>Maqu</cp:lastModifiedBy>
  <cp:revision>7</cp:revision>
  <dcterms:created xsi:type="dcterms:W3CDTF">2024-03-12T20:07:00Z</dcterms:created>
  <dcterms:modified xsi:type="dcterms:W3CDTF">2024-03-12T21:12:18Z</dcterms:modified>
</cp:coreProperties>
</file>