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8"/>
  </p:notesMasterIdLst>
  <p:sldIdLst>
    <p:sldId id="262" r:id="rId2"/>
    <p:sldId id="263" r:id="rId3"/>
    <p:sldId id="270" r:id="rId4"/>
    <p:sldId id="271" r:id="rId5"/>
    <p:sldId id="260" r:id="rId6"/>
    <p:sldId id="256" r:id="rId7"/>
    <p:sldId id="272" r:id="rId8"/>
    <p:sldId id="257" r:id="rId9"/>
    <p:sldId id="267" r:id="rId10"/>
    <p:sldId id="266" r:id="rId11"/>
    <p:sldId id="268" r:id="rId12"/>
    <p:sldId id="273" r:id="rId13"/>
    <p:sldId id="274" r:id="rId14"/>
    <p:sldId id="275" r:id="rId15"/>
    <p:sldId id="276"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21" autoAdjust="0"/>
    <p:restoredTop sz="93827" autoAdjust="0"/>
  </p:normalViewPr>
  <p:slideViewPr>
    <p:cSldViewPr snapToGrid="0">
      <p:cViewPr varScale="1">
        <p:scale>
          <a:sx n="70" d="100"/>
          <a:sy n="70" d="100"/>
        </p:scale>
        <p:origin x="2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683C2-9DDF-42D1-8903-B148EE8C303C}"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en-US"/>
        </a:p>
      </dgm:t>
    </dgm:pt>
    <dgm:pt modelId="{54E0D7E0-99B3-4F02-8DC9-4932A97E4003}">
      <dgm:prSet phldrT="[Text]"/>
      <dgm:spPr/>
      <dgm:t>
        <a:bodyPr/>
        <a:lstStyle/>
        <a:p>
          <a:pPr rtl="1"/>
          <a:r>
            <a:rPr lang="en-US" b="0" i="0" baseline="0" dirty="0">
              <a:latin typeface="Cambria" panose="02040503050406030204" pitchFamily="18" charset="0"/>
              <a:cs typeface="B Titr" panose="00000700000000000000" pitchFamily="2" charset="-78"/>
            </a:rPr>
            <a:t>The Route planning of vehicles</a:t>
          </a:r>
        </a:p>
      </dgm:t>
    </dgm:pt>
    <dgm:pt modelId="{E8BC5D14-82BE-459D-A767-0F43924713EA}" type="parTrans" cxnId="{0FE53F98-E5E3-4A28-9733-4EDC1759437A}">
      <dgm:prSet/>
      <dgm:spPr/>
      <dgm:t>
        <a:bodyPr/>
        <a:lstStyle/>
        <a:p>
          <a:pPr rtl="1"/>
          <a:endParaRPr lang="en-US" b="1" i="0" baseline="0">
            <a:latin typeface="Cambria" panose="02040503050406030204" pitchFamily="18" charset="0"/>
            <a:cs typeface="B Titr" panose="00000700000000000000" pitchFamily="2" charset="-78"/>
          </a:endParaRPr>
        </a:p>
      </dgm:t>
    </dgm:pt>
    <dgm:pt modelId="{F9C852BB-0070-4A57-A9A0-0A783274B95E}" type="sibTrans" cxnId="{0FE53F98-E5E3-4A28-9733-4EDC1759437A}">
      <dgm:prSet/>
      <dgm:spPr/>
      <dgm:t>
        <a:bodyPr/>
        <a:lstStyle/>
        <a:p>
          <a:pPr rtl="1"/>
          <a:endParaRPr lang="en-US" b="1" i="0" baseline="0">
            <a:latin typeface="Cambria" panose="02040503050406030204" pitchFamily="18" charset="0"/>
            <a:cs typeface="B Titr" panose="00000700000000000000" pitchFamily="2" charset="-78"/>
          </a:endParaRPr>
        </a:p>
      </dgm:t>
    </dgm:pt>
    <dgm:pt modelId="{2C8B9F3C-7C59-48AB-B6CE-9DF9710CF60F}">
      <dgm:prSet phldrT="[Text]"/>
      <dgm:spPr/>
      <dgm:t>
        <a:bodyPr/>
        <a:lstStyle/>
        <a:p>
          <a:pPr rtl="1"/>
          <a:r>
            <a:rPr lang="en-US" b="0" i="0" baseline="0" dirty="0">
              <a:latin typeface="Cambria" panose="02040503050406030204" pitchFamily="18" charset="0"/>
              <a:cs typeface="B Titr" panose="00000700000000000000" pitchFamily="2" charset="-78"/>
            </a:rPr>
            <a:t>The allocation of cargoes at different collection points to different vehicles</a:t>
          </a:r>
        </a:p>
      </dgm:t>
    </dgm:pt>
    <dgm:pt modelId="{AB363C75-0DAC-44F4-8C76-3FB68C0C30F5}" type="parTrans" cxnId="{CA856E8C-8E3D-4D35-B704-D6362F58D1C9}">
      <dgm:prSet/>
      <dgm:spPr/>
      <dgm:t>
        <a:bodyPr/>
        <a:lstStyle/>
        <a:p>
          <a:pPr rtl="1"/>
          <a:endParaRPr lang="en-US" b="1" i="0" baseline="0">
            <a:latin typeface="Cambria" panose="02040503050406030204" pitchFamily="18" charset="0"/>
            <a:cs typeface="B Titr" panose="00000700000000000000" pitchFamily="2" charset="-78"/>
          </a:endParaRPr>
        </a:p>
      </dgm:t>
    </dgm:pt>
    <dgm:pt modelId="{FFA94DD3-898B-499F-8590-2EA85E3215C2}" type="sibTrans" cxnId="{CA856E8C-8E3D-4D35-B704-D6362F58D1C9}">
      <dgm:prSet/>
      <dgm:spPr/>
      <dgm:t>
        <a:bodyPr/>
        <a:lstStyle/>
        <a:p>
          <a:pPr rtl="1"/>
          <a:endParaRPr lang="en-US" b="1" i="0" baseline="0">
            <a:latin typeface="Cambria" panose="02040503050406030204" pitchFamily="18" charset="0"/>
            <a:cs typeface="B Titr" panose="00000700000000000000" pitchFamily="2" charset="-78"/>
          </a:endParaRPr>
        </a:p>
      </dgm:t>
    </dgm:pt>
    <dgm:pt modelId="{7A075AC8-CD2D-4290-A317-6A4EA090285E}">
      <dgm:prSet phldrT="[Text]"/>
      <dgm:spPr/>
      <dgm:t>
        <a:bodyPr/>
        <a:lstStyle/>
        <a:p>
          <a:pPr rtl="1"/>
          <a:r>
            <a:rPr lang="en-US" b="0" i="0" baseline="0" dirty="0">
              <a:latin typeface="Cambria" panose="02040503050406030204" pitchFamily="18" charset="0"/>
              <a:cs typeface="B Titr" panose="00000700000000000000" pitchFamily="2" charset="-78"/>
            </a:rPr>
            <a:t>The feasible packing of the transported items into the available loading space</a:t>
          </a:r>
        </a:p>
      </dgm:t>
    </dgm:pt>
    <dgm:pt modelId="{A916E88E-EBA9-483B-8C8C-9FBBBF8ECA14}" type="parTrans" cxnId="{F562BA07-DBB3-4CBA-8BCB-734D63BF2EAD}">
      <dgm:prSet/>
      <dgm:spPr/>
      <dgm:t>
        <a:bodyPr/>
        <a:lstStyle/>
        <a:p>
          <a:pPr rtl="1"/>
          <a:endParaRPr lang="en-US" b="1" i="0" baseline="0">
            <a:latin typeface="Cambria" panose="02040503050406030204" pitchFamily="18" charset="0"/>
            <a:cs typeface="B Titr" panose="00000700000000000000" pitchFamily="2" charset="-78"/>
          </a:endParaRPr>
        </a:p>
      </dgm:t>
    </dgm:pt>
    <dgm:pt modelId="{84733DC7-310B-4F65-B8A2-76E99AC2FF0B}" type="sibTrans" cxnId="{F562BA07-DBB3-4CBA-8BCB-734D63BF2EAD}">
      <dgm:prSet/>
      <dgm:spPr/>
      <dgm:t>
        <a:bodyPr/>
        <a:lstStyle/>
        <a:p>
          <a:pPr rtl="1"/>
          <a:endParaRPr lang="en-US" b="1" i="0" baseline="0">
            <a:latin typeface="Cambria" panose="02040503050406030204" pitchFamily="18" charset="0"/>
            <a:cs typeface="B Titr" panose="00000700000000000000" pitchFamily="2" charset="-78"/>
          </a:endParaRPr>
        </a:p>
      </dgm:t>
    </dgm:pt>
    <dgm:pt modelId="{184D1C91-1A4D-4A9D-BC0D-BD30EE0A7EF5}" type="pres">
      <dgm:prSet presAssocID="{AF8683C2-9DDF-42D1-8903-B148EE8C303C}" presName="Name0" presStyleCnt="0">
        <dgm:presLayoutVars>
          <dgm:chMax val="7"/>
          <dgm:chPref val="7"/>
          <dgm:dir/>
        </dgm:presLayoutVars>
      </dgm:prSet>
      <dgm:spPr/>
    </dgm:pt>
    <dgm:pt modelId="{B60F736D-C9B6-426F-8A86-24D98408CA2F}" type="pres">
      <dgm:prSet presAssocID="{AF8683C2-9DDF-42D1-8903-B148EE8C303C}" presName="Name1" presStyleCnt="0"/>
      <dgm:spPr/>
    </dgm:pt>
    <dgm:pt modelId="{9710EA02-697F-45BD-B9C3-6EF2C3FBED07}" type="pres">
      <dgm:prSet presAssocID="{AF8683C2-9DDF-42D1-8903-B148EE8C303C}" presName="cycle" presStyleCnt="0"/>
      <dgm:spPr/>
    </dgm:pt>
    <dgm:pt modelId="{CA702262-CC93-455B-A658-C20638488175}" type="pres">
      <dgm:prSet presAssocID="{AF8683C2-9DDF-42D1-8903-B148EE8C303C}" presName="srcNode" presStyleLbl="node1" presStyleIdx="0" presStyleCnt="3"/>
      <dgm:spPr/>
    </dgm:pt>
    <dgm:pt modelId="{671ABABF-4048-42A1-B8C8-EBDE8130EEA1}" type="pres">
      <dgm:prSet presAssocID="{AF8683C2-9DDF-42D1-8903-B148EE8C303C}" presName="conn" presStyleLbl="parChTrans1D2" presStyleIdx="0" presStyleCnt="1"/>
      <dgm:spPr/>
    </dgm:pt>
    <dgm:pt modelId="{7D9810EE-A337-4147-9E9F-3F7313DCD9DE}" type="pres">
      <dgm:prSet presAssocID="{AF8683C2-9DDF-42D1-8903-B148EE8C303C}" presName="extraNode" presStyleLbl="node1" presStyleIdx="0" presStyleCnt="3"/>
      <dgm:spPr/>
    </dgm:pt>
    <dgm:pt modelId="{96C0F0EA-E2BB-46EB-A0EB-803B07F28E68}" type="pres">
      <dgm:prSet presAssocID="{AF8683C2-9DDF-42D1-8903-B148EE8C303C}" presName="dstNode" presStyleLbl="node1" presStyleIdx="0" presStyleCnt="3"/>
      <dgm:spPr/>
    </dgm:pt>
    <dgm:pt modelId="{82A92209-6865-420D-B926-5B15B360BE9A}" type="pres">
      <dgm:prSet presAssocID="{54E0D7E0-99B3-4F02-8DC9-4932A97E4003}" presName="text_1" presStyleLbl="node1" presStyleIdx="0" presStyleCnt="3" custScaleX="82741" custLinFactNeighborX="-7483" custLinFactNeighborY="-1956">
        <dgm:presLayoutVars>
          <dgm:bulletEnabled val="1"/>
        </dgm:presLayoutVars>
      </dgm:prSet>
      <dgm:spPr/>
    </dgm:pt>
    <dgm:pt modelId="{F5B4F652-4D76-4122-8899-A0960C4A13C9}" type="pres">
      <dgm:prSet presAssocID="{54E0D7E0-99B3-4F02-8DC9-4932A97E4003}" presName="accent_1" presStyleCnt="0"/>
      <dgm:spPr/>
    </dgm:pt>
    <dgm:pt modelId="{03CC10F0-5F97-4640-BC48-421FEB62BD23}" type="pres">
      <dgm:prSet presAssocID="{54E0D7E0-99B3-4F02-8DC9-4932A97E4003}" presName="accentRepeatNode" presStyleLbl="solidFgAcc1" presStyleIdx="0" presStyleCnt="3"/>
      <dgm:spPr>
        <a:blipFill rotWithShape="0">
          <a:blip xmlns:r="http://schemas.openxmlformats.org/officeDocument/2006/relationships" r:embed="rId1"/>
          <a:stretch>
            <a:fillRect/>
          </a:stretch>
        </a:blipFill>
      </dgm:spPr>
    </dgm:pt>
    <dgm:pt modelId="{234B786E-AE51-4434-9508-983AEDE76044}" type="pres">
      <dgm:prSet presAssocID="{2C8B9F3C-7C59-48AB-B6CE-9DF9710CF60F}" presName="text_2" presStyleLbl="node1" presStyleIdx="1" presStyleCnt="3" custScaleX="84291" custLinFactNeighborX="-3979">
        <dgm:presLayoutVars>
          <dgm:bulletEnabled val="1"/>
        </dgm:presLayoutVars>
      </dgm:prSet>
      <dgm:spPr/>
    </dgm:pt>
    <dgm:pt modelId="{FEAFF648-EB72-4C81-A3CB-C81B5A43FA17}" type="pres">
      <dgm:prSet presAssocID="{2C8B9F3C-7C59-48AB-B6CE-9DF9710CF60F}" presName="accent_2" presStyleCnt="0"/>
      <dgm:spPr/>
    </dgm:pt>
    <dgm:pt modelId="{B4B4E977-8D0B-4CCD-BD9F-187B66D3EEAA}" type="pres">
      <dgm:prSet presAssocID="{2C8B9F3C-7C59-48AB-B6CE-9DF9710CF60F}" presName="accentRepeatNode" presStyleLbl="solidFgAcc1" presStyleIdx="1" presStyleCnt="3" custLinFactNeighborX="4101" custLinFactNeighborY="-1714"/>
      <dgm:spPr>
        <a:blipFill rotWithShape="0">
          <a:blip xmlns:r="http://schemas.openxmlformats.org/officeDocument/2006/relationships" r:embed="rId2"/>
          <a:stretch>
            <a:fillRect/>
          </a:stretch>
        </a:blipFill>
      </dgm:spPr>
    </dgm:pt>
    <dgm:pt modelId="{A15DCB6B-C667-498D-A231-F643D2C420EB}" type="pres">
      <dgm:prSet presAssocID="{7A075AC8-CD2D-4290-A317-6A4EA090285E}" presName="text_3" presStyleLbl="node1" presStyleIdx="2" presStyleCnt="3" custScaleX="80195" custLinFactNeighborX="-6562" custLinFactNeighborY="-1204">
        <dgm:presLayoutVars>
          <dgm:bulletEnabled val="1"/>
        </dgm:presLayoutVars>
      </dgm:prSet>
      <dgm:spPr/>
    </dgm:pt>
    <dgm:pt modelId="{B2D0F85D-2E51-42FF-8E75-3A7DA24A3880}" type="pres">
      <dgm:prSet presAssocID="{7A075AC8-CD2D-4290-A317-6A4EA090285E}" presName="accent_3" presStyleCnt="0"/>
      <dgm:spPr/>
    </dgm:pt>
    <dgm:pt modelId="{06B31A49-A8CB-4562-8E20-338D7E6D92DB}" type="pres">
      <dgm:prSet presAssocID="{7A075AC8-CD2D-4290-A317-6A4EA090285E}" presName="accentRepeatNode" presStyleLbl="solidFgAcc1" presStyleIdx="2" presStyleCnt="3"/>
      <dgm:spPr>
        <a:blipFill rotWithShape="0">
          <a:blip xmlns:r="http://schemas.openxmlformats.org/officeDocument/2006/relationships" r:embed="rId3"/>
          <a:stretch>
            <a:fillRect/>
          </a:stretch>
        </a:blipFill>
      </dgm:spPr>
    </dgm:pt>
  </dgm:ptLst>
  <dgm:cxnLst>
    <dgm:cxn modelId="{F562BA07-DBB3-4CBA-8BCB-734D63BF2EAD}" srcId="{AF8683C2-9DDF-42D1-8903-B148EE8C303C}" destId="{7A075AC8-CD2D-4290-A317-6A4EA090285E}" srcOrd="2" destOrd="0" parTransId="{A916E88E-EBA9-483B-8C8C-9FBBBF8ECA14}" sibTransId="{84733DC7-310B-4F65-B8A2-76E99AC2FF0B}"/>
    <dgm:cxn modelId="{0D5DBC08-93E8-4567-9EAD-C0DF4866BF72}" type="presOf" srcId="{54E0D7E0-99B3-4F02-8DC9-4932A97E4003}" destId="{82A92209-6865-420D-B926-5B15B360BE9A}" srcOrd="0" destOrd="0" presId="urn:microsoft.com/office/officeart/2008/layout/VerticalCurvedList"/>
    <dgm:cxn modelId="{523FAC1D-C6A8-4DA3-B975-72975CD37405}" type="presOf" srcId="{F9C852BB-0070-4A57-A9A0-0A783274B95E}" destId="{671ABABF-4048-42A1-B8C8-EBDE8130EEA1}" srcOrd="0" destOrd="0" presId="urn:microsoft.com/office/officeart/2008/layout/VerticalCurvedList"/>
    <dgm:cxn modelId="{4E1FC17B-F548-4BBD-AD53-214B914BA67E}" type="presOf" srcId="{2C8B9F3C-7C59-48AB-B6CE-9DF9710CF60F}" destId="{234B786E-AE51-4434-9508-983AEDE76044}" srcOrd="0" destOrd="0" presId="urn:microsoft.com/office/officeart/2008/layout/VerticalCurvedList"/>
    <dgm:cxn modelId="{CA856E8C-8E3D-4D35-B704-D6362F58D1C9}" srcId="{AF8683C2-9DDF-42D1-8903-B148EE8C303C}" destId="{2C8B9F3C-7C59-48AB-B6CE-9DF9710CF60F}" srcOrd="1" destOrd="0" parTransId="{AB363C75-0DAC-44F4-8C76-3FB68C0C30F5}" sibTransId="{FFA94DD3-898B-499F-8590-2EA85E3215C2}"/>
    <dgm:cxn modelId="{D4CB0598-5030-4E2B-8FE7-BBD9089743B8}" type="presOf" srcId="{7A075AC8-CD2D-4290-A317-6A4EA090285E}" destId="{A15DCB6B-C667-498D-A231-F643D2C420EB}" srcOrd="0" destOrd="0" presId="urn:microsoft.com/office/officeart/2008/layout/VerticalCurvedList"/>
    <dgm:cxn modelId="{0FE53F98-E5E3-4A28-9733-4EDC1759437A}" srcId="{AF8683C2-9DDF-42D1-8903-B148EE8C303C}" destId="{54E0D7E0-99B3-4F02-8DC9-4932A97E4003}" srcOrd="0" destOrd="0" parTransId="{E8BC5D14-82BE-459D-A767-0F43924713EA}" sibTransId="{F9C852BB-0070-4A57-A9A0-0A783274B95E}"/>
    <dgm:cxn modelId="{920341E1-7E12-43A0-B953-164CE1612D70}" type="presOf" srcId="{AF8683C2-9DDF-42D1-8903-B148EE8C303C}" destId="{184D1C91-1A4D-4A9D-BC0D-BD30EE0A7EF5}" srcOrd="0" destOrd="0" presId="urn:microsoft.com/office/officeart/2008/layout/VerticalCurvedList"/>
    <dgm:cxn modelId="{B0A83FA6-8A38-445A-90C0-61ADACC4FB5A}" type="presParOf" srcId="{184D1C91-1A4D-4A9D-BC0D-BD30EE0A7EF5}" destId="{B60F736D-C9B6-426F-8A86-24D98408CA2F}" srcOrd="0" destOrd="0" presId="urn:microsoft.com/office/officeart/2008/layout/VerticalCurvedList"/>
    <dgm:cxn modelId="{6D2872DB-2E1A-4E23-9EF8-92AE2857E66C}" type="presParOf" srcId="{B60F736D-C9B6-426F-8A86-24D98408CA2F}" destId="{9710EA02-697F-45BD-B9C3-6EF2C3FBED07}" srcOrd="0" destOrd="0" presId="urn:microsoft.com/office/officeart/2008/layout/VerticalCurvedList"/>
    <dgm:cxn modelId="{2B157AF4-6C4B-4DEE-B3D1-77C296703017}" type="presParOf" srcId="{9710EA02-697F-45BD-B9C3-6EF2C3FBED07}" destId="{CA702262-CC93-455B-A658-C20638488175}" srcOrd="0" destOrd="0" presId="urn:microsoft.com/office/officeart/2008/layout/VerticalCurvedList"/>
    <dgm:cxn modelId="{C8743A2C-DEE5-43CB-8A35-06154F88EF75}" type="presParOf" srcId="{9710EA02-697F-45BD-B9C3-6EF2C3FBED07}" destId="{671ABABF-4048-42A1-B8C8-EBDE8130EEA1}" srcOrd="1" destOrd="0" presId="urn:microsoft.com/office/officeart/2008/layout/VerticalCurvedList"/>
    <dgm:cxn modelId="{3AF97E21-9883-40A4-A0E2-F33709194C56}" type="presParOf" srcId="{9710EA02-697F-45BD-B9C3-6EF2C3FBED07}" destId="{7D9810EE-A337-4147-9E9F-3F7313DCD9DE}" srcOrd="2" destOrd="0" presId="urn:microsoft.com/office/officeart/2008/layout/VerticalCurvedList"/>
    <dgm:cxn modelId="{5B45697F-87AF-4CA2-9E54-FFFEFA9C20A5}" type="presParOf" srcId="{9710EA02-697F-45BD-B9C3-6EF2C3FBED07}" destId="{96C0F0EA-E2BB-46EB-A0EB-803B07F28E68}" srcOrd="3" destOrd="0" presId="urn:microsoft.com/office/officeart/2008/layout/VerticalCurvedList"/>
    <dgm:cxn modelId="{09588DC2-C933-4AA3-991F-8758CBED33FE}" type="presParOf" srcId="{B60F736D-C9B6-426F-8A86-24D98408CA2F}" destId="{82A92209-6865-420D-B926-5B15B360BE9A}" srcOrd="1" destOrd="0" presId="urn:microsoft.com/office/officeart/2008/layout/VerticalCurvedList"/>
    <dgm:cxn modelId="{AF11C1FC-352A-4BD9-8F94-9E311286DA13}" type="presParOf" srcId="{B60F736D-C9B6-426F-8A86-24D98408CA2F}" destId="{F5B4F652-4D76-4122-8899-A0960C4A13C9}" srcOrd="2" destOrd="0" presId="urn:microsoft.com/office/officeart/2008/layout/VerticalCurvedList"/>
    <dgm:cxn modelId="{53AC5F1E-401E-457E-ACCA-A691FA53D15B}" type="presParOf" srcId="{F5B4F652-4D76-4122-8899-A0960C4A13C9}" destId="{03CC10F0-5F97-4640-BC48-421FEB62BD23}" srcOrd="0" destOrd="0" presId="urn:microsoft.com/office/officeart/2008/layout/VerticalCurvedList"/>
    <dgm:cxn modelId="{8F4F2571-1314-44C5-A50C-FD9730AB02A6}" type="presParOf" srcId="{B60F736D-C9B6-426F-8A86-24D98408CA2F}" destId="{234B786E-AE51-4434-9508-983AEDE76044}" srcOrd="3" destOrd="0" presId="urn:microsoft.com/office/officeart/2008/layout/VerticalCurvedList"/>
    <dgm:cxn modelId="{BDA93F47-505C-4CF8-81F7-ECE8BF3F9424}" type="presParOf" srcId="{B60F736D-C9B6-426F-8A86-24D98408CA2F}" destId="{FEAFF648-EB72-4C81-A3CB-C81B5A43FA17}" srcOrd="4" destOrd="0" presId="urn:microsoft.com/office/officeart/2008/layout/VerticalCurvedList"/>
    <dgm:cxn modelId="{E9CDB5CD-CCD3-4101-9DB7-BE9BCB6E2BA4}" type="presParOf" srcId="{FEAFF648-EB72-4C81-A3CB-C81B5A43FA17}" destId="{B4B4E977-8D0B-4CCD-BD9F-187B66D3EEAA}" srcOrd="0" destOrd="0" presId="urn:microsoft.com/office/officeart/2008/layout/VerticalCurvedList"/>
    <dgm:cxn modelId="{8D39A9CE-6F45-4AA6-B8A4-6DCD01923B44}" type="presParOf" srcId="{B60F736D-C9B6-426F-8A86-24D98408CA2F}" destId="{A15DCB6B-C667-498D-A231-F643D2C420EB}" srcOrd="5" destOrd="0" presId="urn:microsoft.com/office/officeart/2008/layout/VerticalCurvedList"/>
    <dgm:cxn modelId="{CFF597E5-2E3F-4CC7-8DCC-F312FE5AC20D}" type="presParOf" srcId="{B60F736D-C9B6-426F-8A86-24D98408CA2F}" destId="{B2D0F85D-2E51-42FF-8E75-3A7DA24A3880}" srcOrd="6" destOrd="0" presId="urn:microsoft.com/office/officeart/2008/layout/VerticalCurvedList"/>
    <dgm:cxn modelId="{3D103DDC-A2DF-4C40-8624-27132A8FDD1A}" type="presParOf" srcId="{B2D0F85D-2E51-42FF-8E75-3A7DA24A3880}" destId="{06B31A49-A8CB-4562-8E20-338D7E6D92DB}" srcOrd="0" destOrd="0" presId="urn:microsoft.com/office/officeart/2008/layout/VerticalCurvedList"/>
  </dgm:cxnLst>
  <dgm:bg>
    <a:noFill/>
    <a:effect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ABABF-4048-42A1-B8C8-EBDE8130EEA1}">
      <dsp:nvSpPr>
        <dsp:cNvPr id="0" name=""/>
        <dsp:cNvSpPr/>
      </dsp:nvSpPr>
      <dsp:spPr>
        <a:xfrm>
          <a:off x="-4689107" y="-755222"/>
          <a:ext cx="5869881" cy="5869881"/>
        </a:xfrm>
        <a:prstGeom prst="blockArc">
          <a:avLst>
            <a:gd name="adj1" fmla="val 18900000"/>
            <a:gd name="adj2" fmla="val 2700000"/>
            <a:gd name="adj3" fmla="val 368"/>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A92209-6865-420D-B926-5B15B360BE9A}">
      <dsp:nvSpPr>
        <dsp:cNvPr id="0" name=""/>
        <dsp:cNvSpPr/>
      </dsp:nvSpPr>
      <dsp:spPr>
        <a:xfrm>
          <a:off x="918422" y="418889"/>
          <a:ext cx="5307685" cy="871887"/>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2060" tIns="50800" rIns="50800" bIns="50800" numCol="1" spcCol="1270" anchor="ctr" anchorCtr="0">
          <a:noAutofit/>
        </a:bodyPr>
        <a:lstStyle/>
        <a:p>
          <a:pPr marL="0" lvl="0" indent="0" algn="l" defTabSz="889000" rtl="1">
            <a:lnSpc>
              <a:spcPct val="90000"/>
            </a:lnSpc>
            <a:spcBef>
              <a:spcPct val="0"/>
            </a:spcBef>
            <a:spcAft>
              <a:spcPct val="35000"/>
            </a:spcAft>
            <a:buNone/>
          </a:pPr>
          <a:r>
            <a:rPr lang="en-US" sz="2000" b="0" i="0" kern="1200" baseline="0" dirty="0">
              <a:latin typeface="Cambria" panose="02040503050406030204" pitchFamily="18" charset="0"/>
              <a:cs typeface="B Titr" panose="00000700000000000000" pitchFamily="2" charset="-78"/>
            </a:rPr>
            <a:t>The Route planning of vehicles</a:t>
          </a:r>
        </a:p>
      </dsp:txBody>
      <dsp:txXfrm>
        <a:off x="918422" y="418889"/>
        <a:ext cx="5307685" cy="871887"/>
      </dsp:txXfrm>
    </dsp:sp>
    <dsp:sp modelId="{03CC10F0-5F97-4640-BC48-421FEB62BD23}">
      <dsp:nvSpPr>
        <dsp:cNvPr id="0" name=""/>
        <dsp:cNvSpPr/>
      </dsp:nvSpPr>
      <dsp:spPr>
        <a:xfrm>
          <a:off x="299947" y="326957"/>
          <a:ext cx="1089859" cy="1089859"/>
        </a:xfrm>
        <a:prstGeom prst="ellipse">
          <a:avLst/>
        </a:prstGeom>
        <a:blipFill rotWithShape="0">
          <a:blip xmlns:r="http://schemas.openxmlformats.org/officeDocument/2006/relationships" r:embed="rId1"/>
          <a:stretch>
            <a:fillRect/>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34B786E-AE51-4434-9508-983AEDE76044}">
      <dsp:nvSpPr>
        <dsp:cNvPr id="0" name=""/>
        <dsp:cNvSpPr/>
      </dsp:nvSpPr>
      <dsp:spPr>
        <a:xfrm>
          <a:off x="1398131" y="1743774"/>
          <a:ext cx="5139970" cy="871887"/>
        </a:xfrm>
        <a:prstGeom prst="rect">
          <a:avLst/>
        </a:prstGeom>
        <a:gradFill rotWithShape="0">
          <a:gsLst>
            <a:gs pos="0">
              <a:schemeClr val="accent5">
                <a:hueOff val="-3676672"/>
                <a:satOff val="-5114"/>
                <a:lumOff val="-1961"/>
                <a:alphaOff val="0"/>
                <a:lumMod val="110000"/>
                <a:satMod val="105000"/>
                <a:tint val="67000"/>
              </a:schemeClr>
            </a:gs>
            <a:gs pos="50000">
              <a:schemeClr val="accent5">
                <a:hueOff val="-3676672"/>
                <a:satOff val="-5114"/>
                <a:lumOff val="-1961"/>
                <a:alphaOff val="0"/>
                <a:lumMod val="105000"/>
                <a:satMod val="103000"/>
                <a:tint val="73000"/>
              </a:schemeClr>
            </a:gs>
            <a:gs pos="100000">
              <a:schemeClr val="accent5">
                <a:hueOff val="-3676672"/>
                <a:satOff val="-5114"/>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2060" tIns="50800" rIns="50800" bIns="50800" numCol="1" spcCol="1270" anchor="ctr" anchorCtr="0">
          <a:noAutofit/>
        </a:bodyPr>
        <a:lstStyle/>
        <a:p>
          <a:pPr marL="0" lvl="0" indent="0" algn="l" defTabSz="889000" rtl="1">
            <a:lnSpc>
              <a:spcPct val="90000"/>
            </a:lnSpc>
            <a:spcBef>
              <a:spcPct val="0"/>
            </a:spcBef>
            <a:spcAft>
              <a:spcPct val="35000"/>
            </a:spcAft>
            <a:buNone/>
          </a:pPr>
          <a:r>
            <a:rPr lang="en-US" sz="2000" b="0" i="0" kern="1200" baseline="0" dirty="0">
              <a:latin typeface="Cambria" panose="02040503050406030204" pitchFamily="18" charset="0"/>
              <a:cs typeface="B Titr" panose="00000700000000000000" pitchFamily="2" charset="-78"/>
            </a:rPr>
            <a:t>The allocation of cargoes at different collection points to different vehicles</a:t>
          </a:r>
        </a:p>
      </dsp:txBody>
      <dsp:txXfrm>
        <a:off x="1398131" y="1743774"/>
        <a:ext cx="5139970" cy="871887"/>
      </dsp:txXfrm>
    </dsp:sp>
    <dsp:sp modelId="{B4B4E977-8D0B-4CCD-BD9F-187B66D3EEAA}">
      <dsp:nvSpPr>
        <dsp:cNvPr id="0" name=""/>
        <dsp:cNvSpPr/>
      </dsp:nvSpPr>
      <dsp:spPr>
        <a:xfrm>
          <a:off x="661573" y="1616108"/>
          <a:ext cx="1089859" cy="1089859"/>
        </a:xfrm>
        <a:prstGeom prst="ellipse">
          <a:avLst/>
        </a:prstGeom>
        <a:blipFill rotWithShape="0">
          <a:blip xmlns:r="http://schemas.openxmlformats.org/officeDocument/2006/relationships" r:embed="rId2"/>
          <a:stretch>
            <a:fillRect/>
          </a:stretch>
        </a:blipFill>
        <a:ln w="6350" cap="flat" cmpd="sng" algn="ctr">
          <a:solidFill>
            <a:schemeClr val="accent5">
              <a:hueOff val="-3676672"/>
              <a:satOff val="-5114"/>
              <a:lumOff val="-1961"/>
              <a:alphaOff val="0"/>
            </a:schemeClr>
          </a:solidFill>
          <a:prstDash val="solid"/>
          <a:miter lim="800000"/>
        </a:ln>
        <a:effectLst/>
      </dsp:spPr>
      <dsp:style>
        <a:lnRef idx="1">
          <a:scrgbClr r="0" g="0" b="0"/>
        </a:lnRef>
        <a:fillRef idx="2">
          <a:scrgbClr r="0" g="0" b="0"/>
        </a:fillRef>
        <a:effectRef idx="0">
          <a:scrgbClr r="0" g="0" b="0"/>
        </a:effectRef>
        <a:fontRef idx="minor"/>
      </dsp:style>
    </dsp:sp>
    <dsp:sp modelId="{A15DCB6B-C667-498D-A231-F643D2C420EB}">
      <dsp:nvSpPr>
        <dsp:cNvPr id="0" name=""/>
        <dsp:cNvSpPr/>
      </dsp:nvSpPr>
      <dsp:spPr>
        <a:xfrm>
          <a:off x="1059163" y="3041107"/>
          <a:ext cx="5144364" cy="871887"/>
        </a:xfrm>
        <a:prstGeom prst="rect">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2060" tIns="50800" rIns="50800" bIns="50800" numCol="1" spcCol="1270" anchor="ctr" anchorCtr="0">
          <a:noAutofit/>
        </a:bodyPr>
        <a:lstStyle/>
        <a:p>
          <a:pPr marL="0" lvl="0" indent="0" algn="l" defTabSz="889000" rtl="1">
            <a:lnSpc>
              <a:spcPct val="90000"/>
            </a:lnSpc>
            <a:spcBef>
              <a:spcPct val="0"/>
            </a:spcBef>
            <a:spcAft>
              <a:spcPct val="35000"/>
            </a:spcAft>
            <a:buNone/>
          </a:pPr>
          <a:r>
            <a:rPr lang="en-US" sz="2000" b="0" i="0" kern="1200" baseline="0" dirty="0">
              <a:latin typeface="Cambria" panose="02040503050406030204" pitchFamily="18" charset="0"/>
              <a:cs typeface="B Titr" panose="00000700000000000000" pitchFamily="2" charset="-78"/>
            </a:rPr>
            <a:t>The feasible packing of the transported items into the available loading space</a:t>
          </a:r>
        </a:p>
      </dsp:txBody>
      <dsp:txXfrm>
        <a:off x="1059163" y="3041107"/>
        <a:ext cx="5144364" cy="871887"/>
      </dsp:txXfrm>
    </dsp:sp>
    <dsp:sp modelId="{06B31A49-A8CB-4562-8E20-338D7E6D92DB}">
      <dsp:nvSpPr>
        <dsp:cNvPr id="0" name=""/>
        <dsp:cNvSpPr/>
      </dsp:nvSpPr>
      <dsp:spPr>
        <a:xfrm>
          <a:off x="299947" y="2942619"/>
          <a:ext cx="1089859" cy="1089859"/>
        </a:xfrm>
        <a:prstGeom prst="ellipse">
          <a:avLst/>
        </a:prstGeom>
        <a:blipFill rotWithShape="0">
          <a:blip xmlns:r="http://schemas.openxmlformats.org/officeDocument/2006/relationships" r:embed="rId3"/>
          <a:stretch>
            <a:fillRect/>
          </a:stretch>
        </a:blipFill>
        <a:ln w="6350" cap="flat" cmpd="sng" algn="ctr">
          <a:solidFill>
            <a:schemeClr val="accent5">
              <a:hueOff val="-7353344"/>
              <a:satOff val="-10228"/>
              <a:lumOff val="-3922"/>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3E7500-E3EE-4FC4-B95B-11168A573124}"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38768-3EA8-4CC1-96E8-1FC9D18E9D82}" type="slidenum">
              <a:rPr lang="en-US" smtClean="0"/>
              <a:t>‹#›</a:t>
            </a:fld>
            <a:endParaRPr lang="en-US"/>
          </a:p>
        </p:txBody>
      </p:sp>
    </p:spTree>
    <p:extLst>
      <p:ext uri="{BB962C8B-B14F-4D97-AF65-F5344CB8AC3E}">
        <p14:creationId xmlns:p14="http://schemas.microsoft.com/office/powerpoint/2010/main" val="213968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Netty</a:t>
            </a:r>
            <a:r>
              <a:rPr lang="en-US" sz="1200" b="1" i="0" kern="1200" dirty="0">
                <a:solidFill>
                  <a:schemeClr val="tx1"/>
                </a:solidFill>
                <a:effectLst/>
                <a:latin typeface="+mn-lt"/>
                <a:ea typeface="+mn-ea"/>
                <a:cs typeface="+mn-cs"/>
              </a:rPr>
              <a:t> pipeline</a:t>
            </a:r>
          </a:p>
          <a:p>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 system is based on the </a:t>
            </a:r>
            <a:r>
              <a:rPr lang="en-US" sz="1200" b="0" i="0" kern="1200" dirty="0" err="1">
                <a:solidFill>
                  <a:schemeClr val="tx1"/>
                </a:solidFill>
                <a:effectLst/>
                <a:latin typeface="+mn-lt"/>
                <a:ea typeface="+mn-ea"/>
                <a:cs typeface="+mn-cs"/>
              </a:rPr>
              <a:t>Netty</a:t>
            </a:r>
            <a:r>
              <a:rPr lang="en-US" sz="1200" b="0" i="0" kern="1200" dirty="0">
                <a:solidFill>
                  <a:schemeClr val="tx1"/>
                </a:solidFill>
                <a:effectLst/>
                <a:latin typeface="+mn-lt"/>
                <a:ea typeface="+mn-ea"/>
                <a:cs typeface="+mn-cs"/>
              </a:rPr>
              <a:t> network framework. The framework is an asynchronous event-driven network application framework which enables quick and easy development of network applications such as protocol servers.</a:t>
            </a:r>
          </a:p>
          <a:p>
            <a:r>
              <a:rPr lang="en-US" sz="1200" b="0" i="0" kern="1200" dirty="0">
                <a:solidFill>
                  <a:schemeClr val="tx1"/>
                </a:solidFill>
                <a:effectLst/>
                <a:latin typeface="+mn-lt"/>
                <a:ea typeface="+mn-ea"/>
                <a:cs typeface="+mn-cs"/>
              </a:rPr>
              <a:t>For each network channel or connection </a:t>
            </a:r>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 creates a pipeline of event handlers. Incoming messages from GPS devices are received as binary buffers and are separated into frames, decoded into an internal position model and eventually stored in the database. Outgoing messages (commands) are going in the opposite direction and are starting as an internal command model and eventually get converted into binary buffers that are sent to devices. Each protocol has its own pipeline, but most of the supported protocol include following main handlers in their pipelines:</a:t>
            </a:r>
          </a:p>
          <a:p>
            <a:r>
              <a:rPr lang="en-US" sz="1200" b="0" i="0" kern="1200" dirty="0">
                <a:solidFill>
                  <a:schemeClr val="tx1"/>
                </a:solidFill>
                <a:effectLst/>
                <a:latin typeface="+mn-lt"/>
                <a:ea typeface="+mn-ea"/>
                <a:cs typeface="+mn-cs"/>
              </a:rPr>
              <a:t>Frame decoder (only TCP protocols) – splits incoming buffer into full single frames/messages, which can contain one or more location data points</a:t>
            </a:r>
          </a:p>
          <a:p>
            <a:r>
              <a:rPr lang="en-US" sz="1200" b="0" i="0" kern="1200" dirty="0">
                <a:solidFill>
                  <a:schemeClr val="tx1"/>
                </a:solidFill>
                <a:effectLst/>
                <a:latin typeface="+mn-lt"/>
                <a:ea typeface="+mn-ea"/>
                <a:cs typeface="+mn-cs"/>
              </a:rPr>
              <a:t>String encoder (only string based protocols) – converts outgoing text message into a network buffer</a:t>
            </a:r>
          </a:p>
          <a:p>
            <a:r>
              <a:rPr lang="en-US" sz="1200" b="0" i="0" kern="1200" dirty="0">
                <a:solidFill>
                  <a:schemeClr val="tx1"/>
                </a:solidFill>
                <a:effectLst/>
                <a:latin typeface="+mn-lt"/>
                <a:ea typeface="+mn-ea"/>
                <a:cs typeface="+mn-cs"/>
              </a:rPr>
              <a:t>String decoder (only string based protocols) – converts incoming network buffer into a text message ready for parsing</a:t>
            </a:r>
          </a:p>
          <a:p>
            <a:r>
              <a:rPr lang="en-US" sz="1200" b="0" i="0" kern="1200" dirty="0">
                <a:solidFill>
                  <a:schemeClr val="tx1"/>
                </a:solidFill>
                <a:effectLst/>
                <a:latin typeface="+mn-lt"/>
                <a:ea typeface="+mn-ea"/>
                <a:cs typeface="+mn-cs"/>
              </a:rPr>
              <a:t>Protocol encoder – converting universal command model into a message format specific to the protocol</a:t>
            </a:r>
          </a:p>
          <a:p>
            <a:r>
              <a:rPr lang="en-US" sz="1200" b="0" i="0" kern="1200" dirty="0">
                <a:solidFill>
                  <a:schemeClr val="tx1"/>
                </a:solidFill>
                <a:effectLst/>
                <a:latin typeface="+mn-lt"/>
                <a:ea typeface="+mn-ea"/>
                <a:cs typeface="+mn-cs"/>
              </a:rPr>
              <a:t>Protocol decoder – converting message in protocol-specific format into a one or several universal position objects</a:t>
            </a:r>
          </a:p>
          <a:p>
            <a:r>
              <a:rPr lang="en-US" sz="1200" b="0" i="0" kern="1200" dirty="0">
                <a:solidFill>
                  <a:schemeClr val="tx1"/>
                </a:solidFill>
                <a:effectLst/>
                <a:latin typeface="+mn-lt"/>
                <a:ea typeface="+mn-ea"/>
                <a:cs typeface="+mn-cs"/>
              </a:rPr>
              <a:t>Utility handlers – range from handlers calculating travelled distance to handlers that perform reverse geocoding</a:t>
            </a:r>
          </a:p>
          <a:p>
            <a:r>
              <a:rPr lang="en-US" sz="1200" b="0" i="0" kern="1200" dirty="0">
                <a:solidFill>
                  <a:schemeClr val="tx1"/>
                </a:solidFill>
                <a:effectLst/>
                <a:latin typeface="+mn-lt"/>
                <a:ea typeface="+mn-ea"/>
                <a:cs typeface="+mn-cs"/>
              </a:rPr>
              <a:t>Event handlers – generate events based on the information in the position object</a:t>
            </a:r>
          </a:p>
          <a:p>
            <a:r>
              <a:rPr lang="en-US" sz="1200" b="0" i="0" kern="1200" dirty="0">
                <a:solidFill>
                  <a:schemeClr val="tx1"/>
                </a:solidFill>
                <a:effectLst/>
                <a:latin typeface="+mn-lt"/>
                <a:ea typeface="+mn-ea"/>
                <a:cs typeface="+mn-cs"/>
              </a:rPr>
              <a:t>Data handler – stores decoded data in the database</a:t>
            </a:r>
          </a:p>
          <a:p>
            <a:r>
              <a:rPr lang="en-US" sz="1200" b="0" i="0" kern="1200" dirty="0">
                <a:solidFill>
                  <a:schemeClr val="tx1"/>
                </a:solidFill>
                <a:effectLst/>
                <a:latin typeface="+mn-lt"/>
                <a:ea typeface="+mn-ea"/>
                <a:cs typeface="+mn-cs"/>
              </a:rPr>
              <a:t>Main handler – responsible for error handling, logging and network connection management</a:t>
            </a:r>
          </a:p>
          <a:p>
            <a:r>
              <a:rPr lang="en-US" sz="1200" b="0" i="0" kern="1200" dirty="0">
                <a:solidFill>
                  <a:schemeClr val="tx1"/>
                </a:solidFill>
                <a:effectLst/>
                <a:latin typeface="+mn-lt"/>
                <a:ea typeface="+mn-ea"/>
                <a:cs typeface="+mn-cs"/>
              </a:rPr>
              <a:t>Pipeline for each protocol is configured in the corresponding protocol class, which also defines additional protocol-specific configuration, including list of supported commands.</a:t>
            </a:r>
          </a:p>
          <a:p>
            <a:r>
              <a:rPr lang="en-US" sz="1200" b="1" i="0" kern="1200" dirty="0">
                <a:solidFill>
                  <a:schemeClr val="tx1"/>
                </a:solidFill>
                <a:effectLst/>
                <a:latin typeface="+mn-lt"/>
                <a:ea typeface="+mn-ea"/>
                <a:cs typeface="+mn-cs"/>
              </a:rPr>
              <a:t>Events and notifications</a:t>
            </a:r>
          </a:p>
          <a:p>
            <a:r>
              <a:rPr lang="en-US" sz="1200" b="0" i="0" kern="1200" dirty="0">
                <a:solidFill>
                  <a:schemeClr val="tx1"/>
                </a:solidFill>
                <a:effectLst/>
                <a:latin typeface="+mn-lt"/>
                <a:ea typeface="+mn-ea"/>
                <a:cs typeface="+mn-cs"/>
              </a:rPr>
              <a:t>Events can be reported directly by a GPS device, or events can be generated on the server side based on specific data and conditions. All events, except for the connection status events, are generated in network pipeline handlers based on the data in the position model.</a:t>
            </a:r>
          </a:p>
          <a:p>
            <a:r>
              <a:rPr lang="en-US" sz="1200" b="0" i="0" kern="1200" dirty="0">
                <a:solidFill>
                  <a:schemeClr val="tx1"/>
                </a:solidFill>
                <a:effectLst/>
                <a:latin typeface="+mn-lt"/>
                <a:ea typeface="+mn-ea"/>
                <a:cs typeface="+mn-cs"/>
              </a:rPr>
              <a:t>Generated events are delivered to appropriate users via following channels:</a:t>
            </a:r>
          </a:p>
          <a:p>
            <a:r>
              <a:rPr lang="en-US" sz="1200" b="0" i="0" kern="1200" dirty="0">
                <a:solidFill>
                  <a:schemeClr val="tx1"/>
                </a:solidFill>
                <a:effectLst/>
                <a:latin typeface="+mn-lt"/>
                <a:ea typeface="+mn-ea"/>
                <a:cs typeface="+mn-cs"/>
              </a:rPr>
              <a:t>Email – via SMTP service</a:t>
            </a:r>
          </a:p>
          <a:p>
            <a:r>
              <a:rPr lang="en-US" sz="1200" b="0" i="0" kern="1200" dirty="0">
                <a:solidFill>
                  <a:schemeClr val="tx1"/>
                </a:solidFill>
                <a:effectLst/>
                <a:latin typeface="+mn-lt"/>
                <a:ea typeface="+mn-ea"/>
                <a:cs typeface="+mn-cs"/>
              </a:rPr>
              <a:t>SMS – via SMPP service</a:t>
            </a:r>
          </a:p>
          <a:p>
            <a:r>
              <a:rPr lang="en-US" sz="1200" b="0" i="0" kern="1200" dirty="0">
                <a:solidFill>
                  <a:schemeClr val="tx1"/>
                </a:solidFill>
                <a:effectLst/>
                <a:latin typeface="+mn-lt"/>
                <a:ea typeface="+mn-ea"/>
                <a:cs typeface="+mn-cs"/>
              </a:rPr>
              <a:t>Web notification – via active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connection</a:t>
            </a:r>
          </a:p>
          <a:p>
            <a:r>
              <a:rPr lang="en-US" sz="1200" b="0" i="0" kern="1200" dirty="0">
                <a:solidFill>
                  <a:schemeClr val="tx1"/>
                </a:solidFill>
                <a:effectLst/>
                <a:latin typeface="+mn-lt"/>
                <a:ea typeface="+mn-ea"/>
                <a:cs typeface="+mn-cs"/>
              </a:rPr>
              <a:t>Push notification – via Firebase API</a:t>
            </a:r>
          </a:p>
          <a:p>
            <a:r>
              <a:rPr lang="en-US" sz="1200" b="0" i="0" kern="1200" dirty="0">
                <a:solidFill>
                  <a:schemeClr val="tx1"/>
                </a:solidFill>
                <a:effectLst/>
                <a:latin typeface="+mn-lt"/>
                <a:ea typeface="+mn-ea"/>
                <a:cs typeface="+mn-cs"/>
              </a:rPr>
              <a:t>Delivery logic for each channel is implemented in a corresponding </a:t>
            </a:r>
            <a:r>
              <a:rPr lang="en-US" sz="1200" b="0" i="0" kern="1200" dirty="0" err="1">
                <a:solidFill>
                  <a:schemeClr val="tx1"/>
                </a:solidFill>
                <a:effectLst/>
                <a:latin typeface="+mn-lt"/>
                <a:ea typeface="+mn-ea"/>
                <a:cs typeface="+mn-cs"/>
              </a:rPr>
              <a:t>Notificator</a:t>
            </a:r>
            <a:r>
              <a:rPr lang="en-US" sz="1200" b="0" i="0" kern="1200" dirty="0">
                <a:solidFill>
                  <a:schemeClr val="tx1"/>
                </a:solidFill>
                <a:effectLst/>
                <a:latin typeface="+mn-lt"/>
                <a:ea typeface="+mn-ea"/>
                <a:cs typeface="+mn-cs"/>
              </a:rPr>
              <a:t> class. </a:t>
            </a:r>
            <a:r>
              <a:rPr lang="en-US" sz="1200" b="0" i="0" kern="1200" dirty="0" err="1">
                <a:solidFill>
                  <a:schemeClr val="tx1"/>
                </a:solidFill>
                <a:effectLst/>
                <a:latin typeface="+mn-lt"/>
                <a:ea typeface="+mn-ea"/>
                <a:cs typeface="+mn-cs"/>
              </a:rPr>
              <a:t>Notificators</a:t>
            </a:r>
            <a:r>
              <a:rPr lang="en-US" sz="1200" b="0" i="0" kern="1200" dirty="0">
                <a:solidFill>
                  <a:schemeClr val="tx1"/>
                </a:solidFill>
                <a:effectLst/>
                <a:latin typeface="+mn-lt"/>
                <a:ea typeface="+mn-ea"/>
                <a:cs typeface="+mn-cs"/>
              </a:rPr>
              <a:t> and be enabled and disabled in the configuration file.</a:t>
            </a:r>
          </a:p>
          <a:p>
            <a:r>
              <a:rPr lang="en-US" sz="1200" b="1" i="0" kern="1200" dirty="0">
                <a:solidFill>
                  <a:schemeClr val="tx1"/>
                </a:solidFill>
                <a:effectLst/>
                <a:latin typeface="+mn-lt"/>
                <a:ea typeface="+mn-ea"/>
                <a:cs typeface="+mn-cs"/>
              </a:rPr>
              <a:t>Database</a:t>
            </a:r>
          </a:p>
          <a:p>
            <a:r>
              <a:rPr lang="en-US" sz="1200" b="0" i="0" kern="1200" dirty="0">
                <a:solidFill>
                  <a:schemeClr val="tx1"/>
                </a:solidFill>
                <a:effectLst/>
                <a:latin typeface="+mn-lt"/>
                <a:ea typeface="+mn-ea"/>
                <a:cs typeface="+mn-cs"/>
              </a:rPr>
              <a:t>Server can be configured to work with almost any SQL database engine, including popular options like MySQL, PostgreSQL, Microsoft SQL Server and Oracle.</a:t>
            </a:r>
          </a:p>
          <a:p>
            <a:r>
              <a:rPr lang="en-US" sz="1200" b="0" i="0" kern="1200" dirty="0">
                <a:solidFill>
                  <a:schemeClr val="tx1"/>
                </a:solidFill>
                <a:effectLst/>
                <a:latin typeface="+mn-lt"/>
                <a:ea typeface="+mn-ea"/>
                <a:cs typeface="+mn-cs"/>
              </a:rPr>
              <a:t>Initial database schema creation and subsequent database schema upgrade migrations are done using </a:t>
            </a:r>
            <a:r>
              <a:rPr lang="en-US" sz="1200" b="0" i="0" kern="1200" dirty="0" err="1">
                <a:solidFill>
                  <a:schemeClr val="tx1"/>
                </a:solidFill>
                <a:effectLst/>
                <a:latin typeface="+mn-lt"/>
                <a:ea typeface="+mn-ea"/>
                <a:cs typeface="+mn-cs"/>
              </a:rPr>
              <a:t>Liquibase</a:t>
            </a:r>
            <a:r>
              <a:rPr lang="en-US" sz="1200" b="0" i="0" kern="1200" dirty="0">
                <a:solidFill>
                  <a:schemeClr val="tx1"/>
                </a:solidFill>
                <a:effectLst/>
                <a:latin typeface="+mn-lt"/>
                <a:ea typeface="+mn-ea"/>
                <a:cs typeface="+mn-cs"/>
              </a:rPr>
              <a:t> library. It allows to define schema in universal format in changelog XML files and generate database-specific SQL queries at runtime.</a:t>
            </a:r>
          </a:p>
          <a:p>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 system automatically generates most of the SQL queries for data insertion or extraction, but any query can also be overridden through the configuration file. It gives more flexibility and allows performance </a:t>
            </a:r>
            <a:r>
              <a:rPr lang="en-US" sz="1200" b="0" i="0" kern="1200" dirty="0" err="1">
                <a:solidFill>
                  <a:schemeClr val="tx1"/>
                </a:solidFill>
                <a:effectLst/>
                <a:latin typeface="+mn-lt"/>
                <a:ea typeface="+mn-ea"/>
                <a:cs typeface="+mn-cs"/>
              </a:rPr>
              <a:t>optimisation</a:t>
            </a:r>
            <a:r>
              <a:rPr lang="en-US" sz="1200" b="0" i="0" kern="1200" dirty="0">
                <a:solidFill>
                  <a:schemeClr val="tx1"/>
                </a:solidFill>
                <a:effectLst/>
                <a:latin typeface="+mn-lt"/>
                <a:ea typeface="+mn-ea"/>
                <a:cs typeface="+mn-cs"/>
              </a:rPr>
              <a:t> to achieve optimal results and balance between speed and </a:t>
            </a:r>
            <a:r>
              <a:rPr lang="en-US" sz="1200" b="0" i="0" kern="1200" dirty="0" err="1">
                <a:solidFill>
                  <a:schemeClr val="tx1"/>
                </a:solidFill>
                <a:effectLst/>
                <a:latin typeface="+mn-lt"/>
                <a:ea typeface="+mn-ea"/>
                <a:cs typeface="+mn-cs"/>
              </a:rPr>
              <a:t>utilisation</a:t>
            </a:r>
            <a:r>
              <a:rPr lang="en-US" sz="1200" b="0" i="0" kern="1200" dirty="0">
                <a:solidFill>
                  <a:schemeClr val="tx1"/>
                </a:solidFill>
                <a:effectLst/>
                <a:latin typeface="+mn-lt"/>
                <a:ea typeface="+mn-ea"/>
                <a:cs typeface="+mn-cs"/>
              </a:rPr>
              <a:t> of system resources.</a:t>
            </a:r>
          </a:p>
          <a:p>
            <a:r>
              <a:rPr lang="en-US" sz="1200" b="0" i="0" kern="1200" dirty="0">
                <a:solidFill>
                  <a:schemeClr val="tx1"/>
                </a:solidFill>
                <a:effectLst/>
                <a:latin typeface="+mn-lt"/>
                <a:ea typeface="+mn-ea"/>
                <a:cs typeface="+mn-cs"/>
              </a:rPr>
              <a:t>For fast access to the data, most of current information is cached internally in memory. Cache is updated only on incoming data from GPS devices or API calls that affect specific data. Even on updates cache is not re-loaded from database, but instead updated based on available in-memory objects. This creates a potential scalability and </a:t>
            </a:r>
            <a:r>
              <a:rPr lang="en-US" sz="1200" b="0" i="0" kern="1200" dirty="0" err="1">
                <a:solidFill>
                  <a:schemeClr val="tx1"/>
                </a:solidFill>
                <a:effectLst/>
                <a:latin typeface="+mn-lt"/>
                <a:ea typeface="+mn-ea"/>
                <a:cs typeface="+mn-cs"/>
              </a:rPr>
              <a:t>synchronisation</a:t>
            </a:r>
            <a:r>
              <a:rPr lang="en-US" sz="1200" b="0" i="0" kern="1200" dirty="0">
                <a:solidFill>
                  <a:schemeClr val="tx1"/>
                </a:solidFill>
                <a:effectLst/>
                <a:latin typeface="+mn-lt"/>
                <a:ea typeface="+mn-ea"/>
                <a:cs typeface="+mn-cs"/>
              </a:rPr>
              <a:t> problem for deploying multiple instances of </a:t>
            </a:r>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Web server</a:t>
            </a:r>
          </a:p>
          <a:p>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 system includes embedded Jetty web server. Jetty is a stable and mature implementation of Java HTTP server and Servlet container. It is used in many popular products and frameworks.</a:t>
            </a:r>
          </a:p>
          <a:p>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 system Jetty is used to serve following two main components:</a:t>
            </a:r>
          </a:p>
          <a:p>
            <a:r>
              <a:rPr lang="en-US" sz="1200" b="1" i="0" kern="1200" dirty="0">
                <a:solidFill>
                  <a:schemeClr val="tx1"/>
                </a:solidFill>
                <a:effectLst/>
                <a:latin typeface="+mn-lt"/>
                <a:ea typeface="+mn-ea"/>
                <a:cs typeface="+mn-cs"/>
              </a:rPr>
              <a:t>Web API</a:t>
            </a:r>
          </a:p>
          <a:p>
            <a:r>
              <a:rPr lang="en-US" sz="1200" b="0" i="0" kern="1200" dirty="0">
                <a:solidFill>
                  <a:schemeClr val="tx1"/>
                </a:solidFill>
                <a:effectLst/>
                <a:latin typeface="+mn-lt"/>
                <a:ea typeface="+mn-ea"/>
                <a:cs typeface="+mn-cs"/>
              </a:rPr>
              <a:t>Web application</a:t>
            </a:r>
          </a:p>
          <a:p>
            <a:r>
              <a:rPr lang="en-US" sz="1200" b="0" i="0" kern="1200" dirty="0">
                <a:solidFill>
                  <a:schemeClr val="tx1"/>
                </a:solidFill>
                <a:effectLst/>
                <a:latin typeface="+mn-lt"/>
                <a:ea typeface="+mn-ea"/>
                <a:cs typeface="+mn-cs"/>
              </a:rPr>
              <a:t>Following sections describe each component in more details.</a:t>
            </a:r>
          </a:p>
          <a:p>
            <a:r>
              <a:rPr lang="en-US" sz="1200" b="0" i="0" kern="1200" dirty="0">
                <a:solidFill>
                  <a:schemeClr val="tx1"/>
                </a:solidFill>
                <a:effectLst/>
                <a:latin typeface="+mn-lt"/>
                <a:ea typeface="+mn-ea"/>
                <a:cs typeface="+mn-cs"/>
              </a:rPr>
              <a:t>Web API</a:t>
            </a:r>
          </a:p>
          <a:p>
            <a:r>
              <a:rPr lang="en-US" sz="1200" b="0" i="0" kern="1200" dirty="0">
                <a:solidFill>
                  <a:schemeClr val="tx1"/>
                </a:solidFill>
                <a:effectLst/>
                <a:latin typeface="+mn-lt"/>
                <a:ea typeface="+mn-ea"/>
                <a:cs typeface="+mn-cs"/>
              </a:rPr>
              <a:t>Interface consists of the two main parts:</a:t>
            </a:r>
          </a:p>
          <a:p>
            <a:r>
              <a:rPr lang="en-US" sz="1200" b="0" i="0" kern="1200" dirty="0">
                <a:solidFill>
                  <a:schemeClr val="tx1"/>
                </a:solidFill>
                <a:effectLst/>
                <a:latin typeface="+mn-lt"/>
                <a:ea typeface="+mn-ea"/>
                <a:cs typeface="+mn-cs"/>
              </a:rPr>
              <a:t>REST API</a:t>
            </a:r>
          </a:p>
          <a:p>
            <a:r>
              <a:rPr lang="en-US" sz="1200" b="1" i="0" kern="1200" dirty="0" err="1">
                <a:solidFill>
                  <a:schemeClr val="tx1"/>
                </a:solidFill>
                <a:effectLst/>
                <a:latin typeface="+mn-lt"/>
                <a:ea typeface="+mn-ea"/>
                <a:cs typeface="+mn-cs"/>
              </a:rPr>
              <a:t>WebSocket</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REST API is implemented using standard Java EE API for RESTful web services. Each model in the system has its own dedicated endpoint. Most URL endpoints accept following methods:</a:t>
            </a:r>
          </a:p>
          <a:p>
            <a:r>
              <a:rPr lang="en-US" sz="1200" b="0" i="0" kern="1200" dirty="0">
                <a:solidFill>
                  <a:schemeClr val="tx1"/>
                </a:solidFill>
                <a:effectLst/>
                <a:latin typeface="+mn-lt"/>
                <a:ea typeface="+mn-ea"/>
                <a:cs typeface="+mn-cs"/>
              </a:rPr>
              <a:t>GET – retrieve a collection of objects based on user access and / or query parameters</a:t>
            </a:r>
          </a:p>
          <a:p>
            <a:r>
              <a:rPr lang="en-US" sz="1200" b="0" i="0" kern="1200" dirty="0">
                <a:solidFill>
                  <a:schemeClr val="tx1"/>
                </a:solidFill>
                <a:effectLst/>
                <a:latin typeface="+mn-lt"/>
                <a:ea typeface="+mn-ea"/>
                <a:cs typeface="+mn-cs"/>
              </a:rPr>
              <a:t>POST – add new object</a:t>
            </a:r>
          </a:p>
          <a:p>
            <a:r>
              <a:rPr lang="en-US" sz="1200" b="0" i="0" kern="1200" dirty="0">
                <a:solidFill>
                  <a:schemeClr val="tx1"/>
                </a:solidFill>
                <a:effectLst/>
                <a:latin typeface="+mn-lt"/>
                <a:ea typeface="+mn-ea"/>
                <a:cs typeface="+mn-cs"/>
              </a:rPr>
              <a:t>PUT – update existing object</a:t>
            </a:r>
          </a:p>
          <a:p>
            <a:r>
              <a:rPr lang="en-US" sz="1200" b="0" i="0" kern="1200" dirty="0">
                <a:solidFill>
                  <a:schemeClr val="tx1"/>
                </a:solidFill>
                <a:effectLst/>
                <a:latin typeface="+mn-lt"/>
                <a:ea typeface="+mn-ea"/>
                <a:cs typeface="+mn-cs"/>
              </a:rPr>
              <a:t>DELETE – remove object</a:t>
            </a:r>
          </a:p>
          <a:p>
            <a:r>
              <a:rPr lang="en-US" sz="1200" b="0" i="0" kern="1200" dirty="0">
                <a:solidFill>
                  <a:schemeClr val="tx1"/>
                </a:solidFill>
                <a:effectLst/>
                <a:latin typeface="+mn-lt"/>
                <a:ea typeface="+mn-ea"/>
                <a:cs typeface="+mn-cs"/>
              </a:rPr>
              <a:t>In addition to REST API, which only allows client driven request-based usage, </a:t>
            </a:r>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 provides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endpoint to get instant updates from the server. It is used for device status updates, location updates and event notifications.</a:t>
            </a:r>
          </a:p>
          <a:p>
            <a:r>
              <a:rPr lang="en-US" sz="1200" b="0" i="0" kern="1200" dirty="0">
                <a:solidFill>
                  <a:schemeClr val="tx1"/>
                </a:solidFill>
                <a:effectLst/>
                <a:latin typeface="+mn-lt"/>
                <a:ea typeface="+mn-ea"/>
                <a:cs typeface="+mn-cs"/>
              </a:rPr>
              <a:t>Both REST API and </a:t>
            </a:r>
            <a:r>
              <a:rPr lang="en-US" sz="1200" b="0" i="0" kern="1200" dirty="0" err="1">
                <a:solidFill>
                  <a:schemeClr val="tx1"/>
                </a:solidFill>
                <a:effectLst/>
                <a:latin typeface="+mn-lt"/>
                <a:ea typeface="+mn-ea"/>
                <a:cs typeface="+mn-cs"/>
              </a:rPr>
              <a:t>WebSocket</a:t>
            </a:r>
            <a:r>
              <a:rPr lang="en-US" sz="1200" b="0" i="0" kern="1200" dirty="0">
                <a:solidFill>
                  <a:schemeClr val="tx1"/>
                </a:solidFill>
                <a:effectLst/>
                <a:latin typeface="+mn-lt"/>
                <a:ea typeface="+mn-ea"/>
                <a:cs typeface="+mn-cs"/>
              </a:rPr>
              <a:t> connection use same authentication and </a:t>
            </a:r>
            <a:r>
              <a:rPr lang="en-US" sz="1200" b="0" i="0" kern="1200" dirty="0" err="1">
                <a:solidFill>
                  <a:schemeClr val="tx1"/>
                </a:solidFill>
                <a:effectLst/>
                <a:latin typeface="+mn-lt"/>
                <a:ea typeface="+mn-ea"/>
                <a:cs typeface="+mn-cs"/>
              </a:rPr>
              <a:t>authorisation</a:t>
            </a:r>
            <a:r>
              <a:rPr lang="en-US" sz="1200" b="0" i="0" kern="1200" dirty="0">
                <a:solidFill>
                  <a:schemeClr val="tx1"/>
                </a:solidFill>
                <a:effectLst/>
                <a:latin typeface="+mn-lt"/>
                <a:ea typeface="+mn-ea"/>
                <a:cs typeface="+mn-cs"/>
              </a:rPr>
              <a:t> mechanisms. For more information about API and security see </a:t>
            </a:r>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 API documentation.</a:t>
            </a:r>
          </a:p>
          <a:p>
            <a:r>
              <a:rPr lang="en-US" sz="1200" b="1" i="0" kern="1200" dirty="0">
                <a:solidFill>
                  <a:schemeClr val="tx1"/>
                </a:solidFill>
                <a:effectLst/>
                <a:latin typeface="+mn-lt"/>
                <a:ea typeface="+mn-ea"/>
                <a:cs typeface="+mn-cs"/>
              </a:rPr>
              <a:t>Web application</a:t>
            </a:r>
          </a:p>
          <a:p>
            <a:r>
              <a:rPr lang="en-US" sz="1200" b="0" i="0" kern="1200" dirty="0" err="1">
                <a:solidFill>
                  <a:schemeClr val="tx1"/>
                </a:solidFill>
                <a:effectLst/>
                <a:latin typeface="+mn-lt"/>
                <a:ea typeface="+mn-ea"/>
                <a:cs typeface="+mn-cs"/>
              </a:rPr>
              <a:t>Traccar</a:t>
            </a:r>
            <a:r>
              <a:rPr lang="en-US" sz="1200" b="0" i="0" kern="1200" dirty="0">
                <a:solidFill>
                  <a:schemeClr val="tx1"/>
                </a:solidFill>
                <a:effectLst/>
                <a:latin typeface="+mn-lt"/>
                <a:ea typeface="+mn-ea"/>
                <a:cs typeface="+mn-cs"/>
              </a:rPr>
              <a:t> system includes web application for managing users, devices and other entities. Web app relies on the API described above.</a:t>
            </a:r>
          </a:p>
          <a:p>
            <a:r>
              <a:rPr lang="en-US" sz="1200" b="0" i="0" kern="1200" dirty="0">
                <a:solidFill>
                  <a:schemeClr val="tx1"/>
                </a:solidFill>
                <a:effectLst/>
                <a:latin typeface="+mn-lt"/>
                <a:ea typeface="+mn-ea"/>
                <a:cs typeface="+mn-cs"/>
              </a:rPr>
              <a:t>Application is based on the Sencha </a:t>
            </a:r>
            <a:r>
              <a:rPr lang="en-US" sz="1200" b="0" i="0" kern="1200" dirty="0" err="1">
                <a:solidFill>
                  <a:schemeClr val="tx1"/>
                </a:solidFill>
                <a:effectLst/>
                <a:latin typeface="+mn-lt"/>
                <a:ea typeface="+mn-ea"/>
                <a:cs typeface="+mn-cs"/>
              </a:rPr>
              <a:t>ExtJS</a:t>
            </a:r>
            <a:r>
              <a:rPr lang="en-US" sz="1200" b="0" i="0" kern="1200" dirty="0">
                <a:solidFill>
                  <a:schemeClr val="tx1"/>
                </a:solidFill>
                <a:effectLst/>
                <a:latin typeface="+mn-lt"/>
                <a:ea typeface="+mn-ea"/>
                <a:cs typeface="+mn-cs"/>
              </a:rPr>
              <a:t> framework and OpenLayers for map view. Architecture </a:t>
            </a:r>
            <a:r>
              <a:rPr lang="en-US" sz="1200" b="0" i="0" kern="1200" dirty="0" err="1">
                <a:solidFill>
                  <a:schemeClr val="tx1"/>
                </a:solidFill>
                <a:effectLst/>
                <a:latin typeface="+mn-lt"/>
                <a:ea typeface="+mn-ea"/>
                <a:cs typeface="+mn-cs"/>
              </a:rPr>
              <a:t>utilises</a:t>
            </a:r>
            <a:r>
              <a:rPr lang="en-US" sz="1200" b="0" i="0" kern="1200" dirty="0">
                <a:solidFill>
                  <a:schemeClr val="tx1"/>
                </a:solidFill>
                <a:effectLst/>
                <a:latin typeface="+mn-lt"/>
                <a:ea typeface="+mn-ea"/>
                <a:cs typeface="+mn-cs"/>
              </a:rPr>
              <a:t> MVC pattern with following major app components:</a:t>
            </a:r>
          </a:p>
          <a:p>
            <a:r>
              <a:rPr lang="en-US" sz="1200" b="0" i="0" kern="1200" dirty="0">
                <a:solidFill>
                  <a:schemeClr val="tx1"/>
                </a:solidFill>
                <a:effectLst/>
                <a:latin typeface="+mn-lt"/>
                <a:ea typeface="+mn-ea"/>
                <a:cs typeface="+mn-cs"/>
              </a:rPr>
              <a:t>Models – represent data models</a:t>
            </a:r>
          </a:p>
          <a:p>
            <a:r>
              <a:rPr lang="en-US" sz="1200" b="0" i="0" kern="1200" dirty="0">
                <a:solidFill>
                  <a:schemeClr val="tx1"/>
                </a:solidFill>
                <a:effectLst/>
                <a:latin typeface="+mn-lt"/>
                <a:ea typeface="+mn-ea"/>
                <a:cs typeface="+mn-cs"/>
              </a:rPr>
              <a:t>Stores – data storage and API implementation</a:t>
            </a:r>
          </a:p>
          <a:p>
            <a:r>
              <a:rPr lang="en-US" sz="1200" b="0" i="0" kern="1200" dirty="0">
                <a:solidFill>
                  <a:schemeClr val="tx1"/>
                </a:solidFill>
                <a:effectLst/>
                <a:latin typeface="+mn-lt"/>
                <a:ea typeface="+mn-ea"/>
                <a:cs typeface="+mn-cs"/>
              </a:rPr>
              <a:t>Views – describe and configure widgets</a:t>
            </a:r>
          </a:p>
          <a:p>
            <a:r>
              <a:rPr lang="en-US" sz="1200" b="0" i="0" kern="1200" dirty="0">
                <a:solidFill>
                  <a:schemeClr val="tx1"/>
                </a:solidFill>
                <a:effectLst/>
                <a:latin typeface="+mn-lt"/>
                <a:ea typeface="+mn-ea"/>
                <a:cs typeface="+mn-cs"/>
              </a:rPr>
              <a:t>Controllers – handle events and update views</a:t>
            </a:r>
          </a:p>
          <a:p>
            <a:r>
              <a:rPr lang="en-US" sz="1200" b="0" i="0" kern="1200" dirty="0">
                <a:solidFill>
                  <a:schemeClr val="tx1"/>
                </a:solidFill>
                <a:effectLst/>
                <a:latin typeface="+mn-lt"/>
                <a:ea typeface="+mn-ea"/>
                <a:cs typeface="+mn-cs"/>
              </a:rPr>
              <a:t>Web app is served as a set of static files. Third party libraries and assets are loaded through </a:t>
            </a:r>
            <a:r>
              <a:rPr lang="en-US" sz="1200" b="0" i="0" kern="1200" dirty="0" err="1">
                <a:solidFill>
                  <a:schemeClr val="tx1"/>
                </a:solidFill>
                <a:effectLst/>
                <a:latin typeface="+mn-lt"/>
                <a:ea typeface="+mn-ea"/>
                <a:cs typeface="+mn-cs"/>
              </a:rPr>
              <a:t>CloudFlare</a:t>
            </a:r>
            <a:r>
              <a:rPr lang="en-US" sz="1200" b="0" i="0" kern="1200" dirty="0">
                <a:solidFill>
                  <a:schemeClr val="tx1"/>
                </a:solidFill>
                <a:effectLst/>
                <a:latin typeface="+mn-lt"/>
                <a:ea typeface="+mn-ea"/>
                <a:cs typeface="+mn-cs"/>
              </a:rPr>
              <a:t> CDN network to improve performance and reduce load on the server.</a:t>
            </a:r>
          </a:p>
          <a:p>
            <a:endParaRPr lang="en-US" dirty="0"/>
          </a:p>
        </p:txBody>
      </p:sp>
      <p:sp>
        <p:nvSpPr>
          <p:cNvPr id="4" name="Slide Number Placeholder 3"/>
          <p:cNvSpPr>
            <a:spLocks noGrp="1"/>
          </p:cNvSpPr>
          <p:nvPr>
            <p:ph type="sldNum" sz="quarter" idx="10"/>
          </p:nvPr>
        </p:nvSpPr>
        <p:spPr/>
        <p:txBody>
          <a:bodyPr/>
          <a:lstStyle/>
          <a:p>
            <a:fld id="{A1038768-3EA8-4CC1-96E8-1FC9D18E9D82}" type="slidenum">
              <a:rPr lang="en-US" smtClean="0"/>
              <a:t>8</a:t>
            </a:fld>
            <a:endParaRPr lang="en-US"/>
          </a:p>
        </p:txBody>
      </p:sp>
    </p:spTree>
    <p:extLst>
      <p:ext uri="{BB962C8B-B14F-4D97-AF65-F5344CB8AC3E}">
        <p14:creationId xmlns:p14="http://schemas.microsoft.com/office/powerpoint/2010/main" val="164867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843419B-4C75-42A5-BEA1-9107FE024F9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343428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43419B-4C75-42A5-BEA1-9107FE024F9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136869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43419B-4C75-42A5-BEA1-9107FE024F9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129094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43419B-4C75-42A5-BEA1-9107FE024F9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185034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3419B-4C75-42A5-BEA1-9107FE024F9B}"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256600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43419B-4C75-42A5-BEA1-9107FE024F9B}"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376709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43419B-4C75-42A5-BEA1-9107FE024F9B}"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73892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43419B-4C75-42A5-BEA1-9107FE024F9B}"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80872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3419B-4C75-42A5-BEA1-9107FE024F9B}"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23997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3419B-4C75-42A5-BEA1-9107FE024F9B}"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286689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3419B-4C75-42A5-BEA1-9107FE024F9B}"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B23DC-7F6A-418B-9748-07F0E8170003}" type="slidenum">
              <a:rPr lang="en-US" smtClean="0"/>
              <a:t>‹#›</a:t>
            </a:fld>
            <a:endParaRPr lang="en-US"/>
          </a:p>
        </p:txBody>
      </p:sp>
    </p:spTree>
    <p:extLst>
      <p:ext uri="{BB962C8B-B14F-4D97-AF65-F5344CB8AC3E}">
        <p14:creationId xmlns:p14="http://schemas.microsoft.com/office/powerpoint/2010/main" val="258070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5000" r="-5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3419B-4C75-42A5-BEA1-9107FE024F9B}" type="datetimeFigureOut">
              <a:rPr lang="en-US" smtClean="0"/>
              <a:t>7/3/2020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B23DC-7F6A-418B-9748-07F0E8170003}" type="slidenum">
              <a:rPr lang="en-US" smtClean="0"/>
              <a:t>‹#›</a:t>
            </a:fld>
            <a:endParaRPr lang="en-US"/>
          </a:p>
        </p:txBody>
      </p:sp>
    </p:spTree>
    <p:extLst>
      <p:ext uri="{BB962C8B-B14F-4D97-AF65-F5344CB8AC3E}">
        <p14:creationId xmlns:p14="http://schemas.microsoft.com/office/powerpoint/2010/main" val="4069647552"/>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6000"/>
            <a:lum/>
          </a:blip>
          <a:srcRect/>
          <a:stretch>
            <a:fillRect l="-21000" r="-21000"/>
          </a:stretch>
        </a:blipFill>
        <a:effectLst/>
      </p:bgPr>
    </p:bg>
    <p:spTree>
      <p:nvGrpSpPr>
        <p:cNvPr id="1" name=""/>
        <p:cNvGrpSpPr/>
        <p:nvPr/>
      </p:nvGrpSpPr>
      <p:grpSpPr>
        <a:xfrm>
          <a:off x="0" y="0"/>
          <a:ext cx="0" cy="0"/>
          <a:chOff x="0" y="0"/>
          <a:chExt cx="0" cy="0"/>
        </a:xfrm>
      </p:grpSpPr>
      <p:sp>
        <p:nvSpPr>
          <p:cNvPr id="4" name="Rectangle 3"/>
          <p:cNvSpPr/>
          <p:nvPr/>
        </p:nvSpPr>
        <p:spPr>
          <a:xfrm>
            <a:off x="0" y="1466906"/>
            <a:ext cx="12192000" cy="1661993"/>
          </a:xfrm>
          <a:prstGeom prst="rect">
            <a:avLst/>
          </a:prstGeom>
        </p:spPr>
        <p:txBody>
          <a:bodyPr wrap="square">
            <a:spAutoFit/>
          </a:bodyPr>
          <a:lstStyle/>
          <a:p>
            <a:pPr algn="ctr"/>
            <a:r>
              <a:rPr lang="en-US" sz="3400" b="1"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A Data-Driven Three-Layer Algorithm for Split Delivery Vehicle Routing Problem with 3D Container Loading Constraint</a:t>
            </a:r>
            <a:endParaRPr lang="en-US" sz="3400" b="1" dirty="0">
              <a:effectLst>
                <a:outerShdw blurRad="38100" dist="38100" dir="2700000" algn="tl">
                  <a:srgbClr val="000000">
                    <a:alpha val="43137"/>
                  </a:srgbClr>
                </a:outerShdw>
              </a:effectLst>
              <a:latin typeface="Cambria" panose="02040503050406030204" pitchFamily="18" charset="0"/>
              <a:cs typeface="B Titr" panose="00000700000000000000" pitchFamily="2" charset="-78"/>
            </a:endParaRPr>
          </a:p>
        </p:txBody>
      </p:sp>
      <p:sp>
        <p:nvSpPr>
          <p:cNvPr id="5" name="Rectangle 4">
            <a:extLst>
              <a:ext uri="{FF2B5EF4-FFF2-40B4-BE49-F238E27FC236}">
                <a16:creationId xmlns:a16="http://schemas.microsoft.com/office/drawing/2014/main" id="{F053784D-FD5E-441F-8863-82BFFF599F74}"/>
              </a:ext>
            </a:extLst>
          </p:cNvPr>
          <p:cNvSpPr/>
          <p:nvPr/>
        </p:nvSpPr>
        <p:spPr>
          <a:xfrm>
            <a:off x="0" y="4003896"/>
            <a:ext cx="12192000" cy="1938992"/>
          </a:xfrm>
          <a:prstGeom prst="rect">
            <a:avLst/>
          </a:prstGeom>
        </p:spPr>
        <p:txBody>
          <a:bodyPr wrap="square">
            <a:spAutoFit/>
          </a:bodyPr>
          <a:lstStyle/>
          <a:p>
            <a:pPr algn="ctr"/>
            <a:r>
              <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Xijun Li</a:t>
            </a:r>
            <a:r>
              <a:rPr lang="en-US" sz="2400" baseline="300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1</a:t>
            </a:r>
            <a:r>
              <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 Mingxuan Yuan</a:t>
            </a:r>
            <a:r>
              <a:rPr lang="en-US" sz="2400" baseline="300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2</a:t>
            </a:r>
            <a:r>
              <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 Di Chen</a:t>
            </a:r>
            <a:r>
              <a:rPr lang="en-US" sz="2400" baseline="300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2</a:t>
            </a:r>
            <a:r>
              <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 Jianguo Yao</a:t>
            </a:r>
            <a:r>
              <a:rPr lang="en-US" sz="2400" baseline="300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1</a:t>
            </a:r>
            <a:r>
              <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 and Jia Zeng</a:t>
            </a:r>
            <a:r>
              <a:rPr lang="en-US" sz="2400" baseline="300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2</a:t>
            </a:r>
          </a:p>
          <a:p>
            <a:pPr algn="ctr"/>
            <a:endParaRPr lang="en-US" sz="2400" baseline="300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endParaRPr>
          </a:p>
          <a:p>
            <a:pPr algn="ctr"/>
            <a:endParaRPr lang="en-US" sz="2400" baseline="300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endParaRPr>
          </a:p>
          <a:p>
            <a:pPr marL="457200" indent="-457200" algn="ctr">
              <a:buAutoNum type="arabicPeriod"/>
            </a:pPr>
            <a:r>
              <a:rPr lang="en-US" sz="2000" dirty="0">
                <a:solidFill>
                  <a:srgbClr val="212529"/>
                </a:solidFill>
                <a:latin typeface="Cambria" panose="02040503050406030204" pitchFamily="18" charset="0"/>
                <a:cs typeface="B Titr" panose="00000700000000000000" pitchFamily="2" charset="-78"/>
              </a:rPr>
              <a:t>Shanghai Jiao Tong University</a:t>
            </a:r>
          </a:p>
          <a:p>
            <a:pPr marL="457200" indent="-457200" algn="ctr">
              <a:buAutoNum type="arabicPeriod"/>
            </a:pPr>
            <a:r>
              <a:rPr lang="en-US" sz="2000" dirty="0">
                <a:solidFill>
                  <a:srgbClr val="212529"/>
                </a:solidFill>
                <a:latin typeface="Cambria" panose="02040503050406030204" pitchFamily="18" charset="0"/>
                <a:cs typeface="B Titr" panose="00000700000000000000" pitchFamily="2" charset="-78"/>
              </a:rPr>
              <a:t>Noah’s Ark Lab of Huawei</a:t>
            </a:r>
          </a:p>
          <a:p>
            <a:pPr algn="ctr"/>
            <a:endParaRPr lang="en-US" sz="2400" dirty="0">
              <a:effectLst>
                <a:outerShdw blurRad="38100" dist="38100" dir="2700000" algn="tl">
                  <a:srgbClr val="000000">
                    <a:alpha val="43137"/>
                  </a:srgbClr>
                </a:outerShdw>
              </a:effectLst>
              <a:latin typeface="Cambria" panose="02040503050406030204" pitchFamily="18" charset="0"/>
              <a:cs typeface="B Titr" panose="00000700000000000000" pitchFamily="2" charset="-78"/>
            </a:endParaRPr>
          </a:p>
        </p:txBody>
      </p:sp>
    </p:spTree>
    <p:extLst>
      <p:ext uri="{BB962C8B-B14F-4D97-AF65-F5344CB8AC3E}">
        <p14:creationId xmlns:p14="http://schemas.microsoft.com/office/powerpoint/2010/main" val="40104004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5000" r="-5000" b="-10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5DD0AD-48C6-41F2-8B4B-1E232E6B4A52}"/>
              </a:ext>
            </a:extLst>
          </p:cNvPr>
          <p:cNvSpPr/>
          <p:nvPr/>
        </p:nvSpPr>
        <p:spPr>
          <a:xfrm>
            <a:off x="952929" y="409649"/>
            <a:ext cx="7849878" cy="577787"/>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3. Container Loading:</a:t>
            </a:r>
          </a:p>
        </p:txBody>
      </p:sp>
      <p:pic>
        <p:nvPicPr>
          <p:cNvPr id="2" name="Picture 1">
            <a:extLst>
              <a:ext uri="{FF2B5EF4-FFF2-40B4-BE49-F238E27FC236}">
                <a16:creationId xmlns:a16="http://schemas.microsoft.com/office/drawing/2014/main" id="{76C151C9-6EA5-4315-905A-A0AB6D2CC119}"/>
              </a:ext>
            </a:extLst>
          </p:cNvPr>
          <p:cNvPicPr>
            <a:picLocks noChangeAspect="1"/>
          </p:cNvPicPr>
          <p:nvPr/>
        </p:nvPicPr>
        <p:blipFill rotWithShape="1">
          <a:blip r:embed="rId3"/>
          <a:srcRect t="-1" b="215"/>
          <a:stretch/>
        </p:blipFill>
        <p:spPr>
          <a:xfrm>
            <a:off x="5157996" y="1978926"/>
            <a:ext cx="7034004" cy="4148920"/>
          </a:xfrm>
          <a:prstGeom prst="rect">
            <a:avLst/>
          </a:prstGeom>
        </p:spPr>
      </p:pic>
      <p:sp>
        <p:nvSpPr>
          <p:cNvPr id="4" name="Rectangle 3">
            <a:extLst>
              <a:ext uri="{FF2B5EF4-FFF2-40B4-BE49-F238E27FC236}">
                <a16:creationId xmlns:a16="http://schemas.microsoft.com/office/drawing/2014/main" id="{4E64CBA8-D854-4C82-BC04-AB536D3DBB8A}"/>
              </a:ext>
            </a:extLst>
          </p:cNvPr>
          <p:cNvSpPr/>
          <p:nvPr/>
        </p:nvSpPr>
        <p:spPr>
          <a:xfrm>
            <a:off x="277505" y="1409875"/>
            <a:ext cx="5181599" cy="50269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Evaluate how these plans are good when loading them into containers</a:t>
            </a:r>
          </a:p>
          <a:p>
            <a:pPr marL="342900"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Evaluate fitness of container loading:</a:t>
            </a:r>
          </a:p>
          <a:p>
            <a:pPr marL="800100" lvl="1"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High volume utilization rate (</a:t>
            </a:r>
            <a:r>
              <a:rPr lang="en-US" dirty="0" err="1">
                <a:solidFill>
                  <a:srgbClr val="212529"/>
                </a:solidFill>
                <a:latin typeface="Cambria" panose="02040503050406030204" pitchFamily="18" charset="0"/>
                <a:cs typeface="B Nazanin" panose="00000400000000000000" pitchFamily="2" charset="-78"/>
              </a:rPr>
              <a:t>rVOL</a:t>
            </a:r>
            <a:r>
              <a:rPr lang="en-US" dirty="0">
                <a:solidFill>
                  <a:srgbClr val="212529"/>
                </a:solidFill>
                <a:latin typeface="Cambria" panose="02040503050406030204" pitchFamily="18" charset="0"/>
                <a:cs typeface="B Nazanin" panose="00000400000000000000" pitchFamily="2" charset="-78"/>
              </a:rPr>
              <a:t>)</a:t>
            </a:r>
          </a:p>
          <a:p>
            <a:pPr marL="800100" lvl="1"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High weight utilization rater(</a:t>
            </a:r>
            <a:r>
              <a:rPr lang="en-US" dirty="0" err="1">
                <a:solidFill>
                  <a:srgbClr val="212529"/>
                </a:solidFill>
                <a:latin typeface="Cambria" panose="02040503050406030204" pitchFamily="18" charset="0"/>
                <a:cs typeface="B Nazanin" panose="00000400000000000000" pitchFamily="2" charset="-78"/>
              </a:rPr>
              <a:t>rWGH</a:t>
            </a:r>
            <a:r>
              <a:rPr lang="en-US" dirty="0">
                <a:solidFill>
                  <a:srgbClr val="212529"/>
                </a:solidFill>
                <a:latin typeface="Cambria" panose="02040503050406030204" pitchFamily="18" charset="0"/>
                <a:cs typeface="B Nazanin" panose="00000400000000000000" pitchFamily="2" charset="-78"/>
              </a:rPr>
              <a:t>)</a:t>
            </a:r>
          </a:p>
          <a:p>
            <a:pPr marL="342900"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Two solutions:</a:t>
            </a:r>
          </a:p>
          <a:p>
            <a:pPr marL="800100" lvl="1"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Direct 3D loading</a:t>
            </a:r>
          </a:p>
          <a:p>
            <a:pPr marL="1257300" lvl="2" indent="-342900">
              <a:lnSpc>
                <a:spcPct val="150000"/>
              </a:lnSpc>
              <a:buFont typeface="Wingdings" panose="05000000000000000000" pitchFamily="2" charset="2"/>
              <a:buChar char="ü"/>
            </a:pPr>
            <a:r>
              <a:rPr lang="en-US" dirty="0">
                <a:solidFill>
                  <a:srgbClr val="212529"/>
                </a:solidFill>
                <a:latin typeface="Cambria" panose="02040503050406030204" pitchFamily="18" charset="0"/>
                <a:cs typeface="B Nazanin" panose="00000400000000000000" pitchFamily="2" charset="-78"/>
              </a:rPr>
              <a:t>Eight practical 3D loading heuristics to generate exact loading</a:t>
            </a:r>
          </a:p>
          <a:p>
            <a:pPr marL="800100" lvl="1"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Fast loading</a:t>
            </a:r>
          </a:p>
          <a:p>
            <a:pPr marL="1257300" lvl="2" indent="-342900">
              <a:lnSpc>
                <a:spcPct val="150000"/>
              </a:lnSpc>
              <a:buFont typeface="Wingdings" panose="05000000000000000000" pitchFamily="2" charset="2"/>
              <a:buChar char="ü"/>
            </a:pPr>
            <a:r>
              <a:rPr lang="en-US" dirty="0">
                <a:solidFill>
                  <a:srgbClr val="212529"/>
                </a:solidFill>
                <a:latin typeface="Cambria" panose="02040503050406030204" pitchFamily="18" charset="0"/>
                <a:cs typeface="B Nazanin" panose="00000400000000000000" pitchFamily="2" charset="-78"/>
              </a:rPr>
              <a:t>Make use of learning model (GBDT)</a:t>
            </a:r>
          </a:p>
          <a:p>
            <a:pPr marL="1257300" lvl="2" indent="-342900">
              <a:lnSpc>
                <a:spcPct val="150000"/>
              </a:lnSpc>
              <a:buFont typeface="Arial" panose="020B0604020202020204" pitchFamily="34" charset="0"/>
              <a:buChar char="•"/>
            </a:pPr>
            <a:endParaRPr lang="en-US" dirty="0">
              <a:solidFill>
                <a:srgbClr val="212529"/>
              </a:solidFill>
              <a:latin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335474943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l="-5000" r="-5000" b="-10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A70D24-D7A6-4BD2-8264-C197461EF431}"/>
              </a:ext>
            </a:extLst>
          </p:cNvPr>
          <p:cNvSpPr/>
          <p:nvPr/>
        </p:nvSpPr>
        <p:spPr>
          <a:xfrm>
            <a:off x="952929" y="409649"/>
            <a:ext cx="7849878" cy="577787"/>
          </a:xfrm>
          <a:prstGeom prst="rect">
            <a:avLst/>
          </a:prstGeom>
        </p:spPr>
        <p:txBody>
          <a:bodyPr wrap="square">
            <a:spAutoFit/>
          </a:bodyPr>
          <a:lstStyle/>
          <a:p>
            <a:pPr algn="l">
              <a:lnSpc>
                <a:spcPct val="150000"/>
              </a:lnSpc>
            </a:pPr>
            <a:r>
              <a:rPr lang="en-US" sz="2400" b="1">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4. Solution Evaluation:</a:t>
            </a:r>
            <a:endPar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endParaRPr>
          </a:p>
        </p:txBody>
      </p:sp>
      <p:sp>
        <p:nvSpPr>
          <p:cNvPr id="5" name="Rectangle 4">
            <a:extLst>
              <a:ext uri="{FF2B5EF4-FFF2-40B4-BE49-F238E27FC236}">
                <a16:creationId xmlns:a16="http://schemas.microsoft.com/office/drawing/2014/main" id="{91B69952-81F4-409D-B166-DBE7D7F2E059}"/>
              </a:ext>
            </a:extLst>
          </p:cNvPr>
          <p:cNvSpPr/>
          <p:nvPr/>
        </p:nvSpPr>
        <p:spPr>
          <a:xfrm>
            <a:off x="1705971" y="1824994"/>
            <a:ext cx="5181599" cy="2118465"/>
          </a:xfrm>
          <a:prstGeom prst="rect">
            <a:avLst/>
          </a:prstGeom>
        </p:spPr>
        <p:txBody>
          <a:bodyPr wrap="square">
            <a:spAutoFit/>
          </a:bodyPr>
          <a:lstStyle/>
          <a:p>
            <a:pPr>
              <a:lnSpc>
                <a:spcPct val="150000"/>
              </a:lnSpc>
            </a:pPr>
            <a:r>
              <a:rPr lang="en-US" dirty="0">
                <a:solidFill>
                  <a:srgbClr val="212529"/>
                </a:solidFill>
                <a:latin typeface="Cambria" panose="02040503050406030204" pitchFamily="18" charset="0"/>
                <a:cs typeface="B Nazanin" panose="00000400000000000000" pitchFamily="2" charset="-78"/>
              </a:rPr>
              <a:t>The transportation cost resulting from routing plan and its corresponding optimal cargo splitting can be measured in terms of:</a:t>
            </a:r>
          </a:p>
          <a:p>
            <a:pPr marL="285750" indent="-28575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Travel complexity of the vehicle</a:t>
            </a:r>
          </a:p>
          <a:p>
            <a:pPr marL="285750" indent="-28575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Number of used containers</a:t>
            </a:r>
          </a:p>
        </p:txBody>
      </p:sp>
      <p:pic>
        <p:nvPicPr>
          <p:cNvPr id="2" name="Picture 1">
            <a:extLst>
              <a:ext uri="{FF2B5EF4-FFF2-40B4-BE49-F238E27FC236}">
                <a16:creationId xmlns:a16="http://schemas.microsoft.com/office/drawing/2014/main" id="{E5A3D0D7-654D-4080-8522-C6135C43FB68}"/>
              </a:ext>
            </a:extLst>
          </p:cNvPr>
          <p:cNvPicPr>
            <a:picLocks noChangeAspect="1"/>
          </p:cNvPicPr>
          <p:nvPr/>
        </p:nvPicPr>
        <p:blipFill>
          <a:blip r:embed="rId3"/>
          <a:stretch>
            <a:fillRect/>
          </a:stretch>
        </p:blipFill>
        <p:spPr>
          <a:xfrm>
            <a:off x="7533564" y="3089273"/>
            <a:ext cx="1457148" cy="609729"/>
          </a:xfrm>
          <a:prstGeom prst="rect">
            <a:avLst/>
          </a:prstGeom>
        </p:spPr>
      </p:pic>
      <p:pic>
        <p:nvPicPr>
          <p:cNvPr id="6" name="Picture 5">
            <a:extLst>
              <a:ext uri="{FF2B5EF4-FFF2-40B4-BE49-F238E27FC236}">
                <a16:creationId xmlns:a16="http://schemas.microsoft.com/office/drawing/2014/main" id="{FF960F1F-E7FC-4CE3-A2A6-9B30EC5ADA04}"/>
              </a:ext>
            </a:extLst>
          </p:cNvPr>
          <p:cNvPicPr>
            <a:picLocks noChangeAspect="1"/>
          </p:cNvPicPr>
          <p:nvPr/>
        </p:nvPicPr>
        <p:blipFill>
          <a:blip r:embed="rId4"/>
          <a:stretch>
            <a:fillRect/>
          </a:stretch>
        </p:blipFill>
        <p:spPr>
          <a:xfrm>
            <a:off x="7533564" y="3943459"/>
            <a:ext cx="3581400" cy="1085850"/>
          </a:xfrm>
          <a:prstGeom prst="rect">
            <a:avLst/>
          </a:prstGeom>
        </p:spPr>
      </p:pic>
    </p:spTree>
    <p:extLst>
      <p:ext uri="{BB962C8B-B14F-4D97-AF65-F5344CB8AC3E}">
        <p14:creationId xmlns:p14="http://schemas.microsoft.com/office/powerpoint/2010/main" val="4773812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5000" r="-5000" b="-10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A70D24-D7A6-4BD2-8264-C197461EF431}"/>
              </a:ext>
            </a:extLst>
          </p:cNvPr>
          <p:cNvSpPr/>
          <p:nvPr/>
        </p:nvSpPr>
        <p:spPr>
          <a:xfrm>
            <a:off x="952929" y="409649"/>
            <a:ext cx="7849878" cy="577787"/>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Evaluation:</a:t>
            </a:r>
          </a:p>
        </p:txBody>
      </p:sp>
      <p:sp>
        <p:nvSpPr>
          <p:cNvPr id="5" name="Rectangle 4">
            <a:extLst>
              <a:ext uri="{FF2B5EF4-FFF2-40B4-BE49-F238E27FC236}">
                <a16:creationId xmlns:a16="http://schemas.microsoft.com/office/drawing/2014/main" id="{91B69952-81F4-409D-B166-DBE7D7F2E059}"/>
              </a:ext>
            </a:extLst>
          </p:cNvPr>
          <p:cNvSpPr/>
          <p:nvPr/>
        </p:nvSpPr>
        <p:spPr>
          <a:xfrm>
            <a:off x="952929" y="1406215"/>
            <a:ext cx="9753864" cy="336496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The test dataset is extracted from the historical delivery orders in 2017 where 30 delivery orders are sampled from each month. (360 delivery orders which differ in the number of cargoes, categories and collection points)</a:t>
            </a:r>
          </a:p>
          <a:p>
            <a:pPr marL="285750" indent="-28575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Compared algorithm with SGA, DPSO, TS</a:t>
            </a:r>
          </a:p>
          <a:p>
            <a:pPr marL="285750" indent="-28575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Used four major multi-objective fitness assignment method: NSGA, SPEA, Indicator based selection, MOEA</a:t>
            </a:r>
          </a:p>
          <a:p>
            <a:pPr marL="285750" indent="-285750">
              <a:lnSpc>
                <a:spcPct val="150000"/>
              </a:lnSpc>
              <a:buFont typeface="Arial" panose="020B0604020202020204" pitchFamily="34" charset="0"/>
              <a:buChar char="•"/>
            </a:pPr>
            <a:endParaRPr lang="en-US" dirty="0">
              <a:solidFill>
                <a:srgbClr val="212529"/>
              </a:solidFill>
              <a:latin typeface="Cambria" panose="02040503050406030204" pitchFamily="18" charset="0"/>
              <a:cs typeface="B Nazanin" panose="00000400000000000000" pitchFamily="2" charset="-78"/>
            </a:endParaRPr>
          </a:p>
          <a:p>
            <a:pPr>
              <a:lnSpc>
                <a:spcPct val="150000"/>
              </a:lnSpc>
            </a:pPr>
            <a:endParaRPr lang="en-US" dirty="0">
              <a:solidFill>
                <a:srgbClr val="212529"/>
              </a:solidFill>
              <a:latin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47425949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A70D24-D7A6-4BD2-8264-C197461EF431}"/>
              </a:ext>
            </a:extLst>
          </p:cNvPr>
          <p:cNvSpPr/>
          <p:nvPr/>
        </p:nvSpPr>
        <p:spPr>
          <a:xfrm>
            <a:off x="321161" y="382002"/>
            <a:ext cx="7849878" cy="577787"/>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Optimization Performance:</a:t>
            </a:r>
          </a:p>
        </p:txBody>
      </p:sp>
      <p:pic>
        <p:nvPicPr>
          <p:cNvPr id="2" name="Picture 1">
            <a:extLst>
              <a:ext uri="{FF2B5EF4-FFF2-40B4-BE49-F238E27FC236}">
                <a16:creationId xmlns:a16="http://schemas.microsoft.com/office/drawing/2014/main" id="{8613F7E4-1432-4321-A956-A11809A93DB3}"/>
              </a:ext>
            </a:extLst>
          </p:cNvPr>
          <p:cNvPicPr>
            <a:picLocks noChangeAspect="1"/>
          </p:cNvPicPr>
          <p:nvPr/>
        </p:nvPicPr>
        <p:blipFill>
          <a:blip r:embed="rId2"/>
          <a:stretch>
            <a:fillRect/>
          </a:stretch>
        </p:blipFill>
        <p:spPr>
          <a:xfrm>
            <a:off x="4573067" y="547048"/>
            <a:ext cx="6657975" cy="6324600"/>
          </a:xfrm>
          <a:prstGeom prst="rect">
            <a:avLst/>
          </a:prstGeom>
        </p:spPr>
      </p:pic>
    </p:spTree>
    <p:extLst>
      <p:ext uri="{BB962C8B-B14F-4D97-AF65-F5344CB8AC3E}">
        <p14:creationId xmlns:p14="http://schemas.microsoft.com/office/powerpoint/2010/main" val="331531065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A70D24-D7A6-4BD2-8264-C197461EF431}"/>
              </a:ext>
            </a:extLst>
          </p:cNvPr>
          <p:cNvSpPr/>
          <p:nvPr/>
        </p:nvSpPr>
        <p:spPr>
          <a:xfrm>
            <a:off x="430343" y="122694"/>
            <a:ext cx="7849878" cy="577787"/>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Efficiency Evaluation:</a:t>
            </a:r>
          </a:p>
        </p:txBody>
      </p:sp>
      <p:sp>
        <p:nvSpPr>
          <p:cNvPr id="5" name="Rectangle 4">
            <a:extLst>
              <a:ext uri="{FF2B5EF4-FFF2-40B4-BE49-F238E27FC236}">
                <a16:creationId xmlns:a16="http://schemas.microsoft.com/office/drawing/2014/main" id="{91B69952-81F4-409D-B166-DBE7D7F2E059}"/>
              </a:ext>
            </a:extLst>
          </p:cNvPr>
          <p:cNvSpPr/>
          <p:nvPr/>
        </p:nvSpPr>
        <p:spPr>
          <a:xfrm>
            <a:off x="2390194" y="1310265"/>
            <a:ext cx="2613107" cy="456472"/>
          </a:xfrm>
          <a:prstGeom prst="rect">
            <a:avLst/>
          </a:prstGeom>
        </p:spPr>
        <p:txBody>
          <a:bodyPr wrap="square">
            <a:spAutoFit/>
          </a:bodyPr>
          <a:lstStyle/>
          <a:p>
            <a:pPr>
              <a:lnSpc>
                <a:spcPct val="150000"/>
              </a:lnSpc>
            </a:pPr>
            <a:r>
              <a:rPr lang="en-US" dirty="0">
                <a:solidFill>
                  <a:srgbClr val="212529"/>
                </a:solidFill>
                <a:latin typeface="Cambria" panose="02040503050406030204" pitchFamily="18" charset="0"/>
                <a:cs typeface="B Nazanin" panose="00000400000000000000" pitchFamily="2" charset="-78"/>
              </a:rPr>
              <a:t>Convergence</a:t>
            </a:r>
          </a:p>
        </p:txBody>
      </p:sp>
      <p:sp>
        <p:nvSpPr>
          <p:cNvPr id="4" name="Rectangle 3">
            <a:extLst>
              <a:ext uri="{FF2B5EF4-FFF2-40B4-BE49-F238E27FC236}">
                <a16:creationId xmlns:a16="http://schemas.microsoft.com/office/drawing/2014/main" id="{6EB68E0B-D0C2-4B26-911C-57918A02C110}"/>
              </a:ext>
            </a:extLst>
          </p:cNvPr>
          <p:cNvSpPr/>
          <p:nvPr/>
        </p:nvSpPr>
        <p:spPr>
          <a:xfrm>
            <a:off x="7278312" y="1311750"/>
            <a:ext cx="1715278" cy="456472"/>
          </a:xfrm>
          <a:prstGeom prst="rect">
            <a:avLst/>
          </a:prstGeom>
        </p:spPr>
        <p:txBody>
          <a:bodyPr wrap="none">
            <a:spAutoFit/>
          </a:bodyPr>
          <a:lstStyle/>
          <a:p>
            <a:pPr>
              <a:lnSpc>
                <a:spcPct val="150000"/>
              </a:lnSpc>
            </a:pPr>
            <a:r>
              <a:rPr lang="en-US" dirty="0">
                <a:solidFill>
                  <a:srgbClr val="212529"/>
                </a:solidFill>
                <a:latin typeface="Cambria" panose="02040503050406030204" pitchFamily="18" charset="0"/>
                <a:cs typeface="B Nazanin" panose="00000400000000000000" pitchFamily="2" charset="-78"/>
              </a:rPr>
              <a:t>Execution Time</a:t>
            </a:r>
          </a:p>
        </p:txBody>
      </p:sp>
      <p:pic>
        <p:nvPicPr>
          <p:cNvPr id="6" name="Picture 5">
            <a:extLst>
              <a:ext uri="{FF2B5EF4-FFF2-40B4-BE49-F238E27FC236}">
                <a16:creationId xmlns:a16="http://schemas.microsoft.com/office/drawing/2014/main" id="{AC4E1787-42CB-404C-B31A-F60FEAFDD045}"/>
              </a:ext>
            </a:extLst>
          </p:cNvPr>
          <p:cNvPicPr>
            <a:picLocks noChangeAspect="1"/>
          </p:cNvPicPr>
          <p:nvPr/>
        </p:nvPicPr>
        <p:blipFill>
          <a:blip r:embed="rId2"/>
          <a:stretch>
            <a:fillRect/>
          </a:stretch>
        </p:blipFill>
        <p:spPr>
          <a:xfrm>
            <a:off x="1140029" y="2146252"/>
            <a:ext cx="3863272" cy="3536556"/>
          </a:xfrm>
          <a:prstGeom prst="rect">
            <a:avLst/>
          </a:prstGeom>
        </p:spPr>
      </p:pic>
      <p:pic>
        <p:nvPicPr>
          <p:cNvPr id="7" name="Picture 6">
            <a:extLst>
              <a:ext uri="{FF2B5EF4-FFF2-40B4-BE49-F238E27FC236}">
                <a16:creationId xmlns:a16="http://schemas.microsoft.com/office/drawing/2014/main" id="{DD870DC4-65A6-436C-84A5-B7384663295F}"/>
              </a:ext>
            </a:extLst>
          </p:cNvPr>
          <p:cNvPicPr>
            <a:picLocks noChangeAspect="1"/>
          </p:cNvPicPr>
          <p:nvPr/>
        </p:nvPicPr>
        <p:blipFill>
          <a:blip r:embed="rId3"/>
          <a:stretch>
            <a:fillRect/>
          </a:stretch>
        </p:blipFill>
        <p:spPr>
          <a:xfrm>
            <a:off x="6204315" y="2146251"/>
            <a:ext cx="4004210" cy="3665575"/>
          </a:xfrm>
          <a:prstGeom prst="rect">
            <a:avLst/>
          </a:prstGeom>
        </p:spPr>
      </p:pic>
    </p:spTree>
    <p:extLst>
      <p:ext uri="{BB962C8B-B14F-4D97-AF65-F5344CB8AC3E}">
        <p14:creationId xmlns:p14="http://schemas.microsoft.com/office/powerpoint/2010/main" val="79725655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A70D24-D7A6-4BD2-8264-C197461EF431}"/>
              </a:ext>
            </a:extLst>
          </p:cNvPr>
          <p:cNvSpPr/>
          <p:nvPr/>
        </p:nvSpPr>
        <p:spPr>
          <a:xfrm>
            <a:off x="2171061" y="1019081"/>
            <a:ext cx="7849878" cy="4374916"/>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Conclusion:</a:t>
            </a:r>
          </a:p>
          <a:p>
            <a:pPr algn="l">
              <a:lnSpc>
                <a:spcPct val="150000"/>
              </a:lnSpc>
            </a:pPr>
            <a:endPar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endParaRPr>
          </a:p>
          <a:p>
            <a:pPr marL="342900" indent="-342900" algn="l">
              <a:lnSpc>
                <a:spcPct val="150000"/>
              </a:lnSpc>
              <a:buFont typeface="Arial" panose="020B0604020202020204" pitchFamily="34" charset="0"/>
              <a:buChar char="•"/>
            </a:pPr>
            <a:r>
              <a:rPr lang="en-US" sz="2000" dirty="0">
                <a:solidFill>
                  <a:srgbClr val="212529"/>
                </a:solidFill>
                <a:latin typeface="Cambria" panose="02040503050406030204" pitchFamily="18" charset="0"/>
                <a:cs typeface="B Nazanin" panose="00000400000000000000" pitchFamily="2" charset="-78"/>
              </a:rPr>
              <a:t>DTSA-D and DTSA-F outperform other benchmark algorithms in both effectiveness and efficiency</a:t>
            </a:r>
          </a:p>
          <a:p>
            <a:pPr algn="l">
              <a:lnSpc>
                <a:spcPct val="150000"/>
              </a:lnSpc>
            </a:pPr>
            <a:endParaRPr lang="en-US" sz="2000" dirty="0">
              <a:solidFill>
                <a:srgbClr val="212529"/>
              </a:solidFill>
              <a:latin typeface="Cambria" panose="02040503050406030204" pitchFamily="18" charset="0"/>
              <a:cs typeface="B Nazanin" panose="00000400000000000000" pitchFamily="2" charset="-78"/>
            </a:endParaRPr>
          </a:p>
          <a:p>
            <a:pPr marL="342900" indent="-342900" algn="l">
              <a:lnSpc>
                <a:spcPct val="150000"/>
              </a:lnSpc>
              <a:buFont typeface="Arial" panose="020B0604020202020204" pitchFamily="34" charset="0"/>
              <a:buChar char="•"/>
            </a:pPr>
            <a:r>
              <a:rPr lang="en-US" sz="2000" dirty="0">
                <a:solidFill>
                  <a:srgbClr val="212529"/>
                </a:solidFill>
                <a:latin typeface="Cambria" panose="02040503050406030204" pitchFamily="18" charset="0"/>
                <a:cs typeface="B Nazanin" panose="00000400000000000000" pitchFamily="2" charset="-78"/>
              </a:rPr>
              <a:t>DTSA-D can save 12.7% more containers than DTSA-F with four times the time consumption. Considering the constraint of 15 minutes for processing and optimizing each delivery order, DTSA-F was recommended over DTSA-D</a:t>
            </a:r>
          </a:p>
        </p:txBody>
      </p:sp>
    </p:spTree>
    <p:extLst>
      <p:ext uri="{BB962C8B-B14F-4D97-AF65-F5344CB8AC3E}">
        <p14:creationId xmlns:p14="http://schemas.microsoft.com/office/powerpoint/2010/main" val="28321799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410789" y="2356698"/>
            <a:ext cx="8751990" cy="1446550"/>
          </a:xfrm>
          <a:prstGeom prst="rect">
            <a:avLst/>
          </a:prstGeom>
          <a:noFill/>
        </p:spPr>
        <p:txBody>
          <a:bodyPr wrap="square" lIns="91440" tIns="45720" rIns="91440" bIns="45720">
            <a:spAutoFit/>
          </a:bodyPr>
          <a:lstStyle/>
          <a:p>
            <a:pPr algn="ctr"/>
            <a:r>
              <a:rPr lang="en-US" sz="8800" b="0" i="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cs typeface="B Titr" panose="00000700000000000000" pitchFamily="2" charset="-78"/>
              </a:rPr>
              <a:t>Thank You</a:t>
            </a:r>
          </a:p>
        </p:txBody>
      </p:sp>
    </p:spTree>
    <p:extLst>
      <p:ext uri="{BB962C8B-B14F-4D97-AF65-F5344CB8AC3E}">
        <p14:creationId xmlns:p14="http://schemas.microsoft.com/office/powerpoint/2010/main" val="6166612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44684044"/>
              </p:ext>
            </p:extLst>
          </p:nvPr>
        </p:nvGraphicFramePr>
        <p:xfrm>
          <a:off x="3931919" y="2458885"/>
          <a:ext cx="7080069" cy="4359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903613CD-5A1C-43AB-B7DD-77DCE6B809E2}"/>
              </a:ext>
            </a:extLst>
          </p:cNvPr>
          <p:cNvSpPr/>
          <p:nvPr/>
        </p:nvSpPr>
        <p:spPr>
          <a:xfrm>
            <a:off x="792480" y="4253882"/>
            <a:ext cx="3065416" cy="769441"/>
          </a:xfrm>
          <a:prstGeom prst="rect">
            <a:avLst/>
          </a:prstGeom>
        </p:spPr>
        <p:txBody>
          <a:bodyPr wrap="square">
            <a:spAutoFit/>
          </a:bodyPr>
          <a:lstStyle/>
          <a:p>
            <a:pPr algn="r" rtl="1"/>
            <a:r>
              <a:rPr lang="en-US" sz="4400" b="1" dirty="0">
                <a:ln w="0">
                  <a:solidFill>
                    <a:schemeClr val="tx1">
                      <a:lumMod val="95000"/>
                      <a:lumOff val="5000"/>
                    </a:schemeClr>
                  </a:solidFill>
                </a:ln>
                <a:solidFill>
                  <a:schemeClr val="accent5">
                    <a:lumMod val="75000"/>
                  </a:schemeClr>
                </a:solidFill>
                <a:effectLst>
                  <a:outerShdw blurRad="50800" dist="38100" dir="2700000" algn="tl" rotWithShape="0">
                    <a:prstClr val="black">
                      <a:alpha val="40000"/>
                    </a:prstClr>
                  </a:outerShdw>
                </a:effectLst>
                <a:latin typeface="Cambria" panose="02040503050406030204" pitchFamily="18" charset="0"/>
                <a:cs typeface="B Titr" panose="00000700000000000000" pitchFamily="2" charset="-78"/>
              </a:rPr>
              <a:t>3L-SDVRP</a:t>
            </a:r>
          </a:p>
        </p:txBody>
      </p:sp>
      <p:sp>
        <p:nvSpPr>
          <p:cNvPr id="6" name="Rectangle 5">
            <a:extLst>
              <a:ext uri="{FF2B5EF4-FFF2-40B4-BE49-F238E27FC236}">
                <a16:creationId xmlns:a16="http://schemas.microsoft.com/office/drawing/2014/main" id="{98F3982D-7CFD-4243-9DB3-F27312C88894}"/>
              </a:ext>
            </a:extLst>
          </p:cNvPr>
          <p:cNvSpPr/>
          <p:nvPr/>
        </p:nvSpPr>
        <p:spPr>
          <a:xfrm>
            <a:off x="1315838" y="192346"/>
            <a:ext cx="9170124" cy="2677656"/>
          </a:xfrm>
          <a:prstGeom prst="rect">
            <a:avLst/>
          </a:prstGeom>
        </p:spPr>
        <p:txBody>
          <a:bodyPr wrap="square">
            <a:spAutoFit/>
          </a:bodyPr>
          <a:lstStyle/>
          <a:p>
            <a:pPr algn="l"/>
            <a:r>
              <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Container transportation planning:</a:t>
            </a:r>
          </a:p>
          <a:p>
            <a:pPr algn="l"/>
            <a:endPar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endParaRPr>
          </a:p>
          <a:p>
            <a:pPr marL="342900" indent="-342900" algn="l">
              <a:buFont typeface="Arial" panose="020B0604020202020204" pitchFamily="34" charset="0"/>
              <a:buChar char="•"/>
            </a:pPr>
            <a:r>
              <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The most important problem in large scale manufacturing logistic</a:t>
            </a:r>
          </a:p>
          <a:p>
            <a:pPr marL="342900" indent="-342900" algn="l">
              <a:buFont typeface="Arial" panose="020B0604020202020204" pitchFamily="34" charset="0"/>
              <a:buChar char="•"/>
            </a:pPr>
            <a:endPar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endParaRPr>
          </a:p>
          <a:p>
            <a:pPr marL="342900" indent="-342900" algn="l">
              <a:buFont typeface="Arial" panose="020B0604020202020204" pitchFamily="34" charset="0"/>
              <a:buChar char="•"/>
            </a:pPr>
            <a:r>
              <a:rPr lang="en-US" sz="2400" dirty="0">
                <a:solidFill>
                  <a:srgbClr val="212529"/>
                </a:solidFill>
                <a:effectLst>
                  <a:outerShdw blurRad="38100" dist="38100" dir="2700000" algn="tl">
                    <a:srgbClr val="000000">
                      <a:alpha val="43137"/>
                    </a:srgbClr>
                  </a:outerShdw>
                </a:effectLst>
                <a:latin typeface="Cambria" panose="02040503050406030204" pitchFamily="18" charset="0"/>
                <a:cs typeface="B Titr" panose="00000700000000000000" pitchFamily="2" charset="-78"/>
              </a:rPr>
              <a:t>Huawei’s logistics management: estimates 3% reduction in the number of containers correspond to millions of USD in savings</a:t>
            </a:r>
          </a:p>
          <a:p>
            <a:pPr marL="342900" indent="-342900" algn="l">
              <a:buFont typeface="Arial" panose="020B0604020202020204" pitchFamily="34" charset="0"/>
              <a:buChar char="•"/>
            </a:pPr>
            <a:endParaRPr lang="en-US" sz="2400" dirty="0">
              <a:effectLst>
                <a:outerShdw blurRad="38100" dist="38100" dir="2700000" algn="tl">
                  <a:srgbClr val="000000">
                    <a:alpha val="43137"/>
                  </a:srgbClr>
                </a:outerShdw>
              </a:effectLst>
              <a:cs typeface="B Titr" panose="00000700000000000000" pitchFamily="2" charset="-78"/>
            </a:endParaRPr>
          </a:p>
        </p:txBody>
      </p:sp>
    </p:spTree>
    <p:extLst>
      <p:ext uri="{BB962C8B-B14F-4D97-AF65-F5344CB8AC3E}">
        <p14:creationId xmlns:p14="http://schemas.microsoft.com/office/powerpoint/2010/main" val="4105673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C46369-8B65-475A-9B60-B9B8D45F11C1}"/>
              </a:ext>
            </a:extLst>
          </p:cNvPr>
          <p:cNvPicPr>
            <a:picLocks noChangeAspect="1"/>
          </p:cNvPicPr>
          <p:nvPr/>
        </p:nvPicPr>
        <p:blipFill>
          <a:blip r:embed="rId2"/>
          <a:stretch>
            <a:fillRect/>
          </a:stretch>
        </p:blipFill>
        <p:spPr>
          <a:xfrm>
            <a:off x="1714500" y="1333500"/>
            <a:ext cx="8763000" cy="4191000"/>
          </a:xfrm>
          <a:prstGeom prst="rect">
            <a:avLst/>
          </a:prstGeom>
        </p:spPr>
      </p:pic>
    </p:spTree>
    <p:extLst>
      <p:ext uri="{BB962C8B-B14F-4D97-AF65-F5344CB8AC3E}">
        <p14:creationId xmlns:p14="http://schemas.microsoft.com/office/powerpoint/2010/main" val="30304448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5000" r="-5000" b="-10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44ACFC-03DC-4389-AFCB-E1580F3528E3}"/>
              </a:ext>
            </a:extLst>
          </p:cNvPr>
          <p:cNvSpPr/>
          <p:nvPr/>
        </p:nvSpPr>
        <p:spPr>
          <a:xfrm>
            <a:off x="1810977" y="931967"/>
            <a:ext cx="10338693" cy="1131785"/>
          </a:xfrm>
          <a:prstGeom prst="rect">
            <a:avLst/>
          </a:prstGeom>
        </p:spPr>
        <p:txBody>
          <a:bodyPr wrap="square">
            <a:spAutoFit/>
          </a:bodyPr>
          <a:lstStyle/>
          <a:p>
            <a:pPr marL="457200" indent="-457200" algn="l">
              <a:lnSpc>
                <a:spcPct val="150000"/>
              </a:lnSpc>
              <a:buFont typeface="Arial" panose="020B0604020202020204" pitchFamily="34" charset="0"/>
              <a:buChar char="•"/>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Challenge</a:t>
            </a:r>
            <a:r>
              <a:rPr lang="en-US" sz="2400" dirty="0">
                <a:solidFill>
                  <a:srgbClr val="212529"/>
                </a:solidFill>
                <a:latin typeface="Cambria" panose="02040503050406030204" pitchFamily="18" charset="0"/>
                <a:cs typeface="B Nazanin" panose="00000400000000000000" pitchFamily="2" charset="-78"/>
              </a:rPr>
              <a:t>: enormous combined solution space of three difficult combinatorial problems</a:t>
            </a:r>
            <a:endParaRPr lang="en-US" sz="2800" dirty="0">
              <a:solidFill>
                <a:srgbClr val="212529"/>
              </a:solidFill>
              <a:latin typeface="Cambria" panose="02040503050406030204" pitchFamily="18" charset="0"/>
              <a:cs typeface="B Nazanin" panose="00000400000000000000" pitchFamily="2" charset="-78"/>
            </a:endParaRPr>
          </a:p>
        </p:txBody>
      </p:sp>
      <p:sp>
        <p:nvSpPr>
          <p:cNvPr id="2" name="Rectangle 1">
            <a:extLst>
              <a:ext uri="{FF2B5EF4-FFF2-40B4-BE49-F238E27FC236}">
                <a16:creationId xmlns:a16="http://schemas.microsoft.com/office/drawing/2014/main" id="{6753F21D-0F91-4C2A-9201-C8FBC8E1F7CA}"/>
              </a:ext>
            </a:extLst>
          </p:cNvPr>
          <p:cNvSpPr/>
          <p:nvPr/>
        </p:nvSpPr>
        <p:spPr>
          <a:xfrm>
            <a:off x="1810977" y="2787911"/>
            <a:ext cx="8570045" cy="233211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Proposed</a:t>
            </a:r>
            <a:r>
              <a:rPr lang="en-US" sz="2800" dirty="0">
                <a:solidFill>
                  <a:srgbClr val="212529"/>
                </a:solidFill>
                <a:latin typeface="Cambria" panose="02040503050406030204" pitchFamily="18" charset="0"/>
                <a:cs typeface="B Nazanin" panose="00000400000000000000" pitchFamily="2" charset="-78"/>
              </a:rPr>
              <a:t>: </a:t>
            </a: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D</a:t>
            </a:r>
            <a:r>
              <a:rPr lang="en-US" sz="2400" dirty="0">
                <a:solidFill>
                  <a:srgbClr val="212529"/>
                </a:solidFill>
                <a:latin typeface="Cambria" panose="02040503050406030204" pitchFamily="18" charset="0"/>
                <a:cs typeface="B Nazanin" panose="00000400000000000000" pitchFamily="2" charset="-78"/>
              </a:rPr>
              <a:t>ata-driven </a:t>
            </a: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T</a:t>
            </a:r>
            <a:r>
              <a:rPr lang="en-US" sz="2400" dirty="0">
                <a:solidFill>
                  <a:srgbClr val="212529"/>
                </a:solidFill>
                <a:latin typeface="Cambria" panose="02040503050406030204" pitchFamily="18" charset="0"/>
                <a:cs typeface="B Nazanin" panose="00000400000000000000" pitchFamily="2" charset="-78"/>
              </a:rPr>
              <a:t>hree-Layer </a:t>
            </a: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S</a:t>
            </a:r>
            <a:r>
              <a:rPr lang="en-US" sz="2400" dirty="0">
                <a:solidFill>
                  <a:srgbClr val="212529"/>
                </a:solidFill>
                <a:latin typeface="Cambria" panose="02040503050406030204" pitchFamily="18" charset="0"/>
                <a:cs typeface="B Nazanin" panose="00000400000000000000" pitchFamily="2" charset="-78"/>
              </a:rPr>
              <a:t>earch </a:t>
            </a: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A</a:t>
            </a:r>
            <a:r>
              <a:rPr lang="en-US" sz="2400" dirty="0">
                <a:solidFill>
                  <a:srgbClr val="212529"/>
                </a:solidFill>
                <a:latin typeface="Cambria" panose="02040503050406030204" pitchFamily="18" charset="0"/>
                <a:cs typeface="B Nazanin" panose="00000400000000000000" pitchFamily="2" charset="-78"/>
              </a:rPr>
              <a:t>lgorithm</a:t>
            </a:r>
          </a:p>
          <a:p>
            <a:pPr marL="96837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Making use of historical data</a:t>
            </a:r>
          </a:p>
          <a:p>
            <a:pPr marL="96837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Efficient solution generation</a:t>
            </a:r>
          </a:p>
          <a:p>
            <a:pPr marL="96837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Fast container loading evaluation</a:t>
            </a:r>
          </a:p>
        </p:txBody>
      </p:sp>
    </p:spTree>
    <p:extLst>
      <p:ext uri="{BB962C8B-B14F-4D97-AF65-F5344CB8AC3E}">
        <p14:creationId xmlns:p14="http://schemas.microsoft.com/office/powerpoint/2010/main" val="7550510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0000"/>
            <a:lum/>
          </a:blip>
          <a:srcRect/>
          <a:stretch>
            <a:fillRect l="-5000" r="-5000" b="-10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551C01-1C20-4F49-A17A-57B077ECC8DD}"/>
              </a:ext>
            </a:extLst>
          </p:cNvPr>
          <p:cNvSpPr/>
          <p:nvPr/>
        </p:nvSpPr>
        <p:spPr>
          <a:xfrm>
            <a:off x="1049483" y="822785"/>
            <a:ext cx="10338693" cy="1685783"/>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Problem Description</a:t>
            </a:r>
            <a:r>
              <a:rPr lang="en-US" sz="2400" dirty="0">
                <a:solidFill>
                  <a:srgbClr val="212529"/>
                </a:solidFill>
                <a:latin typeface="Cambria" panose="02040503050406030204" pitchFamily="18" charset="0"/>
                <a:cs typeface="B Nazanin" panose="00000400000000000000" pitchFamily="2" charset="-78"/>
              </a:rPr>
              <a:t>: To devise a cargo transportation strategy to efficiently transport cargoes to the port with minimum transportation cost.</a:t>
            </a:r>
          </a:p>
          <a:p>
            <a:pPr marL="225425" algn="l">
              <a:lnSpc>
                <a:spcPct val="150000"/>
              </a:lnSpc>
            </a:pPr>
            <a:endParaRPr lang="en-US" sz="2400" dirty="0">
              <a:solidFill>
                <a:srgbClr val="212529"/>
              </a:solidFill>
              <a:latin typeface="Cambria" panose="02040503050406030204" pitchFamily="18" charset="0"/>
              <a:cs typeface="B Nazanin" panose="00000400000000000000" pitchFamily="2" charset="-78"/>
            </a:endParaRPr>
          </a:p>
        </p:txBody>
      </p:sp>
      <p:sp>
        <p:nvSpPr>
          <p:cNvPr id="2" name="Rectangle 1">
            <a:extLst>
              <a:ext uri="{FF2B5EF4-FFF2-40B4-BE49-F238E27FC236}">
                <a16:creationId xmlns:a16="http://schemas.microsoft.com/office/drawing/2014/main" id="{1F8ABD3A-D05C-4824-89FE-697D847006C3}"/>
              </a:ext>
            </a:extLst>
          </p:cNvPr>
          <p:cNvSpPr/>
          <p:nvPr/>
        </p:nvSpPr>
        <p:spPr>
          <a:xfrm>
            <a:off x="6218829" y="2350964"/>
            <a:ext cx="6537278" cy="4002955"/>
          </a:xfrm>
          <a:prstGeom prst="rect">
            <a:avLst/>
          </a:prstGeom>
        </p:spPr>
        <p:txBody>
          <a:bodyPr wrap="square">
            <a:spAutoFit/>
          </a:bodyPr>
          <a:lstStyle/>
          <a:p>
            <a:pPr marL="225425">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Constraint:</a:t>
            </a:r>
            <a:endParaRPr lang="en-US" sz="2800" dirty="0">
              <a:solidFill>
                <a:srgbClr val="212529"/>
              </a:solidFill>
              <a:latin typeface="Cambria" panose="02040503050406030204" pitchFamily="18" charset="0"/>
              <a:cs typeface="B Nazanin" panose="00000400000000000000" pitchFamily="2" charset="-78"/>
            </a:endParaRPr>
          </a:p>
          <a:p>
            <a:pPr marL="56832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Volume</a:t>
            </a:r>
          </a:p>
          <a:p>
            <a:pPr marL="56832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Weight</a:t>
            </a:r>
          </a:p>
          <a:p>
            <a:pPr marL="56832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Packing material</a:t>
            </a:r>
          </a:p>
          <a:p>
            <a:pPr marL="56832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Fragility</a:t>
            </a:r>
          </a:p>
          <a:p>
            <a:pPr marL="56832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Orientation</a:t>
            </a:r>
          </a:p>
          <a:p>
            <a:pPr marL="568325"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Support Area</a:t>
            </a:r>
            <a:endParaRPr lang="en-US" dirty="0"/>
          </a:p>
        </p:txBody>
      </p:sp>
      <p:sp>
        <p:nvSpPr>
          <p:cNvPr id="3" name="Rectangle 2">
            <a:extLst>
              <a:ext uri="{FF2B5EF4-FFF2-40B4-BE49-F238E27FC236}">
                <a16:creationId xmlns:a16="http://schemas.microsoft.com/office/drawing/2014/main" id="{06860A58-AD31-47B8-A76B-28B9D1C2BC11}"/>
              </a:ext>
            </a:extLst>
          </p:cNvPr>
          <p:cNvSpPr/>
          <p:nvPr/>
        </p:nvSpPr>
        <p:spPr>
          <a:xfrm>
            <a:off x="1651378" y="2350964"/>
            <a:ext cx="4567451" cy="2793778"/>
          </a:xfrm>
          <a:prstGeom prst="rect">
            <a:avLst/>
          </a:prstGeom>
        </p:spPr>
        <p:txBody>
          <a:bodyPr wrap="square">
            <a:spAutoFit/>
          </a:bodyPr>
          <a:lstStyle/>
          <a:p>
            <a:pPr>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Inputs:</a:t>
            </a:r>
          </a:p>
          <a:p>
            <a:pPr marL="342900"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A road network</a:t>
            </a:r>
          </a:p>
          <a:p>
            <a:pPr marL="342900"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A delivery order</a:t>
            </a:r>
          </a:p>
          <a:p>
            <a:pPr marL="342900" indent="-342900">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Configuration of each category of containers</a:t>
            </a:r>
          </a:p>
        </p:txBody>
      </p:sp>
    </p:spTree>
    <p:extLst>
      <p:ext uri="{BB962C8B-B14F-4D97-AF65-F5344CB8AC3E}">
        <p14:creationId xmlns:p14="http://schemas.microsoft.com/office/powerpoint/2010/main" val="414187683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0000"/>
            <a:lum/>
          </a:blip>
          <a:srcRect/>
          <a:stretch>
            <a:fillRect l="-5000" r="-5000" b="-10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52BEC-2CBC-41D2-AEAA-C4AEB02C9C28}"/>
              </a:ext>
            </a:extLst>
          </p:cNvPr>
          <p:cNvPicPr>
            <a:picLocks noChangeAspect="1"/>
          </p:cNvPicPr>
          <p:nvPr/>
        </p:nvPicPr>
        <p:blipFill>
          <a:blip r:embed="rId3"/>
          <a:stretch>
            <a:fillRect/>
          </a:stretch>
        </p:blipFill>
        <p:spPr>
          <a:xfrm>
            <a:off x="5307724" y="47043"/>
            <a:ext cx="5614495" cy="6778983"/>
          </a:xfrm>
          <a:prstGeom prst="rect">
            <a:avLst/>
          </a:prstGeom>
        </p:spPr>
      </p:pic>
      <p:sp>
        <p:nvSpPr>
          <p:cNvPr id="5" name="Rectangle 4">
            <a:extLst>
              <a:ext uri="{FF2B5EF4-FFF2-40B4-BE49-F238E27FC236}">
                <a16:creationId xmlns:a16="http://schemas.microsoft.com/office/drawing/2014/main" id="{07B8EE9E-0AC3-4073-864E-913B996CD4E2}"/>
              </a:ext>
            </a:extLst>
          </p:cNvPr>
          <p:cNvSpPr/>
          <p:nvPr/>
        </p:nvSpPr>
        <p:spPr>
          <a:xfrm>
            <a:off x="952928" y="409649"/>
            <a:ext cx="3130341" cy="1131785"/>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System Architecture:</a:t>
            </a:r>
            <a:endParaRPr lang="en-US" sz="2400" dirty="0">
              <a:solidFill>
                <a:srgbClr val="212529"/>
              </a:solidFill>
              <a:latin typeface="Cambria" panose="02040503050406030204" pitchFamily="18" charset="0"/>
              <a:cs typeface="B Nazanin" panose="00000400000000000000" pitchFamily="2" charset="-78"/>
            </a:endParaRPr>
          </a:p>
          <a:p>
            <a:pPr marL="225425" algn="l">
              <a:lnSpc>
                <a:spcPct val="150000"/>
              </a:lnSpc>
            </a:pPr>
            <a:endParaRPr lang="en-US" sz="2400" dirty="0">
              <a:solidFill>
                <a:srgbClr val="212529"/>
              </a:solidFill>
              <a:latin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12762599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5000" r="-5000" b="-10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52BEC-2CBC-41D2-AEAA-C4AEB02C9C28}"/>
              </a:ext>
            </a:extLst>
          </p:cNvPr>
          <p:cNvPicPr>
            <a:picLocks noChangeAspect="1"/>
          </p:cNvPicPr>
          <p:nvPr/>
        </p:nvPicPr>
        <p:blipFill rotWithShape="1">
          <a:blip r:embed="rId3"/>
          <a:srcRect t="34941" r="49174" b="7079"/>
          <a:stretch/>
        </p:blipFill>
        <p:spPr>
          <a:xfrm>
            <a:off x="7188181" y="987436"/>
            <a:ext cx="4054640" cy="5584798"/>
          </a:xfrm>
          <a:prstGeom prst="rect">
            <a:avLst/>
          </a:prstGeom>
        </p:spPr>
      </p:pic>
      <p:sp>
        <p:nvSpPr>
          <p:cNvPr id="4" name="Rectangle 3">
            <a:extLst>
              <a:ext uri="{FF2B5EF4-FFF2-40B4-BE49-F238E27FC236}">
                <a16:creationId xmlns:a16="http://schemas.microsoft.com/office/drawing/2014/main" id="{7F8A6291-7195-460E-8E33-14D938A78547}"/>
              </a:ext>
            </a:extLst>
          </p:cNvPr>
          <p:cNvSpPr/>
          <p:nvPr/>
        </p:nvSpPr>
        <p:spPr>
          <a:xfrm>
            <a:off x="952928" y="409649"/>
            <a:ext cx="3130341" cy="577787"/>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1. Vehicle Routing:</a:t>
            </a:r>
            <a:endParaRPr lang="en-US" sz="2400" dirty="0">
              <a:solidFill>
                <a:srgbClr val="212529"/>
              </a:solidFill>
              <a:latin typeface="Cambria" panose="02040503050406030204" pitchFamily="18" charset="0"/>
              <a:cs typeface="B Nazanin" panose="00000400000000000000" pitchFamily="2" charset="-78"/>
            </a:endParaRPr>
          </a:p>
        </p:txBody>
      </p:sp>
      <p:sp>
        <p:nvSpPr>
          <p:cNvPr id="6" name="Rectangle 5">
            <a:extLst>
              <a:ext uri="{FF2B5EF4-FFF2-40B4-BE49-F238E27FC236}">
                <a16:creationId xmlns:a16="http://schemas.microsoft.com/office/drawing/2014/main" id="{6DDC4400-1CAE-4516-AF2A-C6AAA0973D06}"/>
              </a:ext>
            </a:extLst>
          </p:cNvPr>
          <p:cNvSpPr/>
          <p:nvPr/>
        </p:nvSpPr>
        <p:spPr>
          <a:xfrm>
            <a:off x="782473" y="1266358"/>
            <a:ext cx="5181599" cy="3364960"/>
          </a:xfrm>
          <a:prstGeom prst="rect">
            <a:avLst/>
          </a:prstGeom>
        </p:spPr>
        <p:txBody>
          <a:bodyPr wrap="square">
            <a:spAutoFit/>
          </a:bodyPr>
          <a:lstStyle/>
          <a:p>
            <a:pPr>
              <a:lnSpc>
                <a:spcPct val="150000"/>
              </a:lnSpc>
            </a:pPr>
            <a:r>
              <a:rPr lang="en-US" dirty="0">
                <a:solidFill>
                  <a:srgbClr val="212529"/>
                </a:solidFill>
                <a:latin typeface="Cambria" panose="02040503050406030204" pitchFamily="18" charset="0"/>
                <a:cs typeface="B Nazanin" panose="00000400000000000000" pitchFamily="2" charset="-78"/>
              </a:rPr>
              <a:t>Optimizing the routing plans using EDA</a:t>
            </a:r>
          </a:p>
          <a:p>
            <a:pPr marL="342900"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First a probability matrix representing a Dirichlet distribution is extracted from the historical routes</a:t>
            </a:r>
          </a:p>
          <a:p>
            <a:pPr marL="342900" indent="-342900">
              <a:lnSpc>
                <a:spcPct val="150000"/>
              </a:lnSpc>
              <a:buFont typeface="Arial" panose="020B0604020202020204" pitchFamily="34" charset="0"/>
              <a:buChar char="•"/>
            </a:pPr>
            <a:r>
              <a:rPr lang="en-US" dirty="0">
                <a:solidFill>
                  <a:srgbClr val="212529"/>
                </a:solidFill>
                <a:latin typeface="Cambria" panose="02040503050406030204" pitchFamily="18" charset="0"/>
                <a:cs typeface="B Nazanin" panose="00000400000000000000" pitchFamily="2" charset="-78"/>
              </a:rPr>
              <a:t>The prior Dirichlet distribution will be updated using information provided by the vehicle routing search algorithm</a:t>
            </a:r>
          </a:p>
          <a:p>
            <a:pPr marL="1257300" lvl="2" indent="-342900">
              <a:lnSpc>
                <a:spcPct val="150000"/>
              </a:lnSpc>
              <a:buFont typeface="Arial" panose="020B0604020202020204" pitchFamily="34" charset="0"/>
              <a:buChar char="•"/>
            </a:pPr>
            <a:endParaRPr lang="en-US" dirty="0">
              <a:solidFill>
                <a:srgbClr val="212529"/>
              </a:solidFill>
              <a:latin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31650462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30000"/>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CEE0AC-296F-4398-B3C9-994AFABD01A0}"/>
              </a:ext>
            </a:extLst>
          </p:cNvPr>
          <p:cNvSpPr/>
          <p:nvPr/>
        </p:nvSpPr>
        <p:spPr>
          <a:xfrm>
            <a:off x="952928" y="409649"/>
            <a:ext cx="3130341" cy="577787"/>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1. Vehicle Routing:</a:t>
            </a:r>
            <a:endParaRPr lang="en-US" sz="2400" dirty="0">
              <a:solidFill>
                <a:srgbClr val="212529"/>
              </a:solidFill>
              <a:latin typeface="Cambria" panose="02040503050406030204" pitchFamily="18" charset="0"/>
              <a:cs typeface="B Nazanin" panose="00000400000000000000" pitchFamily="2" charset="-78"/>
            </a:endParaRPr>
          </a:p>
        </p:txBody>
      </p:sp>
      <p:pic>
        <p:nvPicPr>
          <p:cNvPr id="3" name="Picture 2">
            <a:extLst>
              <a:ext uri="{FF2B5EF4-FFF2-40B4-BE49-F238E27FC236}">
                <a16:creationId xmlns:a16="http://schemas.microsoft.com/office/drawing/2014/main" id="{A53EBD28-2FA6-4264-B8AF-E5709EE5A757}"/>
              </a:ext>
            </a:extLst>
          </p:cNvPr>
          <p:cNvPicPr>
            <a:picLocks noChangeAspect="1"/>
          </p:cNvPicPr>
          <p:nvPr/>
        </p:nvPicPr>
        <p:blipFill>
          <a:blip r:embed="rId4"/>
          <a:stretch>
            <a:fillRect/>
          </a:stretch>
        </p:blipFill>
        <p:spPr>
          <a:xfrm>
            <a:off x="952928" y="1941968"/>
            <a:ext cx="5117140" cy="4291575"/>
          </a:xfrm>
          <a:prstGeom prst="rect">
            <a:avLst/>
          </a:prstGeom>
        </p:spPr>
      </p:pic>
      <p:pic>
        <p:nvPicPr>
          <p:cNvPr id="4" name="Picture 3">
            <a:extLst>
              <a:ext uri="{FF2B5EF4-FFF2-40B4-BE49-F238E27FC236}">
                <a16:creationId xmlns:a16="http://schemas.microsoft.com/office/drawing/2014/main" id="{DF33AD32-00EB-45EC-A9C0-06C9F5950E3E}"/>
              </a:ext>
            </a:extLst>
          </p:cNvPr>
          <p:cNvPicPr>
            <a:picLocks noChangeAspect="1"/>
          </p:cNvPicPr>
          <p:nvPr/>
        </p:nvPicPr>
        <p:blipFill>
          <a:blip r:embed="rId5"/>
          <a:stretch>
            <a:fillRect/>
          </a:stretch>
        </p:blipFill>
        <p:spPr>
          <a:xfrm>
            <a:off x="6425681" y="1941967"/>
            <a:ext cx="5117140" cy="4291575"/>
          </a:xfrm>
          <a:prstGeom prst="rect">
            <a:avLst/>
          </a:prstGeom>
        </p:spPr>
      </p:pic>
      <p:sp>
        <p:nvSpPr>
          <p:cNvPr id="5" name="Rectangle 4">
            <a:extLst>
              <a:ext uri="{FF2B5EF4-FFF2-40B4-BE49-F238E27FC236}">
                <a16:creationId xmlns:a16="http://schemas.microsoft.com/office/drawing/2014/main" id="{8CF8739F-97E4-44DF-B715-661E25A5A09C}"/>
              </a:ext>
            </a:extLst>
          </p:cNvPr>
          <p:cNvSpPr/>
          <p:nvPr/>
        </p:nvSpPr>
        <p:spPr>
          <a:xfrm>
            <a:off x="1686607" y="1236466"/>
            <a:ext cx="3649782" cy="456472"/>
          </a:xfrm>
          <a:prstGeom prst="rect">
            <a:avLst/>
          </a:prstGeom>
        </p:spPr>
        <p:txBody>
          <a:bodyPr wrap="none">
            <a:spAutoFit/>
          </a:bodyPr>
          <a:lstStyle/>
          <a:p>
            <a:pPr>
              <a:lnSpc>
                <a:spcPct val="150000"/>
              </a:lnSpc>
            </a:pPr>
            <a:r>
              <a:rPr lang="en-US"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Process of vehicle routing search</a:t>
            </a:r>
            <a:endParaRPr lang="en-US" dirty="0">
              <a:solidFill>
                <a:srgbClr val="212529"/>
              </a:solidFill>
              <a:latin typeface="Cambria" panose="02040503050406030204" pitchFamily="18" charset="0"/>
              <a:cs typeface="B Nazanin" panose="00000400000000000000" pitchFamily="2" charset="-78"/>
            </a:endParaRPr>
          </a:p>
        </p:txBody>
      </p:sp>
      <p:sp>
        <p:nvSpPr>
          <p:cNvPr id="6" name="Rectangle 5">
            <a:extLst>
              <a:ext uri="{FF2B5EF4-FFF2-40B4-BE49-F238E27FC236}">
                <a16:creationId xmlns:a16="http://schemas.microsoft.com/office/drawing/2014/main" id="{9E3240F2-3BD8-45EE-9878-C5D1DB27BC8D}"/>
              </a:ext>
            </a:extLst>
          </p:cNvPr>
          <p:cNvSpPr/>
          <p:nvPr/>
        </p:nvSpPr>
        <p:spPr>
          <a:xfrm>
            <a:off x="7935662" y="1236466"/>
            <a:ext cx="2097177" cy="456472"/>
          </a:xfrm>
          <a:prstGeom prst="rect">
            <a:avLst/>
          </a:prstGeom>
        </p:spPr>
        <p:txBody>
          <a:bodyPr wrap="none">
            <a:spAutoFit/>
          </a:bodyPr>
          <a:lstStyle/>
          <a:p>
            <a:pPr>
              <a:lnSpc>
                <a:spcPct val="150000"/>
              </a:lnSpc>
            </a:pPr>
            <a:r>
              <a:rPr lang="en-US"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Parameter update</a:t>
            </a:r>
            <a:endParaRPr lang="en-US" dirty="0">
              <a:solidFill>
                <a:srgbClr val="212529"/>
              </a:solidFill>
              <a:latin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78545569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5000" r="-5000" b="-10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8BFD9A-A0A6-4334-B6F3-B660EAE771A7}"/>
              </a:ext>
            </a:extLst>
          </p:cNvPr>
          <p:cNvSpPr/>
          <p:nvPr/>
        </p:nvSpPr>
        <p:spPr>
          <a:xfrm>
            <a:off x="952929" y="409649"/>
            <a:ext cx="7849878" cy="2239780"/>
          </a:xfrm>
          <a:prstGeom prst="rect">
            <a:avLst/>
          </a:prstGeom>
        </p:spPr>
        <p:txBody>
          <a:bodyPr wrap="square">
            <a:spAutoFit/>
          </a:bodyPr>
          <a:lstStyle/>
          <a:p>
            <a:pPr algn="l">
              <a:lnSpc>
                <a:spcPct val="150000"/>
              </a:lnSpc>
            </a:pPr>
            <a:r>
              <a:rPr lang="en-US" sz="2400" b="1" dirty="0">
                <a:solidFill>
                  <a:srgbClr val="212529"/>
                </a:solidFill>
                <a:effectLst>
                  <a:outerShdw blurRad="38100" dist="38100" dir="2700000" algn="tl">
                    <a:srgbClr val="000000">
                      <a:alpha val="43137"/>
                    </a:srgbClr>
                  </a:outerShdw>
                </a:effectLst>
                <a:latin typeface="Cambria" panose="02040503050406030204" pitchFamily="18" charset="0"/>
                <a:cs typeface="B Nazanin" panose="00000400000000000000" pitchFamily="2" charset="-78"/>
              </a:rPr>
              <a:t>2. Cargo Splitting:</a:t>
            </a:r>
          </a:p>
          <a:p>
            <a:pPr algn="l">
              <a:lnSpc>
                <a:spcPct val="150000"/>
              </a:lnSpc>
            </a:pPr>
            <a:r>
              <a:rPr lang="en-US" sz="2400" dirty="0">
                <a:solidFill>
                  <a:srgbClr val="212529"/>
                </a:solidFill>
                <a:latin typeface="Cambria" panose="02040503050406030204" pitchFamily="18" charset="0"/>
                <a:cs typeface="B Nazanin" panose="00000400000000000000" pitchFamily="2" charset="-78"/>
              </a:rPr>
              <a:t>Use EDA to search for the optimal cargo splitting strategy for routing plans derived from routing module</a:t>
            </a:r>
          </a:p>
          <a:p>
            <a:pPr marL="225425" algn="l">
              <a:lnSpc>
                <a:spcPct val="150000"/>
              </a:lnSpc>
            </a:pPr>
            <a:endParaRPr lang="en-US" sz="2400" dirty="0">
              <a:solidFill>
                <a:srgbClr val="212529"/>
              </a:solidFill>
              <a:latin typeface="Cambria" panose="02040503050406030204" pitchFamily="18" charset="0"/>
              <a:cs typeface="B Nazanin" panose="00000400000000000000" pitchFamily="2" charset="-78"/>
            </a:endParaRPr>
          </a:p>
        </p:txBody>
      </p:sp>
      <p:sp>
        <p:nvSpPr>
          <p:cNvPr id="4" name="Rectangle 3">
            <a:extLst>
              <a:ext uri="{FF2B5EF4-FFF2-40B4-BE49-F238E27FC236}">
                <a16:creationId xmlns:a16="http://schemas.microsoft.com/office/drawing/2014/main" id="{96E91ADB-EF04-4353-8E94-A5D408298E4B}"/>
              </a:ext>
            </a:extLst>
          </p:cNvPr>
          <p:cNvSpPr/>
          <p:nvPr/>
        </p:nvSpPr>
        <p:spPr>
          <a:xfrm>
            <a:off x="407017" y="2428537"/>
            <a:ext cx="6307681" cy="3347776"/>
          </a:xfrm>
          <a:prstGeom prst="rect">
            <a:avLst/>
          </a:prstGeom>
        </p:spPr>
        <p:txBody>
          <a:bodyPr wrap="square">
            <a:spAutoFit/>
          </a:bodyPr>
          <a:lstStyle/>
          <a:p>
            <a:pPr marL="342900" indent="-342900" algn="l">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Cluster cargoes based on multiple features (e.g. length, width, height, and weight)</a:t>
            </a:r>
          </a:p>
          <a:p>
            <a:pPr marL="342900" indent="-342900" algn="l">
              <a:lnSpc>
                <a:spcPct val="150000"/>
              </a:lnSpc>
              <a:buFont typeface="Arial" panose="020B0604020202020204" pitchFamily="34" charset="0"/>
              <a:buChar char="•"/>
            </a:pPr>
            <a:r>
              <a:rPr lang="en-US" sz="2400" dirty="0">
                <a:solidFill>
                  <a:srgbClr val="212529"/>
                </a:solidFill>
                <a:latin typeface="Cambria" panose="02040503050406030204" pitchFamily="18" charset="0"/>
                <a:cs typeface="B Nazanin" panose="00000400000000000000" pitchFamily="2" charset="-78"/>
              </a:rPr>
              <a:t>Distribution matrix for each collection point representing the probability that each cluster should be allocated to each route</a:t>
            </a:r>
          </a:p>
          <a:p>
            <a:pPr marL="225425" algn="l">
              <a:lnSpc>
                <a:spcPct val="150000"/>
              </a:lnSpc>
            </a:pPr>
            <a:endParaRPr lang="en-US" sz="2400" dirty="0">
              <a:solidFill>
                <a:srgbClr val="212529"/>
              </a:solidFill>
              <a:latin typeface="Cambria" panose="02040503050406030204" pitchFamily="18" charset="0"/>
              <a:cs typeface="B Nazanin" panose="00000400000000000000" pitchFamily="2" charset="-78"/>
            </a:endParaRPr>
          </a:p>
        </p:txBody>
      </p:sp>
      <p:pic>
        <p:nvPicPr>
          <p:cNvPr id="5" name="Picture 4">
            <a:extLst>
              <a:ext uri="{FF2B5EF4-FFF2-40B4-BE49-F238E27FC236}">
                <a16:creationId xmlns:a16="http://schemas.microsoft.com/office/drawing/2014/main" id="{907B4143-638E-4FAC-ADC8-E534FEB825AA}"/>
              </a:ext>
            </a:extLst>
          </p:cNvPr>
          <p:cNvPicPr>
            <a:picLocks noChangeAspect="1"/>
          </p:cNvPicPr>
          <p:nvPr/>
        </p:nvPicPr>
        <p:blipFill rotWithShape="1">
          <a:blip r:embed="rId3"/>
          <a:srcRect l="50340" t="35131"/>
          <a:stretch/>
        </p:blipFill>
        <p:spPr>
          <a:xfrm>
            <a:off x="8516204" y="1214881"/>
            <a:ext cx="3511485" cy="5538332"/>
          </a:xfrm>
          <a:prstGeom prst="rect">
            <a:avLst/>
          </a:prstGeom>
        </p:spPr>
      </p:pic>
    </p:spTree>
    <p:extLst>
      <p:ext uri="{BB962C8B-B14F-4D97-AF65-F5344CB8AC3E}">
        <p14:creationId xmlns:p14="http://schemas.microsoft.com/office/powerpoint/2010/main" val="91545681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848</TotalTime>
  <Words>1415</Words>
  <Application>Microsoft Office PowerPoint</Application>
  <PresentationFormat>Widescreen</PresentationFormat>
  <Paragraphs>124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safarzadeh</dc:creator>
  <cp:lastModifiedBy>reza safarzadeh</cp:lastModifiedBy>
  <cp:revision>104</cp:revision>
  <dcterms:created xsi:type="dcterms:W3CDTF">2020-04-21T14:34:41Z</dcterms:created>
  <dcterms:modified xsi:type="dcterms:W3CDTF">2020-07-03T15:58:22Z</dcterms:modified>
</cp:coreProperties>
</file>