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57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fe30005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fe30005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fe30005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fe30005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fe30005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fe30005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fe30005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fe30005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fe30005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fe30005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fe30005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70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fe30005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1770529" y="-1708985"/>
            <a:ext cx="9009529" cy="6858000"/>
          </a:xfrm>
          <a:prstGeom prst="rect">
            <a:avLst/>
          </a:prstGeom>
          <a:solidFill>
            <a:srgbClr val="EAD1D8">
              <a:alpha val="8380"/>
            </a:srgbClr>
          </a:solidFill>
          <a:ln>
            <a:noFill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84" name="Google Shape;184;p28"/>
          <p:cNvSpPr/>
          <p:nvPr/>
        </p:nvSpPr>
        <p:spPr>
          <a:xfrm>
            <a:off x="4843879" y="439229"/>
            <a:ext cx="2445882" cy="17809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85" name="Google Shape;185;p28"/>
          <p:cNvSpPr txBox="1"/>
          <p:nvPr/>
        </p:nvSpPr>
        <p:spPr>
          <a:xfrm>
            <a:off x="1919007" y="2502274"/>
            <a:ext cx="2445684" cy="1074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120" dirty="0">
                <a:solidFill>
                  <a:srgbClr val="434343"/>
                </a:solidFill>
                <a:latin typeface="Lora Regular"/>
                <a:ea typeface="Lora Regular"/>
                <a:cs typeface="Lora Regular"/>
                <a:sym typeface="Lora Regular"/>
              </a:rPr>
              <a:t>PregnantWoman</a:t>
            </a:r>
            <a:endParaRPr lang="en-US" altLang="en-US" sz="2120" dirty="0">
              <a:solidFill>
                <a:srgbClr val="43434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4294967295"/>
          </p:nvPr>
        </p:nvSpPr>
        <p:spPr>
          <a:xfrm>
            <a:off x="1991285" y="3207684"/>
            <a:ext cx="2300568" cy="466725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7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5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Background &amp; Demographics</a:t>
            </a:r>
            <a:br>
              <a:rPr lang="en-GB" sz="141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1989604" y="3576357"/>
            <a:ext cx="2445684" cy="279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Age</a:t>
            </a:r>
            <a:r>
              <a:rPr lang="en-US" alt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:28:35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Location</a:t>
            </a:r>
            <a:r>
              <a:rPr lang="en-US" alt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:damaitta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Gender</a:t>
            </a:r>
            <a:r>
              <a:rPr lang="en-US" alt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:female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Education</a:t>
            </a:r>
            <a:r>
              <a:rPr lang="en-US" alt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US" altLang="en-US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University Graduate</a:t>
            </a:r>
            <a:endParaRPr lang="en-US" altLang="en-US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Profession</a:t>
            </a:r>
            <a:r>
              <a:rPr lang="en-US" alt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US" altLang="en-US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Employee / Homemaker</a:t>
            </a:r>
            <a:endParaRPr lang="en-US" altLang="en-US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Marital Status</a:t>
            </a:r>
            <a:r>
              <a:rPr lang="en-US" alt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US" altLang="en-US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Married</a:t>
            </a:r>
            <a:endParaRPr lang="en-US" altLang="en-US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Income</a:t>
            </a:r>
            <a:r>
              <a:rPr lang="en-US" alt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US" altLang="en-US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Middle to Upper Middle Class</a:t>
            </a:r>
            <a:endParaRPr lang="en-US" altLang="en-US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Childern</a:t>
            </a:r>
            <a:r>
              <a:rPr lang="en-US" alt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US" altLang="en-US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First-time mother or has previous children</a:t>
            </a:r>
            <a:endParaRPr lang="en-US" altLang="en-US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89" name="Google Shape;189;p28"/>
          <p:cNvCxnSpPr/>
          <p:nvPr/>
        </p:nvCxnSpPr>
        <p:spPr>
          <a:xfrm>
            <a:off x="2090029" y="3180248"/>
            <a:ext cx="1176882" cy="0"/>
          </a:xfrm>
          <a:prstGeom prst="straightConnector1">
            <a:avLst/>
          </a:prstGeom>
          <a:noFill/>
          <a:ln w="38100" cap="flat" cmpd="sng">
            <a:solidFill>
              <a:srgbClr val="D0B7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8"/>
          <p:cNvSpPr txBox="1">
            <a:spLocks noGrp="1"/>
          </p:cNvSpPr>
          <p:nvPr>
            <p:ph type="body" idx="4294967295"/>
          </p:nvPr>
        </p:nvSpPr>
        <p:spPr>
          <a:xfrm>
            <a:off x="4834778" y="289672"/>
            <a:ext cx="2310093" cy="321609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Goals/Aspiration</a:t>
            </a:r>
            <a:endParaRPr lang="en-GB" sz="167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44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7608441" y="397721"/>
            <a:ext cx="2445882" cy="28929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90"/>
          </a:p>
        </p:txBody>
      </p:sp>
      <p:sp>
        <p:nvSpPr>
          <p:cNvPr id="193" name="Google Shape;193;p28"/>
          <p:cNvSpPr/>
          <p:nvPr/>
        </p:nvSpPr>
        <p:spPr>
          <a:xfrm>
            <a:off x="4843182" y="4196603"/>
            <a:ext cx="2596403" cy="217338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Personality Traits</a:t>
            </a:r>
            <a:endParaRPr lang="en-US" alt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705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Balanced; enjoys social interactions but prefers privacy in medical matters.</a:t>
            </a:r>
            <a:endParaRPr lang="en-US" altLang="en-US" sz="70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705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Risk Tolerance: Cautious, prioritizes accuracy and reliability over convenience.</a:t>
            </a:r>
            <a:endParaRPr lang="en-US" altLang="en-US" sz="70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705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Decision-Making Style: Research-driven; seeks recommendations from doctors and trusted sources.</a:t>
            </a:r>
            <a:endParaRPr lang="en-US" altLang="en-US" sz="70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Values &amp; Beliefs</a:t>
            </a:r>
            <a:endParaRPr lang="en-GB" sz="705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705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Health and safety come first, both for herself and her baby.Prefers accuracy and quality in medical testing over low cost.Believes in scientific and medical advancements for pregnancy care.</a:t>
            </a:r>
            <a:endParaRPr lang="en-GB" sz="70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>
              <a:lnSpc>
                <a:spcPct val="115000"/>
              </a:lnSpc>
            </a:pPr>
            <a:r>
              <a:rPr lang="en-GB" sz="70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Lifestyle</a:t>
            </a:r>
            <a:endParaRPr lang="en-GB" sz="705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705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Regularly follows pregnancy and parenting pages,bolgs,Engages in prenatal yoga or light exercise.</a:t>
            </a:r>
            <a:endParaRPr lang="en-US" altLang="en-US" sz="70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7608441" y="3552898"/>
            <a:ext cx="2445882" cy="28929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4294967295"/>
          </p:nvPr>
        </p:nvSpPr>
        <p:spPr>
          <a:xfrm>
            <a:off x="7681103" y="475566"/>
            <a:ext cx="2300559" cy="580374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2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Behavioral </a:t>
            </a:r>
            <a:r>
              <a:rPr lang="en-US" sz="176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Information</a:t>
            </a:r>
            <a:br>
              <a:rPr lang="en-US" sz="247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4294967295"/>
          </p:nvPr>
        </p:nvSpPr>
        <p:spPr>
          <a:xfrm>
            <a:off x="7679422" y="3637434"/>
            <a:ext cx="2300559" cy="2399548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3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Motivations &amp; Influences</a:t>
            </a:r>
            <a:endParaRPr lang="en-US" sz="4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endParaRPr lang="en-US" alt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r>
              <a:rPr lang="en-US" altLang="en-US" sz="2715" b="1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Doctor’s recommendations for periodic testing.</a:t>
            </a: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r>
              <a:rPr lang="en-US" altLang="en-US" sz="2715" b="1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Desire for reassurance about the baby’s health.</a:t>
            </a: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r>
              <a:rPr lang="en-US" altLang="en-US" sz="2715" b="1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labs Fear of complications or undetected issues.</a:t>
            </a: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r>
              <a:rPr lang="en-US" altLang="en-US" sz="2715" b="1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Recommendations from other mothers.</a:t>
            </a: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r>
              <a:rPr lang="en-US" altLang="en-US" sz="2715" b="1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Online reviews and testimonials about lab services.</a:t>
            </a: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r>
              <a:rPr lang="en-US" altLang="en-US" sz="2715" b="1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Media Consumption:</a:t>
            </a: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r>
              <a:rPr lang="en-US" altLang="en-US" sz="2715" b="1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Pregnancy blogs, health podcasts, and medical news.</a:t>
            </a: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r>
              <a:rPr lang="en-US" altLang="en-US" sz="2715" b="1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Social media groups for expecting mothers.</a:t>
            </a: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r>
              <a:rPr lang="en-US" altLang="en-US" sz="2715" b="1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YouTube videos on pregnancy wellness and nutrition.</a:t>
            </a: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715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4294967295"/>
          </p:nvPr>
        </p:nvSpPr>
        <p:spPr>
          <a:xfrm>
            <a:off x="4779869" y="678516"/>
            <a:ext cx="2441762" cy="1580590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Autofit/>
          </a:bodyPr>
          <a:lstStyle/>
          <a:p>
            <a:pPr marL="336550" indent="-171450">
              <a:buClr>
                <a:srgbClr val="434343"/>
              </a:buClr>
              <a:buSzPts val="1000"/>
            </a:pPr>
            <a:r>
              <a:rPr lang="en-US" altLang="en-US" sz="705" b="1" dirty="0">
                <a:solidFill>
                  <a:srgbClr val="434343"/>
                </a:solidFill>
                <a:latin typeface="+mj-lt"/>
                <a:ea typeface="Roboto" panose="02000000000000000000"/>
                <a:cs typeface="+mj-lt"/>
                <a:sym typeface="Roboto" panose="02000000000000000000"/>
              </a:rPr>
              <a:t>Regularly conducting periodic tests.</a:t>
            </a:r>
            <a:endParaRPr lang="en-US" altLang="en-US" sz="705" b="1" dirty="0">
              <a:solidFill>
                <a:srgbClr val="434343"/>
              </a:solidFill>
              <a:latin typeface="+mj-lt"/>
              <a:ea typeface="Roboto" panose="02000000000000000000"/>
              <a:cs typeface="+mj-lt"/>
              <a:sym typeface="Roboto" panose="02000000000000000000"/>
            </a:endParaRPr>
          </a:p>
          <a:p>
            <a:pPr marL="336550" indent="-171450">
              <a:buClr>
                <a:srgbClr val="434343"/>
              </a:buClr>
              <a:buSzPts val="1000"/>
            </a:pPr>
            <a:r>
              <a:rPr lang="en-US" altLang="en-US" sz="705" b="1" dirty="0">
                <a:solidFill>
                  <a:srgbClr val="434343"/>
                </a:solidFill>
                <a:latin typeface="+mj-lt"/>
                <a:ea typeface="Roboto" panose="02000000000000000000"/>
                <a:cs typeface="+mj-lt"/>
                <a:sym typeface="Roboto" panose="02000000000000000000"/>
              </a:rPr>
              <a:t>Identify potential health issues early through regular medical tests.</a:t>
            </a:r>
            <a:endParaRPr lang="en-US" altLang="en-US" sz="705" b="1" dirty="0">
              <a:solidFill>
                <a:srgbClr val="434343"/>
              </a:solidFill>
              <a:latin typeface="+mj-lt"/>
              <a:ea typeface="Roboto" panose="02000000000000000000"/>
              <a:cs typeface="+mj-lt"/>
              <a:sym typeface="Roboto" panose="02000000000000000000"/>
            </a:endParaRPr>
          </a:p>
          <a:p>
            <a:pPr marL="336550" indent="-171450">
              <a:buClr>
                <a:srgbClr val="434343"/>
              </a:buClr>
              <a:buSzPts val="1000"/>
            </a:pPr>
            <a:r>
              <a:rPr lang="en-US" altLang="en-US" sz="705" b="1" dirty="0">
                <a:solidFill>
                  <a:srgbClr val="434343"/>
                </a:solidFill>
                <a:latin typeface="+mj-lt"/>
                <a:ea typeface="Roboto" panose="02000000000000000000"/>
                <a:cs typeface="+mj-lt"/>
                <a:sym typeface="Roboto" panose="02000000000000000000"/>
              </a:rPr>
              <a:t>Optimize time management between work, family, and medical checkups.</a:t>
            </a:r>
            <a:endParaRPr lang="en-US" altLang="en-US" sz="705" b="1" dirty="0">
              <a:solidFill>
                <a:srgbClr val="434343"/>
              </a:solidFill>
              <a:latin typeface="+mj-lt"/>
              <a:ea typeface="Roboto" panose="02000000000000000000"/>
              <a:cs typeface="+mj-lt"/>
              <a:sym typeface="Roboto" panose="02000000000000000000"/>
            </a:endParaRPr>
          </a:p>
          <a:p>
            <a:pPr marL="336550" indent="-171450">
              <a:buClr>
                <a:srgbClr val="434343"/>
              </a:buClr>
              <a:buSzPts val="1000"/>
            </a:pPr>
            <a:r>
              <a:rPr lang="en-US" altLang="en-US" sz="705" b="1" dirty="0">
                <a:solidFill>
                  <a:srgbClr val="434343"/>
                </a:solidFill>
                <a:latin typeface="+mj-lt"/>
                <a:ea typeface="Roboto" panose="02000000000000000000"/>
                <a:cs typeface="+mj-lt"/>
                <a:sym typeface="Roboto" panose="02000000000000000000"/>
              </a:rPr>
              <a:t>Stay within budget while ensuring high-quality healthcare services.</a:t>
            </a:r>
            <a:endParaRPr lang="en-US" altLang="en-US" sz="705" b="1" dirty="0">
              <a:solidFill>
                <a:srgbClr val="434343"/>
              </a:solidFill>
              <a:latin typeface="+mj-lt"/>
              <a:ea typeface="Roboto" panose="02000000000000000000"/>
              <a:cs typeface="+mj-lt"/>
              <a:sym typeface="Roboto" panose="02000000000000000000"/>
            </a:endParaRPr>
          </a:p>
          <a:p>
            <a:pPr marL="336550" indent="-171450">
              <a:buClr>
                <a:srgbClr val="434343"/>
              </a:buClr>
              <a:buSzPts val="1000"/>
            </a:pPr>
            <a:r>
              <a:rPr lang="en-US" altLang="en-US" sz="705" b="1" dirty="0">
                <a:solidFill>
                  <a:srgbClr val="434343"/>
                </a:solidFill>
                <a:latin typeface="+mj-lt"/>
                <a:ea typeface="Roboto" panose="02000000000000000000"/>
                <a:cs typeface="+mj-lt"/>
                <a:sym typeface="Roboto" panose="02000000000000000000"/>
              </a:rPr>
              <a:t>Gain access to convenient at-home testing services if needed.</a:t>
            </a:r>
            <a:endParaRPr lang="en-US" altLang="en-US" sz="705" b="1" dirty="0">
              <a:solidFill>
                <a:srgbClr val="434343"/>
              </a:solidFill>
              <a:latin typeface="+mj-lt"/>
              <a:ea typeface="Roboto" panose="02000000000000000000"/>
              <a:cs typeface="+mj-lt"/>
              <a:sym typeface="Roboto" panose="02000000000000000000"/>
            </a:endParaRPr>
          </a:p>
          <a:p>
            <a:pPr marL="336550" indent="-171450">
              <a:buClr>
                <a:srgbClr val="434343"/>
              </a:buClr>
              <a:buSzPts val="1000"/>
            </a:pPr>
            <a:r>
              <a:rPr lang="en-US" altLang="en-US" sz="705" b="1" dirty="0">
                <a:latin typeface="+mj-lt"/>
                <a:cs typeface="+mj-lt"/>
                <a:sym typeface="+mn-ea"/>
              </a:rPr>
              <a:t> discuss test result and support services</a:t>
            </a:r>
            <a:r>
              <a:rPr lang="en-US" altLang="en-US" sz="705" dirty="0">
                <a:latin typeface="+mj-lt"/>
                <a:cs typeface="+mj-lt"/>
                <a:sym typeface="+mn-ea"/>
              </a:rPr>
              <a:t>.</a:t>
            </a:r>
            <a:endParaRPr lang="en-US" altLang="en-US" sz="705" dirty="0">
              <a:latin typeface="+mj-lt"/>
              <a:cs typeface="+mj-lt"/>
            </a:endParaRPr>
          </a:p>
          <a:p>
            <a:pPr marL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 panose="02000000000000000000"/>
              <a:buNone/>
            </a:pPr>
            <a:endParaRPr lang="en-US" altLang="en-US" sz="440" dirty="0">
              <a:solidFill>
                <a:srgbClr val="434343"/>
              </a:solidFill>
              <a:latin typeface="+mj-lt"/>
              <a:ea typeface="Roboto" panose="02000000000000000000"/>
              <a:cs typeface="+mj-lt"/>
              <a:sym typeface="Roboto" panose="02000000000000000000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4294967295"/>
          </p:nvPr>
        </p:nvSpPr>
        <p:spPr>
          <a:xfrm>
            <a:off x="7679158" y="1777677"/>
            <a:ext cx="2112202" cy="1636147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/>
          </a:bodyPr>
          <a:lstStyle/>
          <a:p>
            <a:pPr marL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endParaRPr lang="en-US" sz="88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endParaRPr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192;p28"/>
          <p:cNvSpPr/>
          <p:nvPr/>
        </p:nvSpPr>
        <p:spPr>
          <a:xfrm>
            <a:off x="4848886" y="2256507"/>
            <a:ext cx="2445882" cy="17809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4" name="Google Shape;195;p28"/>
          <p:cNvSpPr txBox="1"/>
          <p:nvPr/>
        </p:nvSpPr>
        <p:spPr>
          <a:xfrm>
            <a:off x="4871757" y="2181225"/>
            <a:ext cx="2300568" cy="37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rmAutofit fontScale="5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176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Challenges/Pain Points</a:t>
            </a:r>
            <a:endParaRPr lang="en-US" sz="176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99;p28"/>
          <p:cNvSpPr txBox="1"/>
          <p:nvPr/>
        </p:nvSpPr>
        <p:spPr>
          <a:xfrm>
            <a:off x="4777068" y="2410946"/>
            <a:ext cx="2300568" cy="1471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rmAutofit fontScale="25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36550" indent="-171450">
              <a:buClr>
                <a:srgbClr val="434343"/>
              </a:buClr>
              <a:buSzPts val="1000"/>
            </a:pPr>
            <a:r>
              <a:rPr lang="en-US" altLang="en-US" sz="3175" dirty="0">
                <a:latin typeface="+mj-ea"/>
                <a:cs typeface="+mj-ea"/>
                <a:sym typeface="+mn-ea"/>
              </a:rPr>
              <a:t> </a:t>
            </a:r>
            <a:r>
              <a:rPr lang="en-US" altLang="en-US" sz="3175" b="1" dirty="0">
                <a:latin typeface="+mj-ea"/>
                <a:cs typeface="+mj-ea"/>
                <a:sym typeface="+mn-ea"/>
              </a:rPr>
              <a:t>fast and accurate  result with digital access.</a:t>
            </a:r>
            <a:endParaRPr lang="en-US" altLang="en-US" sz="3175" b="1">
              <a:latin typeface="+mj-ea"/>
              <a:cs typeface="+mj-ea"/>
              <a:sym typeface="+mn-ea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altLang="en-US" sz="3175" b="1">
                <a:latin typeface="+mj-ea"/>
                <a:cs typeface="+mj-ea"/>
                <a:sym typeface="+mn-ea"/>
              </a:rPr>
              <a:t>High costs of comprehensive pregnancy test packages</a:t>
            </a:r>
            <a:endParaRPr lang="en-US" altLang="en-US" sz="3175" b="1">
              <a:latin typeface="+mj-ea"/>
              <a:cs typeface="+mj-ea"/>
              <a:sym typeface="+mn-ea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altLang="en-US" sz="3175" b="1">
                <a:latin typeface="+mj-ea"/>
                <a:cs typeface="+mj-ea"/>
                <a:sym typeface="+mn-ea"/>
              </a:rPr>
              <a:t>Difficulty in keeping up with frequent checkups due to work or household responsibilities</a:t>
            </a:r>
            <a:endParaRPr lang="en-US" altLang="en-US" sz="3175" b="1">
              <a:latin typeface="+mj-ea"/>
              <a:cs typeface="+mj-ea"/>
              <a:sym typeface="+mn-ea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altLang="en-US" sz="3175" b="1">
                <a:latin typeface="+mj-ea"/>
                <a:cs typeface="+mj-ea"/>
                <a:sym typeface="+mn-ea"/>
              </a:rPr>
              <a:t>Long waiting times at medical labs</a:t>
            </a:r>
            <a:endParaRPr lang="en-US" altLang="en-US" sz="3175" b="1">
              <a:latin typeface="+mj-ea"/>
              <a:cs typeface="+mj-ea"/>
              <a:sym typeface="+mn-ea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altLang="en-US" sz="3175" b="1">
                <a:latin typeface="+mj-ea"/>
                <a:cs typeface="+mj-ea"/>
                <a:sym typeface="+mn-ea"/>
              </a:rPr>
              <a:t>Anxiety about test results and the impact on the baby.</a:t>
            </a:r>
            <a:endParaRPr lang="en-US" altLang="en-US" sz="3175" b="1">
              <a:latin typeface="+mj-ea"/>
              <a:cs typeface="+mj-ea"/>
              <a:sym typeface="+mn-ea"/>
            </a:endParaRPr>
          </a:p>
          <a:p>
            <a:pPr marL="165100" indent="0">
              <a:buClr>
                <a:srgbClr val="434343"/>
              </a:buClr>
              <a:buSzPts val="1000"/>
              <a:buFont typeface="Roboto" panose="02000000000000000000"/>
              <a:buNone/>
            </a:pPr>
            <a:br>
              <a:rPr lang="en-US" altLang="en-US" sz="3175" b="1">
                <a:latin typeface="+mj-ea"/>
                <a:cs typeface="+mj-ea"/>
                <a:sym typeface="+mn-ea"/>
              </a:rPr>
            </a:br>
            <a:br>
              <a:rPr lang="en-US" altLang="en-US" sz="3175" b="1">
                <a:latin typeface="+mj-ea"/>
                <a:cs typeface="+mj-ea"/>
                <a:sym typeface="+mn-ea"/>
              </a:rPr>
            </a:br>
            <a:endParaRPr lang="en-US" altLang="en-US" sz="3175">
              <a:latin typeface="+mj-ea"/>
              <a:cs typeface="+mj-ea"/>
              <a:sym typeface="+mn-ea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endParaRPr lang="en-US" altLang="en-US" sz="880">
              <a:sym typeface="+mn-ea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endParaRPr lang="en-US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" name="Google Shape;191;p28"/>
          <p:cNvSpPr txBox="1"/>
          <p:nvPr/>
        </p:nvSpPr>
        <p:spPr>
          <a:xfrm>
            <a:off x="7584732" y="787961"/>
            <a:ext cx="2300559" cy="164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altLang="en-US" sz="880" dirty="0"/>
              <a:t>Buying Behavior: Prefers recommended and highly-rated medical labs.</a:t>
            </a:r>
            <a:endParaRPr lang="en-US" altLang="en-US" sz="880" dirty="0"/>
          </a:p>
          <a:p>
            <a:pPr marL="165100" indent="0">
              <a:buClr>
                <a:srgbClr val="434343"/>
              </a:buClr>
              <a:buSzPts val="1000"/>
              <a:buNone/>
            </a:pPr>
            <a:endParaRPr lang="en-US" altLang="en-US" sz="880" dirty="0"/>
          </a:p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altLang="en-US" sz="880" dirty="0"/>
              <a:t>Product Usage: long pregnancy period and after chekup</a:t>
            </a:r>
            <a:endParaRPr lang="en-US" altLang="en-US" sz="880" dirty="0"/>
          </a:p>
          <a:p>
            <a:pPr marL="165100" indent="0">
              <a:buClr>
                <a:srgbClr val="434343"/>
              </a:buClr>
              <a:buSzPts val="1000"/>
              <a:buNone/>
            </a:pPr>
            <a:endParaRPr lang="en-US" altLang="en-US" sz="880" dirty="0"/>
          </a:p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altLang="en-US" sz="880" dirty="0"/>
              <a:t>Technology Usage: facebook,whattsapp</a:t>
            </a:r>
            <a:endParaRPr lang="en-US" altLang="en-US" sz="880" dirty="0"/>
          </a:p>
        </p:txBody>
      </p:sp>
      <p:sp>
        <p:nvSpPr>
          <p:cNvPr id="13" name="Google Shape;195;p28"/>
          <p:cNvSpPr txBox="1"/>
          <p:nvPr/>
        </p:nvSpPr>
        <p:spPr>
          <a:xfrm>
            <a:off x="4834651" y="67046"/>
            <a:ext cx="2300559" cy="33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123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Psychographic Information</a:t>
            </a:r>
            <a:br>
              <a:rPr lang="en-US" sz="1235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7" name="Picture 6" descr="91918774_726146894790975_1491781079797858304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897" y="583266"/>
            <a:ext cx="1986803" cy="19190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543021" y="419617"/>
            <a:ext cx="2060907" cy="2637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0"/>
          </a:p>
        </p:txBody>
      </p:sp>
      <p:sp>
        <p:nvSpPr>
          <p:cNvPr id="183" name="Google Shape;183;p28"/>
          <p:cNvSpPr/>
          <p:nvPr/>
        </p:nvSpPr>
        <p:spPr>
          <a:xfrm>
            <a:off x="1658471" y="-17451"/>
            <a:ext cx="9015376" cy="6875451"/>
          </a:xfrm>
          <a:prstGeom prst="rect">
            <a:avLst/>
          </a:prstGeom>
          <a:solidFill>
            <a:srgbClr val="EAD1D8">
              <a:alpha val="8380"/>
            </a:srgbClr>
          </a:solidFill>
          <a:ln>
            <a:noFill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84" name="Google Shape;184;p28"/>
          <p:cNvSpPr/>
          <p:nvPr/>
        </p:nvSpPr>
        <p:spPr>
          <a:xfrm>
            <a:off x="4843879" y="439229"/>
            <a:ext cx="2445882" cy="17809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85" name="Google Shape;185;p28"/>
          <p:cNvSpPr txBox="1"/>
          <p:nvPr/>
        </p:nvSpPr>
        <p:spPr>
          <a:xfrm>
            <a:off x="2035572" y="2095987"/>
            <a:ext cx="2387521" cy="59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5" dirty="0" err="1">
                <a:solidFill>
                  <a:srgbClr val="434343"/>
                </a:solidFill>
                <a:latin typeface="Lora Regular"/>
                <a:ea typeface="Lora Regular"/>
                <a:cs typeface="Lora Regular"/>
                <a:sym typeface="Lora Regular"/>
              </a:rPr>
              <a:t>m</a:t>
            </a:r>
            <a:r>
              <a:rPr lang="en-US" sz="2825" dirty="0" err="1" smtClean="0">
                <a:solidFill>
                  <a:srgbClr val="434343"/>
                </a:solidFill>
                <a:latin typeface="Lora Regular"/>
                <a:ea typeface="Lora Regular"/>
                <a:cs typeface="Lora Regular"/>
                <a:sym typeface="Lora Regular"/>
              </a:rPr>
              <a:t>r:Ahmed</a:t>
            </a:r>
            <a:endParaRPr lang="en-US" sz="2825" dirty="0" smtClean="0">
              <a:solidFill>
                <a:srgbClr val="43434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4294967295"/>
          </p:nvPr>
        </p:nvSpPr>
        <p:spPr>
          <a:xfrm>
            <a:off x="1991285" y="2785222"/>
            <a:ext cx="2300568" cy="544046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3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3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Background </a:t>
            </a:r>
            <a:r>
              <a:rPr lang="en-GB" sz="353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 Demographics</a:t>
            </a:r>
            <a:endParaRPr lang="en-GB" sz="353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41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1979930" y="3329305"/>
            <a:ext cx="2931795" cy="2405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Age</a:t>
            </a:r>
            <a:r>
              <a:rPr lang="ar-EG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altLang="ar-EG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:35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Location</a:t>
            </a:r>
            <a:r>
              <a:rPr lang="en-US" alt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:damitta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Gender</a:t>
            </a:r>
            <a:r>
              <a:rPr lang="ar-EG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US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male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Education</a:t>
            </a:r>
            <a:r>
              <a:rPr lang="en-US" alt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</a:t>
            </a:r>
            <a:r>
              <a:rPr lang="en-US" altLang="en-US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Bachelor of Arts and Education</a:t>
            </a:r>
            <a:endParaRPr lang="en-US" altLang="en-US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kern="0" noProof="0" dirty="0" smtClean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Profession</a:t>
            </a:r>
            <a:r>
              <a:rPr lang="en-US" altLang="en-US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:Office Worker</a:t>
            </a:r>
            <a:endParaRPr lang="en-US" altLang="en-US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Marital </a:t>
            </a: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Status :married</a:t>
            </a:r>
            <a:endParaRPr lang="en-GB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Income </a:t>
            </a:r>
            <a:r>
              <a:rPr lang="en-US" alt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:8000</a:t>
            </a:r>
            <a:endParaRPr lang="en-GB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Children:</a:t>
            </a:r>
            <a:r>
              <a:rPr lang="en-US" alt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</a:t>
            </a:r>
            <a:endParaRPr lang="en-US" altLang="en-GB" sz="880" b="1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4294967295"/>
          </p:nvPr>
        </p:nvSpPr>
        <p:spPr>
          <a:xfrm>
            <a:off x="4911926" y="475566"/>
            <a:ext cx="2300559" cy="383500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90" b="1" dirty="0" smtClean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Goals/Aspiration</a:t>
            </a:r>
            <a:endParaRPr lang="en-GB" sz="2205" i="1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3" name="Google Shape;193;p28"/>
          <p:cNvSpPr/>
          <p:nvPr/>
        </p:nvSpPr>
        <p:spPr>
          <a:xfrm>
            <a:off x="4911926" y="4118741"/>
            <a:ext cx="2400883" cy="235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Personality Traits</a:t>
            </a:r>
            <a:endParaRPr lang="en-US" sz="159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lnSpc>
                <a:spcPct val="115000"/>
              </a:lnSpc>
            </a:pPr>
            <a:r>
              <a:rPr lang="ar-SA" altLang="en-US" sz="9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يؤمن </a:t>
            </a:r>
            <a:r>
              <a:rPr lang="ar-SA" altLang="en-US" sz="97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بأهمية</a:t>
            </a:r>
            <a:r>
              <a:rPr lang="ar-EG" altLang="en-US" sz="97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التغير للحصول علي</a:t>
            </a:r>
            <a:r>
              <a:rPr lang="ar-SA" altLang="en-US" sz="97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صحة جيد</a:t>
            </a:r>
            <a:r>
              <a:rPr lang="ar-EG" altLang="en-US" sz="97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ة</a:t>
            </a:r>
            <a:endParaRPr lang="ar-EG" altLang="en-US" sz="97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ar-SA" altLang="en-US" sz="97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يفضل الحلول الصحية </a:t>
            </a:r>
            <a:r>
              <a:rPr lang="ar-SA" altLang="en-US" sz="97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المستدامة</a:t>
            </a:r>
            <a:endParaRPr lang="en-GB" sz="970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Values &amp; Beliefs</a:t>
            </a:r>
            <a:endParaRPr lang="en-GB" sz="1235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ar-EG" altLang="en-US" sz="88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الحصول علي </a:t>
            </a:r>
            <a:r>
              <a:rPr lang="ar-SA" altLang="en-US" sz="88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معلومات </a:t>
            </a:r>
            <a:r>
              <a:rPr lang="ar-SA" altLang="en-US" sz="8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موثوقة من الأطباء والمتخصصين قبل اتخاذ أي قرارات تتعلق </a:t>
            </a:r>
            <a:r>
              <a:rPr lang="ar-SA" altLang="en-US" sz="88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بصحته</a:t>
            </a:r>
            <a:endParaRPr lang="ar-EG" altLang="en-US" sz="88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88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ar-EG" altLang="en-US" sz="880" dirty="0" smtClean="0">
                <a:solidFill>
                  <a:schemeClr val="tx1"/>
                </a:solidFill>
                <a:latin typeface="Arial" panose="020B0604020202020204" pitchFamily="34" charset="0"/>
              </a:rPr>
              <a:t>يفضل المعامل التي تقدم استشارات وتفسيرات مبسطة للنتائج</a:t>
            </a:r>
            <a:endParaRPr lang="en-US" altLang="en-US" sz="88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90" b="1" dirty="0" smtClean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Lifestyle</a:t>
            </a:r>
            <a:endParaRPr lang="en-GB" sz="880" i="1" dirty="0">
              <a:solidFill>
                <a:srgbClr val="4343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/>
            </a:endParaRPr>
          </a:p>
          <a:p>
            <a:pPr lvl="0">
              <a:lnSpc>
                <a:spcPct val="115000"/>
              </a:lnSpc>
            </a:pPr>
            <a:r>
              <a:rPr lang="ar-EG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يفضل البقاء في المنزل بعد العمل ويقضي معظم وقته مع </a:t>
            </a:r>
            <a:r>
              <a:rPr lang="ar-EG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عائلته</a:t>
            </a:r>
            <a:endParaRPr lang="ar-EG" altLang="en-US" sz="88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ar-SA" altLang="en-US" sz="88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يبحث </a:t>
            </a:r>
            <a:r>
              <a:rPr lang="ar-SA" altLang="en-US" sz="88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عن خدمات </a:t>
            </a:r>
            <a:r>
              <a:rPr lang="ar-SA" altLang="en-US" sz="88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مريح</a:t>
            </a:r>
            <a:r>
              <a:rPr lang="ar-EG" altLang="en-US" sz="88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ة</a:t>
            </a:r>
            <a:endParaRPr lang="ar-EG" altLang="en-US" sz="88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88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ar-SA" altLang="en-US" sz="8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مثل توصيل الأطعمة الصحية وخدمة سحب العينات من المنزل لإجراء التحاليل</a:t>
            </a:r>
            <a:r>
              <a:rPr lang="en-US" altLang="en-US" sz="88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88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en-GB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7470035" y="3329171"/>
            <a:ext cx="2530446" cy="323808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 dirty="0"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4294967295"/>
          </p:nvPr>
        </p:nvSpPr>
        <p:spPr>
          <a:xfrm>
            <a:off x="7644781" y="506136"/>
            <a:ext cx="2630449" cy="2942342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Behavioral Information</a:t>
            </a:r>
            <a:br>
              <a:rPr lang="en-US" sz="120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20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4294967295"/>
          </p:nvPr>
        </p:nvSpPr>
        <p:spPr>
          <a:xfrm>
            <a:off x="7710545" y="3413824"/>
            <a:ext cx="2132710" cy="2656774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Motivations &amp; </a:t>
            </a:r>
            <a:r>
              <a:rPr lang="en-US" sz="1325" b="1" dirty="0" smtClean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Influence</a:t>
            </a:r>
            <a:endParaRPr lang="en-US" sz="1325" b="1" dirty="0" smtClean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80" i="1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 algn="r">
              <a:buNone/>
            </a:pPr>
            <a:r>
              <a:rPr lang="ar-EG" sz="880" b="1" dirty="0" smtClean="0"/>
              <a:t>السوشيال </a:t>
            </a:r>
            <a:r>
              <a:rPr lang="ar-EG" sz="880" b="1" dirty="0"/>
              <a:t>ميديا:</a:t>
            </a:r>
            <a:r>
              <a:rPr lang="ar-EG" sz="880" dirty="0"/>
              <a:t> يتابع صفحات معامل التحاليل على فيسبوك وإنستجرام.</a:t>
            </a:r>
            <a:br>
              <a:rPr lang="ar-EG" sz="880" dirty="0"/>
            </a:br>
            <a:r>
              <a:rPr lang="en-US" sz="880" dirty="0" smtClean="0"/>
              <a:t> </a:t>
            </a:r>
            <a:r>
              <a:rPr lang="ar-EG" sz="880" b="1" dirty="0"/>
              <a:t>مواقع البحث:</a:t>
            </a:r>
            <a:r>
              <a:rPr lang="ar-EG" sz="880" dirty="0"/>
              <a:t> يبحث عن أفضل المعامل القريبة منه على </a:t>
            </a:r>
            <a:r>
              <a:rPr lang="ar-EG" sz="880" dirty="0" smtClean="0"/>
              <a:t>جوجل.</a:t>
            </a:r>
            <a:br>
              <a:rPr lang="ar-EG" sz="880" dirty="0" smtClean="0"/>
            </a:br>
            <a:r>
              <a:rPr lang="ar-EG" sz="880" b="1" dirty="0" smtClean="0"/>
              <a:t>نصيحة </a:t>
            </a:r>
            <a:r>
              <a:rPr lang="ar-EG" sz="880" b="1" dirty="0"/>
              <a:t>الطبيب أو أخصائي التغذية:</a:t>
            </a:r>
            <a:r>
              <a:rPr lang="ar-EG" sz="880" dirty="0"/>
              <a:t> </a:t>
            </a:r>
            <a:r>
              <a:rPr lang="ar-EG" sz="880" dirty="0" smtClean="0"/>
              <a:t>يعتمد </a:t>
            </a:r>
            <a:r>
              <a:rPr lang="ar-EG" sz="880" dirty="0"/>
              <a:t>على توصية الأطباء بشأن المعمل الموثوق.</a:t>
            </a:r>
            <a:br>
              <a:rPr lang="ar-EG" sz="880" dirty="0"/>
            </a:br>
            <a:r>
              <a:rPr lang="ar-EG" sz="880" b="1" dirty="0" smtClean="0"/>
              <a:t>تجارب </a:t>
            </a:r>
            <a:r>
              <a:rPr lang="ar-EG" sz="880" b="1" dirty="0"/>
              <a:t>الأصدقاء والعائلة:</a:t>
            </a:r>
            <a:r>
              <a:rPr lang="ar-EG" sz="880" dirty="0"/>
              <a:t> يثق في آراء من قاموا بإجراء التحاليل سابقًا.</a:t>
            </a:r>
            <a:endParaRPr lang="ar-EG" sz="880" dirty="0"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4294967295"/>
          </p:nvPr>
        </p:nvSpPr>
        <p:spPr>
          <a:xfrm flipV="1">
            <a:off x="7817842" y="2378696"/>
            <a:ext cx="691789" cy="40340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Autofit/>
          </a:bodyPr>
          <a:lstStyle/>
          <a:p>
            <a:pPr marL="165100" indent="0" algn="r">
              <a:buClr>
                <a:srgbClr val="434343"/>
              </a:buClr>
              <a:buSzPts val="1000"/>
              <a:buNone/>
            </a:pPr>
            <a:endParaRPr lang="en-US" sz="1060" dirty="0" smtClean="0"/>
          </a:p>
          <a:p>
            <a:pPr marL="165100" indent="0" algn="r">
              <a:buClr>
                <a:srgbClr val="434343"/>
              </a:buClr>
              <a:buSzPts val="1000"/>
              <a:buNone/>
            </a:pPr>
            <a:r>
              <a:rPr lang="en-US" sz="106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</a:t>
            </a:r>
            <a:endParaRPr sz="106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4294967295"/>
          </p:nvPr>
        </p:nvSpPr>
        <p:spPr>
          <a:xfrm>
            <a:off x="7679158" y="1777677"/>
            <a:ext cx="2112202" cy="1636147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/>
          </a:bodyPr>
          <a:lstStyle/>
          <a:p>
            <a:pPr marL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endParaRPr lang="en-US" sz="88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endParaRPr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192;p28"/>
          <p:cNvSpPr/>
          <p:nvPr/>
        </p:nvSpPr>
        <p:spPr>
          <a:xfrm>
            <a:off x="4848886" y="2256507"/>
            <a:ext cx="2445882" cy="17809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4" name="Google Shape;195;p28"/>
          <p:cNvSpPr txBox="1"/>
          <p:nvPr/>
        </p:nvSpPr>
        <p:spPr>
          <a:xfrm>
            <a:off x="4921548" y="2298015"/>
            <a:ext cx="2300559" cy="35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925" b="1" dirty="0" smtClean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Challenges/Pain Points</a:t>
            </a:r>
            <a:br>
              <a:rPr lang="en-US" sz="925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92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99;p28"/>
          <p:cNvSpPr txBox="1"/>
          <p:nvPr/>
        </p:nvSpPr>
        <p:spPr>
          <a:xfrm>
            <a:off x="5976422" y="4610620"/>
            <a:ext cx="1103486" cy="4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65100" indent="0">
              <a:buClr>
                <a:srgbClr val="434343"/>
              </a:buClr>
              <a:buSzPts val="1000"/>
              <a:buNone/>
            </a:pPr>
            <a:endParaRPr lang="ar-EG" sz="1060" b="1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" name="Google Shape;195;p28"/>
          <p:cNvSpPr txBox="1"/>
          <p:nvPr/>
        </p:nvSpPr>
        <p:spPr>
          <a:xfrm>
            <a:off x="4834651" y="67046"/>
            <a:ext cx="2300559" cy="33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123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Psychographic Information</a:t>
            </a:r>
            <a:br>
              <a:rPr lang="en-US" sz="1235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792941" y="-149691"/>
            <a:ext cx="2317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682" tIns="40341" rIns="80682" bIns="40341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59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59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8"/>
          <p:cNvSpPr>
            <a:spLocks noChangeArrowheads="1"/>
          </p:cNvSpPr>
          <p:nvPr/>
        </p:nvSpPr>
        <p:spPr bwMode="auto">
          <a:xfrm>
            <a:off x="7710546" y="896312"/>
            <a:ext cx="1893382" cy="203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682" tIns="40341" rIns="80682" bIns="40341" numCol="1" anchor="ctr" anchorCtr="0" compatLnSpc="1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ar-EG" sz="1060" dirty="0" smtClean="0"/>
              <a:t> </a:t>
            </a:r>
            <a:r>
              <a:rPr lang="ar-EG" sz="1060" dirty="0"/>
              <a:t>يفضل المعامل القريبة من منزله أو مكان عمله</a:t>
            </a:r>
            <a:r>
              <a:rPr lang="ar-EG" sz="1060" dirty="0" smtClean="0"/>
              <a:t>.</a:t>
            </a:r>
            <a:endParaRPr lang="ar-EG" sz="106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ar-EG" sz="1060" dirty="0" smtClean="0"/>
              <a:t>يبحث </a:t>
            </a:r>
            <a:r>
              <a:rPr lang="ar-EG" sz="1060" dirty="0"/>
              <a:t>عن تقييمات جيدة من العملاء </a:t>
            </a:r>
            <a:r>
              <a:rPr lang="ar-EG" sz="1060" dirty="0" smtClean="0"/>
              <a:t>السابقين.</a:t>
            </a:r>
            <a:br>
              <a:rPr lang="ar-EG" sz="1060" dirty="0" smtClean="0"/>
            </a:br>
            <a:r>
              <a:rPr lang="ar-EG" sz="1060" dirty="0" smtClean="0"/>
              <a:t> </a:t>
            </a:r>
            <a:r>
              <a:rPr lang="ar-EG" sz="1060" dirty="0"/>
              <a:t>يفضل المعامل التي تقدم نتائج سريعة ودقيقة.</a:t>
            </a:r>
            <a:br>
              <a:rPr lang="ar-EG" sz="1060" dirty="0"/>
            </a:br>
            <a:r>
              <a:rPr lang="ar-EG" sz="1060" dirty="0" smtClean="0"/>
              <a:t> </a:t>
            </a:r>
            <a:r>
              <a:rPr lang="ar-EG" sz="1060" dirty="0"/>
              <a:t>يفضل المعامل التي تقدم عروضًا أو باقات تحاليل بأسعار </a:t>
            </a:r>
            <a:r>
              <a:rPr lang="ar-EG" sz="1060" dirty="0" smtClean="0"/>
              <a:t>مناسبة</a:t>
            </a:r>
            <a:endParaRPr lang="ar-EG" sz="1060" dirty="0" smtClean="0"/>
          </a:p>
          <a:p>
            <a:r>
              <a:rPr lang="ar-EG" sz="1060" dirty="0" smtClean="0"/>
              <a:t>يفضل </a:t>
            </a:r>
            <a:r>
              <a:rPr lang="ar-EG" sz="1060" dirty="0"/>
              <a:t>المعامل التي توفر إمكانية سحب العينة من المنزل</a:t>
            </a:r>
            <a:r>
              <a:rPr lang="ar-EG" sz="1060" dirty="0" smtClean="0"/>
              <a:t>.</a:t>
            </a:r>
            <a:endParaRPr lang="ar-EG" sz="1060" dirty="0" smtClean="0"/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ar-EG" altLang="en-US" sz="106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يفضل المعامل التي تتيح ارسال الكتروني للنتائج</a:t>
            </a:r>
            <a:endParaRPr kumimoji="0" lang="en-US" altLang="en-US" sz="106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21548" y="505981"/>
            <a:ext cx="2300559" cy="148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682" tIns="40341" rIns="80682" bIns="40341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59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ar-EG" altLang="en-US" sz="88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ف</a:t>
            </a:r>
            <a:r>
              <a:rPr kumimoji="0" lang="ar-SA" altLang="en-US" sz="88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قدان الوزن بطريقة صحية ومراقبة تأثير</a:t>
            </a:r>
            <a:r>
              <a:rPr kumimoji="0" lang="ar-EG" altLang="en-US" sz="88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ئ</a:t>
            </a:r>
            <a:r>
              <a:rPr kumimoji="0" lang="ar-SA" altLang="en-US" sz="88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النظام الغذائي على صحته</a:t>
            </a:r>
            <a:r>
              <a:rPr kumimoji="0" lang="en-US" altLang="en-US" sz="88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88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ar-SA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التأكد من أن فقدان الوزن لا يسبب له نقصًا في الفيتامينات أو المعادن الأساسية</a:t>
            </a:r>
            <a:r>
              <a:rPr kumimoji="0" lang="en-US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97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ar-SA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تجنب أي مضاعفات صحية قد تنجم عن اتباع حمية غذائية قاسية</a:t>
            </a:r>
            <a:r>
              <a:rPr kumimoji="0" lang="en-US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97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ar-SA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متابعة التحاليل الطبية لضمان سلامة وظائف الجسم أثناء فقدان الوزن</a:t>
            </a:r>
            <a:r>
              <a:rPr kumimoji="0" lang="en-US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97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 rot="10800000" flipV="1">
            <a:off x="5087192" y="2418839"/>
            <a:ext cx="1894009" cy="141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682" tIns="40341" rIns="80682" bIns="40341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97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ar-SA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عدم معرفته بأهمية بعض التحاليل التي يجب إجراؤها أثناء الرجيم</a:t>
            </a:r>
            <a:r>
              <a:rPr kumimoji="0" lang="en-US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97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ar-SA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البحث عن معمل تحاليل يقدم خدمات موثوقة بأسعار مناسبة</a:t>
            </a:r>
            <a:r>
              <a:rPr kumimoji="0" lang="en-US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97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ar-SA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عدم توافر الوقت الكافي للذهاب إلى المعمل بسبب ضغط العمل</a:t>
            </a:r>
            <a:r>
              <a:rPr kumimoji="0" lang="en-US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97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ar-SA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الخوف من  نتائج التحاليل التي قد تشير إلى مشاكل صحية غير متوقع</a:t>
            </a:r>
            <a:r>
              <a:rPr kumimoji="0" lang="ar-EG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ة</a:t>
            </a:r>
            <a:r>
              <a:rPr kumimoji="0" lang="en-US" altLang="en-US" sz="97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97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58471" y="-161925"/>
            <a:ext cx="2317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0682" tIns="40341" rIns="80682" bIns="40341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59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images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1535" y="506095"/>
            <a:ext cx="2040255" cy="1608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1658471" y="-88"/>
            <a:ext cx="9009529" cy="6858000"/>
          </a:xfrm>
          <a:prstGeom prst="rect">
            <a:avLst/>
          </a:prstGeom>
          <a:solidFill>
            <a:srgbClr val="EAD1D8">
              <a:alpha val="8380"/>
            </a:srgbClr>
          </a:solidFill>
          <a:ln>
            <a:noFill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84" name="Google Shape;184;p28"/>
          <p:cNvSpPr/>
          <p:nvPr/>
        </p:nvSpPr>
        <p:spPr>
          <a:xfrm>
            <a:off x="4843879" y="439229"/>
            <a:ext cx="2445882" cy="17809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 dirty="0"/>
          </a:p>
        </p:txBody>
      </p:sp>
      <p:sp>
        <p:nvSpPr>
          <p:cNvPr id="185" name="Google Shape;185;p28"/>
          <p:cNvSpPr txBox="1"/>
          <p:nvPr/>
        </p:nvSpPr>
        <p:spPr>
          <a:xfrm>
            <a:off x="2002853" y="2078868"/>
            <a:ext cx="2445882" cy="124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530" dirty="0">
                <a:solidFill>
                  <a:srgbClr val="434343"/>
                </a:solidFill>
                <a:latin typeface="Lora Regular"/>
                <a:ea typeface="Lora Regular"/>
                <a:cs typeface="Lora Regular"/>
                <a:sym typeface="Lora Regular"/>
              </a:rPr>
              <a:t>Ebrahim El said</a:t>
            </a:r>
            <a:endParaRPr sz="3530" dirty="0">
              <a:solidFill>
                <a:srgbClr val="43434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4294967295"/>
          </p:nvPr>
        </p:nvSpPr>
        <p:spPr>
          <a:xfrm>
            <a:off x="1991379" y="3207784"/>
            <a:ext cx="2300559" cy="993971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5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Background &amp; Demographics</a:t>
            </a:r>
            <a:br>
              <a:rPr lang="en-GB" sz="141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Job? Career path? Family? Lifestyle? Spending habits? Age? Income? Location? Gender identity?</a:t>
            </a:r>
            <a:endParaRPr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1989596" y="4037449"/>
            <a:ext cx="2445882" cy="23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-SA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Ag</a:t>
            </a:r>
            <a:r>
              <a:rPr lang="ar-SA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         </a:t>
            </a: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60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Location</a:t>
            </a:r>
            <a:r>
              <a:rPr lang="ar-SA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دمياط القديمه: 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Gender</a:t>
            </a:r>
            <a:r>
              <a:rPr lang="ar-SA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:male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Education</a:t>
            </a:r>
            <a:r>
              <a:rPr lang="ar-SA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تعليم متوسط  : 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Profession</a:t>
            </a:r>
            <a:r>
              <a:rPr lang="ar-SA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b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نجار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Marital Status :</a:t>
            </a:r>
            <a:r>
              <a:rPr lang="ar-SA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 </a:t>
            </a: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married     </a:t>
            </a:r>
            <a:r>
              <a:rPr lang="ar-SA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</a:t>
            </a:r>
            <a:endParaRPr lang="en-GB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Income  : 8000</a:t>
            </a:r>
            <a:endParaRPr lang="en-GB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Childern</a:t>
            </a: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: 3 married 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89" name="Google Shape;189;p28"/>
          <p:cNvCxnSpPr/>
          <p:nvPr/>
        </p:nvCxnSpPr>
        <p:spPr>
          <a:xfrm>
            <a:off x="2090029" y="3180248"/>
            <a:ext cx="1176882" cy="0"/>
          </a:xfrm>
          <a:prstGeom prst="straightConnector1">
            <a:avLst/>
          </a:prstGeom>
          <a:noFill/>
          <a:ln w="38100" cap="flat" cmpd="sng">
            <a:solidFill>
              <a:srgbClr val="D0B7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8"/>
          <p:cNvSpPr txBox="1">
            <a:spLocks noGrp="1"/>
          </p:cNvSpPr>
          <p:nvPr>
            <p:ph type="body" idx="4294967295"/>
          </p:nvPr>
        </p:nvSpPr>
        <p:spPr>
          <a:xfrm>
            <a:off x="4911926" y="475566"/>
            <a:ext cx="2300559" cy="1099632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9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Goals/Aspirations</a:t>
            </a:r>
            <a:br>
              <a:rPr lang="en-US" sz="141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sz="2205" dirty="0"/>
              <a:t>What they aim to achieve personally and professionally.</a:t>
            </a:r>
            <a:endParaRPr lang="en-US" sz="2205" b="1" dirty="0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5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Primary/secondary goals? Personal vs professional goals? Top metrics they track? Motivations?</a:t>
            </a:r>
            <a:endParaRPr lang="en-GB" sz="220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7608441" y="397721"/>
            <a:ext cx="2445882" cy="28929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90"/>
          </a:p>
        </p:txBody>
      </p:sp>
      <p:sp>
        <p:nvSpPr>
          <p:cNvPr id="193" name="Google Shape;193;p28"/>
          <p:cNvSpPr/>
          <p:nvPr/>
        </p:nvSpPr>
        <p:spPr>
          <a:xfrm>
            <a:off x="4839265" y="4115293"/>
            <a:ext cx="2445882" cy="25842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Personality Traits</a:t>
            </a:r>
            <a:endParaRPr lang="en-US" sz="159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" i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اجتماعى</a:t>
            </a:r>
            <a:r>
              <a:rPr lang="en-GB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و </a:t>
            </a:r>
            <a:r>
              <a:rPr lang="en-GB" sz="880" i="1" dirty="0" err="1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بيحب</a:t>
            </a:r>
            <a:r>
              <a:rPr lang="en-GB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i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يجرب</a:t>
            </a:r>
            <a:r>
              <a:rPr lang="en-GB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i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أشياء</a:t>
            </a:r>
            <a:r>
              <a:rPr lang="en-GB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i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جديده</a:t>
            </a:r>
            <a:r>
              <a:rPr lang="en-GB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ar-EG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وعندما يج</a:t>
            </a:r>
            <a:r>
              <a:rPr lang="en-GB" sz="880" i="1" dirty="0" err="1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رب</a:t>
            </a:r>
            <a:r>
              <a:rPr lang="en-GB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i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خدمه</a:t>
            </a:r>
            <a:r>
              <a:rPr lang="en-GB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i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وتعجبه</a:t>
            </a:r>
            <a:r>
              <a:rPr lang="en-GB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i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بيحب</a:t>
            </a:r>
            <a:r>
              <a:rPr lang="en-GB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i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يكمل</a:t>
            </a:r>
            <a:r>
              <a:rPr lang="en-GB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i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معاهم</a:t>
            </a:r>
            <a:endParaRPr 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590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235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Values &amp; Beliefs</a:t>
            </a:r>
            <a:endParaRPr lang="en-GB" sz="1235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EG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يهتم بصحته و صحة أحفاده و عائلته </a:t>
            </a:r>
            <a:endParaRPr lang="en-GB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>
              <a:lnSpc>
                <a:spcPct val="115000"/>
              </a:lnSpc>
            </a:pPr>
            <a:r>
              <a:rPr lang="en-GB" sz="159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Lifestyle</a:t>
            </a:r>
            <a:endParaRPr lang="en-GB" sz="1590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ar-EG" altLang="en-US" sz="88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يحب مقابلة أحفاده و الحكى معهم</a:t>
            </a:r>
            <a:r>
              <a:rPr kumimoji="0" lang="ar-EG" altLang="en-US" sz="88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و يحب </a:t>
            </a:r>
            <a:r>
              <a:rPr kumimoji="0" lang="ar-EG" altLang="en-US" sz="88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لعب الطاولة</a:t>
            </a:r>
            <a:r>
              <a:rPr kumimoji="0" lang="ar-EG" altLang="en-US" sz="88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و مقابلة أصدقاؤه على القهوه </a:t>
            </a:r>
            <a:endParaRPr lang="en-GB" sz="880" i="1" dirty="0">
              <a:solidFill>
                <a:srgbClr val="4343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7608441" y="3552898"/>
            <a:ext cx="2445882" cy="28929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4294967295"/>
          </p:nvPr>
        </p:nvSpPr>
        <p:spPr>
          <a:xfrm>
            <a:off x="7681103" y="475566"/>
            <a:ext cx="2300559" cy="580374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2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Behavioral </a:t>
            </a:r>
            <a:r>
              <a:rPr lang="en-US" sz="176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Information</a:t>
            </a:r>
            <a:br>
              <a:rPr lang="en-US" sz="247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4294967295"/>
          </p:nvPr>
        </p:nvSpPr>
        <p:spPr>
          <a:xfrm>
            <a:off x="7681103" y="3671051"/>
            <a:ext cx="2300559" cy="2399548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Motivations &amp; Influences</a:t>
            </a:r>
            <a:endParaRPr lang="en-US" sz="220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buNone/>
            </a:pPr>
            <a:endParaRPr lang="en-US" sz="1855" dirty="0">
              <a:sym typeface="Roboto" panose="02000000000000000000"/>
            </a:endParaRPr>
          </a:p>
          <a:p>
            <a:pPr marL="88900" indent="0">
              <a:buNone/>
            </a:pPr>
            <a:r>
              <a:rPr lang="en-US" sz="1855" dirty="0" smtClean="0"/>
              <a:t>Motivators: </a:t>
            </a:r>
            <a:r>
              <a:rPr lang="ar-EG" sz="1855" dirty="0" smtClean="0"/>
              <a:t>احتياجه للخدمه اللى هيشتريها مقابل سعرها</a:t>
            </a:r>
            <a:endParaRPr lang="en-US" sz="1855" dirty="0"/>
          </a:p>
          <a:p>
            <a:pPr marL="88900" indent="0">
              <a:buNone/>
            </a:pPr>
            <a:r>
              <a:rPr lang="en-US" sz="1855" dirty="0"/>
              <a:t>Influences: </a:t>
            </a:r>
            <a:r>
              <a:rPr lang="en-US" sz="1855" dirty="0" smtClean="0"/>
              <a:t>(</a:t>
            </a:r>
            <a:r>
              <a:rPr lang="en-US" sz="1855" dirty="0"/>
              <a:t>friends, </a:t>
            </a:r>
            <a:r>
              <a:rPr lang="en-US" sz="1855" dirty="0" smtClean="0"/>
              <a:t>family</a:t>
            </a:r>
            <a:r>
              <a:rPr lang="ar-EG" sz="1855" dirty="0" smtClean="0"/>
              <a:t>(</a:t>
            </a:r>
            <a:r>
              <a:rPr lang="en-US" sz="1855" dirty="0" smtClean="0"/>
              <a:t> </a:t>
            </a:r>
            <a:endParaRPr lang="ar-EG" sz="1855" dirty="0" smtClean="0"/>
          </a:p>
          <a:p>
            <a:pPr marL="88900" indent="0">
              <a:buNone/>
            </a:pPr>
            <a:r>
              <a:rPr lang="en-US" sz="1855" dirty="0" smtClean="0"/>
              <a:t>Media </a:t>
            </a:r>
            <a:r>
              <a:rPr lang="en-US" sz="1855" dirty="0"/>
              <a:t>Consumption: Preferred media channels </a:t>
            </a:r>
            <a:r>
              <a:rPr lang="en-US" sz="1855" dirty="0" smtClean="0"/>
              <a:t>(</a:t>
            </a:r>
            <a:r>
              <a:rPr lang="en-US" sz="1855" dirty="0" err="1" smtClean="0"/>
              <a:t>facebook</a:t>
            </a:r>
            <a:r>
              <a:rPr lang="en-US" sz="1855" dirty="0" smtClean="0"/>
              <a:t>, </a:t>
            </a:r>
            <a:r>
              <a:rPr lang="en-US" sz="1855" dirty="0" err="1" smtClean="0"/>
              <a:t>whatsapp</a:t>
            </a:r>
            <a:r>
              <a:rPr lang="en-US" sz="1855" dirty="0" smtClean="0"/>
              <a:t>).</a:t>
            </a:r>
            <a:endParaRPr lang="en-US" sz="1855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4294967295"/>
          </p:nvPr>
        </p:nvSpPr>
        <p:spPr>
          <a:xfrm>
            <a:off x="4780021" y="1337216"/>
            <a:ext cx="2141419" cy="921876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52500" lnSpcReduction="20000"/>
          </a:bodyPr>
          <a:lstStyle/>
          <a:p>
            <a:pPr marL="365760" lvl="0" indent="-20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محتاج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معمل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تحاليل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يحسن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التعامل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مع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المرضى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و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لا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ينتظر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وقت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كبير</a:t>
            </a:r>
            <a:endParaRPr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نفسه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فى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معمل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تحاليل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يفكره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بمواعيد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التحاليل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ar-EG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الدورية </a:t>
            </a:r>
            <a:r>
              <a:rPr lang="en-GB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و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يشرحله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نت</a:t>
            </a:r>
            <a:r>
              <a:rPr lang="ar-EG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ائ</a:t>
            </a:r>
            <a:r>
              <a:rPr lang="en-GB" sz="880" dirty="0" err="1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جه</a:t>
            </a:r>
            <a:r>
              <a:rPr lang="ar-EG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</a:t>
            </a:r>
            <a:r>
              <a:rPr lang="en-GB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بطريقه</a:t>
            </a:r>
            <a:r>
              <a:rPr lang="en-GB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بسيطه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و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يقدم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ليه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النصايح</a:t>
            </a:r>
            <a:endParaRPr lang="en-GB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عاوز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معمل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تحاليل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يثق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فى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النتائج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بتاعته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ويعتبره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صديق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العائله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علشان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يبعت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أحفاده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يعملوا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تحاليل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صوره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دم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ويطمن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عليهم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باستمرار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أسعاره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مناسبه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و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بيعمل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باقات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للأسر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أو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خصومات</a:t>
            </a:r>
            <a:endParaRPr lang="en-GB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معمل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التحاليل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يبعتله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ar-EG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</a:t>
            </a:r>
            <a:r>
              <a:rPr lang="en-GB" sz="880" dirty="0" err="1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نتايج</a:t>
            </a:r>
            <a:r>
              <a:rPr lang="ar-EG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على</a:t>
            </a:r>
            <a:r>
              <a:rPr lang="en-GB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الواتساب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لأنه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مش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ar-EG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بيحب</a:t>
            </a:r>
            <a:r>
              <a:rPr lang="en-GB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الخروج</a:t>
            </a:r>
            <a:r>
              <a:rPr lang="ar-EG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كثيرا</a:t>
            </a:r>
            <a:endParaRPr lang="en-GB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 panose="02000000000000000000"/>
              <a:buChar char="●"/>
            </a:pPr>
            <a:endParaRPr lang="en-GB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4294967295"/>
          </p:nvPr>
        </p:nvSpPr>
        <p:spPr>
          <a:xfrm>
            <a:off x="7679158" y="1777677"/>
            <a:ext cx="2112202" cy="1636147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/>
          </a:bodyPr>
          <a:lstStyle/>
          <a:p>
            <a:pPr marL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endParaRPr lang="en-US" sz="88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endParaRPr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192;p28"/>
          <p:cNvSpPr/>
          <p:nvPr/>
        </p:nvSpPr>
        <p:spPr>
          <a:xfrm>
            <a:off x="4848886" y="2256507"/>
            <a:ext cx="2445882" cy="17809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4" name="Google Shape;195;p28"/>
          <p:cNvSpPr txBox="1"/>
          <p:nvPr/>
        </p:nvSpPr>
        <p:spPr>
          <a:xfrm>
            <a:off x="4921548" y="2334353"/>
            <a:ext cx="2300559" cy="9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212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Challenges/Pain Points</a:t>
            </a:r>
            <a:br>
              <a:rPr lang="en-US" sz="247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1235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does this person struggle with in relation to meeting goals? What serves as a roadblock for this person’s success? Problems they need solutions for.</a:t>
            </a: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99;p28"/>
          <p:cNvSpPr txBox="1"/>
          <p:nvPr/>
        </p:nvSpPr>
        <p:spPr>
          <a:xfrm>
            <a:off x="4766603" y="3118158"/>
            <a:ext cx="2300559" cy="9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عنده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مرض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السكرى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و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الضغط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و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مشاكل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فى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القلب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و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بينسى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يعمل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تحاليل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المتابعه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لوظائف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الكبد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والكلى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والسيولة</a:t>
            </a:r>
            <a:endParaRPr lang="en-US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ar-EG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لا يحب الانتظار</a:t>
            </a:r>
            <a:endParaRPr lang="ar-EG" sz="880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endParaRPr lang="en-US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" name="Google Shape;191;p28"/>
          <p:cNvSpPr txBox="1"/>
          <p:nvPr/>
        </p:nvSpPr>
        <p:spPr>
          <a:xfrm>
            <a:off x="7681103" y="787400"/>
            <a:ext cx="2300559" cy="164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sz="880" dirty="0">
                <a:sym typeface="Roboto" panose="02000000000000000000"/>
              </a:rPr>
              <a:t>Buying Behavior: </a:t>
            </a:r>
            <a:r>
              <a:rPr lang="ar-EG" altLang="en-US" sz="880" dirty="0" smtClean="0"/>
              <a:t>بيأخد قرار الشرا بناء على الخدمه اللى هيتلاقاها و مدى احتياجه ليها</a:t>
            </a:r>
            <a:endParaRPr lang="en-US" altLang="en-US" sz="880" dirty="0"/>
          </a:p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sz="880" dirty="0"/>
              <a:t>Product Usage: </a:t>
            </a:r>
            <a:r>
              <a:rPr lang="ar-EG" sz="880" dirty="0" smtClean="0"/>
              <a:t>بيحتاج يحلل كل 6 شهور تحليل سيوله و تحليل وظائف كبد وكلى كل من 6 شهور لسنه</a:t>
            </a:r>
            <a:endParaRPr lang="en-US" sz="880" dirty="0"/>
          </a:p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altLang="en-US" sz="880" dirty="0"/>
              <a:t>Technology Usage: </a:t>
            </a:r>
            <a:r>
              <a:rPr lang="en-US" altLang="en-US" sz="880" dirty="0" err="1" smtClean="0"/>
              <a:t>whatsapp</a:t>
            </a:r>
            <a:r>
              <a:rPr lang="en-US" altLang="en-US" sz="880" dirty="0" smtClean="0"/>
              <a:t>, </a:t>
            </a:r>
            <a:r>
              <a:rPr lang="en-US" altLang="en-US" sz="880" dirty="0" err="1" smtClean="0"/>
              <a:t>facebook</a:t>
            </a:r>
            <a:endParaRPr lang="en-US" altLang="en-US" sz="880" dirty="0"/>
          </a:p>
        </p:txBody>
      </p:sp>
      <p:sp>
        <p:nvSpPr>
          <p:cNvPr id="13" name="Google Shape;195;p28"/>
          <p:cNvSpPr txBox="1"/>
          <p:nvPr/>
        </p:nvSpPr>
        <p:spPr>
          <a:xfrm>
            <a:off x="4834651" y="67046"/>
            <a:ext cx="2300559" cy="33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123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Psychographic Information</a:t>
            </a:r>
            <a:br>
              <a:rPr lang="en-US" sz="1235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5577" y="143727"/>
            <a:ext cx="2026407" cy="20355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1658471" y="-88"/>
            <a:ext cx="9009529" cy="6858000"/>
          </a:xfrm>
          <a:prstGeom prst="rect">
            <a:avLst/>
          </a:prstGeom>
          <a:solidFill>
            <a:srgbClr val="EAD1D8">
              <a:alpha val="8380"/>
            </a:srgbClr>
          </a:solidFill>
          <a:ln>
            <a:noFill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84" name="Google Shape;184;p28"/>
          <p:cNvSpPr/>
          <p:nvPr/>
        </p:nvSpPr>
        <p:spPr>
          <a:xfrm>
            <a:off x="4848886" y="436607"/>
            <a:ext cx="2445882" cy="17809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85" name="Google Shape;185;p28"/>
          <p:cNvSpPr txBox="1"/>
          <p:nvPr/>
        </p:nvSpPr>
        <p:spPr>
          <a:xfrm>
            <a:off x="2002853" y="2078868"/>
            <a:ext cx="2445882" cy="124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30" dirty="0" smtClean="0">
                <a:solidFill>
                  <a:srgbClr val="434343"/>
                </a:solidFill>
                <a:latin typeface="Lora Regular"/>
                <a:ea typeface="Lora Regular"/>
                <a:cs typeface="Lora Regular"/>
                <a:sym typeface="Lora Regular"/>
              </a:rPr>
              <a:t>Omar Osama</a:t>
            </a:r>
            <a:endParaRPr sz="3530" dirty="0">
              <a:solidFill>
                <a:srgbClr val="43434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4294967295"/>
          </p:nvPr>
        </p:nvSpPr>
        <p:spPr>
          <a:xfrm>
            <a:off x="1991379" y="3207784"/>
            <a:ext cx="2300559" cy="993971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5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Background &amp; Demographics</a:t>
            </a:r>
            <a:br>
              <a:rPr lang="en-GB" sz="141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Job? Career path? Family? Lifestyle? Spending habits? Age? Income? Location? Gender identity?</a:t>
            </a:r>
            <a:endParaRPr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1989596" y="4037449"/>
            <a:ext cx="2445882" cy="23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Age: 40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Location: dammietta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Gender: male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spcBef>
                <a:spcPts val="1200"/>
              </a:spcBef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Education: </a:t>
            </a:r>
            <a:r>
              <a:rPr lang="en-US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Bachelor's degree in Engineering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spcBef>
                <a:spcPts val="1200"/>
              </a:spcBef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Profession: </a:t>
            </a:r>
            <a:r>
              <a:rPr lang="en-US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Petroleum Engineer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Marital </a:t>
            </a: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Status: married</a:t>
            </a:r>
            <a:endParaRPr lang="en-GB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Income: 15000</a:t>
            </a:r>
            <a:endParaRPr lang="en-GB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Childern: 3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89" name="Google Shape;189;p28"/>
          <p:cNvCxnSpPr/>
          <p:nvPr/>
        </p:nvCxnSpPr>
        <p:spPr>
          <a:xfrm>
            <a:off x="2090029" y="3180248"/>
            <a:ext cx="1176882" cy="0"/>
          </a:xfrm>
          <a:prstGeom prst="straightConnector1">
            <a:avLst/>
          </a:prstGeom>
          <a:noFill/>
          <a:ln w="38100" cap="flat" cmpd="sng">
            <a:solidFill>
              <a:srgbClr val="D0B7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8"/>
          <p:cNvSpPr txBox="1">
            <a:spLocks noGrp="1"/>
          </p:cNvSpPr>
          <p:nvPr>
            <p:ph type="body" idx="4294967295"/>
          </p:nvPr>
        </p:nvSpPr>
        <p:spPr>
          <a:xfrm>
            <a:off x="4961036" y="88670"/>
            <a:ext cx="2300559" cy="1099632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Goals/Aspirations</a:t>
            </a:r>
            <a:br>
              <a:rPr lang="en-US" sz="141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endParaRPr 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7608441" y="397721"/>
            <a:ext cx="2445882" cy="28929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90"/>
          </a:p>
        </p:txBody>
      </p:sp>
      <p:sp>
        <p:nvSpPr>
          <p:cNvPr id="193" name="Google Shape;193;p28"/>
          <p:cNvSpPr/>
          <p:nvPr/>
        </p:nvSpPr>
        <p:spPr>
          <a:xfrm>
            <a:off x="4848886" y="4073599"/>
            <a:ext cx="2445882" cy="25842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Personality Traits</a:t>
            </a:r>
            <a:endParaRPr lang="en-US" sz="159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lnSpc>
                <a:spcPct val="115000"/>
              </a:lnSpc>
            </a:pPr>
            <a:r>
              <a:rPr lang="en-US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Prefers quick, direct solutions that save time and effort</a:t>
            </a:r>
            <a:r>
              <a:rPr lang="en-US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lang="en-US" sz="880" i="1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lnSpc>
                <a:spcPct val="115000"/>
              </a:lnSpc>
            </a:pPr>
            <a:r>
              <a:rPr lang="en-US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Feels </a:t>
            </a:r>
            <a:r>
              <a:rPr lang="en-US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duty to care for his father but struggles with time constraints due to </a:t>
            </a:r>
            <a:r>
              <a:rPr lang="en-US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work.</a:t>
            </a:r>
            <a:endParaRPr lang="en-US" sz="880" i="1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lnSpc>
                <a:spcPct val="115000"/>
              </a:lnSpc>
            </a:pPr>
            <a:r>
              <a:rPr lang="en-US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Doesn’t </a:t>
            </a:r>
            <a:r>
              <a:rPr lang="en-US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trust services easily and prefers recommendations and reviews before making a decision.</a:t>
            </a:r>
            <a:endParaRPr lang="en-GB" sz="1235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Values &amp; Beliefs</a:t>
            </a:r>
            <a:endParaRPr lang="en-GB" sz="1235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lnSpc>
                <a:spcPct val="115000"/>
              </a:lnSpc>
            </a:pPr>
            <a:r>
              <a:rPr lang="en-US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Prioritizes his </a:t>
            </a:r>
            <a:r>
              <a:rPr lang="en-US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family and his father’s </a:t>
            </a:r>
            <a:r>
              <a:rPr lang="en-US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well-being and seeks the best possible care with minimal hassle.</a:t>
            </a:r>
            <a:endParaRPr lang="en-GB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>
              <a:lnSpc>
                <a:spcPct val="115000"/>
              </a:lnSpc>
            </a:pPr>
            <a:r>
              <a:rPr lang="en-GB" sz="159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Lifestyle</a:t>
            </a:r>
            <a:endParaRPr lang="en-GB" sz="1590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lnSpc>
                <a:spcPct val="115000"/>
              </a:lnSpc>
            </a:pPr>
            <a:r>
              <a:rPr lang="en-US" altLang="en-US" sz="88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Spends long hours at </a:t>
            </a:r>
            <a:r>
              <a:rPr lang="en-US" altLang="en-US" sz="88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work, go </a:t>
            </a:r>
            <a:r>
              <a:rPr lang="en-US" altLang="en-US" sz="88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the </a:t>
            </a:r>
            <a:r>
              <a:rPr lang="en-US" altLang="en-US" sz="88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gym.</a:t>
            </a:r>
            <a:endParaRPr lang="en-US" altLang="en-US" sz="880" dirty="0" smtClean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>
              <a:lnSpc>
                <a:spcPct val="115000"/>
              </a:lnSpc>
            </a:pPr>
            <a:r>
              <a:rPr lang="en-US" altLang="en-US" sz="88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Tech-Savvy </a:t>
            </a:r>
            <a:r>
              <a:rPr lang="en-US" altLang="en-US" sz="88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&amp; Digital </a:t>
            </a:r>
            <a:r>
              <a:rPr lang="en-US" altLang="en-US" sz="88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Consumer</a:t>
            </a:r>
            <a:endParaRPr lang="en-GB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7608441" y="3552898"/>
            <a:ext cx="2445882" cy="28929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4294967295"/>
          </p:nvPr>
        </p:nvSpPr>
        <p:spPr>
          <a:xfrm>
            <a:off x="7681103" y="475566"/>
            <a:ext cx="2300559" cy="580374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2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Behavioral </a:t>
            </a:r>
            <a:r>
              <a:rPr lang="en-US" sz="176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Information</a:t>
            </a:r>
            <a:br>
              <a:rPr lang="en-US" sz="247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4294967295"/>
          </p:nvPr>
        </p:nvSpPr>
        <p:spPr>
          <a:xfrm>
            <a:off x="7681103" y="3671051"/>
            <a:ext cx="2300559" cy="2399548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5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Motivations &amp; Influences</a:t>
            </a:r>
            <a:endParaRPr lang="en-US" sz="220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buNone/>
            </a:pPr>
            <a:endParaRPr lang="en-US" sz="1855" dirty="0">
              <a:sym typeface="Roboto" panose="02000000000000000000"/>
            </a:endParaRPr>
          </a:p>
          <a:p>
            <a:pPr marL="88900" indent="0">
              <a:buNone/>
            </a:pPr>
            <a:r>
              <a:rPr lang="en-US" sz="1855" dirty="0"/>
              <a:t>Motivators: Wants the best care for his father with </a:t>
            </a:r>
            <a:r>
              <a:rPr lang="en-US" sz="1855" dirty="0" smtClean="0"/>
              <a:t>minimal efforts. </a:t>
            </a:r>
            <a:endParaRPr lang="en-US" sz="1855" dirty="0" smtClean="0"/>
          </a:p>
          <a:p>
            <a:pPr marL="88900" indent="0">
              <a:buNone/>
            </a:pPr>
            <a:r>
              <a:rPr lang="en-US" sz="1855" dirty="0" smtClean="0"/>
              <a:t>Influences: doctor recommendations, friends, family, reviews</a:t>
            </a:r>
            <a:endParaRPr lang="en-US" sz="1855" dirty="0"/>
          </a:p>
          <a:p>
            <a:pPr marL="88900" indent="0">
              <a:buNone/>
            </a:pPr>
            <a:r>
              <a:rPr lang="en-US" sz="1855" dirty="0"/>
              <a:t>Media Consumption: Preferred media channels </a:t>
            </a:r>
            <a:r>
              <a:rPr lang="en-US" sz="1855" dirty="0" smtClean="0"/>
              <a:t>face book, you tube</a:t>
            </a:r>
            <a:r>
              <a:rPr lang="en-US" sz="1855" dirty="0"/>
              <a:t>, Instagram, medical websites for senior healthcare insights.</a:t>
            </a:r>
            <a:endParaRPr 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4294967295"/>
          </p:nvPr>
        </p:nvSpPr>
        <p:spPr>
          <a:xfrm>
            <a:off x="4488382" y="396212"/>
            <a:ext cx="2886078" cy="1878184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25000" lnSpcReduction="20000"/>
          </a:bodyPr>
          <a:lstStyle/>
          <a:p>
            <a:pPr marL="365760" lvl="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sz="3705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Looks for a reliable lab that provides accurate and fast </a:t>
            </a:r>
            <a:r>
              <a:rPr lang="en-US" sz="370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results</a:t>
            </a:r>
            <a:r>
              <a:rPr lang="en-US" sz="3705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370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</a:t>
            </a:r>
            <a:r>
              <a:rPr lang="en-US" sz="3705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his father and </a:t>
            </a:r>
            <a:r>
              <a:rPr lang="en-US" sz="370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runs </a:t>
            </a:r>
            <a:r>
              <a:rPr lang="en-US" sz="3705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by experienced doctors who offer professional medical advice.</a:t>
            </a:r>
            <a:endParaRPr lang="en-US" sz="3705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sz="3705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Prefers convenient services like home sample </a:t>
            </a:r>
            <a:r>
              <a:rPr lang="en-US" sz="370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collection and </a:t>
            </a:r>
            <a:r>
              <a:rPr lang="en-US" sz="3705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digital result </a:t>
            </a:r>
            <a:r>
              <a:rPr lang="en-US" sz="370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delivery and digital payment like </a:t>
            </a:r>
            <a:r>
              <a:rPr lang="en-US" sz="3705" dirty="0" err="1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vodafone</a:t>
            </a:r>
            <a:r>
              <a:rPr lang="en-US" sz="370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cash and </a:t>
            </a:r>
            <a:r>
              <a:rPr lang="en-US" sz="3705" dirty="0" err="1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instapay</a:t>
            </a:r>
            <a:endParaRPr lang="en-US" sz="3705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sz="3705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Wants clear, easy-to-understand explanations of test results</a:t>
            </a:r>
            <a:r>
              <a:rPr lang="en-US" sz="370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lang="en-US" sz="3705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sz="3705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Ensures his father’s health by arranging regular medical tests.</a:t>
            </a:r>
            <a:endParaRPr lang="en-US" sz="3705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endParaRPr lang="en-US" sz="880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endParaRPr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192;p28"/>
          <p:cNvSpPr/>
          <p:nvPr/>
        </p:nvSpPr>
        <p:spPr>
          <a:xfrm>
            <a:off x="4848886" y="2256507"/>
            <a:ext cx="2445882" cy="17809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4" name="Google Shape;195;p28"/>
          <p:cNvSpPr txBox="1"/>
          <p:nvPr/>
        </p:nvSpPr>
        <p:spPr>
          <a:xfrm>
            <a:off x="4848886" y="2168300"/>
            <a:ext cx="2300559" cy="9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150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Challenges/Pain Points</a:t>
            </a:r>
            <a:br>
              <a:rPr lang="en-US" sz="247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99;p28"/>
          <p:cNvSpPr txBox="1"/>
          <p:nvPr/>
        </p:nvSpPr>
        <p:spPr>
          <a:xfrm>
            <a:off x="4636320" y="2454102"/>
            <a:ext cx="2528165" cy="14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sz="925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His demanding job leaves little time to accompany his father for medical tests</a:t>
            </a:r>
            <a:r>
              <a:rPr lang="en-US" sz="92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lang="en-US" sz="925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sz="92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Worries </a:t>
            </a:r>
            <a:r>
              <a:rPr lang="en-US" sz="925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about his father’s health and seeks trustworthy, efficient service</a:t>
            </a:r>
            <a:r>
              <a:rPr lang="en-US" sz="92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lang="en-US" sz="925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sz="92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Struggles </a:t>
            </a:r>
            <a:r>
              <a:rPr lang="en-US" sz="925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understand some medical terminologies in test reports</a:t>
            </a:r>
            <a:r>
              <a:rPr lang="en-US" sz="92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</a:t>
            </a:r>
            <a:endParaRPr lang="en-US" sz="925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sz="92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Concerned </a:t>
            </a:r>
            <a:r>
              <a:rPr lang="en-US" sz="925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about overpriced or unreliable lab services.</a:t>
            </a:r>
            <a:endParaRPr lang="en-US" sz="925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" name="Google Shape;191;p28"/>
          <p:cNvSpPr txBox="1"/>
          <p:nvPr/>
        </p:nvSpPr>
        <p:spPr>
          <a:xfrm>
            <a:off x="7597771" y="918026"/>
            <a:ext cx="2300559" cy="164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sz="880" dirty="0">
                <a:sym typeface="Roboto" panose="02000000000000000000"/>
              </a:rPr>
              <a:t>Buying </a:t>
            </a:r>
            <a:r>
              <a:rPr lang="en-US" sz="880" dirty="0" smtClean="0">
                <a:sym typeface="Roboto" panose="02000000000000000000"/>
              </a:rPr>
              <a:t>Behavior: Prefers </a:t>
            </a:r>
            <a:r>
              <a:rPr lang="en-US" sz="880" dirty="0">
                <a:sym typeface="Roboto" panose="02000000000000000000"/>
              </a:rPr>
              <a:t>labs recommended by doctors and friends</a:t>
            </a:r>
            <a:r>
              <a:rPr lang="en-US" sz="880" dirty="0" smtClean="0">
                <a:sym typeface="Roboto" panose="02000000000000000000"/>
              </a:rPr>
              <a:t>. </a:t>
            </a:r>
            <a:r>
              <a:rPr lang="en-US" sz="880" dirty="0">
                <a:sym typeface="Roboto" panose="02000000000000000000"/>
              </a:rPr>
              <a:t>online </a:t>
            </a:r>
            <a:r>
              <a:rPr lang="en-US" sz="880" dirty="0" smtClean="0">
                <a:sym typeface="Roboto" panose="02000000000000000000"/>
              </a:rPr>
              <a:t>Prefers </a:t>
            </a:r>
            <a:r>
              <a:rPr lang="en-US" sz="880" dirty="0">
                <a:sym typeface="Roboto" panose="02000000000000000000"/>
              </a:rPr>
              <a:t>digital payments </a:t>
            </a:r>
            <a:endParaRPr lang="en-US" sz="880" dirty="0" smtClean="0">
              <a:sym typeface="Roboto" panose="02000000000000000000"/>
            </a:endParaRPr>
          </a:p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sz="880" dirty="0" smtClean="0"/>
              <a:t>Product </a:t>
            </a:r>
            <a:r>
              <a:rPr lang="en-US" sz="880" dirty="0"/>
              <a:t>Usage: Requires regular tests for his father, including diabetes, </a:t>
            </a:r>
            <a:r>
              <a:rPr lang="en-US" sz="880" dirty="0" smtClean="0"/>
              <a:t>thyroid, kidney </a:t>
            </a:r>
            <a:r>
              <a:rPr lang="en-US" sz="880" dirty="0"/>
              <a:t>and liver function, and heart screenings.</a:t>
            </a:r>
            <a:endParaRPr lang="en-US" sz="880" dirty="0"/>
          </a:p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altLang="en-US" sz="880" dirty="0"/>
              <a:t>Technology Usage: </a:t>
            </a:r>
            <a:r>
              <a:rPr lang="en-US" altLang="en-US" sz="880" dirty="0" smtClean="0"/>
              <a:t>mobile, </a:t>
            </a:r>
            <a:r>
              <a:rPr lang="en-US" altLang="en-US" sz="880" dirty="0" err="1" smtClean="0"/>
              <a:t>whatsapp</a:t>
            </a:r>
            <a:r>
              <a:rPr lang="en-US" altLang="en-US" sz="880" dirty="0" smtClean="0"/>
              <a:t>, </a:t>
            </a:r>
            <a:r>
              <a:rPr lang="en-US" altLang="en-US" sz="880" dirty="0" err="1" smtClean="0"/>
              <a:t>facebook</a:t>
            </a:r>
            <a:r>
              <a:rPr lang="en-US" altLang="en-US" sz="880" dirty="0" smtClean="0"/>
              <a:t>, Instagram, </a:t>
            </a:r>
            <a:r>
              <a:rPr lang="en-US" altLang="en-US" sz="880" dirty="0" err="1" smtClean="0"/>
              <a:t>youtube</a:t>
            </a:r>
            <a:endParaRPr lang="en-US" altLang="en-US" sz="880" dirty="0"/>
          </a:p>
        </p:txBody>
      </p:sp>
      <p:sp>
        <p:nvSpPr>
          <p:cNvPr id="13" name="Google Shape;195;p28"/>
          <p:cNvSpPr txBox="1"/>
          <p:nvPr/>
        </p:nvSpPr>
        <p:spPr>
          <a:xfrm>
            <a:off x="4848886" y="-39926"/>
            <a:ext cx="2300559" cy="33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123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Psychographic Information</a:t>
            </a:r>
            <a:br>
              <a:rPr lang="en-US" sz="1235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16" y="378232"/>
            <a:ext cx="1673101" cy="16731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3141658" y="-221216"/>
            <a:ext cx="9009529" cy="6858000"/>
          </a:xfrm>
          <a:prstGeom prst="rect">
            <a:avLst/>
          </a:prstGeom>
          <a:solidFill>
            <a:srgbClr val="EAD1D8">
              <a:alpha val="8380"/>
            </a:srgbClr>
          </a:solidFill>
          <a:ln>
            <a:noFill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 dirty="0"/>
          </a:p>
        </p:txBody>
      </p:sp>
      <p:sp>
        <p:nvSpPr>
          <p:cNvPr id="184" name="Google Shape;184;p28"/>
          <p:cNvSpPr/>
          <p:nvPr/>
        </p:nvSpPr>
        <p:spPr>
          <a:xfrm>
            <a:off x="4843879" y="439229"/>
            <a:ext cx="2445882" cy="17809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85" name="Google Shape;185;p28"/>
          <p:cNvSpPr txBox="1"/>
          <p:nvPr/>
        </p:nvSpPr>
        <p:spPr>
          <a:xfrm>
            <a:off x="2002853" y="2078868"/>
            <a:ext cx="2445882" cy="124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30" dirty="0" err="1">
                <a:solidFill>
                  <a:srgbClr val="434343"/>
                </a:solidFill>
                <a:latin typeface="Lora Regular"/>
                <a:ea typeface="Lora Regular"/>
                <a:cs typeface="Lora Regular"/>
                <a:sym typeface="Lora Regular"/>
              </a:rPr>
              <a:t>Reem</a:t>
            </a:r>
            <a:r>
              <a:rPr lang="en-GB" sz="3530" dirty="0">
                <a:solidFill>
                  <a:srgbClr val="434343"/>
                </a:solidFill>
                <a:latin typeface="Lora Regular"/>
                <a:ea typeface="Lora Regular"/>
                <a:cs typeface="Lora Regular"/>
                <a:sym typeface="Lora Regular"/>
              </a:rPr>
              <a:t> </a:t>
            </a:r>
            <a:r>
              <a:rPr lang="en-GB" sz="3530" dirty="0" err="1">
                <a:solidFill>
                  <a:srgbClr val="434343"/>
                </a:solidFill>
                <a:latin typeface="Lora Regular"/>
                <a:ea typeface="Lora Regular"/>
                <a:cs typeface="Lora Regular"/>
                <a:sym typeface="Lora Regular"/>
              </a:rPr>
              <a:t>khaled</a:t>
            </a:r>
            <a:endParaRPr sz="3530" dirty="0">
              <a:solidFill>
                <a:srgbClr val="43434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4294967295"/>
          </p:nvPr>
        </p:nvSpPr>
        <p:spPr>
          <a:xfrm>
            <a:off x="1991379" y="3207784"/>
            <a:ext cx="2300559" cy="993971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5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Background &amp; Demographics</a:t>
            </a:r>
            <a:br>
              <a:rPr lang="en-GB" sz="141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Job? Career path? Family? Lifestyle? Spending habits? Age? Income? Location? Gender identity?</a:t>
            </a:r>
            <a:endParaRPr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1989596" y="4037449"/>
            <a:ext cx="2445882" cy="25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Age: </a:t>
            </a:r>
            <a:r>
              <a:rPr lang="ar-SA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38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Location: </a:t>
            </a:r>
            <a:r>
              <a:rPr lang="en-GB" sz="880" b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دمياط</a:t>
            </a: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b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القديمة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Gender: female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Education: </a:t>
            </a:r>
            <a:r>
              <a:rPr lang="en-GB" sz="880" b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تجارة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Profession: house wife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Marital Status: married</a:t>
            </a:r>
            <a:endParaRPr lang="en-GB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Income of her husband: 7000</a:t>
            </a:r>
            <a:endParaRPr lang="en-GB"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Childern</a:t>
            </a: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1 has 10 years old and diagnosed </a:t>
            </a:r>
            <a:r>
              <a:rPr lang="en-GB" sz="880" b="1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recenraly</a:t>
            </a:r>
            <a:r>
              <a:rPr lang="en-GB" sz="88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with diabetes, he likes chocolate and obese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89" name="Google Shape;189;p28"/>
          <p:cNvCxnSpPr/>
          <p:nvPr/>
        </p:nvCxnSpPr>
        <p:spPr>
          <a:xfrm>
            <a:off x="2090029" y="3180248"/>
            <a:ext cx="1176882" cy="0"/>
          </a:xfrm>
          <a:prstGeom prst="straightConnector1">
            <a:avLst/>
          </a:prstGeom>
          <a:noFill/>
          <a:ln w="38100" cap="flat" cmpd="sng">
            <a:solidFill>
              <a:srgbClr val="D0B7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8"/>
          <p:cNvSpPr txBox="1">
            <a:spLocks noGrp="1"/>
          </p:cNvSpPr>
          <p:nvPr>
            <p:ph type="body" idx="4294967295"/>
          </p:nvPr>
        </p:nvSpPr>
        <p:spPr>
          <a:xfrm>
            <a:off x="4911926" y="475566"/>
            <a:ext cx="2300559" cy="1099632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9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Goals/Aspirations</a:t>
            </a:r>
            <a:br>
              <a:rPr lang="en-US" sz="141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r>
              <a:rPr lang="en-US" sz="2205" dirty="0"/>
              <a:t>What they aim to achieve personally and professionally.</a:t>
            </a:r>
            <a:endParaRPr lang="en-US" sz="2205" b="1" dirty="0">
              <a:solidFill>
                <a:srgbClr val="434343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5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Primary/secondary goals? Personal vs professional goals? Top metrics they track? Motivations?</a:t>
            </a:r>
            <a:endParaRPr lang="en-GB" sz="220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7608441" y="397721"/>
            <a:ext cx="2445882" cy="28929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90"/>
          </a:p>
        </p:txBody>
      </p:sp>
      <p:sp>
        <p:nvSpPr>
          <p:cNvPr id="193" name="Google Shape;193;p28"/>
          <p:cNvSpPr/>
          <p:nvPr/>
        </p:nvSpPr>
        <p:spPr>
          <a:xfrm>
            <a:off x="4839265" y="4115293"/>
            <a:ext cx="2445882" cy="25842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Personality Traits</a:t>
            </a:r>
            <a:endParaRPr lang="ar-SA" sz="1590" b="1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880" b="1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شخصيه اجتماعية و بتأخد برأى الريفيوهات وتجارب الناس خصوصا فى الأشياء اللى تخص عائلتها</a:t>
            </a:r>
            <a:endParaRPr 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590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235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Values &amp; Beliefs</a:t>
            </a:r>
            <a:endParaRPr lang="en-GB" sz="1235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الأولوية لعائلتعا وخصوصا ابنها الوحيد </a:t>
            </a:r>
            <a:endParaRPr lang="en-GB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>
              <a:lnSpc>
                <a:spcPct val="115000"/>
              </a:lnSpc>
            </a:pPr>
            <a:r>
              <a:rPr lang="en-GB" sz="159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Lifestyle</a:t>
            </a:r>
            <a:endParaRPr lang="en-GB" sz="1590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ar-SA" altLang="en-US" sz="8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بتحب القراءة و الخروج و الطبيخ</a:t>
            </a:r>
            <a:r>
              <a:rPr kumimoji="0" lang="en-US" altLang="en-US" sz="8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GB" sz="880" i="1" dirty="0">
              <a:solidFill>
                <a:srgbClr val="4343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7608441" y="3552898"/>
            <a:ext cx="2445882" cy="28929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4294967295"/>
          </p:nvPr>
        </p:nvSpPr>
        <p:spPr>
          <a:xfrm>
            <a:off x="7681103" y="475566"/>
            <a:ext cx="2300559" cy="580374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2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Behavioral </a:t>
            </a:r>
            <a:r>
              <a:rPr lang="en-US" sz="176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Information</a:t>
            </a:r>
            <a:br>
              <a:rPr lang="en-US" sz="247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4294967295"/>
          </p:nvPr>
        </p:nvSpPr>
        <p:spPr>
          <a:xfrm>
            <a:off x="7681103" y="3671051"/>
            <a:ext cx="2300559" cy="2399548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Motivations &amp; Influences</a:t>
            </a:r>
            <a:endParaRPr lang="en-US" sz="220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buNone/>
            </a:pPr>
            <a:endParaRPr lang="en-US" sz="1855" dirty="0">
              <a:sym typeface="Roboto" panose="02000000000000000000"/>
            </a:endParaRPr>
          </a:p>
          <a:p>
            <a:pPr marL="88900" indent="0">
              <a:buNone/>
            </a:pPr>
            <a:r>
              <a:rPr lang="en-US" sz="1855" dirty="0"/>
              <a:t>Motivators:</a:t>
            </a:r>
            <a:r>
              <a:rPr lang="ar-SA" sz="1855" dirty="0"/>
              <a:t>خوفها على صحه ابنها </a:t>
            </a:r>
            <a:endParaRPr lang="en-US" sz="1855" dirty="0"/>
          </a:p>
          <a:p>
            <a:pPr marL="88900" indent="0">
              <a:buNone/>
            </a:pPr>
            <a:r>
              <a:rPr lang="en-US" sz="1855" dirty="0"/>
              <a:t>Influences: </a:t>
            </a:r>
            <a:r>
              <a:rPr lang="ar-SA" sz="1855" dirty="0"/>
              <a:t>بتتأثر بقراءتها و رأى عائلتها وأصدقائها وريفيوهات</a:t>
            </a:r>
            <a:endParaRPr lang="en-US" sz="1855" dirty="0"/>
          </a:p>
          <a:p>
            <a:pPr marL="88900" indent="0">
              <a:buNone/>
            </a:pPr>
            <a:r>
              <a:rPr lang="en-US" sz="1855" dirty="0"/>
              <a:t>Media Consumption: Preferred media channels (</a:t>
            </a:r>
            <a:r>
              <a:rPr lang="ar-SA" sz="1855" dirty="0"/>
              <a:t>whatsapp</a:t>
            </a:r>
            <a:r>
              <a:rPr lang="en-US" sz="1855" dirty="0"/>
              <a:t>,</a:t>
            </a:r>
            <a:r>
              <a:rPr lang="ar-SA" sz="1855" dirty="0"/>
              <a:t>facebook,</a:t>
            </a:r>
            <a:r>
              <a:rPr lang="en-US" sz="1855" dirty="0"/>
              <a:t> podcasts,</a:t>
            </a:r>
            <a:r>
              <a:rPr lang="ar-SA" sz="1855" dirty="0" smtClean="0"/>
              <a:t>blogs</a:t>
            </a:r>
            <a:r>
              <a:rPr lang="en-US" sz="1855" dirty="0" smtClean="0"/>
              <a:t>, Instagram, </a:t>
            </a:r>
            <a:r>
              <a:rPr lang="en-US" sz="1855" dirty="0" err="1" smtClean="0"/>
              <a:t>youtube</a:t>
            </a:r>
            <a:r>
              <a:rPr lang="en-US" sz="1855" smtClean="0"/>
              <a:t>)</a:t>
            </a:r>
            <a:endParaRPr lang="en-US" sz="1855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4294967295"/>
          </p:nvPr>
        </p:nvSpPr>
        <p:spPr>
          <a:xfrm>
            <a:off x="4780021" y="1337216"/>
            <a:ext cx="2141419" cy="921876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70000" lnSpcReduction="20000"/>
          </a:bodyPr>
          <a:lstStyle/>
          <a:p>
            <a:pPr marL="365760" lvl="0" indent="-20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نفسها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فى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مكان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بيعرف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يتعامل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مع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الأطفال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و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عندهم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خبره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فى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سحب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عينات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الأطفال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لأن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ابنها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محتاجه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تحلله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سكر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تراكمى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كل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٦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شهور</a:t>
            </a:r>
            <a:endParaRPr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دقه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النتائج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و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أسعار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مخفضه</a:t>
            </a:r>
            <a:r>
              <a:rPr lang="ar-SA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و متابعه باقى التحاليل الخاصه بحالته مثل تحاليل الدهون وصوره الدم</a:t>
            </a:r>
            <a:endParaRPr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مكان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يقدر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يقارن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ليها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نتايج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التحاليل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بالتحاليل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السابقه</a:t>
            </a:r>
            <a:endParaRPr lang="ar-AE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ar-SA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حد يطمنها</a:t>
            </a:r>
            <a:r>
              <a:rPr lang="ar-AE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على صحه ابنها و تلاقى جيم مناسب للأطفال و يعطيها نصايح</a:t>
            </a:r>
            <a:r>
              <a:rPr lang="ar-SA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للتغذيه</a:t>
            </a:r>
            <a:endParaRPr lang="ar-AE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4294967295"/>
          </p:nvPr>
        </p:nvSpPr>
        <p:spPr>
          <a:xfrm>
            <a:off x="7679158" y="1777677"/>
            <a:ext cx="2112202" cy="1636147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/>
          </a:bodyPr>
          <a:lstStyle/>
          <a:p>
            <a:pPr marL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endParaRPr lang="en-US" sz="88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endParaRPr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192;p28"/>
          <p:cNvSpPr/>
          <p:nvPr/>
        </p:nvSpPr>
        <p:spPr>
          <a:xfrm>
            <a:off x="4848886" y="2256507"/>
            <a:ext cx="2445882" cy="17809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 dirty="0"/>
          </a:p>
        </p:txBody>
      </p:sp>
      <p:sp>
        <p:nvSpPr>
          <p:cNvPr id="4" name="Google Shape;195;p28"/>
          <p:cNvSpPr txBox="1"/>
          <p:nvPr/>
        </p:nvSpPr>
        <p:spPr>
          <a:xfrm>
            <a:off x="4921548" y="2334353"/>
            <a:ext cx="2300559" cy="9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212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Challenges/Pain Points</a:t>
            </a:r>
            <a:br>
              <a:rPr lang="en-US" sz="247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US" sz="1235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does this person struggle with in relation to meeting goals? What serves as a roadblock for this person’s success? Problems they need solutions for.</a:t>
            </a: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99;p28"/>
          <p:cNvSpPr txBox="1"/>
          <p:nvPr/>
        </p:nvSpPr>
        <p:spPr>
          <a:xfrm>
            <a:off x="4766603" y="3118158"/>
            <a:ext cx="2300559" cy="9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خايفه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من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مضاعفات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مرض</a:t>
            </a:r>
            <a:r>
              <a:rPr lang="en-GB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GB" sz="880" dirty="0" err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السكرى</a:t>
            </a:r>
            <a:endParaRPr lang="en-US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ar-SA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ازاى تشجعه انه يقلل السكريات و يفهم طبيعه مرضه و ضروره التزامه بالدواء  و يمارس رياضه</a:t>
            </a:r>
            <a:r>
              <a:rPr lang="en-US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ar-SA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خايفه يحصله غيبوبة سكر فى مكان يكون بعيد عنها زى المدرسه </a:t>
            </a:r>
            <a:r>
              <a:rPr lang="en-US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ar-SA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توعيه  زملائه فى المدرسه بعدم تناول الحلويات أمامه</a:t>
            </a:r>
            <a:r>
              <a:rPr lang="en-US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lang="en-US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" name="Google Shape;191;p28"/>
          <p:cNvSpPr txBox="1"/>
          <p:nvPr/>
        </p:nvSpPr>
        <p:spPr>
          <a:xfrm>
            <a:off x="7681103" y="787400"/>
            <a:ext cx="2300559" cy="164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sz="880" dirty="0">
                <a:sym typeface="Roboto" panose="02000000000000000000"/>
              </a:rPr>
              <a:t>Buying Behavior: </a:t>
            </a:r>
            <a:r>
              <a:rPr lang="ar-SA" sz="880" dirty="0">
                <a:sym typeface="Roboto" panose="02000000000000000000"/>
              </a:rPr>
              <a:t>بتأخد برأى اصحابها و أقاربها والريفيوهات من الفيسبوك علشان تشترى او تدفع تمن خدمه</a:t>
            </a:r>
            <a:endParaRPr lang="en-US" altLang="en-US" sz="880" dirty="0"/>
          </a:p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sz="880" dirty="0"/>
              <a:t>Product Usage:</a:t>
            </a:r>
            <a:r>
              <a:rPr lang="ar-SA" sz="880" dirty="0"/>
              <a:t>  محتاجه تحلل لابنها سكر تراكمى كل ٦ شهور مع متابعه اى تحاليل اخرى خاصه بالمرض</a:t>
            </a:r>
            <a:endParaRPr lang="en-US" sz="880" dirty="0"/>
          </a:p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altLang="en-US" sz="880" dirty="0"/>
              <a:t>Technology Usage:</a:t>
            </a:r>
            <a:r>
              <a:rPr lang="ar-SA" altLang="en-US" sz="880" dirty="0"/>
              <a:t> بتستخدم واتساب أساسى و </a:t>
            </a:r>
            <a:r>
              <a:rPr lang="ar-SA" altLang="en-US" sz="880" dirty="0" smtClean="0"/>
              <a:t>فيسبوك</a:t>
            </a:r>
            <a:r>
              <a:rPr lang="ar-EG" altLang="en-US" sz="880" dirty="0"/>
              <a:t> </a:t>
            </a:r>
            <a:r>
              <a:rPr lang="ar-EG" altLang="en-US" sz="880" dirty="0" smtClean="0"/>
              <a:t>و انستجرام و يوتيوب</a:t>
            </a:r>
            <a:endParaRPr lang="en-US" altLang="en-US" sz="880" dirty="0"/>
          </a:p>
        </p:txBody>
      </p:sp>
      <p:sp>
        <p:nvSpPr>
          <p:cNvPr id="13" name="Google Shape;195;p28"/>
          <p:cNvSpPr txBox="1"/>
          <p:nvPr/>
        </p:nvSpPr>
        <p:spPr>
          <a:xfrm>
            <a:off x="4834651" y="67046"/>
            <a:ext cx="2300559" cy="33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123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Psychographic Information</a:t>
            </a:r>
            <a:br>
              <a:rPr lang="en-US" sz="1235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75" y="286188"/>
            <a:ext cx="2199215" cy="1768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1658471" y="67046"/>
            <a:ext cx="9009529" cy="6858000"/>
          </a:xfrm>
          <a:prstGeom prst="rect">
            <a:avLst/>
          </a:prstGeom>
          <a:solidFill>
            <a:srgbClr val="EAD1D8">
              <a:alpha val="8380"/>
            </a:srgbClr>
          </a:solidFill>
          <a:ln>
            <a:noFill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84" name="Google Shape;184;p28"/>
          <p:cNvSpPr/>
          <p:nvPr/>
        </p:nvSpPr>
        <p:spPr>
          <a:xfrm>
            <a:off x="4843879" y="439229"/>
            <a:ext cx="2445882" cy="17809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 dirty="0"/>
          </a:p>
        </p:txBody>
      </p:sp>
      <p:sp>
        <p:nvSpPr>
          <p:cNvPr id="185" name="Google Shape;185;p28"/>
          <p:cNvSpPr txBox="1"/>
          <p:nvPr/>
        </p:nvSpPr>
        <p:spPr>
          <a:xfrm>
            <a:off x="2002853" y="2078868"/>
            <a:ext cx="2445882" cy="1247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30" dirty="0" smtClean="0">
                <a:solidFill>
                  <a:srgbClr val="434343"/>
                </a:solidFill>
                <a:latin typeface="Lora Regular"/>
                <a:ea typeface="Lora Regular"/>
                <a:cs typeface="Lora Regular"/>
                <a:sym typeface="Lora Regular"/>
              </a:rPr>
              <a:t>Nadia  Ahmed </a:t>
            </a:r>
            <a:endParaRPr sz="3530" dirty="0">
              <a:solidFill>
                <a:srgbClr val="434343"/>
              </a:solidFill>
              <a:latin typeface="Lora Regular"/>
              <a:ea typeface="Lora Regular"/>
              <a:cs typeface="Lora Regular"/>
              <a:sym typeface="Lora Regular"/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4294967295"/>
          </p:nvPr>
        </p:nvSpPr>
        <p:spPr>
          <a:xfrm>
            <a:off x="1991379" y="3207784"/>
            <a:ext cx="2300559" cy="993971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5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Background &amp; Demographics</a:t>
            </a:r>
            <a:br>
              <a:rPr lang="en-GB" sz="141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Job? Career path? Family? Lifestyle? Spending habits? Age? Income? Location? Gender identity?</a:t>
            </a:r>
            <a:endParaRPr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1989596" y="4037449"/>
            <a:ext cx="2445882" cy="23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Age: 65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Location: Dammietta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Gender: female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Education: </a:t>
            </a:r>
            <a:r>
              <a:rPr lang="en-US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bachelor of engineer</a:t>
            </a:r>
            <a:endParaRPr lang="en-US" sz="880" b="1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Profession</a:t>
            </a:r>
            <a:r>
              <a:rPr lang="ar-EG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</a:t>
            </a:r>
            <a:r>
              <a:rPr lang="en-US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retired</a:t>
            </a:r>
            <a:endParaRPr lang="en-US" sz="880" b="1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spcBef>
                <a:spcPts val="1200"/>
              </a:spcBef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Marital Status : </a:t>
            </a:r>
            <a:r>
              <a:rPr lang="en-US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widowed</a:t>
            </a:r>
            <a:endParaRPr lang="en-US" sz="880" b="1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spcBef>
                <a:spcPts val="1200"/>
              </a:spcBef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Income:  </a:t>
            </a:r>
            <a:r>
              <a:rPr lang="en-US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7000</a:t>
            </a:r>
            <a:endParaRPr lang="en-US" sz="880" b="1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880" b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Childern: 4 married</a:t>
            </a:r>
            <a:endParaRPr sz="880" b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89" name="Google Shape;189;p28"/>
          <p:cNvCxnSpPr/>
          <p:nvPr/>
        </p:nvCxnSpPr>
        <p:spPr>
          <a:xfrm>
            <a:off x="2090029" y="3180248"/>
            <a:ext cx="1176882" cy="0"/>
          </a:xfrm>
          <a:prstGeom prst="straightConnector1">
            <a:avLst/>
          </a:prstGeom>
          <a:noFill/>
          <a:ln w="38100" cap="flat" cmpd="sng">
            <a:solidFill>
              <a:srgbClr val="D0B7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8"/>
          <p:cNvSpPr txBox="1">
            <a:spLocks noGrp="1"/>
          </p:cNvSpPr>
          <p:nvPr>
            <p:ph type="body" idx="4294967295"/>
          </p:nvPr>
        </p:nvSpPr>
        <p:spPr>
          <a:xfrm>
            <a:off x="4911926" y="475566"/>
            <a:ext cx="2300559" cy="1099632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Goals/Aspirations</a:t>
            </a:r>
            <a:br>
              <a:rPr lang="en-US" sz="1410" b="1" dirty="0">
                <a:solidFill>
                  <a:srgbClr val="434343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</a:br>
            <a:endParaRPr 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2" name="Google Shape;192;p28"/>
          <p:cNvSpPr/>
          <p:nvPr/>
        </p:nvSpPr>
        <p:spPr>
          <a:xfrm>
            <a:off x="7608441" y="397721"/>
            <a:ext cx="2445882" cy="28929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90"/>
          </a:p>
        </p:txBody>
      </p:sp>
      <p:sp>
        <p:nvSpPr>
          <p:cNvPr id="193" name="Google Shape;193;p28"/>
          <p:cNvSpPr/>
          <p:nvPr/>
        </p:nvSpPr>
        <p:spPr>
          <a:xfrm>
            <a:off x="4848886" y="4112709"/>
            <a:ext cx="2445882" cy="270046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Personality Traits</a:t>
            </a:r>
            <a:endParaRPr lang="en-US" sz="159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lnSpc>
                <a:spcPct val="115000"/>
              </a:lnSpc>
            </a:pPr>
            <a:r>
              <a:rPr lang="en-US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Prefers </a:t>
            </a:r>
            <a:r>
              <a:rPr lang="en-US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routine and relies on previously tried </a:t>
            </a:r>
            <a:r>
              <a:rPr lang="en-US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services</a:t>
            </a:r>
            <a:endParaRPr lang="en-US" sz="880" i="1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lnSpc>
                <a:spcPct val="115000"/>
              </a:lnSpc>
            </a:pPr>
            <a:r>
              <a:rPr lang="en-US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Seeks </a:t>
            </a:r>
            <a:r>
              <a:rPr lang="en-US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comfort and personal care in medical </a:t>
            </a:r>
            <a:r>
              <a:rPr lang="en-US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services</a:t>
            </a:r>
            <a:endParaRPr lang="en-US" sz="880" i="1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lnSpc>
                <a:spcPct val="115000"/>
              </a:lnSpc>
            </a:pPr>
            <a:r>
              <a:rPr lang="en-US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Prefers </a:t>
            </a:r>
            <a:r>
              <a:rPr lang="en-US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dealing with service providers who respect her privacy and treat her kindly</a:t>
            </a:r>
            <a:endParaRPr lang="en-GB" sz="1590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5" b="1" dirty="0" smtClean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Values </a:t>
            </a:r>
            <a:r>
              <a:rPr lang="en-GB" sz="123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&amp; Beliefs</a:t>
            </a:r>
            <a:endParaRPr lang="en-GB" sz="1235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lnSpc>
                <a:spcPct val="115000"/>
              </a:lnSpc>
            </a:pPr>
            <a:r>
              <a:rPr lang="en-US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Values comfort and personal </a:t>
            </a:r>
            <a:r>
              <a:rPr lang="en-US" sz="880" i="1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attention</a:t>
            </a:r>
            <a:endParaRPr lang="en-US" sz="880" i="1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lnSpc>
                <a:spcPct val="115000"/>
              </a:lnSpc>
            </a:pPr>
            <a:r>
              <a:rPr lang="en-US" sz="880" i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Prefers reputable and trustworthy medical services</a:t>
            </a:r>
            <a:endParaRPr lang="en-GB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>
              <a:lnSpc>
                <a:spcPct val="115000"/>
              </a:lnSpc>
            </a:pPr>
            <a:r>
              <a:rPr lang="en-GB" sz="1590" b="1" dirty="0" smtClean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Lifestyle</a:t>
            </a:r>
            <a:endParaRPr lang="en-GB" sz="1590" b="1" dirty="0">
              <a:solidFill>
                <a:srgbClr val="A64D7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lvl="0">
              <a:lnSpc>
                <a:spcPct val="115000"/>
              </a:lnSpc>
            </a:pPr>
            <a:r>
              <a:rPr lang="en-US" altLang="en-US" sz="88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Spends most of her time at home, especially in </a:t>
            </a:r>
            <a:r>
              <a:rPr lang="en-US" altLang="en-US" sz="88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winter and enjoys </a:t>
            </a:r>
            <a:r>
              <a:rPr lang="en-US" altLang="en-US" sz="88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watching religious and social TV programs</a:t>
            </a:r>
            <a:endParaRPr lang="en-GB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7608441" y="3552898"/>
            <a:ext cx="2445882" cy="289297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4294967295"/>
          </p:nvPr>
        </p:nvSpPr>
        <p:spPr>
          <a:xfrm>
            <a:off x="7681103" y="475566"/>
            <a:ext cx="2300559" cy="580374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2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Behavioral </a:t>
            </a:r>
            <a:r>
              <a:rPr lang="en-US" sz="176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Information</a:t>
            </a:r>
            <a:br>
              <a:rPr lang="en-US" sz="2470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4294967295"/>
          </p:nvPr>
        </p:nvSpPr>
        <p:spPr>
          <a:xfrm>
            <a:off x="7681103" y="3671051"/>
            <a:ext cx="2300559" cy="2399548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Motivations &amp; Influences</a:t>
            </a:r>
            <a:endParaRPr lang="en-US" sz="220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indent="0">
              <a:buNone/>
            </a:pPr>
            <a:endParaRPr lang="en-US" sz="1855" dirty="0">
              <a:sym typeface="Roboto" panose="02000000000000000000"/>
            </a:endParaRPr>
          </a:p>
          <a:p>
            <a:pPr marL="88900" indent="0">
              <a:buNone/>
            </a:pPr>
            <a:r>
              <a:rPr lang="en-US" sz="1855" dirty="0" smtClean="0"/>
              <a:t>Motivators: Her Convenience </a:t>
            </a:r>
            <a:r>
              <a:rPr lang="en-US" sz="1855" dirty="0"/>
              <a:t>and the ability to get tests done at </a:t>
            </a:r>
            <a:r>
              <a:rPr lang="en-US" sz="1855" dirty="0" smtClean="0"/>
              <a:t>home.</a:t>
            </a:r>
            <a:endParaRPr lang="en-US" sz="1855" dirty="0" smtClean="0"/>
          </a:p>
          <a:p>
            <a:pPr marL="0" lvl="0" indent="0">
              <a:buClr>
                <a:srgbClr val="595959"/>
              </a:buClr>
              <a:buNone/>
            </a:pPr>
            <a:r>
              <a:rPr lang="en-US" sz="212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765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Reduce visits to hospitals and medical centers as much as </a:t>
            </a:r>
            <a:r>
              <a:rPr lang="en-US" sz="176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possible.</a:t>
            </a:r>
            <a:endParaRPr lang="en-US" sz="1765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>
              <a:buClr>
                <a:srgbClr val="595959"/>
              </a:buClr>
              <a:buNone/>
            </a:pPr>
            <a:r>
              <a:rPr lang="en-US" sz="1765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Her fear from disease complication</a:t>
            </a:r>
            <a:endParaRPr lang="en-US" sz="1765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88900" indent="0">
              <a:buNone/>
            </a:pPr>
            <a:endParaRPr lang="en-US" sz="1855" dirty="0" smtClean="0"/>
          </a:p>
          <a:p>
            <a:pPr marL="88900" indent="0">
              <a:buNone/>
            </a:pPr>
            <a:r>
              <a:rPr lang="en-US" sz="1855" dirty="0" smtClean="0"/>
              <a:t>Influences</a:t>
            </a:r>
            <a:r>
              <a:rPr lang="en-US" sz="1855" dirty="0"/>
              <a:t>: Doctors’ </a:t>
            </a:r>
            <a:r>
              <a:rPr lang="en-US" sz="1855" dirty="0" smtClean="0"/>
              <a:t>recommendations, Friends </a:t>
            </a:r>
            <a:r>
              <a:rPr lang="en-US" sz="1855" dirty="0"/>
              <a:t>and family </a:t>
            </a:r>
            <a:r>
              <a:rPr lang="en-US" sz="1855" dirty="0" smtClean="0"/>
              <a:t>experiences, reviews, the </a:t>
            </a:r>
            <a:r>
              <a:rPr lang="en-US" sz="1855" dirty="0"/>
              <a:t>lab’s reputation and service </a:t>
            </a:r>
            <a:r>
              <a:rPr lang="en-US" sz="1855" dirty="0" smtClean="0"/>
              <a:t>quality</a:t>
            </a:r>
            <a:endParaRPr lang="en-US" sz="1855" dirty="0" smtClean="0"/>
          </a:p>
          <a:p>
            <a:pPr marL="88900" indent="0">
              <a:buNone/>
            </a:pPr>
            <a:r>
              <a:rPr lang="en-US" sz="1855" dirty="0" smtClean="0"/>
              <a:t>Media </a:t>
            </a:r>
            <a:r>
              <a:rPr lang="en-US" sz="1855" dirty="0"/>
              <a:t>Consumption: Television, </a:t>
            </a:r>
            <a:r>
              <a:rPr lang="en-US" sz="1855" dirty="0" smtClean="0"/>
              <a:t>WhatsApp and Facebook</a:t>
            </a:r>
            <a:endParaRPr lang="en-US" sz="88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4294967295"/>
          </p:nvPr>
        </p:nvSpPr>
        <p:spPr>
          <a:xfrm>
            <a:off x="4735652" y="834770"/>
            <a:ext cx="2636174" cy="1346477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 fontScale="92500"/>
          </a:bodyPr>
          <a:lstStyle/>
          <a:p>
            <a:pPr marL="365760" lvl="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Maintain her health and undergo regular medical tests </a:t>
            </a:r>
            <a:r>
              <a:rPr lang="en-US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 her </a:t>
            </a:r>
            <a:r>
              <a:rPr lang="en-US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chronic </a:t>
            </a:r>
            <a:r>
              <a:rPr lang="en-US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diseases( auto immune disease) in trusted lab, accurate results, professional team</a:t>
            </a:r>
            <a:endParaRPr lang="en-US" sz="880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Rely on home services for </a:t>
            </a:r>
            <a:r>
              <a:rPr lang="en-US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convenience </a:t>
            </a:r>
            <a:r>
              <a:rPr lang="en-US" sz="880" dirty="0" err="1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espiceally</a:t>
            </a:r>
            <a:r>
              <a:rPr lang="en-US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in cold weather </a:t>
            </a:r>
            <a:r>
              <a:rPr lang="en-US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to avoid </a:t>
            </a:r>
            <a:r>
              <a:rPr lang="en-US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transportation issues</a:t>
            </a:r>
            <a:endParaRPr lang="en-US" sz="880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Lab sends her results on </a:t>
            </a:r>
            <a:r>
              <a:rPr lang="en-US" sz="880" dirty="0" err="1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whatsapp</a:t>
            </a:r>
            <a:r>
              <a:rPr lang="en-US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and gives her advice</a:t>
            </a:r>
            <a:endParaRPr lang="en-US" sz="880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endParaRPr lang="en-US" sz="880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endParaRPr lang="en-US" sz="880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endParaRPr lang="en-US" sz="880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lvl="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endParaRPr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4294967295"/>
          </p:nvPr>
        </p:nvSpPr>
        <p:spPr>
          <a:xfrm>
            <a:off x="7679158" y="1777677"/>
            <a:ext cx="2112202" cy="1636147"/>
          </a:xfrm>
          <a:prstGeom prst="rect">
            <a:avLst/>
          </a:prstGeom>
        </p:spPr>
        <p:txBody>
          <a:bodyPr spcFirstLastPara="1" wrap="square" lIns="99794" tIns="99794" rIns="99794" bIns="99794" anchor="t" anchorCtr="0">
            <a:normAutofit/>
          </a:bodyPr>
          <a:lstStyle/>
          <a:p>
            <a:pPr marL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endParaRPr lang="en-US" sz="88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1651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</a:pPr>
            <a:endParaRPr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" name="Google Shape;192;p28"/>
          <p:cNvSpPr/>
          <p:nvPr/>
        </p:nvSpPr>
        <p:spPr>
          <a:xfrm>
            <a:off x="4848886" y="2256507"/>
            <a:ext cx="2445882" cy="178094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B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90"/>
          </a:p>
        </p:txBody>
      </p:sp>
      <p:sp>
        <p:nvSpPr>
          <p:cNvPr id="4" name="Google Shape;195;p28"/>
          <p:cNvSpPr txBox="1"/>
          <p:nvPr/>
        </p:nvSpPr>
        <p:spPr>
          <a:xfrm>
            <a:off x="4921548" y="2334353"/>
            <a:ext cx="2300559" cy="9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1410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Challenges/Pain </a:t>
            </a:r>
            <a:r>
              <a:rPr lang="en-US" sz="1410" b="1" dirty="0" smtClean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Points</a:t>
            </a:r>
            <a:endParaRPr lang="en-US" sz="1410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" name="Google Shape;199;p28"/>
          <p:cNvSpPr txBox="1"/>
          <p:nvPr/>
        </p:nvSpPr>
        <p:spPr>
          <a:xfrm>
            <a:off x="4715893" y="2595751"/>
            <a:ext cx="2578875" cy="993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sz="880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Difficulty moving around due to </a:t>
            </a:r>
            <a:r>
              <a:rPr lang="en-US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respiratory allergies as she is asthmatic and beside that she </a:t>
            </a:r>
            <a:r>
              <a:rPr lang="en-US" sz="880" dirty="0" err="1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dosent</a:t>
            </a:r>
            <a:r>
              <a:rPr lang="en-US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like going out in cold weather</a:t>
            </a:r>
            <a:endParaRPr lang="en-US" sz="880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r>
              <a:rPr lang="en-US" sz="880" dirty="0" smtClean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Rely on her children and they are always busy in their work and life so she wants home services</a:t>
            </a:r>
            <a:endParaRPr lang="en-US" sz="880" dirty="0" smtClean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365760" indent="-200660">
              <a:buClr>
                <a:srgbClr val="434343"/>
              </a:buClr>
              <a:buSzPts val="1000"/>
              <a:buFont typeface="Roboto" panose="02000000000000000000"/>
              <a:buChar char="●"/>
            </a:pPr>
            <a:endParaRPr lang="en-US" sz="880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" name="Google Shape;191;p28"/>
          <p:cNvSpPr txBox="1"/>
          <p:nvPr/>
        </p:nvSpPr>
        <p:spPr>
          <a:xfrm>
            <a:off x="7681103" y="787400"/>
            <a:ext cx="2300559" cy="164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sz="880" dirty="0">
                <a:sym typeface="Roboto" panose="02000000000000000000"/>
              </a:rPr>
              <a:t>Buying Behavior: </a:t>
            </a:r>
            <a:r>
              <a:rPr lang="en-US" altLang="en-US" sz="880" dirty="0"/>
              <a:t>Prefers medical services that come to her </a:t>
            </a:r>
            <a:r>
              <a:rPr lang="en-US" altLang="en-US" sz="880" dirty="0" smtClean="0"/>
              <a:t>home</a:t>
            </a:r>
            <a:endParaRPr lang="en-US" altLang="en-US" sz="880" dirty="0" smtClean="0"/>
          </a:p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altLang="en-US" sz="880" dirty="0" smtClean="0"/>
              <a:t>Relies </a:t>
            </a:r>
            <a:r>
              <a:rPr lang="en-US" altLang="en-US" sz="880" dirty="0"/>
              <a:t>on doctors’ recommendations or friends’ experiences when choosing </a:t>
            </a:r>
            <a:r>
              <a:rPr lang="en-US" altLang="en-US" sz="880" dirty="0" smtClean="0"/>
              <a:t>labs</a:t>
            </a:r>
            <a:endParaRPr lang="en-US" altLang="en-US" sz="880" dirty="0" smtClean="0"/>
          </a:p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altLang="en-US" sz="880" dirty="0" smtClean="0"/>
              <a:t>Willing </a:t>
            </a:r>
            <a:r>
              <a:rPr lang="en-US" altLang="en-US" sz="880" dirty="0"/>
              <a:t>to pay extra for comfort and excellent customer </a:t>
            </a:r>
            <a:r>
              <a:rPr lang="en-US" altLang="en-US" sz="880" dirty="0" smtClean="0"/>
              <a:t>service</a:t>
            </a:r>
            <a:endParaRPr lang="en-US" altLang="en-US" sz="880" dirty="0" smtClean="0"/>
          </a:p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sz="880" dirty="0" smtClean="0"/>
              <a:t>Product </a:t>
            </a:r>
            <a:r>
              <a:rPr lang="en-US" sz="880" dirty="0"/>
              <a:t>Usage: Needs regular lab tests to monitor chronic conditions</a:t>
            </a:r>
            <a:endParaRPr lang="en-US" sz="880" dirty="0"/>
          </a:p>
          <a:p>
            <a:pPr marL="165100" indent="0">
              <a:buClr>
                <a:srgbClr val="434343"/>
              </a:buClr>
              <a:buSzPts val="1000"/>
              <a:buNone/>
            </a:pPr>
            <a:r>
              <a:rPr lang="en-US" altLang="en-US" sz="880" dirty="0"/>
              <a:t>Technology Usage: </a:t>
            </a:r>
            <a:r>
              <a:rPr lang="en-US" altLang="en-US" sz="880" dirty="0" smtClean="0"/>
              <a:t>mobile, </a:t>
            </a:r>
            <a:r>
              <a:rPr lang="en-US" altLang="en-US" sz="880" dirty="0" err="1" smtClean="0"/>
              <a:t>whatsapp</a:t>
            </a:r>
            <a:r>
              <a:rPr lang="en-US" altLang="en-US" sz="880" dirty="0" smtClean="0"/>
              <a:t>. </a:t>
            </a:r>
            <a:r>
              <a:rPr lang="en-US" altLang="en-US" sz="880" dirty="0" err="1" smtClean="0"/>
              <a:t>facebook</a:t>
            </a:r>
            <a:endParaRPr lang="en-US" altLang="en-US" sz="880" dirty="0"/>
          </a:p>
        </p:txBody>
      </p:sp>
      <p:sp>
        <p:nvSpPr>
          <p:cNvPr id="13" name="Google Shape;195;p28"/>
          <p:cNvSpPr txBox="1"/>
          <p:nvPr/>
        </p:nvSpPr>
        <p:spPr>
          <a:xfrm>
            <a:off x="4834651" y="67046"/>
            <a:ext cx="2300559" cy="33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794" tIns="99794" rIns="99794" bIns="9979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 panose="020B0604020202020204"/>
              <a:buChar char="●"/>
              <a:defRPr sz="22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●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○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 panose="020B0604020202020204"/>
              <a:buChar char="■"/>
              <a:defRPr sz="17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1235" b="1" dirty="0">
                <a:solidFill>
                  <a:srgbClr val="A64D7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Psychographic Information</a:t>
            </a:r>
            <a:br>
              <a:rPr lang="en-US" sz="1235" b="1" dirty="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US" sz="1235" i="1" dirty="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96" y="492581"/>
            <a:ext cx="1586286" cy="1586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11708</Words>
  <Application>WPS Presentation</Application>
  <PresentationFormat>Widescreen</PresentationFormat>
  <Paragraphs>368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Lora Regular</vt:lpstr>
      <vt:lpstr>Segoe Print</vt:lpstr>
      <vt:lpstr>Roboto</vt:lpstr>
      <vt:lpstr>Arial</vt:lpstr>
      <vt:lpstr>Roboto</vt:lpstr>
      <vt:lpstr>Montserrat</vt:lpstr>
      <vt:lpstr>Calibri</vt:lpstr>
      <vt:lpstr>Times New Roman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ssd</dc:creator>
  <cp:lastModifiedBy>safa taha</cp:lastModifiedBy>
  <cp:revision>3</cp:revision>
  <dcterms:created xsi:type="dcterms:W3CDTF">2025-02-06T18:33:00Z</dcterms:created>
  <dcterms:modified xsi:type="dcterms:W3CDTF">2025-02-24T14:02:09Z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0FCF423304924187B3D579DBF88C633D_12</vt:lpwstr>
  </property>
  <property fmtid="{D5CDD505-2E9C-101B-9397-08002B2CF9AE}" pid="3" name="KSOProductBuildVer">
    <vt:lpwstr>1033-12.2.0.19805</vt:lpwstr>
  </property>
</Properties>
</file>