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or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F2iwS65kvq8PdUAVHr1OP/rXP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.fntdata"/><Relationship Id="rId11" Type="http://schemas.openxmlformats.org/officeDocument/2006/relationships/font" Target="fonts/Roboto-regular.fntdata"/><Relationship Id="rId22" Type="http://schemas.openxmlformats.org/officeDocument/2006/relationships/font" Target="fonts/Lora-boldItalic.fntdata"/><Relationship Id="rId10" Type="http://schemas.openxmlformats.org/officeDocument/2006/relationships/slide" Target="slides/slide6.xml"/><Relationship Id="rId21" Type="http://schemas.openxmlformats.org/officeDocument/2006/relationships/font" Target="fonts/Lora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Lora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1211263" y="685800"/>
            <a:ext cx="443706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211263" y="685800"/>
            <a:ext cx="443706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211263" y="685800"/>
            <a:ext cx="443706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211263" y="685800"/>
            <a:ext cx="443706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/>
          <p:nvPr>
            <p:ph idx="2" type="sldImg"/>
          </p:nvPr>
        </p:nvSpPr>
        <p:spPr>
          <a:xfrm>
            <a:off x="1211263" y="685800"/>
            <a:ext cx="443706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7ebaa2bf0_2_6:notes"/>
          <p:cNvSpPr/>
          <p:nvPr>
            <p:ph idx="2" type="sldImg"/>
          </p:nvPr>
        </p:nvSpPr>
        <p:spPr>
          <a:xfrm>
            <a:off x="1211263" y="685800"/>
            <a:ext cx="4437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47ebaa2bf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228850" y="67050"/>
            <a:ext cx="11397000" cy="6858000"/>
          </a:xfrm>
          <a:prstGeom prst="rect">
            <a:avLst/>
          </a:prstGeom>
          <a:solidFill>
            <a:srgbClr val="EAD1D8">
              <a:alpha val="8235"/>
            </a:srgbClr>
          </a:solidFill>
          <a:ln>
            <a:noFill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b="0" i="0" sz="1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843879" y="439229"/>
            <a:ext cx="2445882" cy="178094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b="0" i="0" sz="1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919007" y="2502274"/>
            <a:ext cx="2445684" cy="1074084"/>
          </a:xfrm>
          <a:prstGeom prst="rect">
            <a:avLst/>
          </a:prstGeom>
          <a:noFill/>
          <a:ln>
            <a:noFill/>
          </a:ln>
        </p:spPr>
        <p:txBody>
          <a:bodyPr anchorCtr="0" anchor="t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20"/>
              <a:buFont typeface="Lora"/>
              <a:buNone/>
            </a:pPr>
            <a:r>
              <a:rPr b="0" i="0" lang="en-GB" sz="2120" u="none" cap="none" strike="noStrik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PregnantWoman</a:t>
            </a:r>
            <a:endParaRPr b="0" i="0" sz="2120" u="none" cap="none" strike="noStrike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7" name="Google Shape;97;p1"/>
          <p:cNvSpPr txBox="1"/>
          <p:nvPr>
            <p:ph idx="4294967295" type="body"/>
          </p:nvPr>
        </p:nvSpPr>
        <p:spPr>
          <a:xfrm>
            <a:off x="1991285" y="3207684"/>
            <a:ext cx="2300568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None/>
            </a:pPr>
            <a:r>
              <a:rPr b="1" lang="en-GB" sz="1235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Background &amp; Demographics</a:t>
            </a:r>
            <a:br>
              <a:rPr b="1" lang="en-GB" sz="141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i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989604" y="3576357"/>
            <a:ext cx="2445684" cy="2793626"/>
          </a:xfrm>
          <a:prstGeom prst="rect">
            <a:avLst/>
          </a:prstGeom>
          <a:noFill/>
          <a:ln>
            <a:noFill/>
          </a:ln>
        </p:spPr>
        <p:txBody>
          <a:bodyPr anchorCtr="0" anchor="t" bIns="80650" lIns="80650" spcFirstLastPara="1" rIns="80650" wrap="square" tIns="80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i="0" lang="en-GB" sz="88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Age :28:35</a:t>
            </a:r>
            <a:endParaRPr b="1" i="0" sz="88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i="0" lang="en-GB" sz="88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Location :damaitta</a:t>
            </a:r>
            <a:endParaRPr b="1" i="0" sz="88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i="0" lang="en-GB" sz="88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Gender:female</a:t>
            </a:r>
            <a:endParaRPr b="1" i="0" sz="88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i="0" lang="en-GB" sz="88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Education:University Graduate</a:t>
            </a:r>
            <a:endParaRPr b="1" i="0" sz="88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i="0" lang="en-GB" sz="88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Profession:Employee / Homemaker</a:t>
            </a:r>
            <a:endParaRPr b="1" i="0" sz="88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i="0" lang="en-GB" sz="88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Marital Status:Married</a:t>
            </a:r>
            <a:endParaRPr b="1" i="0" sz="88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i="0" lang="en-GB" sz="88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Income:Middle to Upper Middle Class</a:t>
            </a:r>
            <a:endParaRPr b="1" i="0" sz="88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i="0" lang="en-GB" sz="88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Childern:First-time mother or has previous children</a:t>
            </a:r>
            <a:endParaRPr b="1" i="0" sz="88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" name="Google Shape;99;p1"/>
          <p:cNvCxnSpPr/>
          <p:nvPr/>
        </p:nvCxnSpPr>
        <p:spPr>
          <a:xfrm>
            <a:off x="2090029" y="3180248"/>
            <a:ext cx="1176882" cy="0"/>
          </a:xfrm>
          <a:prstGeom prst="straightConnector1">
            <a:avLst/>
          </a:prstGeom>
          <a:noFill/>
          <a:ln cap="flat" cmpd="sng" w="38100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"/>
          <p:cNvSpPr txBox="1"/>
          <p:nvPr>
            <p:ph idx="4294967295" type="body"/>
          </p:nvPr>
        </p:nvSpPr>
        <p:spPr>
          <a:xfrm>
            <a:off x="4834778" y="289672"/>
            <a:ext cx="2310093" cy="321609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675"/>
              <a:buNone/>
            </a:pPr>
            <a:r>
              <a:rPr b="1" lang="en-GB" sz="1675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Goals/Aspiration</a:t>
            </a:r>
            <a:endParaRPr i="1" sz="1675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t/>
            </a:r>
            <a:endParaRPr i="1" sz="44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7608441" y="397721"/>
            <a:ext cx="2445882" cy="289297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b="0" i="0" sz="1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4843182" y="4196603"/>
            <a:ext cx="2596403" cy="217338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590"/>
              <a:buFont typeface="Roboto"/>
              <a:buNone/>
            </a:pPr>
            <a:r>
              <a:rPr b="1" i="0" lang="en-GB" sz="1590" u="none" cap="none" strike="noStrike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Personality Traits</a:t>
            </a:r>
            <a:endParaRPr b="0" i="1" sz="88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5"/>
              <a:buFont typeface="Roboto"/>
              <a:buNone/>
            </a:pPr>
            <a:r>
              <a:rPr b="0" i="1" lang="en-GB" sz="705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Balanced; enjoys social interactions but prefers privacy in medical matters.</a:t>
            </a:r>
            <a:endParaRPr b="0" i="1" sz="705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5"/>
              <a:buFont typeface="Roboto"/>
              <a:buNone/>
            </a:pPr>
            <a:r>
              <a:rPr b="0" i="1" lang="en-GB" sz="705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Risk Tolerance: Cautious, prioritizes accuracy and reliability over convenience.</a:t>
            </a:r>
            <a:endParaRPr b="0" i="1" sz="705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5"/>
              <a:buFont typeface="Roboto"/>
              <a:buNone/>
            </a:pPr>
            <a:r>
              <a:rPr b="0" i="1" lang="en-GB" sz="705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Decision-Making Style: Research-driven; seeks recommendations from doctors and trusted sources.</a:t>
            </a:r>
            <a:endParaRPr b="0" i="1" sz="705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705"/>
              <a:buFont typeface="Roboto"/>
              <a:buNone/>
            </a:pPr>
            <a:r>
              <a:rPr b="1" i="0" lang="en-GB" sz="705" u="none" cap="none" strike="noStrike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Values &amp; Beliefs</a:t>
            </a:r>
            <a:endParaRPr b="1" i="0" sz="705" u="none" cap="none" strike="noStrike">
              <a:solidFill>
                <a:srgbClr val="A64D7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5"/>
              <a:buFont typeface="Roboto"/>
              <a:buNone/>
            </a:pPr>
            <a:r>
              <a:rPr b="0" i="1" lang="en-GB" sz="705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Health and safety come first, both for herself and her baby.Prefers accuracy and quality in medical testing over low cost.Believes in scientific and medical advancements for pregnancy care.</a:t>
            </a:r>
            <a:endParaRPr b="0" i="1" sz="705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705" u="none" cap="none" strike="noStrike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Lifestyle</a:t>
            </a:r>
            <a:endParaRPr b="1" i="0" sz="705" u="none" cap="none" strike="noStrike">
              <a:solidFill>
                <a:srgbClr val="A64D7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5"/>
              <a:buFont typeface="Roboto"/>
              <a:buNone/>
            </a:pPr>
            <a:r>
              <a:rPr b="0" i="1" lang="en-GB" sz="705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Regularly follows pregnancy and parenting pages,bolgs,Engages in prenatal yoga or light exercise.</a:t>
            </a:r>
            <a:endParaRPr b="0" i="1" sz="705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7608441" y="3552898"/>
            <a:ext cx="2445882" cy="289297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b="0" i="0" sz="1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>
            <p:ph idx="4294967295" type="body"/>
          </p:nvPr>
        </p:nvSpPr>
        <p:spPr>
          <a:xfrm>
            <a:off x="7681103" y="475566"/>
            <a:ext cx="2300559" cy="58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ct val="100000"/>
              <a:buNone/>
            </a:pPr>
            <a:r>
              <a:rPr b="1" lang="en-GB" sz="212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Behavioral </a:t>
            </a:r>
            <a:r>
              <a:rPr b="1" lang="en-GB" sz="1765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Information</a:t>
            </a:r>
            <a:br>
              <a:rPr b="1" lang="en-GB" sz="247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i="1" sz="1235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"/>
          <p:cNvSpPr txBox="1"/>
          <p:nvPr>
            <p:ph idx="4294967295" type="body"/>
          </p:nvPr>
        </p:nvSpPr>
        <p:spPr>
          <a:xfrm>
            <a:off x="7562847" y="3476959"/>
            <a:ext cx="23007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ct val="100000"/>
              <a:buNone/>
            </a:pPr>
            <a:r>
              <a:rPr b="1" lang="en-GB" sz="4235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Motivations &amp; Influences</a:t>
            </a:r>
            <a:endParaRPr i="1" sz="4235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75416"/>
              <a:buNone/>
            </a:pPr>
            <a:r>
              <a:rPr b="1" i="1" lang="en-GB" sz="3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Doctor’s recommendations for periodic testing.</a:t>
            </a:r>
            <a:endParaRPr b="1" i="1" sz="3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75416"/>
              <a:buNone/>
            </a:pPr>
            <a:r>
              <a:rPr b="1" i="1" lang="en-GB" sz="3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Desire for reassurance about the baby’s health.</a:t>
            </a:r>
            <a:endParaRPr b="1" i="1" sz="3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8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75416"/>
              <a:buNone/>
            </a:pPr>
            <a:r>
              <a:rPr b="1" i="1" lang="en-GB" sz="3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labs Fear of complications or undetected issues.</a:t>
            </a:r>
            <a:endParaRPr b="1" i="1" sz="3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75416"/>
              <a:buNone/>
            </a:pPr>
            <a:r>
              <a:rPr b="1" i="1" lang="en-GB" sz="3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Recommendations from other mothers.</a:t>
            </a:r>
            <a:endParaRPr b="1" i="1" sz="3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75416"/>
              <a:buNone/>
            </a:pPr>
            <a:r>
              <a:rPr b="1" i="1" lang="en-GB" sz="3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Online reviews and testimonials about lab services.</a:t>
            </a:r>
            <a:endParaRPr b="1" i="1" sz="3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75416"/>
              <a:buNone/>
            </a:pPr>
            <a:r>
              <a:rPr b="1" i="1" lang="en-GB" sz="3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 Media Consumption:</a:t>
            </a:r>
            <a:endParaRPr b="1" i="1" sz="3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75416"/>
              <a:buNone/>
            </a:pPr>
            <a:r>
              <a:rPr b="1" i="1" lang="en-GB" sz="3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 Pregnancy blogs, health podcasts, and medical news.</a:t>
            </a:r>
            <a:endParaRPr b="1" i="1" sz="3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75416"/>
              <a:buNone/>
            </a:pPr>
            <a:r>
              <a:rPr b="1" i="1" lang="en-GB" sz="3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 Social media groups for expecting mothers.</a:t>
            </a:r>
            <a:endParaRPr b="1" i="1" sz="3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75416"/>
              <a:buNone/>
            </a:pPr>
            <a:r>
              <a:rPr b="1" i="1" lang="en-GB" sz="3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 YouTube videos on pregnancy wellness and nutrition.</a:t>
            </a:r>
            <a:endParaRPr b="1" i="1" sz="3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8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5416"/>
              <a:buNone/>
            </a:pPr>
            <a:r>
              <a:t/>
            </a:r>
            <a:endParaRPr b="1" i="1" sz="3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416"/>
              <a:buNone/>
            </a:pPr>
            <a:r>
              <a:t/>
            </a:r>
            <a:endParaRPr b="1" i="1" sz="3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"/>
          <p:cNvSpPr txBox="1"/>
          <p:nvPr>
            <p:ph idx="4294967295" type="body"/>
          </p:nvPr>
        </p:nvSpPr>
        <p:spPr>
          <a:xfrm>
            <a:off x="4764069" y="643528"/>
            <a:ext cx="24417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Autofit/>
          </a:bodyPr>
          <a:lstStyle/>
          <a:p>
            <a:pPr indent="-158750" lvl="0" marL="336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800"/>
              <a:buChar char="•"/>
            </a:pPr>
            <a:r>
              <a:rPr b="1" lang="en-GB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Regularly conducting periodic tests.</a:t>
            </a:r>
            <a:endParaRPr b="1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336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800"/>
              <a:buChar char="•"/>
            </a:pPr>
            <a:r>
              <a:rPr b="1" lang="en-GB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Identify potential health issues early through regular medical tests.</a:t>
            </a:r>
            <a:endParaRPr b="1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336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800"/>
              <a:buChar char="•"/>
            </a:pPr>
            <a:r>
              <a:rPr b="1" lang="en-GB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Optimize time management between work, family, and medical checkups.</a:t>
            </a:r>
            <a:endParaRPr b="1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336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800"/>
              <a:buChar char="•"/>
            </a:pPr>
            <a:r>
              <a:rPr b="1" lang="en-GB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Stay within budget while ensuring high-quality healthcare services.</a:t>
            </a:r>
            <a:endParaRPr b="1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336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800"/>
              <a:buChar char="•"/>
            </a:pPr>
            <a:r>
              <a:rPr b="1" lang="en-GB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Gain access to convenient at-home testing services if needed.</a:t>
            </a:r>
            <a:endParaRPr b="1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6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Char char="•"/>
            </a:pPr>
            <a:r>
              <a:rPr b="1" lang="en-GB" sz="705">
                <a:latin typeface="Calibri"/>
                <a:ea typeface="Calibri"/>
                <a:cs typeface="Calibri"/>
                <a:sym typeface="Calibri"/>
              </a:rPr>
              <a:t> discuss test result and support services</a:t>
            </a:r>
            <a:r>
              <a:rPr lang="en-GB" sz="705">
                <a:latin typeface="Calibri"/>
                <a:ea typeface="Calibri"/>
                <a:cs typeface="Calibri"/>
                <a:sym typeface="Calibri"/>
              </a:rPr>
              <a:t>.</a:t>
            </a:r>
            <a:endParaRPr sz="705">
              <a:latin typeface="Calibri"/>
              <a:ea typeface="Calibri"/>
              <a:cs typeface="Calibri"/>
              <a:sym typeface="Calibri"/>
            </a:endParaRPr>
          </a:p>
          <a:p>
            <a:pPr indent="0" lvl="0" marL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</a:pPr>
            <a:r>
              <a:t/>
            </a:r>
            <a:endParaRPr sz="44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>
            <p:ph idx="4294967295" type="body"/>
          </p:nvPr>
        </p:nvSpPr>
        <p:spPr>
          <a:xfrm>
            <a:off x="7679158" y="1777677"/>
            <a:ext cx="2112202" cy="1636147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/>
          </a:bodyPr>
          <a:lstStyle/>
          <a:p>
            <a:pPr indent="0" lvl="0" marL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</a:pPr>
            <a:r>
              <a:t/>
            </a:r>
            <a:endParaRPr sz="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</a:pPr>
            <a:r>
              <a:t/>
            </a:r>
            <a:endParaRPr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4848886" y="2256507"/>
            <a:ext cx="2445882" cy="178094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b="0" i="0" sz="1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4871757" y="2181225"/>
            <a:ext cx="2300568" cy="374276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 fontScale="5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49291"/>
              <a:buFont typeface="Arial"/>
              <a:buNone/>
            </a:pPr>
            <a:r>
              <a:rPr b="1" i="0" lang="en-GB" sz="1765" u="none" cap="none" strike="noStrike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Challenges/Pain Points</a:t>
            </a:r>
            <a:endParaRPr b="0" i="1" sz="1765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4777068" y="2410946"/>
            <a:ext cx="2300568" cy="1471893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 fontScale="25000"/>
          </a:bodyPr>
          <a:lstStyle/>
          <a:p>
            <a:pPr indent="-171450" lvl="0" marL="3365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25984"/>
              <a:buFont typeface="Arial"/>
              <a:buChar char="●"/>
            </a:pPr>
            <a:r>
              <a:rPr b="0" i="0" lang="en-GB" sz="3175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3175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fast and accurate  result with digital access.</a:t>
            </a:r>
            <a:endParaRPr b="1" i="0" sz="3175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0659" lvl="0" marL="36576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25984"/>
              <a:buFont typeface="Roboto"/>
              <a:buChar char="●"/>
            </a:pPr>
            <a:r>
              <a:rPr b="1" i="0" lang="en-GB" sz="3175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High costs of comprehensive pregnancy test packages</a:t>
            </a:r>
            <a:endParaRPr b="1" i="0" sz="3175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0659" lvl="0" marL="36576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25984"/>
              <a:buFont typeface="Roboto"/>
              <a:buChar char="●"/>
            </a:pPr>
            <a:r>
              <a:rPr b="1" i="0" lang="en-GB" sz="3175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Difficulty in keeping up with frequent checkups due to work or household responsibilities</a:t>
            </a:r>
            <a:endParaRPr b="1" i="0" sz="3175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0659" lvl="0" marL="36576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25984"/>
              <a:buFont typeface="Roboto"/>
              <a:buChar char="●"/>
            </a:pPr>
            <a:r>
              <a:rPr b="1" i="0" lang="en-GB" sz="3175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Long waiting times at medical labs</a:t>
            </a:r>
            <a:endParaRPr b="1" i="0" sz="3175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0659" lvl="0" marL="36576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25984"/>
              <a:buFont typeface="Roboto"/>
              <a:buChar char="●"/>
            </a:pPr>
            <a:r>
              <a:rPr b="1" i="0" lang="en-GB" sz="3175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Anxiety about test results and the impact on the baby.</a:t>
            </a:r>
            <a:endParaRPr b="1" i="0" sz="3175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25984"/>
              <a:buFont typeface="Roboto"/>
              <a:buNone/>
            </a:pPr>
            <a:br>
              <a:rPr b="1" i="0" lang="en-GB" sz="3175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GB" sz="3175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175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7159" lvl="0" marL="36576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</a:pPr>
            <a:r>
              <a:t/>
            </a:r>
            <a:endParaRPr b="0" i="0" sz="88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0" marL="36576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</a:pPr>
            <a:r>
              <a:t/>
            </a:r>
            <a:endParaRPr b="0" i="0" sz="88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7584732" y="787961"/>
            <a:ext cx="2300559" cy="1648496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Autofit/>
          </a:bodyPr>
          <a:lstStyle/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Buying Behavior: Prefers recommended and highly-rated medical labs.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 Usage: long pregnancy period and after chekup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Technology Usage: facebook,whattsapp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4834651" y="67046"/>
            <a:ext cx="2300559" cy="330676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b="1" i="0" lang="en-GB" sz="1235" u="none" cap="none" strike="noStrike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Psychographic Information</a:t>
            </a:r>
            <a:br>
              <a:rPr b="1" i="0" lang="en-GB" sz="1235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1" sz="1235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91918774_726146894790975_1491781079797858304_n" id="113" name="Google Shape;1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9897" y="583266"/>
            <a:ext cx="1986803" cy="191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/>
          <p:nvPr/>
        </p:nvSpPr>
        <p:spPr>
          <a:xfrm>
            <a:off x="7543021" y="419617"/>
            <a:ext cx="2060907" cy="263762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1744196" y="-1837326"/>
            <a:ext cx="9015300" cy="6875400"/>
          </a:xfrm>
          <a:prstGeom prst="rect">
            <a:avLst/>
          </a:prstGeom>
          <a:solidFill>
            <a:srgbClr val="EAD1D8">
              <a:alpha val="8235"/>
            </a:srgbClr>
          </a:solidFill>
          <a:ln>
            <a:noFill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b="0" i="0" sz="1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4843879" y="439229"/>
            <a:ext cx="2445882" cy="178094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b="0" i="0" sz="1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2035572" y="2095987"/>
            <a:ext cx="2387521" cy="596265"/>
          </a:xfrm>
          <a:prstGeom prst="rect">
            <a:avLst/>
          </a:prstGeom>
          <a:noFill/>
          <a:ln>
            <a:noFill/>
          </a:ln>
        </p:spPr>
        <p:txBody>
          <a:bodyPr anchorCtr="0" anchor="t" bIns="80650" lIns="80650" spcFirstLastPara="1" rIns="80650" wrap="square" tIns="806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25"/>
              <a:buFont typeface="Lora"/>
              <a:buNone/>
            </a:pPr>
            <a:r>
              <a:rPr b="0" i="0" lang="en-GB" sz="2825" u="none" cap="none" strike="noStrik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mr:Ahmed</a:t>
            </a:r>
            <a:endParaRPr b="0" i="0" sz="2825" u="none" cap="none" strike="noStrike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2" name="Google Shape;122;p2"/>
          <p:cNvSpPr txBox="1"/>
          <p:nvPr>
            <p:ph idx="4294967295" type="body"/>
          </p:nvPr>
        </p:nvSpPr>
        <p:spPr>
          <a:xfrm>
            <a:off x="1991285" y="2785222"/>
            <a:ext cx="2300568" cy="544046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 fontScale="3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None/>
            </a:pPr>
            <a:r>
              <a:rPr lang="en-GB" sz="353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Background &amp; Demographics</a:t>
            </a:r>
            <a:endParaRPr sz="353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None/>
            </a:pPr>
            <a:br>
              <a:rPr b="1" lang="en-GB" sz="141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i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1979930" y="3329305"/>
            <a:ext cx="2931795" cy="2405380"/>
          </a:xfrm>
          <a:prstGeom prst="rect">
            <a:avLst/>
          </a:prstGeom>
          <a:noFill/>
          <a:ln>
            <a:noFill/>
          </a:ln>
        </p:spPr>
        <p:txBody>
          <a:bodyPr anchorCtr="0" anchor="t" bIns="80650" lIns="80650" spcFirstLastPara="1" rIns="80650" wrap="square" tIns="80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i="0" lang="en-GB" sz="88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Age :35</a:t>
            </a:r>
            <a:endParaRPr b="1" i="0" sz="88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i="0" lang="en-GB" sz="88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Location:damitta</a:t>
            </a:r>
            <a:endParaRPr b="1" i="0" sz="88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i="0" lang="en-GB" sz="88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Gender:male</a:t>
            </a:r>
            <a:endParaRPr b="1" i="0" sz="88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i="0" lang="en-GB" sz="88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Education:Bachelor of Arts and Education</a:t>
            </a:r>
            <a:endParaRPr b="1" i="0" sz="88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i="0" lang="en-GB" sz="88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Profession:Office Worker</a:t>
            </a:r>
            <a:endParaRPr b="1" i="0" sz="88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i="0" lang="en-GB" sz="88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Marital Status :married</a:t>
            </a:r>
            <a:endParaRPr b="1" i="0" sz="88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i="0" lang="en-GB" sz="88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Income :8000</a:t>
            </a:r>
            <a:endParaRPr b="1" i="0" sz="88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i="0" lang="en-GB" sz="88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Children:2</a:t>
            </a:r>
            <a:endParaRPr b="1" i="0" sz="88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"/>
          <p:cNvSpPr txBox="1"/>
          <p:nvPr>
            <p:ph idx="4294967295" type="body"/>
          </p:nvPr>
        </p:nvSpPr>
        <p:spPr>
          <a:xfrm>
            <a:off x="4911926" y="475566"/>
            <a:ext cx="2300559" cy="3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 fontScale="4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ct val="100000"/>
              <a:buNone/>
            </a:pPr>
            <a:r>
              <a:rPr b="1" lang="en-GB" sz="309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Goals/Aspiration</a:t>
            </a:r>
            <a:endParaRPr i="1" sz="2205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4895538" y="4438291"/>
            <a:ext cx="2400900" cy="235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590"/>
              <a:buFont typeface="Roboto"/>
              <a:buNone/>
            </a:pPr>
            <a:r>
              <a:rPr b="1" i="0" lang="en-GB" sz="1590" u="none" cap="none" strike="noStrike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Personality Traits</a:t>
            </a:r>
            <a:endParaRPr b="0" i="1" sz="159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70">
                <a:solidFill>
                  <a:schemeClr val="dk1"/>
                </a:solidFill>
              </a:rPr>
              <a:t>Believes in the importance of change to achieve good health.</a:t>
            </a:r>
            <a:br>
              <a:rPr lang="en-GB" sz="770">
                <a:solidFill>
                  <a:schemeClr val="dk1"/>
                </a:solidFill>
              </a:rPr>
            </a:br>
            <a:endParaRPr sz="7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70">
                <a:solidFill>
                  <a:schemeClr val="dk1"/>
                </a:solidFill>
              </a:rPr>
              <a:t>Prefers sustainable healthy solutions.</a:t>
            </a:r>
            <a:endParaRPr sz="77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235"/>
              <a:buFont typeface="Roboto"/>
              <a:buNone/>
            </a:pPr>
            <a:r>
              <a:rPr b="1" i="0" lang="en-GB" sz="1235" u="none" cap="none" strike="noStrike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Values &amp; Beliefs</a:t>
            </a:r>
            <a:endParaRPr b="1" i="0" sz="1235" u="none" cap="none" strike="noStrike">
              <a:solidFill>
                <a:srgbClr val="A64D7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80">
                <a:solidFill>
                  <a:schemeClr val="dk1"/>
                </a:solidFill>
              </a:rPr>
              <a:t>Seeks reliable information from doctors and specialists before making any health-related decisions.</a:t>
            </a:r>
            <a:br>
              <a:rPr lang="en-GB" sz="780">
                <a:solidFill>
                  <a:schemeClr val="dk1"/>
                </a:solidFill>
              </a:rPr>
            </a:br>
            <a:r>
              <a:rPr lang="en-GB" sz="780">
                <a:solidFill>
                  <a:schemeClr val="dk1"/>
                </a:solidFill>
              </a:rPr>
              <a:t>Prefers laboratories that provide consultations and simplified explanations of test results.</a:t>
            </a:r>
            <a:endParaRPr sz="78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590"/>
              <a:buFont typeface="Roboto"/>
              <a:buNone/>
            </a:pPr>
            <a:r>
              <a:rPr b="1" i="0" lang="en-GB" sz="1590" u="none" cap="none" strike="noStrike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Lifestyle</a:t>
            </a:r>
            <a:endParaRPr i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590"/>
              <a:buFont typeface="Roboto"/>
              <a:buNone/>
            </a:pPr>
            <a:r>
              <a:rPr lang="en-GB" sz="7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refers staying at home after work and spends most of his time with his family.</a:t>
            </a:r>
            <a:endParaRPr sz="7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590"/>
              <a:buFont typeface="Roboto"/>
              <a:buNone/>
            </a:pPr>
            <a:r>
              <a:rPr lang="en-GB" sz="7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Looks for convenient services such as healthy food delivery and home sample collection for medical tests.</a:t>
            </a:r>
            <a:endParaRPr sz="7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7470035" y="3329171"/>
            <a:ext cx="2530446" cy="323808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b="0" i="0" sz="1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 txBox="1"/>
          <p:nvPr>
            <p:ph idx="4294967295" type="body"/>
          </p:nvPr>
        </p:nvSpPr>
        <p:spPr>
          <a:xfrm>
            <a:off x="7644781" y="506136"/>
            <a:ext cx="2630449" cy="2942342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200"/>
              <a:buNone/>
            </a:pPr>
            <a:r>
              <a:rPr b="1" lang="en-GB" sz="120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Behavioral Information</a:t>
            </a:r>
            <a:br>
              <a:rPr b="1"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i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"/>
          <p:cNvSpPr txBox="1"/>
          <p:nvPr>
            <p:ph idx="4294967295" type="body"/>
          </p:nvPr>
        </p:nvSpPr>
        <p:spPr>
          <a:xfrm>
            <a:off x="7644770" y="3538049"/>
            <a:ext cx="2132700" cy="2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 fontScale="4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ct val="39849"/>
              <a:buNone/>
            </a:pPr>
            <a:r>
              <a:rPr b="1" lang="en-GB" sz="3325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Motivations &amp; Influence</a:t>
            </a:r>
            <a:endParaRPr b="1" sz="3325">
              <a:solidFill>
                <a:srgbClr val="A64D7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566"/>
              <a:buNone/>
            </a:pPr>
            <a:r>
              <a:rPr b="1" lang="en-GB" sz="2468">
                <a:latin typeface="Arial"/>
                <a:ea typeface="Arial"/>
                <a:cs typeface="Arial"/>
                <a:sym typeface="Arial"/>
              </a:rPr>
              <a:t>Social Media:</a:t>
            </a:r>
            <a:endParaRPr b="1" sz="246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496"/>
              <a:buNone/>
            </a:pPr>
            <a:r>
              <a:rPr lang="en-GB" sz="2268">
                <a:latin typeface="Arial"/>
                <a:ea typeface="Arial"/>
                <a:cs typeface="Arial"/>
                <a:sym typeface="Arial"/>
              </a:rPr>
              <a:t>Follows laboratory pages on Facebook and Instagram</a:t>
            </a:r>
            <a:r>
              <a:rPr lang="en-GB" sz="2268">
                <a:latin typeface="Arial"/>
                <a:ea typeface="Arial"/>
                <a:cs typeface="Arial"/>
                <a:sym typeface="Arial"/>
              </a:rPr>
              <a:t>.</a:t>
            </a:r>
            <a:endParaRPr sz="226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566"/>
              <a:buNone/>
            </a:pPr>
            <a:r>
              <a:rPr b="1" lang="en-GB" sz="2468">
                <a:latin typeface="Arial"/>
                <a:ea typeface="Arial"/>
                <a:cs typeface="Arial"/>
                <a:sym typeface="Arial"/>
              </a:rPr>
              <a:t>Search Engines:</a:t>
            </a:r>
            <a:endParaRPr b="1" sz="246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496"/>
              <a:buNone/>
            </a:pPr>
            <a:r>
              <a:rPr lang="en-GB" sz="2268">
                <a:latin typeface="Arial"/>
                <a:ea typeface="Arial"/>
                <a:cs typeface="Arial"/>
                <a:sym typeface="Arial"/>
              </a:rPr>
              <a:t>Searches for the best nearby laboratories on Google.</a:t>
            </a:r>
            <a:endParaRPr sz="226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566"/>
              <a:buNone/>
            </a:pPr>
            <a:r>
              <a:rPr b="1" lang="en-GB" sz="2468">
                <a:latin typeface="Arial"/>
                <a:ea typeface="Arial"/>
                <a:cs typeface="Arial"/>
                <a:sym typeface="Arial"/>
              </a:rPr>
              <a:t>Doctor or Nutritionist Advice:</a:t>
            </a:r>
            <a:endParaRPr b="1" sz="246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496"/>
              <a:buNone/>
            </a:pPr>
            <a:r>
              <a:rPr lang="en-GB" sz="2268">
                <a:latin typeface="Arial"/>
                <a:ea typeface="Arial"/>
                <a:cs typeface="Arial"/>
                <a:sym typeface="Arial"/>
              </a:rPr>
              <a:t>Relies on doctors' recommendations for trusted laboratories.</a:t>
            </a:r>
            <a:endParaRPr sz="226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566"/>
              <a:buNone/>
            </a:pPr>
            <a:r>
              <a:rPr b="1" lang="en-GB" sz="2468">
                <a:latin typeface="Arial"/>
                <a:ea typeface="Arial"/>
                <a:cs typeface="Arial"/>
                <a:sym typeface="Arial"/>
              </a:rPr>
              <a:t>Friends and Family Experiences:</a:t>
            </a:r>
            <a:endParaRPr b="1" sz="246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496"/>
              <a:buNone/>
            </a:pPr>
            <a:r>
              <a:rPr lang="en-GB" sz="2268">
                <a:latin typeface="Arial"/>
                <a:ea typeface="Arial"/>
                <a:cs typeface="Arial"/>
                <a:sym typeface="Arial"/>
              </a:rPr>
              <a:t>Trusts the opinions of those who have previously undergone tests.</a:t>
            </a:r>
            <a:br>
              <a:rPr lang="en-GB" sz="2268">
                <a:latin typeface="Arial"/>
                <a:ea typeface="Arial"/>
                <a:cs typeface="Arial"/>
                <a:sym typeface="Arial"/>
              </a:rPr>
            </a:br>
            <a:endParaRPr sz="2048"/>
          </a:p>
        </p:txBody>
      </p:sp>
      <p:sp>
        <p:nvSpPr>
          <p:cNvPr id="129" name="Google Shape;129;p2"/>
          <p:cNvSpPr txBox="1"/>
          <p:nvPr>
            <p:ph idx="4294967295" type="body"/>
          </p:nvPr>
        </p:nvSpPr>
        <p:spPr>
          <a:xfrm flipH="1" rot="10800000">
            <a:off x="7817842" y="2378696"/>
            <a:ext cx="691789" cy="40340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Autofit/>
          </a:bodyPr>
          <a:lstStyle/>
          <a:p>
            <a:pPr indent="0" lvl="0" marL="1651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</a:pPr>
            <a:r>
              <a:t/>
            </a:r>
            <a:endParaRPr sz="1060"/>
          </a:p>
          <a:p>
            <a:pPr indent="0" lvl="0" marL="1651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</a:pPr>
            <a:r>
              <a:rPr b="1" lang="en-GB" sz="106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06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"/>
          <p:cNvSpPr txBox="1"/>
          <p:nvPr>
            <p:ph idx="4294967295" type="body"/>
          </p:nvPr>
        </p:nvSpPr>
        <p:spPr>
          <a:xfrm>
            <a:off x="7679158" y="1777677"/>
            <a:ext cx="2112202" cy="1636147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/>
          </a:bodyPr>
          <a:lstStyle/>
          <a:p>
            <a:pPr indent="0" lvl="0" marL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</a:pPr>
            <a:r>
              <a:t/>
            </a:r>
            <a:endParaRPr sz="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</a:pPr>
            <a:r>
              <a:t/>
            </a:r>
            <a:endParaRPr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4848886" y="2256507"/>
            <a:ext cx="2445882" cy="178094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b="0" i="0" sz="1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4921548" y="2298015"/>
            <a:ext cx="2300559" cy="356302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b="1" i="0" lang="en-GB" sz="925" u="none" cap="none" strike="noStrike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Challenges/Pain Points</a:t>
            </a:r>
            <a:br>
              <a:rPr b="1" i="0" lang="en-GB" sz="925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1" sz="925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5976422" y="4610620"/>
            <a:ext cx="1103486" cy="40340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 fontScale="25000" lnSpcReduction="20000"/>
          </a:bodyPr>
          <a:lstStyle/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377358"/>
              <a:buFont typeface="Arial"/>
              <a:buNone/>
            </a:pPr>
            <a:r>
              <a:t/>
            </a:r>
            <a:endParaRPr b="1" i="0" sz="106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4834651" y="67046"/>
            <a:ext cx="2300559" cy="330676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b="1" i="0" lang="en-GB" sz="1235" u="none" cap="none" strike="noStrike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Psychographic Information</a:t>
            </a:r>
            <a:br>
              <a:rPr b="1" i="0" lang="en-GB" sz="1235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1" sz="1235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1792941" y="-149691"/>
            <a:ext cx="231775" cy="568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325" lIns="80675" spcFirstLastPara="1" rIns="80675" wrap="square" tIns="40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b="0" i="0" sz="1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b="0" i="0" sz="1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7710534" y="859087"/>
            <a:ext cx="1893300" cy="20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325" lIns="80675" spcFirstLastPara="1" rIns="80675" wrap="square" tIns="403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chemeClr val="dk1"/>
                </a:solidFill>
              </a:rPr>
              <a:t>Prefers laboratories close to his home or workplace that provide fast and accurate results.</a:t>
            </a:r>
            <a:br>
              <a:rPr b="1" lang="en-GB" sz="800">
                <a:solidFill>
                  <a:schemeClr val="dk1"/>
                </a:solidFill>
              </a:rPr>
            </a:b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dk1"/>
                </a:solidFill>
              </a:rPr>
              <a:t>Looks for laboratories that offer affordable test packages or special offers.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chemeClr val="dk1"/>
                </a:solidFill>
              </a:rPr>
              <a:t>Prefers laboratories that provide home sample collection services.</a:t>
            </a:r>
            <a:br>
              <a:rPr b="1" lang="en-GB" sz="800">
                <a:solidFill>
                  <a:schemeClr val="dk1"/>
                </a:solidFill>
              </a:rPr>
            </a:b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chemeClr val="dk1"/>
                </a:solidFill>
              </a:rPr>
              <a:t>Prefers laboratories that offer electronic delivery of test results.</a:t>
            </a:r>
            <a:endParaRPr b="1"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">
              <a:solidFill>
                <a:schemeClr val="dk1"/>
              </a:solidFill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4916548" y="674094"/>
            <a:ext cx="2300700" cy="14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325" lIns="80675" spcFirstLastPara="1" rIns="80675" wrap="square" tIns="40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b="1" lang="en-GB" sz="700">
                <a:solidFill>
                  <a:schemeClr val="dk1"/>
                </a:solidFill>
              </a:rPr>
              <a:t>Losing weight in a healthy way and monitoring the impact of the diet on his health.</a:t>
            </a:r>
            <a:endParaRPr b="1"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b="1" lang="en-GB" sz="700">
                <a:solidFill>
                  <a:schemeClr val="dk1"/>
                </a:solidFill>
              </a:rPr>
              <a:t>Ensuring that weight loss does not cause a deficiency in essential vitamins or minerals.</a:t>
            </a:r>
            <a:br>
              <a:rPr b="1" lang="en-GB" sz="700">
                <a:solidFill>
                  <a:schemeClr val="dk1"/>
                </a:solidFill>
              </a:rPr>
            </a:br>
            <a:endParaRPr b="1"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b="1" lang="en-GB" sz="700">
                <a:solidFill>
                  <a:schemeClr val="dk1"/>
                </a:solidFill>
              </a:rPr>
              <a:t>Avoiding any health complications that may result from following a strict diet.</a:t>
            </a:r>
            <a:br>
              <a:rPr b="1" lang="en-GB" sz="700">
                <a:solidFill>
                  <a:schemeClr val="dk1"/>
                </a:solidFill>
              </a:rPr>
            </a:br>
            <a:endParaRPr b="1" sz="700">
              <a:solidFill>
                <a:schemeClr val="dk1"/>
              </a:solidFill>
            </a:endParaRPr>
          </a:p>
          <a:p>
            <a:pPr indent="-2730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b="1" lang="en-GB" sz="700">
                <a:solidFill>
                  <a:schemeClr val="dk1"/>
                </a:solidFill>
              </a:rPr>
              <a:t>Tracking medical tests to ensure the body's functions remain safe during weight loss.</a:t>
            </a:r>
            <a:br>
              <a:rPr b="1" lang="en-GB" sz="700">
                <a:solidFill>
                  <a:schemeClr val="dk1"/>
                </a:solidFill>
              </a:rPr>
            </a:br>
            <a:endParaRPr sz="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138" name="Google Shape;138;p2"/>
          <p:cNvSpPr/>
          <p:nvPr/>
        </p:nvSpPr>
        <p:spPr>
          <a:xfrm flipH="1">
            <a:off x="4873125" y="2619888"/>
            <a:ext cx="2387400" cy="14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325" lIns="80675" spcFirstLastPara="1" rIns="80675" wrap="square" tIns="40325">
            <a:spAutoFit/>
          </a:bodyPr>
          <a:lstStyle/>
          <a:p>
            <a:pPr indent="-273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b="1" lang="en-GB" sz="700">
                <a:solidFill>
                  <a:schemeClr val="dk1"/>
                </a:solidFill>
              </a:rPr>
              <a:t>Not knowing the importance of certain tests that should be done during a diet.</a:t>
            </a:r>
            <a:br>
              <a:rPr b="1" lang="en-GB" sz="700">
                <a:solidFill>
                  <a:schemeClr val="dk1"/>
                </a:solidFill>
              </a:rPr>
            </a:br>
            <a:endParaRPr b="1"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b="1" lang="en-GB" sz="700">
                <a:solidFill>
                  <a:schemeClr val="dk1"/>
                </a:solidFill>
              </a:rPr>
              <a:t>Searching for a laboratory that offers reliable services at reasonable prices.</a:t>
            </a:r>
            <a:br>
              <a:rPr b="1" lang="en-GB" sz="700">
                <a:solidFill>
                  <a:schemeClr val="dk1"/>
                </a:solidFill>
              </a:rPr>
            </a:br>
            <a:endParaRPr b="1"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b="1" lang="en-GB" sz="700">
                <a:solidFill>
                  <a:schemeClr val="dk1"/>
                </a:solidFill>
              </a:rPr>
              <a:t>Lack of enough time to visit the lab due to work pressure.</a:t>
            </a:r>
            <a:br>
              <a:rPr b="1" lang="en-GB" sz="700">
                <a:solidFill>
                  <a:schemeClr val="dk1"/>
                </a:solidFill>
              </a:rPr>
            </a:br>
            <a:endParaRPr b="1"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b="1" lang="en-GB" sz="700">
                <a:solidFill>
                  <a:schemeClr val="dk1"/>
                </a:solidFill>
              </a:rPr>
              <a:t>Fear of test results that may indicate unexpected health issues.</a:t>
            </a:r>
            <a:endParaRPr sz="7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5247596" y="2732163"/>
            <a:ext cx="231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325" lIns="80675" spcFirstLastPara="1" rIns="80675" wrap="square" tIns="40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b="0" i="0" sz="1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s (3)" id="140" name="Google Shape;1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1535" y="506095"/>
            <a:ext cx="2040255" cy="1608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/>
          <p:nvPr/>
        </p:nvSpPr>
        <p:spPr>
          <a:xfrm>
            <a:off x="87271" y="-73363"/>
            <a:ext cx="9009600" cy="6858000"/>
          </a:xfrm>
          <a:prstGeom prst="rect">
            <a:avLst/>
          </a:prstGeom>
          <a:solidFill>
            <a:srgbClr val="EAD1D8">
              <a:alpha val="8235"/>
            </a:srgbClr>
          </a:solidFill>
          <a:ln>
            <a:noFill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sz="1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4843879" y="439229"/>
            <a:ext cx="2445882" cy="178094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sz="1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2002853" y="2078868"/>
            <a:ext cx="2445882" cy="1247140"/>
          </a:xfrm>
          <a:prstGeom prst="rect">
            <a:avLst/>
          </a:prstGeom>
          <a:noFill/>
          <a:ln>
            <a:noFill/>
          </a:ln>
        </p:spPr>
        <p:txBody>
          <a:bodyPr anchorCtr="0" anchor="t" bIns="80650" lIns="80650" spcFirstLastPara="1" rIns="80650" wrap="square" tIns="806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30"/>
              <a:buFont typeface="Lora"/>
              <a:buNone/>
            </a:pPr>
            <a:r>
              <a:rPr lang="en-GB" sz="353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Ebrahim El said</a:t>
            </a:r>
            <a:endParaRPr sz="353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8" name="Google Shape;148;p3"/>
          <p:cNvSpPr txBox="1"/>
          <p:nvPr>
            <p:ph idx="4294967295" type="body"/>
          </p:nvPr>
        </p:nvSpPr>
        <p:spPr>
          <a:xfrm>
            <a:off x="1991379" y="3207784"/>
            <a:ext cx="2300559" cy="993971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35"/>
              <a:buNone/>
            </a:pPr>
            <a:r>
              <a:rPr b="1" lang="en-GB" sz="1235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Background &amp; Demographics</a:t>
            </a:r>
            <a:br>
              <a:rPr b="1" lang="en-GB" sz="141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i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1989596" y="4037449"/>
            <a:ext cx="24459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80650" lIns="80650" spcFirstLastPara="1" rIns="80650" wrap="square" tIns="806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Age         : 60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Location : Dammietta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Gender: male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Education : </a:t>
            </a: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intermediate</a:t>
            </a: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education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Profession: merchant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Marital Status : married        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Income  : 8000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Childern : 3 married 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" name="Google Shape;150;p3"/>
          <p:cNvCxnSpPr/>
          <p:nvPr/>
        </p:nvCxnSpPr>
        <p:spPr>
          <a:xfrm>
            <a:off x="2090029" y="3180248"/>
            <a:ext cx="1176882" cy="0"/>
          </a:xfrm>
          <a:prstGeom prst="straightConnector1">
            <a:avLst/>
          </a:prstGeom>
          <a:noFill/>
          <a:ln cap="flat" cmpd="sng" w="38100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3"/>
          <p:cNvSpPr txBox="1"/>
          <p:nvPr>
            <p:ph idx="4294967295" type="body"/>
          </p:nvPr>
        </p:nvSpPr>
        <p:spPr>
          <a:xfrm>
            <a:off x="4878251" y="342166"/>
            <a:ext cx="23007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627"/>
              <a:buNone/>
            </a:pPr>
            <a:r>
              <a:rPr b="1" lang="en-GB" sz="1826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Goals/Aspirations</a:t>
            </a:r>
            <a:br>
              <a:rPr b="1" lang="en-GB" sz="398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i="1" sz="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7608441" y="397721"/>
            <a:ext cx="2445882" cy="289297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sz="1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4835350" y="4113950"/>
            <a:ext cx="2445900" cy="267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590"/>
              <a:buFont typeface="Roboto"/>
              <a:buNone/>
            </a:pPr>
            <a:r>
              <a:t/>
            </a:r>
            <a:endParaRPr b="1" sz="1590">
              <a:solidFill>
                <a:srgbClr val="A64D7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590"/>
              <a:buFont typeface="Roboto"/>
              <a:buNone/>
            </a:pPr>
            <a:r>
              <a:t/>
            </a:r>
            <a:endParaRPr b="1" sz="1590">
              <a:solidFill>
                <a:srgbClr val="A64D7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590"/>
              <a:buFont typeface="Roboto"/>
              <a:buNone/>
            </a:pPr>
            <a:r>
              <a:rPr b="1" lang="en-GB" sz="159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Persona</a:t>
            </a:r>
            <a:r>
              <a:rPr b="1" lang="en-GB" sz="159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lity Traits</a:t>
            </a:r>
            <a:endParaRPr i="1"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Does not like trying new things and when he tries a service and likes it, he becomes fully loyal to it.</a:t>
            </a:r>
            <a:endParaRPr i="1" sz="989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35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Values &amp; Beliefs</a:t>
            </a:r>
            <a:endParaRPr b="1" sz="1235">
              <a:solidFill>
                <a:srgbClr val="A64D7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i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Values his health and cares deeply about his family.</a:t>
            </a:r>
            <a:endParaRPr i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t/>
            </a:r>
            <a:endParaRPr i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9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Lifestyle</a:t>
            </a:r>
            <a:endParaRPr b="1" sz="1590">
              <a:solidFill>
                <a:srgbClr val="A64D7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Spends more time with his family.</a:t>
            </a:r>
            <a:b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"/>
              <a:buFont typeface="Roboto"/>
              <a:buNone/>
            </a:pPr>
            <a:r>
              <a:t/>
            </a:r>
            <a:endParaRPr sz="88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"/>
              <a:buFont typeface="Calibri"/>
              <a:buNone/>
            </a:pPr>
            <a:r>
              <a:t/>
            </a:r>
            <a:endParaRPr i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7608441" y="3552898"/>
            <a:ext cx="2445882" cy="289297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sz="1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 txBox="1"/>
          <p:nvPr>
            <p:ph idx="4294967295" type="body"/>
          </p:nvPr>
        </p:nvSpPr>
        <p:spPr>
          <a:xfrm>
            <a:off x="7681103" y="475566"/>
            <a:ext cx="2300559" cy="58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ct val="100000"/>
              <a:buNone/>
            </a:pPr>
            <a:r>
              <a:rPr b="1" lang="en-GB" sz="212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Behavioral </a:t>
            </a:r>
            <a:r>
              <a:rPr b="1" lang="en-GB" sz="1765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Information</a:t>
            </a:r>
            <a:br>
              <a:rPr b="1" lang="en-GB" sz="247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i="1" sz="1235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"/>
          <p:cNvSpPr txBox="1"/>
          <p:nvPr>
            <p:ph idx="4294967295" type="body"/>
          </p:nvPr>
        </p:nvSpPr>
        <p:spPr>
          <a:xfrm>
            <a:off x="7681103" y="3671051"/>
            <a:ext cx="2300559" cy="23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205"/>
              <a:buNone/>
            </a:pPr>
            <a:r>
              <a:rPr b="1" lang="en-GB" sz="2205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Motivations &amp; Influences</a:t>
            </a:r>
            <a:endParaRPr sz="1854"/>
          </a:p>
          <a:p>
            <a:pPr indent="0" lvl="0" marL="88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4"/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Motivators</a:t>
            </a: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: his desire to monitor his health and the health of his family.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88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4"/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Influences: (friends, family)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88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4"/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Media Consumption: Preferred media channels (facebook, whatsapp).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"/>
              <a:buNone/>
            </a:pPr>
            <a:r>
              <a:t/>
            </a:r>
            <a:endParaRPr i="1"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"/>
          <p:cNvSpPr txBox="1"/>
          <p:nvPr>
            <p:ph idx="4294967295" type="body"/>
          </p:nvPr>
        </p:nvSpPr>
        <p:spPr>
          <a:xfrm>
            <a:off x="4805638" y="397725"/>
            <a:ext cx="2445900" cy="2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Needs medical lab :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with high accurate and reliable results to monitor diabetes progression and adjust treatment accordingly, respecpect customers and care about them, provide trusted advices and simple explanation of results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Needs regular reminders for necessary tests.</a:t>
            </a:r>
            <a:b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Prefers the laboratory to offer special discounts for recurring customers and their families.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Prefers receiving test results digitally via whatsapp</a:t>
            </a:r>
            <a:b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79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71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16450"/>
              <a:buFont typeface="Roboto"/>
              <a:buNone/>
            </a:pPr>
            <a:r>
              <a:t/>
            </a:r>
            <a:endParaRPr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"/>
          <p:cNvSpPr txBox="1"/>
          <p:nvPr>
            <p:ph idx="4294967295" type="body"/>
          </p:nvPr>
        </p:nvSpPr>
        <p:spPr>
          <a:xfrm>
            <a:off x="7679158" y="1777677"/>
            <a:ext cx="2112202" cy="1636147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/>
          </a:bodyPr>
          <a:lstStyle/>
          <a:p>
            <a:pPr indent="0" lvl="0" marL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</a:pPr>
            <a:r>
              <a:t/>
            </a:r>
            <a:endParaRPr sz="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</a:pPr>
            <a:r>
              <a:t/>
            </a:r>
            <a:endParaRPr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4848886" y="2256507"/>
            <a:ext cx="2445882" cy="178094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sz="1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4878236" y="2205491"/>
            <a:ext cx="23007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43"/>
              <a:buFont typeface="Arial"/>
              <a:buNone/>
            </a:pPr>
            <a:r>
              <a:rPr b="1" i="0" lang="en-GB" sz="1720" u="none" cap="none" strike="noStrike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Challenges/Pain</a:t>
            </a:r>
            <a:r>
              <a:rPr b="1" lang="en-GB" sz="172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GB" sz="1720" u="none" cap="none" strike="noStrike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Points</a:t>
            </a:r>
            <a:br>
              <a:rPr b="1" i="0" lang="en-GB" sz="207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1" sz="835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4835662" y="2733075"/>
            <a:ext cx="24585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Can not understand laboratory results.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Forgets the periodic times for his medical tests for monitoring his condition(diabetes, cardiac, hypertensive)</a:t>
            </a:r>
            <a:br>
              <a:rPr lang="en-GB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doesn't  like going out frequently.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Cannot tolerate long waiting</a:t>
            </a:r>
            <a:r>
              <a:rPr lang="en-GB" sz="1082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times.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82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7681103" y="787400"/>
            <a:ext cx="2300559" cy="1648496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Autofit/>
          </a:bodyPr>
          <a:lstStyle/>
          <a:p>
            <a:pPr indent="0" lvl="0" marL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Buying Behavior:</a:t>
            </a:r>
            <a:r>
              <a:rPr lang="en-GB" sz="900">
                <a:solidFill>
                  <a:schemeClr val="dk1"/>
                </a:solidFill>
              </a:rPr>
              <a:t> Makes decisions based on the value for service and his level of need for it.</a:t>
            </a:r>
            <a:br>
              <a:rPr lang="en-GB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0" lvl="0" marL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Product Usage:</a:t>
            </a:r>
            <a:r>
              <a:rPr lang="en-GB" sz="900">
                <a:solidFill>
                  <a:schemeClr val="dk1"/>
                </a:solidFill>
              </a:rPr>
              <a:t> Needs to perform tests every six months, including routine tests and kidney function analysis.</a:t>
            </a:r>
            <a:br>
              <a:rPr lang="en-GB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0" lvl="0" marL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Technology Usage:</a:t>
            </a:r>
            <a:r>
              <a:rPr lang="en-GB" sz="900">
                <a:solidFill>
                  <a:schemeClr val="dk1"/>
                </a:solidFill>
              </a:rPr>
              <a:t> WhatsApp, Facebook.</a:t>
            </a:r>
            <a:endParaRPr sz="900">
              <a:solidFill>
                <a:schemeClr val="dk1"/>
              </a:solidFill>
            </a:endParaRPr>
          </a:p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4878226" y="143721"/>
            <a:ext cx="23007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b="1" i="0" lang="en-GB" sz="1235" u="none" cap="none" strike="noStrike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Psychographic Information</a:t>
            </a:r>
            <a:br>
              <a:rPr b="1" i="0" lang="en-GB" sz="1235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1" sz="1235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5577" y="143727"/>
            <a:ext cx="2026407" cy="2035504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/>
          <p:nvPr/>
        </p:nvSpPr>
        <p:spPr>
          <a:xfrm>
            <a:off x="1658471" y="-88"/>
            <a:ext cx="9009529" cy="6858000"/>
          </a:xfrm>
          <a:prstGeom prst="rect">
            <a:avLst/>
          </a:prstGeom>
          <a:solidFill>
            <a:srgbClr val="EAD1D8">
              <a:alpha val="8235"/>
            </a:srgbClr>
          </a:solidFill>
          <a:ln>
            <a:noFill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sz="1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4848886" y="436607"/>
            <a:ext cx="2445882" cy="178094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sz="1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2002853" y="2078868"/>
            <a:ext cx="2445882" cy="1247140"/>
          </a:xfrm>
          <a:prstGeom prst="rect">
            <a:avLst/>
          </a:prstGeom>
          <a:noFill/>
          <a:ln>
            <a:noFill/>
          </a:ln>
        </p:spPr>
        <p:txBody>
          <a:bodyPr anchorCtr="0" anchor="t" bIns="80650" lIns="80650" spcFirstLastPara="1" rIns="80650" wrap="square" tIns="806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30"/>
              <a:buFont typeface="Lora"/>
              <a:buNone/>
            </a:pPr>
            <a:r>
              <a:rPr lang="en-GB" sz="353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Omar Osama</a:t>
            </a:r>
            <a:endParaRPr sz="353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2" name="Google Shape;172;p4"/>
          <p:cNvSpPr txBox="1"/>
          <p:nvPr>
            <p:ph idx="4294967295" type="body"/>
          </p:nvPr>
        </p:nvSpPr>
        <p:spPr>
          <a:xfrm>
            <a:off x="1991379" y="3207784"/>
            <a:ext cx="2300559" cy="993971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35"/>
              <a:buNone/>
            </a:pPr>
            <a:r>
              <a:rPr b="1" lang="en-GB" sz="1235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Background &amp; Demographics</a:t>
            </a:r>
            <a:br>
              <a:rPr b="1" lang="en-GB" sz="141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Job? Career path? Family? Lifestyle? Spending habits? Age? Income? Location? Gender identity?</a:t>
            </a:r>
            <a:endParaRPr i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4"/>
          <p:cNvSpPr txBox="1"/>
          <p:nvPr/>
        </p:nvSpPr>
        <p:spPr>
          <a:xfrm>
            <a:off x="1989596" y="4037449"/>
            <a:ext cx="2445882" cy="2320925"/>
          </a:xfrm>
          <a:prstGeom prst="rect">
            <a:avLst/>
          </a:prstGeom>
          <a:noFill/>
          <a:ln>
            <a:noFill/>
          </a:ln>
        </p:spPr>
        <p:txBody>
          <a:bodyPr anchorCtr="0" anchor="t" bIns="80650" lIns="80650" spcFirstLastPara="1" rIns="80650" wrap="square" tIns="806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Age: 40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Location: dammietta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Gender: male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Education: Bachelor's degree in Engineering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Profession: Petroleum Engineer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Marital Status: married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Income: 15000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Childern: 3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" name="Google Shape;174;p4"/>
          <p:cNvCxnSpPr/>
          <p:nvPr/>
        </p:nvCxnSpPr>
        <p:spPr>
          <a:xfrm>
            <a:off x="2090029" y="3180248"/>
            <a:ext cx="1176882" cy="0"/>
          </a:xfrm>
          <a:prstGeom prst="straightConnector1">
            <a:avLst/>
          </a:prstGeom>
          <a:noFill/>
          <a:ln cap="flat" cmpd="sng" w="38100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4"/>
          <p:cNvSpPr txBox="1"/>
          <p:nvPr>
            <p:ph idx="4294967295" type="body"/>
          </p:nvPr>
        </p:nvSpPr>
        <p:spPr>
          <a:xfrm>
            <a:off x="4961036" y="88670"/>
            <a:ext cx="2300559" cy="1099632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675"/>
              <a:buNone/>
            </a:pPr>
            <a:r>
              <a:rPr b="1" lang="en-GB" sz="1675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Goals/Aspirations</a:t>
            </a:r>
            <a:br>
              <a:rPr b="1" lang="en-GB" sz="14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i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7608441" y="397721"/>
            <a:ext cx="2445882" cy="289297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sz="1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4848886" y="4073599"/>
            <a:ext cx="2445882" cy="258422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590"/>
              <a:buFont typeface="Roboto"/>
              <a:buNone/>
            </a:pPr>
            <a:r>
              <a:rPr b="1" lang="en-GB" sz="159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Personality Traits</a:t>
            </a:r>
            <a:endParaRPr i="1" sz="159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Prefers quick, direct solutions that save time and effort.</a:t>
            </a:r>
            <a:endParaRPr i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Feels a duty to care for his father but struggles with time constraints due to work.</a:t>
            </a:r>
            <a:endParaRPr i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Doesn’t trust services easily and prefers recommendations and reviews before making a decision.</a:t>
            </a:r>
            <a:endParaRPr b="1" sz="1235">
              <a:solidFill>
                <a:srgbClr val="A64D7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235"/>
              <a:buFont typeface="Roboto"/>
              <a:buNone/>
            </a:pPr>
            <a:r>
              <a:rPr b="1" lang="en-GB" sz="1235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Values &amp; Beliefs</a:t>
            </a:r>
            <a:endParaRPr b="1" sz="1235">
              <a:solidFill>
                <a:srgbClr val="A64D7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Prioritizes his  family and his father’s well-being and seeks the best possible care with minimal hassle.</a:t>
            </a:r>
            <a:endParaRPr i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9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Lifestyle</a:t>
            </a:r>
            <a:endParaRPr b="1" sz="1590">
              <a:solidFill>
                <a:srgbClr val="A64D7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Spends long hours at work, go to the gym.</a:t>
            </a:r>
            <a:endParaRPr sz="88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Tech-Savvy &amp; Digital Consumer</a:t>
            </a:r>
            <a:endParaRPr i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7608441" y="3552898"/>
            <a:ext cx="2445882" cy="289297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sz="1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"/>
          <p:cNvSpPr txBox="1"/>
          <p:nvPr>
            <p:ph idx="4294967295" type="body"/>
          </p:nvPr>
        </p:nvSpPr>
        <p:spPr>
          <a:xfrm>
            <a:off x="7681103" y="475566"/>
            <a:ext cx="2300559" cy="58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ct val="100000"/>
              <a:buNone/>
            </a:pPr>
            <a:r>
              <a:rPr b="1" lang="en-GB" sz="212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Behavioral </a:t>
            </a:r>
            <a:r>
              <a:rPr b="1" lang="en-GB" sz="1765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Information</a:t>
            </a:r>
            <a:br>
              <a:rPr b="1" lang="en-GB" sz="247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i="1" sz="1235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4"/>
          <p:cNvSpPr txBox="1"/>
          <p:nvPr>
            <p:ph idx="4294967295" type="body"/>
          </p:nvPr>
        </p:nvSpPr>
        <p:spPr>
          <a:xfrm>
            <a:off x="7681103" y="3671051"/>
            <a:ext cx="2300559" cy="23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 fontScale="52499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ct val="100000"/>
              <a:buNone/>
            </a:pPr>
            <a:r>
              <a:rPr b="1" lang="en-GB" sz="2205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Motivations &amp; Influences</a:t>
            </a:r>
            <a:endParaRPr i="1" sz="2205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54"/>
          </a:p>
          <a:p>
            <a:pPr indent="0" lvl="0" marL="88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946"/>
              <a:buNone/>
            </a:pPr>
            <a:r>
              <a:rPr lang="en-GB" sz="1854"/>
              <a:t>Motivators: Wants the best care for his father with minimal efforts. </a:t>
            </a:r>
            <a:endParaRPr sz="1854"/>
          </a:p>
          <a:p>
            <a:pPr indent="0" lvl="0" marL="88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946"/>
              <a:buNone/>
            </a:pPr>
            <a:r>
              <a:rPr lang="en-GB" sz="1854"/>
              <a:t>Influences: doctor recommendations, friends, family, reviews</a:t>
            </a:r>
            <a:endParaRPr sz="1854"/>
          </a:p>
          <a:p>
            <a:pPr indent="0" lvl="0" marL="88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946"/>
              <a:buNone/>
            </a:pPr>
            <a:r>
              <a:rPr lang="en-GB" sz="1854"/>
              <a:t>Media Consumption: Preferred media channels face book, you tube, Instagram, medical websites for senior healthcare insights.</a:t>
            </a:r>
            <a:endParaRPr i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4"/>
          <p:cNvSpPr txBox="1"/>
          <p:nvPr>
            <p:ph idx="4294967295" type="body"/>
          </p:nvPr>
        </p:nvSpPr>
        <p:spPr>
          <a:xfrm>
            <a:off x="4649912" y="359950"/>
            <a:ext cx="2698500" cy="18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 fontScale="25000" lnSpcReduction="20000"/>
          </a:bodyPr>
          <a:lstStyle/>
          <a:p>
            <a:pPr indent="-200659" lvl="0" marL="3657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07962"/>
              <a:buChar char="●"/>
            </a:pPr>
            <a:r>
              <a:rPr lang="en-GB" sz="3705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Looks for a reliable lab that provides accurate and fast results for his father and runs by experienced doctors who offer professional medical advice.</a:t>
            </a:r>
            <a:endParaRPr sz="3705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0659" lvl="0" marL="3657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07962"/>
              <a:buChar char="●"/>
            </a:pPr>
            <a:r>
              <a:rPr lang="en-GB" sz="3705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Prefers convenient services like home sample collection and digital result delivery and digital payment like vodafone cash and instapay</a:t>
            </a:r>
            <a:endParaRPr sz="3705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0659" lvl="0" marL="3657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07962"/>
              <a:buChar char="●"/>
            </a:pPr>
            <a:r>
              <a:rPr lang="en-GB" sz="3705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Wants clear, easy-to-understand explanations of test results.</a:t>
            </a:r>
            <a:endParaRPr sz="3705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0659" lvl="0" marL="3657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07962"/>
              <a:buChar char="●"/>
            </a:pPr>
            <a:r>
              <a:rPr lang="en-GB" sz="3705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Ensures his father’s health by arranging regular medical tests.</a:t>
            </a:r>
            <a:endParaRPr sz="3705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0" marL="36576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</a:pPr>
            <a:r>
              <a:t/>
            </a:r>
            <a:endParaRPr sz="88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0" marL="36576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None/>
            </a:pPr>
            <a:r>
              <a:t/>
            </a:r>
            <a:endParaRPr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4848886" y="2256507"/>
            <a:ext cx="2445882" cy="178094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sz="1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4848886" y="2168300"/>
            <a:ext cx="2300559" cy="993971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b="1" i="0" lang="en-GB" sz="1500" u="none" cap="none" strike="noStrike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Challenges/Pain Points</a:t>
            </a:r>
            <a:br>
              <a:rPr b="1" i="0" lang="en-GB" sz="247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1" sz="1235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4636320" y="2454102"/>
            <a:ext cx="2528165" cy="14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Autofit/>
          </a:bodyPr>
          <a:lstStyle/>
          <a:p>
            <a:pPr indent="-200659" lvl="0" marL="36576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r>
              <a:rPr b="0" i="0" lang="en-GB" sz="925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His demanding job leaves little time to accompany his father for medical tests.</a:t>
            </a:r>
            <a:endParaRPr b="0" i="0" sz="925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59" lvl="0" marL="36576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r>
              <a:rPr b="0" i="0" lang="en-GB" sz="925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Worries about his father’s health and seeks trustworthy, efficient service.</a:t>
            </a:r>
            <a:endParaRPr b="0" i="0" sz="925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59" lvl="0" marL="36576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r>
              <a:rPr b="0" i="0" lang="en-GB" sz="925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Struggles to understand some medical terminologies in test reports.</a:t>
            </a:r>
            <a:endParaRPr b="0" i="0" sz="925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59" lvl="0" marL="36576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r>
              <a:rPr b="0" i="0" lang="en-GB" sz="925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Concerned about overpriced or unreliable lab services.</a:t>
            </a:r>
            <a:endParaRPr b="0" i="0" sz="925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7597771" y="918026"/>
            <a:ext cx="2300559" cy="1648496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Autofit/>
          </a:bodyPr>
          <a:lstStyle/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</a:pPr>
            <a:r>
              <a:rPr b="0" i="0" lang="en-GB" sz="88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Buying Behavior: Prefers labs recommended by doctors and friends. online Prefers digital payments </a:t>
            </a:r>
            <a:endParaRPr b="0" i="0" sz="88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</a:pPr>
            <a:r>
              <a:rPr b="0" i="0" lang="en-GB" sz="88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 Usage: Requires regular tests for his father, including diabetes, thyroid, kidney and liver function, and heart screenings.</a:t>
            </a:r>
            <a:endParaRPr b="0" i="0" sz="88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</a:pPr>
            <a:r>
              <a:rPr b="0" i="0" lang="en-GB" sz="88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Technology Usage: mobile, whatsapp, facebook, Instagram, youtube</a:t>
            </a:r>
            <a:endParaRPr b="0" i="0" sz="88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4848886" y="-39926"/>
            <a:ext cx="2300559" cy="330676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b="1" i="0" lang="en-GB" sz="1235" u="none" cap="none" strike="noStrike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Psychographic Information</a:t>
            </a:r>
            <a:br>
              <a:rPr b="1" i="0" lang="en-GB" sz="1235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1" sz="1235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9916" y="378232"/>
            <a:ext cx="1673101" cy="167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/>
          <p:nvPr/>
        </p:nvSpPr>
        <p:spPr>
          <a:xfrm>
            <a:off x="1658471" y="67046"/>
            <a:ext cx="9009529" cy="6858000"/>
          </a:xfrm>
          <a:prstGeom prst="rect">
            <a:avLst/>
          </a:prstGeom>
          <a:solidFill>
            <a:srgbClr val="EAD1D8">
              <a:alpha val="8235"/>
            </a:srgbClr>
          </a:solidFill>
          <a:ln>
            <a:noFill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sz="1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4843879" y="439229"/>
            <a:ext cx="2445882" cy="178094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sz="1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6"/>
          <p:cNvSpPr txBox="1"/>
          <p:nvPr/>
        </p:nvSpPr>
        <p:spPr>
          <a:xfrm>
            <a:off x="2002853" y="2078868"/>
            <a:ext cx="2445882" cy="1247140"/>
          </a:xfrm>
          <a:prstGeom prst="rect">
            <a:avLst/>
          </a:prstGeom>
          <a:noFill/>
          <a:ln>
            <a:noFill/>
          </a:ln>
        </p:spPr>
        <p:txBody>
          <a:bodyPr anchorCtr="0" anchor="t" bIns="80650" lIns="80650" spcFirstLastPara="1" rIns="80650" wrap="square" tIns="806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30"/>
              <a:buFont typeface="Lora"/>
              <a:buNone/>
            </a:pPr>
            <a:r>
              <a:rPr lang="en-GB" sz="353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Nadia  Ahmed </a:t>
            </a:r>
            <a:endParaRPr sz="353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5" name="Google Shape;195;p6"/>
          <p:cNvSpPr txBox="1"/>
          <p:nvPr>
            <p:ph idx="4294967295" type="body"/>
          </p:nvPr>
        </p:nvSpPr>
        <p:spPr>
          <a:xfrm>
            <a:off x="1991379" y="3207784"/>
            <a:ext cx="2300559" cy="993971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35"/>
              <a:buNone/>
            </a:pPr>
            <a:r>
              <a:rPr b="1" lang="en-GB" sz="1235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Background &amp; Demographics</a:t>
            </a:r>
            <a:br>
              <a:rPr b="1" lang="en-GB" sz="141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Job? Career path? Family? Lifestyle? Spending habits? Age? Income? Location? Gender identity?</a:t>
            </a:r>
            <a:endParaRPr i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1989596" y="4037449"/>
            <a:ext cx="2445882" cy="2320925"/>
          </a:xfrm>
          <a:prstGeom prst="rect">
            <a:avLst/>
          </a:prstGeom>
          <a:noFill/>
          <a:ln>
            <a:noFill/>
          </a:ln>
        </p:spPr>
        <p:txBody>
          <a:bodyPr anchorCtr="0" anchor="t" bIns="80650" lIns="80650" spcFirstLastPara="1" rIns="80650" wrap="square" tIns="806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Age: 65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Location: Dammietta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Gender: female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Education: bachelor of engineer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Profession:  retired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Marital Status : widowed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Income:  7000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Childern: 4 married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p6"/>
          <p:cNvCxnSpPr/>
          <p:nvPr/>
        </p:nvCxnSpPr>
        <p:spPr>
          <a:xfrm>
            <a:off x="2090029" y="3180248"/>
            <a:ext cx="1176882" cy="0"/>
          </a:xfrm>
          <a:prstGeom prst="straightConnector1">
            <a:avLst/>
          </a:prstGeom>
          <a:noFill/>
          <a:ln cap="flat" cmpd="sng" w="38100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6"/>
          <p:cNvSpPr txBox="1"/>
          <p:nvPr>
            <p:ph idx="4294967295" type="body"/>
          </p:nvPr>
        </p:nvSpPr>
        <p:spPr>
          <a:xfrm>
            <a:off x="4911926" y="475566"/>
            <a:ext cx="2300559" cy="1099632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675"/>
              <a:buNone/>
            </a:pPr>
            <a:r>
              <a:rPr b="1" lang="en-GB" sz="1675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Goals/Aspirations</a:t>
            </a:r>
            <a:br>
              <a:rPr b="1" lang="en-GB" sz="14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i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7608441" y="397721"/>
            <a:ext cx="2445882" cy="289297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sz="1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4848886" y="4112709"/>
            <a:ext cx="2445882" cy="270046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590"/>
              <a:buFont typeface="Roboto"/>
              <a:buNone/>
            </a:pPr>
            <a:r>
              <a:rPr b="1" lang="en-GB" sz="159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Personality Traits</a:t>
            </a:r>
            <a:endParaRPr i="1" sz="159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Prefers routine and relies on previously tried services</a:t>
            </a:r>
            <a:endParaRPr i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Seeks comfort and personal care in medical services</a:t>
            </a:r>
            <a:endParaRPr i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Prefers dealing with service providers who respect her privacy and treat her kindly</a:t>
            </a:r>
            <a:endParaRPr b="1" sz="1590">
              <a:solidFill>
                <a:srgbClr val="A64D7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235"/>
              <a:buFont typeface="Roboto"/>
              <a:buNone/>
            </a:pPr>
            <a:r>
              <a:rPr b="1" lang="en-GB" sz="1235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Values &amp; Beliefs</a:t>
            </a:r>
            <a:endParaRPr b="1" sz="1235">
              <a:solidFill>
                <a:srgbClr val="A64D7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Values comfort and personal attention</a:t>
            </a:r>
            <a:endParaRPr i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Prefers reputable and trustworthy medical services</a:t>
            </a:r>
            <a:endParaRPr i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9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Lifestyle</a:t>
            </a:r>
            <a:endParaRPr b="1" sz="1590">
              <a:solidFill>
                <a:srgbClr val="A64D7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Spends most of her time at home, especially in winter and enjoys watching religious and social TV programs</a:t>
            </a:r>
            <a:endParaRPr i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7608441" y="3552898"/>
            <a:ext cx="2445882" cy="289297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sz="1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6"/>
          <p:cNvSpPr txBox="1"/>
          <p:nvPr>
            <p:ph idx="4294967295" type="body"/>
          </p:nvPr>
        </p:nvSpPr>
        <p:spPr>
          <a:xfrm>
            <a:off x="7681103" y="475566"/>
            <a:ext cx="2300559" cy="58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ct val="100000"/>
              <a:buNone/>
            </a:pPr>
            <a:r>
              <a:rPr b="1" lang="en-GB" sz="212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Behavioral </a:t>
            </a:r>
            <a:r>
              <a:rPr b="1" lang="en-GB" sz="1765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Information</a:t>
            </a:r>
            <a:br>
              <a:rPr b="1" lang="en-GB" sz="247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i="1" sz="1235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6"/>
          <p:cNvSpPr txBox="1"/>
          <p:nvPr>
            <p:ph idx="4294967295" type="body"/>
          </p:nvPr>
        </p:nvSpPr>
        <p:spPr>
          <a:xfrm>
            <a:off x="7681103" y="3671051"/>
            <a:ext cx="2300559" cy="23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 fontScale="4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ct val="100000"/>
              <a:buNone/>
            </a:pPr>
            <a:r>
              <a:rPr b="1" lang="en-GB" sz="2205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Motivations &amp; Influences</a:t>
            </a:r>
            <a:endParaRPr i="1" sz="2205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54"/>
          </a:p>
          <a:p>
            <a:pPr indent="0" lvl="0" marL="88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946"/>
              <a:buNone/>
            </a:pPr>
            <a:r>
              <a:rPr lang="en-GB" sz="1854"/>
              <a:t>Motivators: Her Convenience and the ability to get tests done at home.</a:t>
            </a:r>
            <a:endParaRPr sz="1854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-GB" sz="212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765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Reduce visits to hospitals and medical centers as much as possible.</a:t>
            </a:r>
            <a:endParaRPr sz="1765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-GB" sz="1765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Her fear from disease complication</a:t>
            </a:r>
            <a:endParaRPr sz="1765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8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54"/>
          </a:p>
          <a:p>
            <a:pPr indent="0" lvl="0" marL="88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946"/>
              <a:buNone/>
            </a:pPr>
            <a:r>
              <a:rPr lang="en-GB" sz="1854"/>
              <a:t>Influences: Doctors’ recommendations, Friends and family experiences, reviews, the lab’s reputation and service quality</a:t>
            </a:r>
            <a:endParaRPr sz="1854"/>
          </a:p>
          <a:p>
            <a:pPr indent="0" lvl="0" marL="88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946"/>
              <a:buNone/>
            </a:pPr>
            <a:r>
              <a:rPr lang="en-GB" sz="1854"/>
              <a:t>Media Consumption: Television, WhatsApp and Facebook</a:t>
            </a:r>
            <a:endParaRPr i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6"/>
          <p:cNvSpPr txBox="1"/>
          <p:nvPr>
            <p:ph idx="4294967295" type="body"/>
          </p:nvPr>
        </p:nvSpPr>
        <p:spPr>
          <a:xfrm>
            <a:off x="4735652" y="834770"/>
            <a:ext cx="2636174" cy="1346477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 fontScale="92500"/>
          </a:bodyPr>
          <a:lstStyle/>
          <a:p>
            <a:pPr indent="-200659" lvl="0" marL="36576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22850"/>
              <a:buFont typeface="Roboto"/>
              <a:buChar char="●"/>
            </a:pPr>
            <a:r>
              <a:rPr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Maintain her health and undergo regular medical tests for her chronic diseases( auto immune disease) in trusted lab, accurate results, professional team</a:t>
            </a:r>
            <a:endParaRPr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59" lvl="0" marL="36576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22850"/>
              <a:buFont typeface="Roboto"/>
              <a:buChar char="●"/>
            </a:pPr>
            <a:r>
              <a:rPr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Rely on home services for convenience espiceally in cold weather and to avoid transportation issues</a:t>
            </a:r>
            <a:endParaRPr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59" lvl="0" marL="36576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22850"/>
              <a:buFont typeface="Roboto"/>
              <a:buChar char="●"/>
            </a:pPr>
            <a:r>
              <a:rPr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Lab sends her results on whatsapp  and gives her advice</a:t>
            </a:r>
            <a:endParaRPr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7159" lvl="0" marL="36576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22850"/>
              <a:buFont typeface="Roboto"/>
              <a:buNone/>
            </a:pPr>
            <a:r>
              <a:t/>
            </a:r>
            <a:endParaRPr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7159" lvl="0" marL="36576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22850"/>
              <a:buFont typeface="Roboto"/>
              <a:buNone/>
            </a:pPr>
            <a:r>
              <a:t/>
            </a:r>
            <a:endParaRPr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7159" lvl="0" marL="36576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22850"/>
              <a:buFont typeface="Roboto"/>
              <a:buNone/>
            </a:pPr>
            <a:r>
              <a:t/>
            </a:r>
            <a:endParaRPr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7159" lvl="0" marL="36576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22850"/>
              <a:buFont typeface="Roboto"/>
              <a:buNone/>
            </a:pPr>
            <a:r>
              <a:t/>
            </a:r>
            <a:endParaRPr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6"/>
          <p:cNvSpPr txBox="1"/>
          <p:nvPr>
            <p:ph idx="4294967295" type="body"/>
          </p:nvPr>
        </p:nvSpPr>
        <p:spPr>
          <a:xfrm>
            <a:off x="7679158" y="1777677"/>
            <a:ext cx="2112202" cy="1636147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/>
          </a:bodyPr>
          <a:lstStyle/>
          <a:p>
            <a:pPr indent="0" lvl="0" marL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</a:pPr>
            <a:r>
              <a:t/>
            </a:r>
            <a:endParaRPr sz="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</a:pPr>
            <a:r>
              <a:t/>
            </a:r>
            <a:endParaRPr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6"/>
          <p:cNvSpPr/>
          <p:nvPr/>
        </p:nvSpPr>
        <p:spPr>
          <a:xfrm>
            <a:off x="4848886" y="2256507"/>
            <a:ext cx="2445882" cy="178094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sz="1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4921548" y="2334353"/>
            <a:ext cx="2300559" cy="993971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b="1" i="0" lang="en-GB" sz="1410" u="none" cap="none" strike="noStrike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Challenges/Pain Points</a:t>
            </a:r>
            <a:endParaRPr b="0" i="1" sz="141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4715893" y="2595751"/>
            <a:ext cx="2578875" cy="993971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 fontScale="92500"/>
          </a:bodyPr>
          <a:lstStyle/>
          <a:p>
            <a:pPr indent="-200659" lvl="0" marL="36576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22850"/>
              <a:buFont typeface="Roboto"/>
              <a:buChar char="●"/>
            </a:pPr>
            <a:r>
              <a:rPr b="0" i="0" lang="en-GB" sz="88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Difficulty moving around due to respiratory allergies as she is asthmatic and beside that she dosent like going out in cold weather</a:t>
            </a:r>
            <a:endParaRPr b="0" i="0" sz="88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59" lvl="0" marL="36576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22850"/>
              <a:buFont typeface="Roboto"/>
              <a:buChar char="●"/>
            </a:pPr>
            <a:r>
              <a:rPr b="0" i="0" lang="en-GB" sz="88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Rely on her children and they are always busy in their work and life so she wants home services</a:t>
            </a:r>
            <a:endParaRPr b="0" i="0" sz="88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7159" lvl="0" marL="36576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22850"/>
              <a:buFont typeface="Roboto"/>
              <a:buNone/>
            </a:pPr>
            <a:r>
              <a:t/>
            </a:r>
            <a:endParaRPr b="0" i="0" sz="88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7681103" y="787400"/>
            <a:ext cx="2300559" cy="1648496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Autofit/>
          </a:bodyPr>
          <a:lstStyle/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</a:pPr>
            <a:r>
              <a:rPr b="0" i="0" lang="en-GB" sz="88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Buying Behavior: Prefers medical services that come to her home</a:t>
            </a:r>
            <a:endParaRPr b="0" i="0" sz="88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</a:pPr>
            <a:r>
              <a:rPr b="0" i="0" lang="en-GB" sz="88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Relies on doctors’ recommendations or friends’ experiences when choosing labs</a:t>
            </a:r>
            <a:endParaRPr b="0" i="0" sz="88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</a:pPr>
            <a:r>
              <a:rPr b="0" i="0" lang="en-GB" sz="88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Willing to pay extra for comfort and excellent customer service</a:t>
            </a:r>
            <a:endParaRPr b="0" i="0" sz="88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</a:pPr>
            <a:r>
              <a:rPr b="0" i="0" lang="en-GB" sz="88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 Usage: Needs regular lab tests to monitor chronic conditions</a:t>
            </a:r>
            <a:endParaRPr b="0" i="0" sz="88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</a:pPr>
            <a:r>
              <a:rPr b="0" i="0" lang="en-GB" sz="88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Technology Usage: mobile, whatsapp. facebook</a:t>
            </a:r>
            <a:endParaRPr b="0" i="0" sz="88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"/>
          <p:cNvSpPr txBox="1"/>
          <p:nvPr/>
        </p:nvSpPr>
        <p:spPr>
          <a:xfrm>
            <a:off x="4834651" y="67046"/>
            <a:ext cx="2300559" cy="330676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b="1" i="0" lang="en-GB" sz="1235" u="none" cap="none" strike="noStrike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Psychographic Information</a:t>
            </a:r>
            <a:br>
              <a:rPr b="1" i="0" lang="en-GB" sz="1235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1" sz="1235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9596" y="492581"/>
            <a:ext cx="1586286" cy="1586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7ebaa2bf0_2_6"/>
          <p:cNvSpPr/>
          <p:nvPr/>
        </p:nvSpPr>
        <p:spPr>
          <a:xfrm>
            <a:off x="3794133" y="2334359"/>
            <a:ext cx="9009600" cy="6858000"/>
          </a:xfrm>
          <a:prstGeom prst="rect">
            <a:avLst/>
          </a:prstGeom>
          <a:solidFill>
            <a:srgbClr val="EAD1D8">
              <a:alpha val="8240"/>
            </a:srgbClr>
          </a:solidFill>
          <a:ln>
            <a:noFill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sz="1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347ebaa2bf0_2_6"/>
          <p:cNvSpPr/>
          <p:nvPr/>
        </p:nvSpPr>
        <p:spPr>
          <a:xfrm>
            <a:off x="4843879" y="439229"/>
            <a:ext cx="2445900" cy="178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sz="1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347ebaa2bf0_2_6"/>
          <p:cNvSpPr txBox="1"/>
          <p:nvPr/>
        </p:nvSpPr>
        <p:spPr>
          <a:xfrm>
            <a:off x="2002853" y="2078868"/>
            <a:ext cx="24459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80650" lIns="80650" spcFirstLastPara="1" rIns="80650" wrap="square" tIns="806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30"/>
              <a:buFont typeface="Lora"/>
              <a:buNone/>
            </a:pPr>
            <a:r>
              <a:rPr lang="en-GB" sz="353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Reem khaled</a:t>
            </a:r>
            <a:endParaRPr sz="353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9" name="Google Shape;219;g347ebaa2bf0_2_6"/>
          <p:cNvSpPr txBox="1"/>
          <p:nvPr>
            <p:ph idx="4294967295" type="body"/>
          </p:nvPr>
        </p:nvSpPr>
        <p:spPr>
          <a:xfrm>
            <a:off x="1846175" y="3207780"/>
            <a:ext cx="2445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35"/>
              <a:buNone/>
            </a:pPr>
            <a:r>
              <a:rPr b="1" lang="en-GB" sz="1235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Background &amp; Demographics</a:t>
            </a:r>
            <a:endParaRPr i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g347ebaa2bf0_2_6"/>
          <p:cNvSpPr txBox="1"/>
          <p:nvPr/>
        </p:nvSpPr>
        <p:spPr>
          <a:xfrm>
            <a:off x="1799096" y="3698499"/>
            <a:ext cx="2445900" cy="25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80650" lIns="80650" spcFirstLastPara="1" rIns="80650" wrap="square" tIns="806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Age:  38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Location: old damitta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Gender: female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Education:bcs.commerce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Profession: house wife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Marital Status: married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Income of her husband: 7000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880"/>
              <a:buFont typeface="Roboto"/>
              <a:buNone/>
            </a:pPr>
            <a:r>
              <a:rPr b="1" lang="en-GB" sz="8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Childern: 1 has 10 years old and diagnosed recenraly with diabetes, he likes chocolate and obese</a:t>
            </a:r>
            <a:endParaRPr b="1"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" name="Google Shape;221;g347ebaa2bf0_2_6"/>
          <p:cNvCxnSpPr/>
          <p:nvPr/>
        </p:nvCxnSpPr>
        <p:spPr>
          <a:xfrm>
            <a:off x="2090029" y="3180248"/>
            <a:ext cx="1176900" cy="0"/>
          </a:xfrm>
          <a:prstGeom prst="straightConnector1">
            <a:avLst/>
          </a:prstGeom>
          <a:noFill/>
          <a:ln cap="flat" cmpd="sng" w="38100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g347ebaa2bf0_2_6"/>
          <p:cNvSpPr txBox="1"/>
          <p:nvPr>
            <p:ph idx="4294967295" type="body"/>
          </p:nvPr>
        </p:nvSpPr>
        <p:spPr>
          <a:xfrm>
            <a:off x="4834650" y="475568"/>
            <a:ext cx="2378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ct val="100000"/>
              <a:buNone/>
            </a:pPr>
            <a:r>
              <a:rPr b="1" lang="en-GB" sz="309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Goals/Aspirations</a:t>
            </a:r>
            <a:endParaRPr i="1" sz="909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g347ebaa2bf0_2_6"/>
          <p:cNvSpPr/>
          <p:nvPr/>
        </p:nvSpPr>
        <p:spPr>
          <a:xfrm>
            <a:off x="7608441" y="397721"/>
            <a:ext cx="2445900" cy="289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sz="1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347ebaa2bf0_2_6"/>
          <p:cNvSpPr/>
          <p:nvPr/>
        </p:nvSpPr>
        <p:spPr>
          <a:xfrm>
            <a:off x="4873050" y="4230675"/>
            <a:ext cx="2445900" cy="267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590"/>
              <a:buFont typeface="Roboto"/>
              <a:buNone/>
            </a:pPr>
            <a:r>
              <a:rPr b="1" lang="en-GB" sz="159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Personality Traits</a:t>
            </a:r>
            <a:endParaRPr b="1" sz="1590">
              <a:solidFill>
                <a:srgbClr val="A64D7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chemeClr val="lt1"/>
                </a:highlight>
              </a:rPr>
              <a:t>Responsible,Caring about her child's health,Detail-oriented and practi</a:t>
            </a:r>
            <a:r>
              <a:rPr lang="en-GB" sz="800">
                <a:solidFill>
                  <a:schemeClr val="dk1"/>
                </a:solidFill>
                <a:highlight>
                  <a:schemeClr val="lt1"/>
                </a:highlight>
              </a:rPr>
              <a:t>caL,</a:t>
            </a:r>
            <a:r>
              <a:rPr lang="en-GB" sz="800">
                <a:solidFill>
                  <a:schemeClr val="dk1"/>
                </a:solidFill>
                <a:highlight>
                  <a:schemeClr val="lt1"/>
                </a:highlight>
              </a:rPr>
              <a:t>Ambitious,Seeks reassurance and peace of mind</a:t>
            </a:r>
            <a:endParaRPr b="1"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235"/>
              <a:buFont typeface="Roboto"/>
              <a:buNone/>
            </a:pPr>
            <a:r>
              <a:rPr b="1" lang="en-GB" sz="1235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Values &amp; Beliefs</a:t>
            </a:r>
            <a:endParaRPr b="1" sz="1235">
              <a:solidFill>
                <a:srgbClr val="A64D7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235"/>
              <a:buFont typeface="Roboto"/>
              <a:buNone/>
            </a:pPr>
            <a:r>
              <a:rPr lang="en-GB" sz="800">
                <a:solidFill>
                  <a:schemeClr val="dk1"/>
                </a:solidFill>
              </a:rPr>
              <a:t>Child's health comes first,  affordable healthcare, importance of health knowledge, trust in experts, and emotional reassurance through reliable care.</a:t>
            </a:r>
            <a:endParaRPr i="1" sz="11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9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Lifestyle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</a:rPr>
              <a:t>She focuses on caring for her family, keeps up with the latest medical information, strives for a balance between her personal life and caring for her child, and pays attention to health and proper nutrition.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80"/>
              <a:buFont typeface="Calibri"/>
              <a:buNone/>
            </a:pPr>
            <a:r>
              <a:t/>
            </a:r>
            <a:endParaRPr sz="88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g347ebaa2bf0_2_6"/>
          <p:cNvSpPr/>
          <p:nvPr/>
        </p:nvSpPr>
        <p:spPr>
          <a:xfrm>
            <a:off x="7608441" y="3571948"/>
            <a:ext cx="2445900" cy="289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347ebaa2bf0_2_6"/>
          <p:cNvSpPr txBox="1"/>
          <p:nvPr>
            <p:ph idx="4294967295" type="body"/>
          </p:nvPr>
        </p:nvSpPr>
        <p:spPr>
          <a:xfrm>
            <a:off x="7600703" y="-57897"/>
            <a:ext cx="23007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ct val="100000"/>
              <a:buNone/>
            </a:pPr>
            <a:r>
              <a:rPr b="1" lang="en-GB" sz="212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Behavioral </a:t>
            </a:r>
            <a:r>
              <a:rPr b="1" lang="en-GB" sz="1765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Information</a:t>
            </a:r>
            <a:br>
              <a:rPr b="1" lang="en-GB" sz="247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i="1" sz="1235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g347ebaa2bf0_2_6"/>
          <p:cNvSpPr txBox="1"/>
          <p:nvPr>
            <p:ph idx="4294967295" type="body"/>
          </p:nvPr>
        </p:nvSpPr>
        <p:spPr>
          <a:xfrm>
            <a:off x="7681053" y="3413876"/>
            <a:ext cx="23007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ct val="50586"/>
              <a:buNone/>
            </a:pPr>
            <a:r>
              <a:rPr b="1" lang="en-GB" sz="4358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Motivations &amp; Influences</a:t>
            </a:r>
            <a:endParaRPr i="1" sz="4358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946"/>
              <a:buNone/>
            </a:pPr>
            <a:r>
              <a:rPr lang="en-GB" sz="1854"/>
              <a:t> </a:t>
            </a:r>
            <a:r>
              <a:rPr lang="en-GB" sz="36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-GB" sz="3600">
                <a:latin typeface="Roboto"/>
                <a:ea typeface="Roboto"/>
                <a:cs typeface="Roboto"/>
                <a:sym typeface="Roboto"/>
              </a:rPr>
              <a:t>Motivators</a:t>
            </a:r>
            <a:r>
              <a:rPr lang="en-GB" sz="3600">
                <a:latin typeface="Roboto"/>
                <a:ea typeface="Roboto"/>
                <a:cs typeface="Roboto"/>
                <a:sym typeface="Roboto"/>
              </a:rPr>
              <a:t>: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88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1500"/>
              <a:buNone/>
            </a:pPr>
            <a:r>
              <a:rPr lang="en-GB" sz="3600">
                <a:latin typeface="Roboto"/>
                <a:ea typeface="Roboto"/>
                <a:cs typeface="Roboto"/>
                <a:sym typeface="Roboto"/>
              </a:rPr>
              <a:t>Her desire to ensure her child's health and provide the best possible healthcare for him.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88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1500"/>
              <a:buNone/>
            </a:pPr>
            <a:r>
              <a:rPr b="1" lang="en-GB" sz="3600">
                <a:latin typeface="Roboto"/>
                <a:ea typeface="Roboto"/>
                <a:cs typeface="Roboto"/>
                <a:sym typeface="Roboto"/>
              </a:rPr>
              <a:t>Influences</a:t>
            </a:r>
            <a:r>
              <a:rPr lang="en-GB" sz="3600">
                <a:latin typeface="Roboto"/>
                <a:ea typeface="Roboto"/>
                <a:cs typeface="Roboto"/>
                <a:sym typeface="Roboto"/>
              </a:rPr>
              <a:t>: 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88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1500"/>
              <a:buNone/>
            </a:pPr>
            <a:r>
              <a:rPr lang="en-GB" sz="3600">
                <a:latin typeface="Roboto"/>
                <a:ea typeface="Roboto"/>
                <a:cs typeface="Roboto"/>
                <a:sym typeface="Roboto"/>
              </a:rPr>
              <a:t>She is influenced by her family’s and friends' opinions, personal experiences, and reviews she reads online, especially on social media.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88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1500"/>
              <a:buNone/>
            </a:pPr>
            <a:r>
              <a:rPr b="1" lang="en-GB" sz="3600">
                <a:latin typeface="Roboto"/>
                <a:ea typeface="Roboto"/>
                <a:cs typeface="Roboto"/>
                <a:sym typeface="Roboto"/>
              </a:rPr>
              <a:t>Media Consumption: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88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1500"/>
              <a:buNone/>
            </a:pPr>
            <a:r>
              <a:rPr lang="en-GB" sz="3600">
                <a:latin typeface="Roboto"/>
                <a:ea typeface="Roboto"/>
                <a:cs typeface="Roboto"/>
                <a:sym typeface="Roboto"/>
              </a:rPr>
              <a:t> Preferred media channels (whatsapp,facebook, , Instagram, youtube)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"/>
              <a:buNone/>
            </a:pPr>
            <a:r>
              <a:t/>
            </a:r>
            <a:endParaRPr i="1" sz="3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g347ebaa2bf0_2_6"/>
          <p:cNvSpPr txBox="1"/>
          <p:nvPr>
            <p:ph idx="4294967295" type="body"/>
          </p:nvPr>
        </p:nvSpPr>
        <p:spPr>
          <a:xfrm>
            <a:off x="4871850" y="439225"/>
            <a:ext cx="2141400" cy="17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3662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870"/>
              <a:buChar char="●"/>
            </a:pPr>
            <a:r>
              <a:rPr lang="en-GB" sz="24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Finding a healthcare provider experienced in handling children’s blood samples.</a:t>
            </a:r>
            <a:endParaRPr sz="24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3662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870"/>
              <a:buChar char="●"/>
            </a:pPr>
            <a:r>
              <a:rPr lang="en-GB" sz="24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Seeking affordable healthcare services for her child, including discounted prices for lab tests.</a:t>
            </a:r>
            <a:br>
              <a:rPr lang="en-GB" sz="24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4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3662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870"/>
              <a:buChar char="●"/>
            </a:pPr>
            <a:r>
              <a:rPr lang="en-GB" sz="24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Finding a facility that offers a full range of child-specific health tests (e.g., lipid profile, blood count,HA1C).</a:t>
            </a:r>
            <a:br>
              <a:rPr lang="en-GB" sz="24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4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3662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870"/>
              <a:buChar char="●"/>
            </a:pPr>
            <a:r>
              <a:rPr lang="en-GB" sz="24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Ensuring accurate, reliable test results for her child’s health and monitoring their condition over time.</a:t>
            </a:r>
            <a:br>
              <a:rPr lang="en-GB" sz="24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4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8878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22119"/>
              <a:buFont typeface="Roboto"/>
              <a:buChar char="●"/>
            </a:pPr>
            <a:r>
              <a:rPr lang="en-GB" sz="24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Comparing current test results with previous ones for better health monitoring.</a:t>
            </a:r>
            <a:endParaRPr sz="24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79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g347ebaa2bf0_2_6"/>
          <p:cNvSpPr txBox="1"/>
          <p:nvPr>
            <p:ph idx="4294967295" type="body"/>
          </p:nvPr>
        </p:nvSpPr>
        <p:spPr>
          <a:xfrm>
            <a:off x="7694908" y="2220027"/>
            <a:ext cx="21123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/>
          </a:bodyPr>
          <a:lstStyle/>
          <a:p>
            <a:pPr indent="0" lvl="0" marL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</a:pPr>
            <a:r>
              <a:t/>
            </a:r>
            <a:endParaRPr sz="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</a:pPr>
            <a:r>
              <a:t/>
            </a:r>
            <a:endParaRPr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g347ebaa2bf0_2_6"/>
          <p:cNvSpPr/>
          <p:nvPr/>
        </p:nvSpPr>
        <p:spPr>
          <a:xfrm>
            <a:off x="4848886" y="2256507"/>
            <a:ext cx="2445900" cy="178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0B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650" lIns="80650" spcFirstLastPara="1" rIns="80650" wrap="square" tIns="80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"/>
              <a:buFont typeface="Calibri"/>
              <a:buNone/>
            </a:pPr>
            <a:r>
              <a:t/>
            </a:r>
            <a:endParaRPr sz="1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347ebaa2bf0_2_6"/>
          <p:cNvSpPr txBox="1"/>
          <p:nvPr/>
        </p:nvSpPr>
        <p:spPr>
          <a:xfrm>
            <a:off x="4844150" y="2334352"/>
            <a:ext cx="23781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6"/>
              <a:buFont typeface="Arial"/>
              <a:buNone/>
            </a:pPr>
            <a:r>
              <a:rPr b="1" i="0" lang="en-GB" sz="930" u="none" cap="none" strike="noStrike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Challenges/Pain Points</a:t>
            </a:r>
            <a:br>
              <a:rPr b="1" i="0" lang="en-GB" sz="1017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1" sz="708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g347ebaa2bf0_2_6"/>
          <p:cNvSpPr txBox="1"/>
          <p:nvPr/>
        </p:nvSpPr>
        <p:spPr>
          <a:xfrm>
            <a:off x="4913600" y="2552751"/>
            <a:ext cx="23007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rmAutofit fontScale="25000" lnSpcReduction="20000"/>
          </a:bodyPr>
          <a:lstStyle/>
          <a:p>
            <a:pPr indent="-27384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2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Lack of specialized places for drawing blood samples from children.</a:t>
            </a:r>
            <a:br>
              <a:rPr lang="en-GB" sz="2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84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2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 costs of specialized tests and examinations.</a:t>
            </a:r>
            <a:br>
              <a:rPr lang="en-GB" sz="2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84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2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Concern about the accuracy of results or the reliability of laboratories.</a:t>
            </a:r>
            <a:br>
              <a:rPr lang="en-GB" sz="2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84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2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Difficulty in comparing current test results with previous ones.</a:t>
            </a:r>
            <a:br>
              <a:rPr lang="en-GB" sz="2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25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Char char="●"/>
            </a:pPr>
            <a:r>
              <a:t/>
            </a:r>
            <a:endParaRPr sz="8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g347ebaa2bf0_2_6"/>
          <p:cNvSpPr txBox="1"/>
          <p:nvPr/>
        </p:nvSpPr>
        <p:spPr>
          <a:xfrm>
            <a:off x="7617650" y="271125"/>
            <a:ext cx="2300700" cy="314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9775" lIns="99775" spcFirstLastPara="1" rIns="99775" wrap="square" tIns="99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dk1"/>
                </a:solidFill>
              </a:rPr>
              <a:t>Consulting friends and family</a:t>
            </a:r>
            <a:r>
              <a:rPr lang="en-GB" sz="800">
                <a:solidFill>
                  <a:schemeClr val="dk1"/>
                </a:solidFill>
              </a:rPr>
              <a:t>: Relies on the opinions of close ones before making a purchase decision or paying for a service.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dk1"/>
                </a:solidFill>
              </a:rPr>
              <a:t>Checking reviews on Facebook</a:t>
            </a:r>
            <a:r>
              <a:rPr lang="en-GB" sz="800">
                <a:solidFill>
                  <a:schemeClr val="dk1"/>
                </a:solidFill>
              </a:rPr>
              <a:t>: Reads reviews and comments on Facebook to get feedback and opinions from others.</a:t>
            </a:r>
            <a:br>
              <a:rPr lang="en-GB" sz="800">
                <a:solidFill>
                  <a:schemeClr val="dk1"/>
                </a:solidFill>
              </a:rPr>
            </a:b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dk1"/>
                </a:solidFill>
              </a:rPr>
              <a:t>Ensuring quality</a:t>
            </a:r>
            <a:r>
              <a:rPr lang="en-GB" sz="700">
                <a:solidFill>
                  <a:schemeClr val="dk1"/>
                </a:solidFill>
              </a:rPr>
              <a:t>: Prefers to confirm the quality of the service or product before paying, based on others' experiences.</a:t>
            </a:r>
            <a:br>
              <a:rPr lang="en-GB" sz="700">
                <a:solidFill>
                  <a:schemeClr val="dk1"/>
                </a:solidFill>
              </a:rPr>
            </a:b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dk1"/>
                </a:solidFill>
              </a:rPr>
              <a:t>Attraction to special offers</a:t>
            </a:r>
            <a:r>
              <a:rPr lang="en-GB" sz="700">
                <a:solidFill>
                  <a:schemeClr val="dk1"/>
                </a:solidFill>
              </a:rPr>
              <a:t>: May be drawn to offers or discounts that provide healthcare services at affordable prices.</a:t>
            </a:r>
            <a:br>
              <a:rPr lang="en-GB" sz="700">
                <a:solidFill>
                  <a:schemeClr val="dk1"/>
                </a:solidFill>
              </a:rPr>
            </a:b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Product Usage: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</a:rPr>
              <a:t>She needs to perform tests for her child every 6 months, along with monitoring any other tests related to his health condition.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</a:rPr>
              <a:t>Technology Usage: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</a:rPr>
              <a:t>She uses WhatsApp primarily, along with Facebook, Instagram, and YouTube.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34" name="Google Shape;234;g347ebaa2bf0_2_6"/>
          <p:cNvSpPr txBox="1"/>
          <p:nvPr/>
        </p:nvSpPr>
        <p:spPr>
          <a:xfrm>
            <a:off x="4834651" y="67046"/>
            <a:ext cx="23007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9775" lIns="99775" spcFirstLastPara="1" rIns="99775" wrap="square" tIns="997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b="1" i="0" lang="en-GB" sz="1235" u="none" cap="none" strike="noStrike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Psychographic Information</a:t>
            </a:r>
            <a:br>
              <a:rPr b="1" i="0" lang="en-GB" sz="1235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1" sz="1235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g347ebaa2bf0_2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4775" y="286188"/>
            <a:ext cx="2199215" cy="1768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2025-02-06T18:33:00Z</dcterms:created>
  <dc:creator>ssd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0FCF423304924187B3D579DBF88C633D_12</vt:lpwstr>
  </property>
  <property fmtid="{D5CDD505-2E9C-101B-9397-08002B2CF9AE}" pid="3" name="KSOProductBuildVer">
    <vt:lpwstr>1033-12.2.0.19805</vt:lpwstr>
  </property>
</Properties>
</file>