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465" r:id="rId3"/>
    <p:sldId id="467" r:id="rId4"/>
    <p:sldId id="477" r:id="rId5"/>
    <p:sldId id="485" r:id="rId6"/>
    <p:sldId id="504" r:id="rId7"/>
    <p:sldId id="486" r:id="rId8"/>
    <p:sldId id="487" r:id="rId9"/>
    <p:sldId id="488" r:id="rId10"/>
    <p:sldId id="489" r:id="rId11"/>
    <p:sldId id="490" r:id="rId12"/>
    <p:sldId id="491" r:id="rId13"/>
    <p:sldId id="492" r:id="rId14"/>
    <p:sldId id="493" r:id="rId15"/>
    <p:sldId id="496" r:id="rId16"/>
    <p:sldId id="494" r:id="rId17"/>
    <p:sldId id="497" r:id="rId18"/>
    <p:sldId id="498" r:id="rId19"/>
    <p:sldId id="499" r:id="rId20"/>
    <p:sldId id="500" r:id="rId21"/>
    <p:sldId id="501" r:id="rId22"/>
    <p:sldId id="502" r:id="rId23"/>
    <p:sldId id="503" r:id="rId24"/>
    <p:sldId id="43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323C"/>
    <a:srgbClr val="2A424E"/>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75" autoAdjust="0"/>
    <p:restoredTop sz="94660"/>
  </p:normalViewPr>
  <p:slideViewPr>
    <p:cSldViewPr snapToGrid="0">
      <p:cViewPr varScale="1">
        <p:scale>
          <a:sx n="113" d="100"/>
          <a:sy n="113" d="100"/>
        </p:scale>
        <p:origin x="3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2032659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9738EA-B9B2-40E2-8013-2B0BEDE4944E}" type="datetimeFigureOut">
              <a:rPr lang="en-US" smtClean="0"/>
              <a:t>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214293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3163504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0827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376051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1829578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790635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1597853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1192326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222298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60369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9738EA-B9B2-40E2-8013-2B0BEDE4944E}" type="datetimeFigureOut">
              <a:rPr lang="en-US" smtClean="0"/>
              <a:t>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160807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9738EA-B9B2-40E2-8013-2B0BEDE4944E}" type="datetimeFigureOut">
              <a:rPr lang="en-US" smtClean="0"/>
              <a:t>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199282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34568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93402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C9738EA-B9B2-40E2-8013-2B0BEDE4944E}" type="datetimeFigureOut">
              <a:rPr lang="en-US" smtClean="0"/>
              <a:t>2/1/22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233284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9738EA-B9B2-40E2-8013-2B0BEDE4944E}" type="datetimeFigureOut">
              <a:rPr lang="en-US" smtClean="0"/>
              <a:t>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40A65-DCCD-4F18-ABCF-284FC9DB0952}" type="slidenum">
              <a:rPr lang="en-US" smtClean="0"/>
              <a:t>‹#›</a:t>
            </a:fld>
            <a:endParaRPr lang="en-US"/>
          </a:p>
        </p:txBody>
      </p:sp>
    </p:spTree>
    <p:extLst>
      <p:ext uri="{BB962C8B-B14F-4D97-AF65-F5344CB8AC3E}">
        <p14:creationId xmlns:p14="http://schemas.microsoft.com/office/powerpoint/2010/main" val="151773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9738EA-B9B2-40E2-8013-2B0BEDE4944E}" type="datetimeFigureOut">
              <a:rPr lang="en-US" smtClean="0"/>
              <a:t>2/1/22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C740A65-DCCD-4F18-ABCF-284FC9DB0952}" type="slidenum">
              <a:rPr lang="en-US" smtClean="0"/>
              <a:t>‹#›</a:t>
            </a:fld>
            <a:endParaRPr lang="en-US"/>
          </a:p>
        </p:txBody>
      </p:sp>
    </p:spTree>
    <p:extLst>
      <p:ext uri="{BB962C8B-B14F-4D97-AF65-F5344CB8AC3E}">
        <p14:creationId xmlns:p14="http://schemas.microsoft.com/office/powerpoint/2010/main" val="383612461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2908813" y="3013501"/>
            <a:ext cx="5861413" cy="830997"/>
          </a:xfrm>
          <a:prstGeom prst="rect">
            <a:avLst/>
          </a:prstGeom>
          <a:noFill/>
        </p:spPr>
        <p:txBody>
          <a:bodyPr wrap="none" rtlCol="0">
            <a:spAutoFit/>
          </a:bodyPr>
          <a:lstStyle/>
          <a:p>
            <a:r>
              <a:rPr lang="en-US" sz="4800" b="1" dirty="0">
                <a:latin typeface="Arial Black" panose="020B0A04020102020204" pitchFamily="34" charset="0"/>
              </a:rPr>
              <a:t>WELCOME TO </a:t>
            </a:r>
            <a:r>
              <a:rPr lang="en-US" sz="4800" b="1" dirty="0">
                <a:solidFill>
                  <a:srgbClr val="FFC000"/>
                </a:solidFill>
                <a:latin typeface="Arial Black" panose="020B0A04020102020204" pitchFamily="34" charset="0"/>
              </a:rPr>
              <a:t>JS</a:t>
            </a:r>
          </a:p>
        </p:txBody>
      </p:sp>
    </p:spTree>
    <p:extLst>
      <p:ext uri="{BB962C8B-B14F-4D97-AF65-F5344CB8AC3E}">
        <p14:creationId xmlns:p14="http://schemas.microsoft.com/office/powerpoint/2010/main" val="623326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SLICE()</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4247317"/>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extracts a part of a string and returns a new string for example: "Hello World" and you want to extract the first 5 characters, you would use slice(0, 5) and it would return "Hello". the first parameter is the index of the first character you want to extract, the second parameter is the index of the last character you want to extract. if you don't specify the second parameter, it will extract all the characters from the first parameter to the end of the string. you can also use negative numbers to start at the end of the string for example: "Hello World" and you want to extract the last 5 characters, you would use slice(-5) and it would return "World"</a:t>
            </a:r>
          </a:p>
          <a:p>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1702967"/>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slice</a:t>
            </a:r>
            <a:r>
              <a:rPr lang="en-GB" dirty="0">
                <a:solidFill>
                  <a:schemeClr val="accent3"/>
                </a:solidFill>
                <a:latin typeface="Arial" panose="020B0604020202020204" pitchFamily="34" charset="0"/>
                <a:cs typeface="Arial" panose="020B0604020202020204" pitchFamily="34" charset="0"/>
              </a:rPr>
              <a:t>(-5)</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World</a:t>
            </a:r>
          </a:p>
        </p:txBody>
      </p:sp>
    </p:spTree>
    <p:extLst>
      <p:ext uri="{BB962C8B-B14F-4D97-AF65-F5344CB8AC3E}">
        <p14:creationId xmlns:p14="http://schemas.microsoft.com/office/powerpoint/2010/main" val="1638729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SUBSTRING()</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923330"/>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it is similar to slice() but it doesn't allow negative numbers</a:t>
            </a:r>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1702967"/>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substring</a:t>
            </a:r>
            <a:r>
              <a:rPr lang="en-GB" dirty="0">
                <a:solidFill>
                  <a:schemeClr val="accent3"/>
                </a:solidFill>
                <a:latin typeface="Arial" panose="020B0604020202020204" pitchFamily="34" charset="0"/>
                <a:cs typeface="Arial" panose="020B0604020202020204" pitchFamily="34" charset="0"/>
              </a:rPr>
              <a:t>(0, 5)</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Hello</a:t>
            </a:r>
          </a:p>
        </p:txBody>
      </p:sp>
    </p:spTree>
    <p:extLst>
      <p:ext uri="{BB962C8B-B14F-4D97-AF65-F5344CB8AC3E}">
        <p14:creationId xmlns:p14="http://schemas.microsoft.com/office/powerpoint/2010/main" val="325671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SUBSTR()</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2585323"/>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it is similar to slice() but it allows negative numbers for example: and here the </a:t>
            </a:r>
            <a:r>
              <a:rPr lang="en-GB" dirty="0">
                <a:solidFill>
                  <a:schemeClr val="accent3"/>
                </a:solidFill>
                <a:latin typeface="Arial" panose="020B0604020202020204" pitchFamily="34" charset="0"/>
                <a:cs typeface="Arial" panose="020B0604020202020204" pitchFamily="34" charset="0"/>
              </a:rPr>
              <a:t>second parameter is the length</a:t>
            </a:r>
            <a:r>
              <a:rPr lang="en-GB" dirty="0">
                <a:latin typeface="Arial" panose="020B0604020202020204" pitchFamily="34" charset="0"/>
                <a:cs typeface="Arial" panose="020B0604020202020204" pitchFamily="34" charset="0"/>
              </a:rPr>
              <a:t> of the string you want to extract. for example: "Hello World" and you want to extract the first 5 characters, you would use </a:t>
            </a:r>
            <a:r>
              <a:rPr lang="en-GB" dirty="0" err="1">
                <a:latin typeface="Arial" panose="020B0604020202020204" pitchFamily="34" charset="0"/>
                <a:cs typeface="Arial" panose="020B0604020202020204" pitchFamily="34" charset="0"/>
              </a:rPr>
              <a:t>substr</a:t>
            </a:r>
            <a:r>
              <a:rPr lang="en-GB" dirty="0">
                <a:latin typeface="Arial" panose="020B0604020202020204" pitchFamily="34" charset="0"/>
                <a:cs typeface="Arial" panose="020B0604020202020204" pitchFamily="34" charset="0"/>
              </a:rPr>
              <a:t>(3, 5) and it would return "lo Wo". but if you do this with slice, you would get "lo" because in slice the second parameter is the index of the character you want to extract.</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118465"/>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substr</a:t>
            </a:r>
            <a:r>
              <a:rPr lang="en-GB" dirty="0">
                <a:solidFill>
                  <a:schemeClr val="accent3"/>
                </a:solidFill>
                <a:latin typeface="Arial" panose="020B0604020202020204" pitchFamily="34" charset="0"/>
                <a:cs typeface="Arial" panose="020B0604020202020204" pitchFamily="34" charset="0"/>
              </a:rPr>
              <a:t>(3, 5)</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lo Wo</a:t>
            </a:r>
          </a:p>
          <a:p>
            <a:pPr>
              <a:lnSpc>
                <a:spcPct val="150000"/>
              </a:lnSpc>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499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SUBSTR()</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2585323"/>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it is similar to slice() but it allows negative numbers for example: and here the </a:t>
            </a:r>
            <a:r>
              <a:rPr lang="en-GB" dirty="0">
                <a:solidFill>
                  <a:schemeClr val="accent3"/>
                </a:solidFill>
                <a:latin typeface="Arial" panose="020B0604020202020204" pitchFamily="34" charset="0"/>
                <a:cs typeface="Arial" panose="020B0604020202020204" pitchFamily="34" charset="0"/>
              </a:rPr>
              <a:t>second parameter is the length</a:t>
            </a:r>
            <a:r>
              <a:rPr lang="en-GB" dirty="0">
                <a:latin typeface="Arial" panose="020B0604020202020204" pitchFamily="34" charset="0"/>
                <a:cs typeface="Arial" panose="020B0604020202020204" pitchFamily="34" charset="0"/>
              </a:rPr>
              <a:t> of the string you want to extract. for example: "Hello World" and you want to extract the first 5 characters, you would use </a:t>
            </a:r>
            <a:r>
              <a:rPr lang="en-GB" dirty="0" err="1">
                <a:latin typeface="Arial" panose="020B0604020202020204" pitchFamily="34" charset="0"/>
                <a:cs typeface="Arial" panose="020B0604020202020204" pitchFamily="34" charset="0"/>
              </a:rPr>
              <a:t>substr</a:t>
            </a:r>
            <a:r>
              <a:rPr lang="en-GB" dirty="0">
                <a:latin typeface="Arial" panose="020B0604020202020204" pitchFamily="34" charset="0"/>
                <a:cs typeface="Arial" panose="020B0604020202020204" pitchFamily="34" charset="0"/>
              </a:rPr>
              <a:t>(3, 5) and it would return "lo Wo</a:t>
            </a:r>
            <a:r>
              <a:rPr lang="en-GB" dirty="0">
                <a:solidFill>
                  <a:schemeClr val="accent3"/>
                </a:solidFill>
                <a:latin typeface="Arial" panose="020B0604020202020204" pitchFamily="34" charset="0"/>
                <a:cs typeface="Arial" panose="020B0604020202020204" pitchFamily="34" charset="0"/>
              </a:rPr>
              <a:t>". but if you do this with slice</a:t>
            </a:r>
            <a:r>
              <a:rPr lang="en-GB" dirty="0">
                <a:latin typeface="Arial" panose="020B0604020202020204" pitchFamily="34" charset="0"/>
                <a:cs typeface="Arial" panose="020B0604020202020204" pitchFamily="34" charset="0"/>
              </a:rPr>
              <a:t>, you would get "lo" because in slice the second parameter is the index of the character you want to extract.</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949462"/>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substr</a:t>
            </a:r>
            <a:r>
              <a:rPr lang="en-GB" dirty="0">
                <a:solidFill>
                  <a:schemeClr val="accent3"/>
                </a:solidFill>
                <a:latin typeface="Arial" panose="020B0604020202020204" pitchFamily="34" charset="0"/>
                <a:cs typeface="Arial" panose="020B0604020202020204" pitchFamily="34" charset="0"/>
              </a:rPr>
              <a:t>(3, 5)</a:t>
            </a:r>
            <a:r>
              <a:rPr lang="en-GB" dirty="0">
                <a:latin typeface="Arial" panose="020B0604020202020204" pitchFamily="34" charset="0"/>
                <a:cs typeface="Arial" panose="020B0604020202020204" pitchFamily="34" charset="0"/>
              </a:rPr>
              <a:t> )</a:t>
            </a:r>
          </a:p>
          <a:p>
            <a:pPr>
              <a:lnSpc>
                <a:spcPct val="150000"/>
              </a:lnSpc>
            </a:pPr>
            <a:r>
              <a:rPr lang="en-GB" dirty="0">
                <a:latin typeface="Arial" panose="020B0604020202020204" pitchFamily="34" charset="0"/>
                <a:cs typeface="Arial" panose="020B0604020202020204" pitchFamily="34" charset="0"/>
              </a:rPr>
              <a:t>OUTPUT  &gt; lo Wo</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slice</a:t>
            </a:r>
            <a:r>
              <a:rPr lang="en-GB" dirty="0">
                <a:solidFill>
                  <a:schemeClr val="accent3"/>
                </a:solidFill>
                <a:latin typeface="Arial" panose="020B0604020202020204" pitchFamily="34" charset="0"/>
                <a:cs typeface="Arial" panose="020B0604020202020204" pitchFamily="34" charset="0"/>
              </a:rPr>
              <a:t>(3, 5)</a:t>
            </a:r>
            <a:r>
              <a:rPr lang="en-GB" dirty="0">
                <a:latin typeface="Arial" panose="020B0604020202020204" pitchFamily="34" charset="0"/>
                <a:cs typeface="Arial" panose="020B0604020202020204" pitchFamily="34" charset="0"/>
              </a:rPr>
              <a:t> )</a:t>
            </a:r>
          </a:p>
          <a:p>
            <a:pPr>
              <a:lnSpc>
                <a:spcPct val="150000"/>
              </a:lnSpc>
            </a:pPr>
            <a:r>
              <a:rPr lang="en-GB" dirty="0">
                <a:latin typeface="Arial" panose="020B0604020202020204" pitchFamily="34" charset="0"/>
                <a:cs typeface="Arial" panose="020B0604020202020204" pitchFamily="34" charset="0"/>
              </a:rPr>
              <a:t>OUTPUT  &gt; lo</a:t>
            </a:r>
          </a:p>
          <a:p>
            <a:pPr>
              <a:lnSpc>
                <a:spcPct val="150000"/>
              </a:lnSpc>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5293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SPLIT()</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2308324"/>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splits a string into an array of substrings for example: "Hello-World" and you want to split the string at the dash, you would use split("-") and it would return ["Hello", "World"]. the argument is the character or string you want to split the string at. if you pass an empty string, split('') it will split the string at every character. ['h', 'e', 'l', 'l', 'o', '-', 'w', 'o', 'r', 'l', 'd']</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118465"/>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split</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["Hello", "World"]</a:t>
            </a:r>
          </a:p>
          <a:p>
            <a:pPr>
              <a:lnSpc>
                <a:spcPct val="150000"/>
              </a:lnSpc>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2324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SPLIT()</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2308324"/>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splits a string into an array of substrings for example: "Hello-World" and you want to split the string at the dash, you would use split("-") and it would return ["Hello", "World"]. the argument is the character or string you want to split the string at. if you pass an empty string, split('') it will split the string at every character. ['h', 'e', 'l', 'l', 'o', '-', 'w', 'o', 'r', 'l', 'd']</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118465"/>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split</a:t>
            </a:r>
            <a:r>
              <a:rPr lang="en-GB" dirty="0">
                <a:solidFill>
                  <a:schemeClr val="accent3"/>
                </a:solidFill>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["Hello", "World"]</a:t>
            </a:r>
          </a:p>
          <a:p>
            <a:pPr>
              <a:lnSpc>
                <a:spcPct val="150000"/>
              </a:lnSpc>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5338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SPLIT()</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2308324"/>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splits a string into an array of substrings for example: "Hello-World" and you want to split the string at the dash, you would use split("-") and it would return ["Hello", "World"]. the argument is the character or string you want to split the string at. if you pass an empty string, split('') it will split the string at every character. ['h', 'e', 'l', 'l', 'o', '-', 'w', 'o', 'r', 'l', 'd']</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533963"/>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split</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a:t>
            </a:r>
          </a:p>
          <a:p>
            <a:pPr>
              <a:lnSpc>
                <a:spcPct val="150000"/>
              </a:lnSpc>
            </a:pPr>
            <a:r>
              <a:rPr lang="en-GB" dirty="0">
                <a:latin typeface="Arial" panose="020B0604020202020204" pitchFamily="34" charset="0"/>
                <a:cs typeface="Arial" panose="020B0604020202020204" pitchFamily="34" charset="0"/>
              </a:rPr>
              <a:t>['h', 'e', 'l', 'l', 'o', '-', 'w', 'o', 'r', 'l', 'd']</a:t>
            </a:r>
          </a:p>
          <a:p>
            <a:pPr>
              <a:lnSpc>
                <a:spcPct val="150000"/>
              </a:lnSpc>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365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TOSTRING()</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1200329"/>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returns the string representation of a number or a </a:t>
            </a:r>
            <a:r>
              <a:rPr lang="en-GB" dirty="0" err="1">
                <a:latin typeface="Arial" panose="020B0604020202020204" pitchFamily="34" charset="0"/>
                <a:cs typeface="Arial" panose="020B0604020202020204" pitchFamily="34" charset="0"/>
              </a:rPr>
              <a:t>boolean</a:t>
            </a:r>
            <a:r>
              <a:rPr lang="en-GB" dirty="0">
                <a:latin typeface="Arial" panose="020B0604020202020204" pitchFamily="34" charset="0"/>
                <a:cs typeface="Arial" panose="020B0604020202020204" pitchFamily="34" charset="0"/>
              </a:rPr>
              <a:t> for example: 1 and you want to convert it to a string, you would use </a:t>
            </a:r>
            <a:r>
              <a:rPr lang="en-GB" dirty="0" err="1">
                <a:latin typeface="Arial" panose="020B0604020202020204" pitchFamily="34" charset="0"/>
                <a:cs typeface="Arial" panose="020B0604020202020204" pitchFamily="34" charset="0"/>
              </a:rPr>
              <a:t>toString</a:t>
            </a:r>
            <a:r>
              <a:rPr lang="en-GB" dirty="0">
                <a:latin typeface="Arial" panose="020B0604020202020204" pitchFamily="34" charset="0"/>
                <a:cs typeface="Arial" panose="020B0604020202020204" pitchFamily="34" charset="0"/>
              </a:rPr>
              <a:t>() and it would return "1"</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1702967"/>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1</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toString</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“1”</a:t>
            </a:r>
          </a:p>
        </p:txBody>
      </p:sp>
    </p:spTree>
    <p:extLst>
      <p:ext uri="{BB962C8B-B14F-4D97-AF65-F5344CB8AC3E}">
        <p14:creationId xmlns:p14="http://schemas.microsoft.com/office/powerpoint/2010/main" val="3845938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82678"/>
            <a:ext cx="10342116" cy="523220"/>
          </a:xfrm>
          <a:prstGeom prst="rect">
            <a:avLst/>
          </a:prstGeom>
          <a:noFill/>
        </p:spPr>
        <p:txBody>
          <a:bodyPr wrap="square" rtlCol="0">
            <a:spAutoFit/>
          </a:bodyPr>
          <a:lstStyle/>
          <a:p>
            <a:r>
              <a:rPr lang="en-US" sz="2800" b="1" dirty="0">
                <a:latin typeface="Arial Black" panose="020B0A04020102020204" pitchFamily="34" charset="0"/>
              </a:rPr>
              <a:t>PADSTART()</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1" y="1954269"/>
            <a:ext cx="5611164" cy="2031325"/>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returns a new string with some characters added to the front for example: "Hello" and you want to add 5 stars to the front of the string, you would use </a:t>
            </a:r>
            <a:r>
              <a:rPr lang="en-GB" dirty="0" err="1">
                <a:latin typeface="Arial" panose="020B0604020202020204" pitchFamily="34" charset="0"/>
                <a:cs typeface="Arial" panose="020B0604020202020204" pitchFamily="34" charset="0"/>
              </a:rPr>
              <a:t>padStart</a:t>
            </a:r>
            <a:r>
              <a:rPr lang="en-GB" dirty="0">
                <a:latin typeface="Arial" panose="020B0604020202020204" pitchFamily="34" charset="0"/>
                <a:cs typeface="Arial" panose="020B0604020202020204" pitchFamily="34" charset="0"/>
              </a:rPr>
              <a:t>(string.length+5, "*") and it would return "*****Hello", first parameter is the length of the string you want to add, second parameter is the character you want to add.</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533963"/>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p>
          <a:p>
            <a:pPr>
              <a:lnSpc>
                <a:spcPct val="150000"/>
              </a:lnSpc>
            </a:pP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padStart</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string.length+5, "*"</a:t>
            </a:r>
            <a:r>
              <a:rPr lang="en-GB" dirty="0">
                <a:solidFill>
                  <a:schemeClr val="accent3"/>
                </a:solidFill>
                <a:latin typeface="Arial" panose="020B0604020202020204" pitchFamily="34" charset="0"/>
                <a:cs typeface="Arial" panose="020B0604020202020204" pitchFamily="34" charset="0"/>
              </a:rPr>
              <a:t>)</a:t>
            </a:r>
          </a:p>
          <a:p>
            <a:pPr>
              <a:lnSpc>
                <a:spcPct val="150000"/>
              </a:lnSpc>
            </a:pP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*****Hello</a:t>
            </a:r>
          </a:p>
        </p:txBody>
      </p:sp>
    </p:spTree>
    <p:extLst>
      <p:ext uri="{BB962C8B-B14F-4D97-AF65-F5344CB8AC3E}">
        <p14:creationId xmlns:p14="http://schemas.microsoft.com/office/powerpoint/2010/main" val="4029071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PADEND()</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1477328"/>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it is similar to </a:t>
            </a:r>
            <a:r>
              <a:rPr lang="en-GB" dirty="0" err="1">
                <a:latin typeface="Arial" panose="020B0604020202020204" pitchFamily="34" charset="0"/>
                <a:cs typeface="Arial" panose="020B0604020202020204" pitchFamily="34" charset="0"/>
              </a:rPr>
              <a:t>padStart</a:t>
            </a:r>
            <a:r>
              <a:rPr lang="en-GB" dirty="0">
                <a:latin typeface="Arial" panose="020B0604020202020204" pitchFamily="34" charset="0"/>
                <a:cs typeface="Arial" panose="020B0604020202020204" pitchFamily="34" charset="0"/>
              </a:rPr>
              <a:t>() but it adds characters to the end of the string for example: "Hello" and you want to add 5 stars to the end of the string, you would use </a:t>
            </a:r>
            <a:r>
              <a:rPr lang="en-GB" dirty="0" err="1">
                <a:latin typeface="Arial" panose="020B0604020202020204" pitchFamily="34" charset="0"/>
                <a:cs typeface="Arial" panose="020B0604020202020204" pitchFamily="34" charset="0"/>
              </a:rPr>
              <a:t>padEnd</a:t>
            </a:r>
            <a:r>
              <a:rPr lang="en-GB" dirty="0">
                <a:latin typeface="Arial" panose="020B0604020202020204" pitchFamily="34" charset="0"/>
                <a:cs typeface="Arial" panose="020B0604020202020204" pitchFamily="34" charset="0"/>
              </a:rPr>
              <a:t>(string.length+5, "*") and it would return "Hello*****"</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533963"/>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p>
          <a:p>
            <a:pPr>
              <a:lnSpc>
                <a:spcPct val="150000"/>
              </a:lnSpc>
            </a:pP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padEnd</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string.length+5, "*"</a:t>
            </a:r>
            <a:r>
              <a:rPr lang="en-GB" dirty="0">
                <a:solidFill>
                  <a:schemeClr val="accent3"/>
                </a:solidFill>
                <a:latin typeface="Arial" panose="020B0604020202020204" pitchFamily="34" charset="0"/>
                <a:cs typeface="Arial" panose="020B0604020202020204" pitchFamily="34" charset="0"/>
              </a:rPr>
              <a:t>)</a:t>
            </a:r>
          </a:p>
          <a:p>
            <a:pPr>
              <a:lnSpc>
                <a:spcPct val="150000"/>
              </a:lnSpc>
            </a:pP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Hello****</a:t>
            </a:r>
          </a:p>
        </p:txBody>
      </p:sp>
    </p:spTree>
    <p:extLst>
      <p:ext uri="{BB962C8B-B14F-4D97-AF65-F5344CB8AC3E}">
        <p14:creationId xmlns:p14="http://schemas.microsoft.com/office/powerpoint/2010/main" val="209096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WHAT WE WILL LEARN IN JS</a:t>
            </a:r>
          </a:p>
        </p:txBody>
      </p:sp>
      <p:graphicFrame>
        <p:nvGraphicFramePr>
          <p:cNvPr id="5" name="Table 4">
            <a:extLst>
              <a:ext uri="{FF2B5EF4-FFF2-40B4-BE49-F238E27FC236}">
                <a16:creationId xmlns:a16="http://schemas.microsoft.com/office/drawing/2014/main" id="{6048954F-2A01-40FF-AB61-78041CB30EED}"/>
              </a:ext>
            </a:extLst>
          </p:cNvPr>
          <p:cNvGraphicFramePr>
            <a:graphicFrameLocks noGrp="1"/>
          </p:cNvGraphicFramePr>
          <p:nvPr>
            <p:extLst>
              <p:ext uri="{D42A27DB-BD31-4B8C-83A1-F6EECF244321}">
                <p14:modId xmlns:p14="http://schemas.microsoft.com/office/powerpoint/2010/main" val="2739614444"/>
              </p:ext>
            </p:extLst>
          </p:nvPr>
        </p:nvGraphicFramePr>
        <p:xfrm>
          <a:off x="1275343" y="1649506"/>
          <a:ext cx="9641313" cy="4561503"/>
        </p:xfrm>
        <a:graphic>
          <a:graphicData uri="http://schemas.openxmlformats.org/drawingml/2006/table">
            <a:tbl>
              <a:tblPr firstRow="1" bandRow="1">
                <a:tableStyleId>{073A0DAA-6AF3-43AB-8588-CEC1D06C72B9}</a:tableStyleId>
              </a:tblPr>
              <a:tblGrid>
                <a:gridCol w="3213771">
                  <a:extLst>
                    <a:ext uri="{9D8B030D-6E8A-4147-A177-3AD203B41FA5}">
                      <a16:colId xmlns:a16="http://schemas.microsoft.com/office/drawing/2014/main" val="534607628"/>
                    </a:ext>
                  </a:extLst>
                </a:gridCol>
                <a:gridCol w="3355004">
                  <a:extLst>
                    <a:ext uri="{9D8B030D-6E8A-4147-A177-3AD203B41FA5}">
                      <a16:colId xmlns:a16="http://schemas.microsoft.com/office/drawing/2014/main" val="2169946456"/>
                    </a:ext>
                  </a:extLst>
                </a:gridCol>
                <a:gridCol w="3072538">
                  <a:extLst>
                    <a:ext uri="{9D8B030D-6E8A-4147-A177-3AD203B41FA5}">
                      <a16:colId xmlns:a16="http://schemas.microsoft.com/office/drawing/2014/main" val="3886399101"/>
                    </a:ext>
                  </a:extLst>
                </a:gridCol>
              </a:tblGrid>
              <a:tr h="58024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1  Js Basics</a:t>
                      </a:r>
                    </a:p>
                  </a:txBody>
                  <a:tcPr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r>
                        <a:rPr lang="en-US" sz="1400" b="0" dirty="0">
                          <a:solidFill>
                            <a:schemeClr val="tx1"/>
                          </a:solidFill>
                          <a:latin typeface="Roboto" panose="02000000000000000000" pitchFamily="2" charset="0"/>
                          <a:ea typeface="Roboto" panose="02000000000000000000" pitchFamily="2" charset="0"/>
                        </a:rPr>
                        <a:t>8  string methods</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15   10 Dom projects</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2842014"/>
                  </a:ext>
                </a:extLst>
              </a:tr>
              <a:tr h="6658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2  </a:t>
                      </a:r>
                      <a:r>
                        <a:rPr lang="en-US" sz="1400" b="0" i="0" u="none" strike="noStrike"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Operators</a:t>
                      </a:r>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9  </a:t>
                      </a:r>
                      <a:r>
                        <a:rPr lang="en-US" sz="1400" b="0" dirty="0">
                          <a:solidFill>
                            <a:schemeClr val="tx1"/>
                          </a:solidFill>
                          <a:latin typeface="Roboto" panose="02000000000000000000" pitchFamily="2" charset="0"/>
                          <a:ea typeface="Roboto" panose="02000000000000000000" pitchFamily="2" charset="0"/>
                        </a:rPr>
                        <a:t>number methods</a:t>
                      </a: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p>
                      <a:pPr algn="l"/>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16   local storage + Dates and times</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1400720000"/>
                  </a:ext>
                </a:extLst>
              </a:tr>
              <a:tr h="7094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3  if else ternary operator</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10 arrays + </a:t>
                      </a: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arrays methods</a:t>
                      </a:r>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17   Async </a:t>
                      </a:r>
                      <a:r>
                        <a:rPr lang="en-US" sz="1400" b="0" dirty="0" err="1">
                          <a:solidFill>
                            <a:schemeClr val="tx1"/>
                          </a:solidFill>
                          <a:latin typeface="Roboto" panose="02000000000000000000" pitchFamily="2" charset="0"/>
                          <a:ea typeface="Roboto" panose="02000000000000000000" pitchFamily="2" charset="0"/>
                          <a:cs typeface="Arial" panose="020B0604020202020204" pitchFamily="34" charset="0"/>
                        </a:rPr>
                        <a:t>Javascript</a:t>
                      </a: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169268905"/>
                  </a:ext>
                </a:extLst>
              </a:tr>
              <a:tr h="6536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4  switch case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11 </a:t>
                      </a: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object + object</a:t>
                      </a: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 methods</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r>
                        <a:rPr lang="en-US" sz="1400" dirty="0">
                          <a:solidFill>
                            <a:schemeClr val="tx1"/>
                          </a:solidFill>
                          <a:latin typeface="Roboto" panose="02000000000000000000" pitchFamily="2" charset="0"/>
                          <a:ea typeface="Roboto" panose="02000000000000000000" pitchFamily="2" charset="0"/>
                        </a:rPr>
                        <a:t>18   JS OOP</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2522524522"/>
                  </a:ext>
                </a:extLst>
              </a:tr>
              <a:tr h="6167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5  for loop</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12  J</a:t>
                      </a: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s exercises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r>
                        <a:rPr lang="en-US" sz="1400" dirty="0">
                          <a:solidFill>
                            <a:schemeClr val="tx1"/>
                          </a:solidFill>
                          <a:latin typeface="Roboto" panose="02000000000000000000" pitchFamily="2" charset="0"/>
                          <a:ea typeface="Roboto" panose="02000000000000000000" pitchFamily="2" charset="0"/>
                        </a:rPr>
                        <a:t>19  Js Modules + MVC Architecture</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343743323"/>
                  </a:ext>
                </a:extLst>
              </a:tr>
              <a:tr h="6536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rPr>
                        <a:t>6  functions</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13 DOM</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r>
                        <a:rPr lang="en-US" sz="1400" dirty="0">
                          <a:solidFill>
                            <a:schemeClr val="tx1"/>
                          </a:solidFill>
                          <a:latin typeface="Roboto" panose="02000000000000000000" pitchFamily="2" charset="0"/>
                          <a:ea typeface="Roboto" panose="02000000000000000000" pitchFamily="2" charset="0"/>
                        </a:rPr>
                        <a:t>20 Js 3 advance projects</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154980441"/>
                  </a:ext>
                </a:extLst>
              </a:tr>
              <a:tr h="68189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7  Js scope + Js exercises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Roboto" panose="02000000000000000000" pitchFamily="2" charset="0"/>
                          <a:ea typeface="Roboto" panose="02000000000000000000" pitchFamily="2" charset="0"/>
                          <a:cs typeface="Arial" panose="020B0604020202020204" pitchFamily="34" charset="0"/>
                        </a:rPr>
                        <a:t>14  DOM event methods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r>
                        <a:rPr lang="en-US" sz="1400" dirty="0">
                          <a:solidFill>
                            <a:schemeClr val="tx1"/>
                          </a:solidFill>
                          <a:latin typeface="Roboto" panose="02000000000000000000" pitchFamily="2" charset="0"/>
                          <a:ea typeface="Roboto" panose="02000000000000000000" pitchFamily="2" charset="0"/>
                        </a:rPr>
                        <a:t>21 ( 50 JavaScript Best Practice Rules )</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659281588"/>
                  </a:ext>
                </a:extLst>
              </a:tr>
            </a:tbl>
          </a:graphicData>
        </a:graphic>
      </p:graphicFrame>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2286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1704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INCLUDES()</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1200329"/>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returns true if a string contains the specified value for example: "Hello World" and you want to check if the string contains the letter "o", you would use includes("o") and it would return true</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1702967"/>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includes</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”o"</a:t>
            </a:r>
            <a:r>
              <a:rPr lang="en-GB" dirty="0">
                <a:solidFill>
                  <a:schemeClr val="accent3"/>
                </a:solidFill>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true</a:t>
            </a:r>
          </a:p>
        </p:txBody>
      </p:sp>
    </p:spTree>
    <p:extLst>
      <p:ext uri="{BB962C8B-B14F-4D97-AF65-F5344CB8AC3E}">
        <p14:creationId xmlns:p14="http://schemas.microsoft.com/office/powerpoint/2010/main" val="826558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TRIM()</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1477328"/>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removes whitespace from both ends of a string for example: " Hello World " and you want to remove the whitespace from the beginning and end of the string, you would use trim() and it would return "Hello World"</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1702967"/>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  hello world  ”</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trim</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”o"</a:t>
            </a:r>
            <a:r>
              <a:rPr lang="en-GB" dirty="0">
                <a:solidFill>
                  <a:schemeClr val="accent3"/>
                </a:solidFill>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“hello world” </a:t>
            </a:r>
          </a:p>
        </p:txBody>
      </p:sp>
    </p:spTree>
    <p:extLst>
      <p:ext uri="{BB962C8B-B14F-4D97-AF65-F5344CB8AC3E}">
        <p14:creationId xmlns:p14="http://schemas.microsoft.com/office/powerpoint/2010/main" val="1835259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STARTWITH()</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1200329"/>
          </a:xfrm>
          <a:prstGeom prst="rect">
            <a:avLst/>
          </a:prstGeom>
        </p:spPr>
        <p:txBody>
          <a:bodyPr wrap="square">
            <a:spAutoFit/>
          </a:bodyPr>
          <a:lstStyle/>
          <a:p>
            <a:pPr marL="285750" indent="-285750">
              <a:buFont typeface="Arial" panose="020B0604020202020204" pitchFamily="34" charset="0"/>
              <a:buChar char="•"/>
            </a:pPr>
            <a:r>
              <a:rPr lang="en-GB" dirty="0" err="1">
                <a:latin typeface="Arial" panose="020B0604020202020204" pitchFamily="34" charset="0"/>
                <a:cs typeface="Arial" panose="020B0604020202020204" pitchFamily="34" charset="0"/>
              </a:rPr>
              <a:t>startWith</a:t>
            </a:r>
            <a:r>
              <a:rPr lang="en-GB" dirty="0">
                <a:latin typeface="Arial" panose="020B0604020202020204" pitchFamily="34" charset="0"/>
                <a:cs typeface="Arial" panose="020B0604020202020204" pitchFamily="34" charset="0"/>
              </a:rPr>
              <a:t> is a method that checks if a string starts with a specified string. for example if we have a string "hello" and we call </a:t>
            </a:r>
            <a:r>
              <a:rPr lang="en-GB" dirty="0" err="1">
                <a:latin typeface="Arial" panose="020B0604020202020204" pitchFamily="34" charset="0"/>
                <a:cs typeface="Arial" panose="020B0604020202020204" pitchFamily="34" charset="0"/>
              </a:rPr>
              <a:t>startWith</a:t>
            </a:r>
            <a:r>
              <a:rPr lang="en-GB" dirty="0">
                <a:latin typeface="Arial" panose="020B0604020202020204" pitchFamily="34" charset="0"/>
                <a:cs typeface="Arial" panose="020B0604020202020204" pitchFamily="34" charset="0"/>
              </a:rPr>
              <a:t>("h") it will return true because "h" is the first character in the string.</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1702967"/>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  hello”</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startWith</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”h"</a:t>
            </a:r>
            <a:r>
              <a:rPr lang="en-GB" dirty="0">
                <a:solidFill>
                  <a:schemeClr val="accent3"/>
                </a:solidFill>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true </a:t>
            </a:r>
          </a:p>
        </p:txBody>
      </p:sp>
    </p:spTree>
    <p:extLst>
      <p:ext uri="{BB962C8B-B14F-4D97-AF65-F5344CB8AC3E}">
        <p14:creationId xmlns:p14="http://schemas.microsoft.com/office/powerpoint/2010/main" val="852978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ENDWITH()</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1200329"/>
          </a:xfrm>
          <a:prstGeom prst="rect">
            <a:avLst/>
          </a:prstGeom>
        </p:spPr>
        <p:txBody>
          <a:bodyPr wrap="square">
            <a:spAutoFit/>
          </a:bodyPr>
          <a:lstStyle/>
          <a:p>
            <a:pPr marL="285750" indent="-285750">
              <a:buFont typeface="Arial" panose="020B0604020202020204" pitchFamily="34" charset="0"/>
              <a:buChar char="•"/>
            </a:pPr>
            <a:r>
              <a:rPr lang="en-GB" dirty="0" err="1">
                <a:latin typeface="Arial" panose="020B0604020202020204" pitchFamily="34" charset="0"/>
                <a:cs typeface="Arial" panose="020B0604020202020204" pitchFamily="34" charset="0"/>
              </a:rPr>
              <a:t>endWith</a:t>
            </a:r>
            <a:r>
              <a:rPr lang="en-GB" dirty="0">
                <a:latin typeface="Arial" panose="020B0604020202020204" pitchFamily="34" charset="0"/>
                <a:cs typeface="Arial" panose="020B0604020202020204" pitchFamily="34" charset="0"/>
              </a:rPr>
              <a:t> is a method that checks if a string ends with a specified string. for example if we have a string "hello" and we call </a:t>
            </a:r>
            <a:r>
              <a:rPr lang="en-GB" dirty="0" err="1">
                <a:latin typeface="Arial" panose="020B0604020202020204" pitchFamily="34" charset="0"/>
                <a:cs typeface="Arial" panose="020B0604020202020204" pitchFamily="34" charset="0"/>
              </a:rPr>
              <a:t>endWith</a:t>
            </a:r>
            <a:r>
              <a:rPr lang="en-GB" dirty="0">
                <a:latin typeface="Arial" panose="020B0604020202020204" pitchFamily="34" charset="0"/>
                <a:cs typeface="Arial" panose="020B0604020202020204" pitchFamily="34" charset="0"/>
              </a:rPr>
              <a:t>("o") it will return true because "o" is the last character in the string.</a:t>
            </a: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1702967"/>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  hello”</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endWith</a:t>
            </a:r>
            <a:r>
              <a:rPr lang="en-GB" dirty="0">
                <a:solidFill>
                  <a:schemeClr val="accent3"/>
                </a:solidFill>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”o"</a:t>
            </a:r>
            <a:r>
              <a:rPr lang="en-GB" dirty="0">
                <a:solidFill>
                  <a:schemeClr val="accent3"/>
                </a:solidFill>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true </a:t>
            </a:r>
          </a:p>
        </p:txBody>
      </p:sp>
    </p:spTree>
    <p:extLst>
      <p:ext uri="{BB962C8B-B14F-4D97-AF65-F5344CB8AC3E}">
        <p14:creationId xmlns:p14="http://schemas.microsoft.com/office/powerpoint/2010/main" val="4117519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752687-F7A4-4E03-BCB0-FFA7C85CEC63}"/>
              </a:ext>
            </a:extLst>
          </p:cNvPr>
          <p:cNvSpPr txBox="1"/>
          <p:nvPr/>
        </p:nvSpPr>
        <p:spPr>
          <a:xfrm>
            <a:off x="4054415" y="3013501"/>
            <a:ext cx="4083169" cy="830997"/>
          </a:xfrm>
          <a:prstGeom prst="rect">
            <a:avLst/>
          </a:prstGeom>
          <a:noFill/>
        </p:spPr>
        <p:txBody>
          <a:bodyPr wrap="none" rtlCol="0">
            <a:spAutoFit/>
          </a:bodyPr>
          <a:lstStyle/>
          <a:p>
            <a:r>
              <a:rPr lang="en-US" sz="4800" b="1" dirty="0">
                <a:latin typeface="Arial Black" panose="020B0A04020102020204" pitchFamily="34" charset="0"/>
              </a:rPr>
              <a:t>CLASS </a:t>
            </a:r>
            <a:r>
              <a:rPr lang="en-US" sz="4800" b="1" dirty="0">
                <a:solidFill>
                  <a:srgbClr val="FFC000"/>
                </a:solidFill>
                <a:latin typeface="Arial Black" panose="020B0A04020102020204" pitchFamily="34" charset="0"/>
              </a:rPr>
              <a:t>END</a:t>
            </a:r>
          </a:p>
        </p:txBody>
      </p:sp>
    </p:spTree>
    <p:extLst>
      <p:ext uri="{BB962C8B-B14F-4D97-AF65-F5344CB8AC3E}">
        <p14:creationId xmlns:p14="http://schemas.microsoft.com/office/powerpoint/2010/main" val="1299217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JS DAY </a:t>
            </a:r>
            <a:r>
              <a:rPr lang="en-US" sz="2800" b="1" dirty="0">
                <a:solidFill>
                  <a:srgbClr val="FFC000"/>
                </a:solidFill>
                <a:latin typeface="Arial Black" panose="020B0A04020102020204" pitchFamily="34" charset="0"/>
              </a:rPr>
              <a:t>10</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7" name="Table 6">
            <a:extLst>
              <a:ext uri="{FF2B5EF4-FFF2-40B4-BE49-F238E27FC236}">
                <a16:creationId xmlns:a16="http://schemas.microsoft.com/office/drawing/2014/main" id="{85043D0F-B766-47AA-948F-097DC389C235}"/>
              </a:ext>
            </a:extLst>
          </p:cNvPr>
          <p:cNvGraphicFramePr>
            <a:graphicFrameLocks noGrp="1"/>
          </p:cNvGraphicFramePr>
          <p:nvPr>
            <p:extLst>
              <p:ext uri="{D42A27DB-BD31-4B8C-83A1-F6EECF244321}">
                <p14:modId xmlns:p14="http://schemas.microsoft.com/office/powerpoint/2010/main" val="2499166230"/>
              </p:ext>
            </p:extLst>
          </p:nvPr>
        </p:nvGraphicFramePr>
        <p:xfrm>
          <a:off x="1275343" y="1649506"/>
          <a:ext cx="9641313" cy="4561503"/>
        </p:xfrm>
        <a:graphic>
          <a:graphicData uri="http://schemas.openxmlformats.org/drawingml/2006/table">
            <a:tbl>
              <a:tblPr firstRow="1" bandRow="1">
                <a:tableStyleId>{073A0DAA-6AF3-43AB-8588-CEC1D06C72B9}</a:tableStyleId>
              </a:tblPr>
              <a:tblGrid>
                <a:gridCol w="3213771">
                  <a:extLst>
                    <a:ext uri="{9D8B030D-6E8A-4147-A177-3AD203B41FA5}">
                      <a16:colId xmlns:a16="http://schemas.microsoft.com/office/drawing/2014/main" val="534607628"/>
                    </a:ext>
                  </a:extLst>
                </a:gridCol>
                <a:gridCol w="3355004">
                  <a:extLst>
                    <a:ext uri="{9D8B030D-6E8A-4147-A177-3AD203B41FA5}">
                      <a16:colId xmlns:a16="http://schemas.microsoft.com/office/drawing/2014/main" val="2169946456"/>
                    </a:ext>
                  </a:extLst>
                </a:gridCol>
                <a:gridCol w="3072538">
                  <a:extLst>
                    <a:ext uri="{9D8B030D-6E8A-4147-A177-3AD203B41FA5}">
                      <a16:colId xmlns:a16="http://schemas.microsoft.com/office/drawing/2014/main" val="3886399101"/>
                    </a:ext>
                  </a:extLst>
                </a:gridCol>
              </a:tblGrid>
              <a:tr h="58024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65000"/>
                            </a:schemeClr>
                          </a:solidFill>
                          <a:effectLst/>
                          <a:latin typeface="Roboto" panose="02000000000000000000" pitchFamily="2" charset="0"/>
                          <a:ea typeface="Roboto" panose="02000000000000000000" pitchFamily="2" charset="0"/>
                          <a:cs typeface="Arial" panose="020B0604020202020204" pitchFamily="34" charset="0"/>
                        </a:rPr>
                        <a:t>1  </a:t>
                      </a:r>
                      <a:r>
                        <a:rPr lang="en-US" sz="1400" b="0" i="0" kern="1200" dirty="0" err="1">
                          <a:solidFill>
                            <a:schemeClr val="tx1">
                              <a:lumMod val="65000"/>
                            </a:schemeClr>
                          </a:solidFill>
                          <a:effectLst/>
                          <a:latin typeface="Roboto" panose="02000000000000000000" pitchFamily="2" charset="0"/>
                          <a:ea typeface="Roboto" panose="02000000000000000000" pitchFamily="2" charset="0"/>
                          <a:cs typeface="Arial" panose="020B0604020202020204" pitchFamily="34" charset="0"/>
                        </a:rPr>
                        <a:t>js</a:t>
                      </a:r>
                      <a:r>
                        <a:rPr lang="en-US" sz="1400" b="0" i="0" kern="1200" dirty="0">
                          <a:solidFill>
                            <a:schemeClr val="tx1">
                              <a:lumMod val="65000"/>
                            </a:schemeClr>
                          </a:solidFill>
                          <a:effectLst/>
                          <a:latin typeface="Roboto" panose="02000000000000000000" pitchFamily="2" charset="0"/>
                          <a:ea typeface="Roboto" panose="02000000000000000000" pitchFamily="2" charset="0"/>
                          <a:cs typeface="Arial" panose="020B0604020202020204" pitchFamily="34" charset="0"/>
                        </a:rPr>
                        <a:t> Basics</a:t>
                      </a:r>
                    </a:p>
                  </a:txBody>
                  <a:tcPr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r>
                        <a:rPr lang="en-US" sz="1400" b="0" dirty="0">
                          <a:solidFill>
                            <a:schemeClr val="tx1"/>
                          </a:solidFill>
                          <a:latin typeface="Roboto" panose="02000000000000000000" pitchFamily="2" charset="0"/>
                          <a:ea typeface="Roboto" panose="02000000000000000000" pitchFamily="2" charset="0"/>
                        </a:rPr>
                        <a:t>8 string methods</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342900" indent="-342900">
                        <a:buAutoNum type="arabicPlain" startAt="15"/>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2842014"/>
                  </a:ext>
                </a:extLst>
              </a:tr>
              <a:tr h="6658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rPr>
                        <a:t>2  Operators</a:t>
                      </a:r>
                      <a:endPar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algn="l"/>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342900" indent="-342900">
                        <a:buAutoNum type="arabicPlain" startAt="16"/>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1400720000"/>
                  </a:ext>
                </a:extLst>
              </a:tr>
              <a:tr h="7094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rPr>
                        <a:t>3  if else ternary operator</a:t>
                      </a:r>
                    </a:p>
                    <a:p>
                      <a:endPar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indent="0">
                        <a:buNone/>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169268905"/>
                  </a:ext>
                </a:extLst>
              </a:tr>
              <a:tr h="6536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rPr>
                        <a:t>4  switch case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2522524522"/>
                  </a:ext>
                </a:extLst>
              </a:tr>
              <a:tr h="6167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rPr>
                        <a:t>5  for loop</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343743323"/>
                  </a:ext>
                </a:extLst>
              </a:tr>
              <a:tr h="6536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rPr>
                        <a:t>6  functions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endParaRPr lang="en-US" sz="1400" dirty="0">
                        <a:solidFill>
                          <a:schemeClr val="tx1"/>
                        </a:solidFill>
                        <a:latin typeface="Roboto" panose="02000000000000000000" pitchFamily="2" charset="0"/>
                        <a:ea typeface="Roboto" panose="02000000000000000000" pitchFamily="2"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154980441"/>
                  </a:ext>
                </a:extLst>
              </a:tr>
              <a:tr h="68189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lumMod val="50000"/>
                            </a:schemeClr>
                          </a:solidFill>
                          <a:latin typeface="Roboto" panose="02000000000000000000" pitchFamily="2" charset="0"/>
                          <a:ea typeface="Roboto" panose="02000000000000000000" pitchFamily="2" charset="0"/>
                          <a:cs typeface="Arial" panose="020B0604020202020204" pitchFamily="34" charset="0"/>
                        </a:rPr>
                        <a:t>7 Js scope + Js exercises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342900" marR="0" lvl="0" indent="-342900" algn="l" defTabSz="457200" rtl="0" eaLnBrk="1" fontAlgn="auto" latinLnBrk="0" hangingPunct="1">
                        <a:lnSpc>
                          <a:spcPct val="100000"/>
                        </a:lnSpc>
                        <a:spcBef>
                          <a:spcPts val="0"/>
                        </a:spcBef>
                        <a:spcAft>
                          <a:spcPts val="0"/>
                        </a:spcAft>
                        <a:buClrTx/>
                        <a:buSzTx/>
                        <a:buFontTx/>
                        <a:buAutoNum type="arabicPlain" startAt="14"/>
                        <a:tabLst/>
                        <a:defRPr/>
                      </a:pPr>
                      <a:endParaRPr lang="en-US" sz="1400" b="0" dirty="0">
                        <a:solidFill>
                          <a:schemeClr val="tx1"/>
                        </a:solidFill>
                        <a:latin typeface="Roboto" panose="02000000000000000000" pitchFamily="2"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endParaRPr lang="en-US" sz="1400" dirty="0">
                        <a:solidFill>
                          <a:schemeClr val="tx1"/>
                        </a:solidFill>
                        <a:latin typeface="Roboto" panose="02000000000000000000" pitchFamily="2" charset="0"/>
                        <a:ea typeface="Roboto" panose="02000000000000000000" pitchFamily="2"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659281588"/>
                  </a:ext>
                </a:extLst>
              </a:tr>
            </a:tbl>
          </a:graphicData>
        </a:graphic>
      </p:graphicFrame>
    </p:spTree>
    <p:extLst>
      <p:ext uri="{BB962C8B-B14F-4D97-AF65-F5344CB8AC3E}">
        <p14:creationId xmlns:p14="http://schemas.microsoft.com/office/powerpoint/2010/main" val="185893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STRING METHODS</a:t>
            </a:r>
            <a:endParaRPr lang="en-US" sz="2800" b="1" dirty="0">
              <a:solidFill>
                <a:srgbClr val="FFC000"/>
              </a:solidFill>
              <a:latin typeface="Arial Black" panose="020B0A04020102020204" pitchFamily="34" charset="0"/>
            </a:endParaRP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7" name="Table 6">
            <a:extLst>
              <a:ext uri="{FF2B5EF4-FFF2-40B4-BE49-F238E27FC236}">
                <a16:creationId xmlns:a16="http://schemas.microsoft.com/office/drawing/2014/main" id="{85043D0F-B766-47AA-948F-097DC389C235}"/>
              </a:ext>
            </a:extLst>
          </p:cNvPr>
          <p:cNvGraphicFramePr>
            <a:graphicFrameLocks noGrp="1"/>
          </p:cNvGraphicFramePr>
          <p:nvPr>
            <p:extLst>
              <p:ext uri="{D42A27DB-BD31-4B8C-83A1-F6EECF244321}">
                <p14:modId xmlns:p14="http://schemas.microsoft.com/office/powerpoint/2010/main" val="2329935606"/>
              </p:ext>
            </p:extLst>
          </p:nvPr>
        </p:nvGraphicFramePr>
        <p:xfrm>
          <a:off x="1275343" y="1615639"/>
          <a:ext cx="9641313" cy="4710612"/>
        </p:xfrm>
        <a:graphic>
          <a:graphicData uri="http://schemas.openxmlformats.org/drawingml/2006/table">
            <a:tbl>
              <a:tblPr firstRow="1" bandRow="1">
                <a:tableStyleId>{073A0DAA-6AF3-43AB-8588-CEC1D06C72B9}</a:tableStyleId>
              </a:tblPr>
              <a:tblGrid>
                <a:gridCol w="3213771">
                  <a:extLst>
                    <a:ext uri="{9D8B030D-6E8A-4147-A177-3AD203B41FA5}">
                      <a16:colId xmlns:a16="http://schemas.microsoft.com/office/drawing/2014/main" val="534607628"/>
                    </a:ext>
                  </a:extLst>
                </a:gridCol>
                <a:gridCol w="3355004">
                  <a:extLst>
                    <a:ext uri="{9D8B030D-6E8A-4147-A177-3AD203B41FA5}">
                      <a16:colId xmlns:a16="http://schemas.microsoft.com/office/drawing/2014/main" val="2169946456"/>
                    </a:ext>
                  </a:extLst>
                </a:gridCol>
                <a:gridCol w="3072538">
                  <a:extLst>
                    <a:ext uri="{9D8B030D-6E8A-4147-A177-3AD203B41FA5}">
                      <a16:colId xmlns:a16="http://schemas.microsoft.com/office/drawing/2014/main" val="3886399101"/>
                    </a:ext>
                  </a:extLst>
                </a:gridCol>
              </a:tblGrid>
              <a:tr h="58024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rPr>
                        <a:t>1  </a:t>
                      </a:r>
                      <a:r>
                        <a:rPr lang="en-GB" sz="1400" b="0" kern="1200" dirty="0">
                          <a:solidFill>
                            <a:schemeClr val="tx1">
                              <a:lumMod val="50000"/>
                            </a:schemeClr>
                          </a:solidFill>
                          <a:effectLst/>
                          <a:latin typeface="Arial" panose="020B0604020202020204" pitchFamily="34" charset="0"/>
                          <a:ea typeface="+mn-ea"/>
                          <a:cs typeface="Arial" panose="020B0604020202020204" pitchFamily="34" charset="0"/>
                        </a:rPr>
                        <a:t>LENGTH</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txBody>
                  <a:tcPr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8 </a:t>
                      </a:r>
                      <a:r>
                        <a:rPr lang="en-GB" sz="1400" b="0" kern="1200" dirty="0">
                          <a:solidFill>
                            <a:schemeClr val="tx1"/>
                          </a:solidFill>
                          <a:effectLst/>
                          <a:latin typeface="Arial" panose="020B0604020202020204" pitchFamily="34" charset="0"/>
                          <a:ea typeface="+mn-ea"/>
                          <a:cs typeface="Arial" panose="020B0604020202020204" pitchFamily="34" charset="0"/>
                        </a:rPr>
                        <a:t>replace() </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b="0" kern="1200" dirty="0">
                          <a:solidFill>
                            <a:schemeClr val="tx1"/>
                          </a:solidFill>
                          <a:effectLst/>
                          <a:latin typeface="Arial" panose="020B0604020202020204" pitchFamily="34" charset="0"/>
                          <a:ea typeface="+mn-ea"/>
                          <a:cs typeface="Arial" panose="020B0604020202020204" pitchFamily="34" charset="0"/>
                        </a:rPr>
                        <a:t>15 </a:t>
                      </a:r>
                      <a:r>
                        <a:rPr lang="en-GB" sz="1400" b="0" kern="1200" dirty="0" err="1">
                          <a:solidFill>
                            <a:schemeClr val="tx1"/>
                          </a:solidFill>
                          <a:effectLst/>
                          <a:latin typeface="Arial" panose="020B0604020202020204" pitchFamily="34" charset="0"/>
                          <a:ea typeface="+mn-ea"/>
                          <a:cs typeface="Arial" panose="020B0604020202020204" pitchFamily="34" charset="0"/>
                        </a:rPr>
                        <a:t>padEnd</a:t>
                      </a:r>
                      <a:r>
                        <a:rPr lang="en-GB" sz="1400" b="0" kern="1200" dirty="0">
                          <a:solidFill>
                            <a:schemeClr val="tx1"/>
                          </a:solidFill>
                          <a:effectLst/>
                          <a:latin typeface="Arial" panose="020B0604020202020204" pitchFamily="34" charset="0"/>
                          <a:ea typeface="+mn-ea"/>
                          <a:cs typeface="Arial" panose="020B0604020202020204" pitchFamily="34" charset="0"/>
                        </a:rPr>
                        <a:t>() </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2842014"/>
                  </a:ext>
                </a:extLst>
              </a:tr>
              <a:tr h="6658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rPr>
                        <a:t>2  </a:t>
                      </a:r>
                      <a:r>
                        <a:rPr lang="en-GB" sz="1400" b="0" kern="1200" dirty="0">
                          <a:solidFill>
                            <a:schemeClr val="tx1">
                              <a:lumMod val="50000"/>
                            </a:schemeClr>
                          </a:solidFill>
                          <a:effectLst/>
                          <a:latin typeface="Arial" panose="020B0604020202020204" pitchFamily="34" charset="0"/>
                          <a:ea typeface="+mn-ea"/>
                          <a:cs typeface="Arial" panose="020B0604020202020204" pitchFamily="34" charset="0"/>
                        </a:rPr>
                        <a:t>TOLOWERCASE()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9 </a:t>
                      </a:r>
                      <a:r>
                        <a:rPr lang="en-GB" sz="1400" b="0" kern="1200" dirty="0">
                          <a:solidFill>
                            <a:schemeClr val="tx1"/>
                          </a:solidFill>
                          <a:effectLst/>
                          <a:latin typeface="Arial" panose="020B0604020202020204" pitchFamily="34" charset="0"/>
                          <a:ea typeface="+mn-ea"/>
                          <a:cs typeface="Arial" panose="020B0604020202020204" pitchFamily="34" charset="0"/>
                        </a:rPr>
                        <a:t>slice()</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Arial" panose="020B0604020202020204" pitchFamily="34" charset="0"/>
                          <a:ea typeface="Roboto" panose="02000000000000000000" pitchFamily="2" charset="0"/>
                          <a:cs typeface="Arial" panose="020B0604020202020204" pitchFamily="34" charset="0"/>
                        </a:rPr>
                        <a:t>16 </a:t>
                      </a:r>
                      <a:r>
                        <a:rPr lang="en-GB" sz="1400" b="0" kern="1200" dirty="0">
                          <a:solidFill>
                            <a:schemeClr val="tx1"/>
                          </a:solidFill>
                          <a:effectLst/>
                          <a:latin typeface="Arial" panose="020B0604020202020204" pitchFamily="34" charset="0"/>
                          <a:ea typeface="+mn-ea"/>
                          <a:cs typeface="Arial" panose="020B0604020202020204" pitchFamily="34" charset="0"/>
                        </a:rPr>
                        <a:t>includes()</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1400720000"/>
                  </a:ext>
                </a:extLst>
              </a:tr>
              <a:tr h="7094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rPr>
                        <a:t>3  </a:t>
                      </a:r>
                      <a:r>
                        <a:rPr lang="en-GB" sz="1400" b="0" kern="1200" dirty="0">
                          <a:solidFill>
                            <a:schemeClr val="tx1">
                              <a:lumMod val="50000"/>
                            </a:schemeClr>
                          </a:solidFill>
                          <a:effectLst/>
                          <a:latin typeface="Arial" panose="020B0604020202020204" pitchFamily="34" charset="0"/>
                          <a:ea typeface="+mn-ea"/>
                          <a:cs typeface="Arial" panose="020B0604020202020204" pitchFamily="34" charset="0"/>
                        </a:rPr>
                        <a:t>TOUPPERCASE()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p>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Arial" panose="020B0604020202020204" pitchFamily="34" charset="0"/>
                          <a:ea typeface="Roboto" panose="02000000000000000000" pitchFamily="2" charset="0"/>
                          <a:cs typeface="Arial" panose="020B0604020202020204" pitchFamily="34" charset="0"/>
                        </a:rPr>
                        <a:t>10 </a:t>
                      </a:r>
                      <a:r>
                        <a:rPr lang="en-GB" sz="1400" b="0" kern="1200" dirty="0">
                          <a:solidFill>
                            <a:schemeClr val="tx1"/>
                          </a:solidFill>
                          <a:effectLst/>
                          <a:latin typeface="Arial" panose="020B0604020202020204" pitchFamily="34" charset="0"/>
                          <a:ea typeface="+mn-ea"/>
                          <a:cs typeface="Arial" panose="020B0604020202020204" pitchFamily="34" charset="0"/>
                        </a:rPr>
                        <a:t>substring() </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Arial" panose="020B0604020202020204" pitchFamily="34" charset="0"/>
                          <a:ea typeface="Roboto" panose="02000000000000000000" pitchFamily="2" charset="0"/>
                          <a:cs typeface="Arial" panose="020B0604020202020204" pitchFamily="34" charset="0"/>
                        </a:rPr>
                        <a:t>17 </a:t>
                      </a:r>
                      <a:r>
                        <a:rPr lang="en-GB" sz="1400" b="0" kern="1200" dirty="0">
                          <a:solidFill>
                            <a:schemeClr val="tx1"/>
                          </a:solidFill>
                          <a:effectLst/>
                          <a:latin typeface="Arial" panose="020B0604020202020204" pitchFamily="34" charset="0"/>
                          <a:ea typeface="+mn-ea"/>
                          <a:cs typeface="Arial" panose="020B0604020202020204" pitchFamily="34" charset="0"/>
                        </a:rPr>
                        <a:t>trim() </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169268905"/>
                  </a:ext>
                </a:extLst>
              </a:tr>
              <a:tr h="6536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rPr>
                        <a:t>4  </a:t>
                      </a:r>
                      <a:r>
                        <a:rPr lang="en-GB" sz="1400" b="0" kern="1200" dirty="0">
                          <a:solidFill>
                            <a:schemeClr val="tx1">
                              <a:lumMod val="50000"/>
                            </a:schemeClr>
                          </a:solidFill>
                          <a:effectLst/>
                          <a:latin typeface="Arial" panose="020B0604020202020204" pitchFamily="34" charset="0"/>
                          <a:ea typeface="+mn-ea"/>
                          <a:cs typeface="Arial" panose="020B0604020202020204" pitchFamily="34" charset="0"/>
                        </a:rPr>
                        <a:t>CHARAT()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Arial" panose="020B0604020202020204" pitchFamily="34" charset="0"/>
                          <a:ea typeface="Roboto" panose="02000000000000000000" pitchFamily="2" charset="0"/>
                          <a:cs typeface="Arial" panose="020B0604020202020204" pitchFamily="34" charset="0"/>
                        </a:rPr>
                        <a:t>11 </a:t>
                      </a:r>
                      <a:r>
                        <a:rPr lang="en-GB" sz="1400" b="0" kern="1200" dirty="0" err="1">
                          <a:solidFill>
                            <a:schemeClr val="tx1"/>
                          </a:solidFill>
                          <a:effectLst/>
                          <a:latin typeface="Arial" panose="020B0604020202020204" pitchFamily="34" charset="0"/>
                          <a:ea typeface="+mn-ea"/>
                          <a:cs typeface="Arial" panose="020B0604020202020204" pitchFamily="34" charset="0"/>
                        </a:rPr>
                        <a:t>substr</a:t>
                      </a:r>
                      <a:r>
                        <a:rPr lang="en-GB" sz="1400" b="0" kern="1200" dirty="0">
                          <a:solidFill>
                            <a:schemeClr val="tx1"/>
                          </a:solidFill>
                          <a:effectLst/>
                          <a:latin typeface="Arial" panose="020B0604020202020204" pitchFamily="34" charset="0"/>
                          <a:ea typeface="+mn-ea"/>
                          <a:cs typeface="Arial" panose="020B0604020202020204" pitchFamily="34" charset="0"/>
                        </a:rPr>
                        <a:t>()</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Arial" panose="020B0604020202020204" pitchFamily="34" charset="0"/>
                          <a:ea typeface="Roboto" panose="02000000000000000000" pitchFamily="2" charset="0"/>
                          <a:cs typeface="Arial" panose="020B0604020202020204" pitchFamily="34" charset="0"/>
                        </a:rPr>
                        <a:t>18 </a:t>
                      </a:r>
                      <a:r>
                        <a:rPr lang="en-US" sz="1400" b="0" dirty="0" err="1">
                          <a:solidFill>
                            <a:schemeClr val="tx1"/>
                          </a:solidFill>
                          <a:latin typeface="Arial" panose="020B0604020202020204" pitchFamily="34" charset="0"/>
                          <a:ea typeface="Roboto" panose="02000000000000000000" pitchFamily="2" charset="0"/>
                          <a:cs typeface="Arial" panose="020B0604020202020204" pitchFamily="34" charset="0"/>
                        </a:rPr>
                        <a:t>endsWith</a:t>
                      </a:r>
                      <a:r>
                        <a:rPr lang="en-US" sz="1400" b="0" dirty="0">
                          <a:solidFill>
                            <a:schemeClr val="tx1"/>
                          </a:solidFill>
                          <a:latin typeface="Arial" panose="020B0604020202020204" pitchFamily="34" charset="0"/>
                          <a:ea typeface="Roboto" panose="02000000000000000000" pitchFamily="2" charset="0"/>
                          <a:cs typeface="Arial" panose="020B0604020202020204" pitchFamily="34"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2522524522"/>
                  </a:ext>
                </a:extLst>
              </a:tr>
              <a:tr h="6167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rPr>
                        <a:t>5  </a:t>
                      </a:r>
                      <a:r>
                        <a:rPr lang="en-GB" sz="1400" b="0" kern="1200" dirty="0">
                          <a:solidFill>
                            <a:schemeClr val="tx1">
                              <a:lumMod val="50000"/>
                            </a:schemeClr>
                          </a:solidFill>
                          <a:effectLst/>
                          <a:latin typeface="Arial" panose="020B0604020202020204" pitchFamily="34" charset="0"/>
                          <a:ea typeface="+mn-ea"/>
                          <a:cs typeface="Arial" panose="020B0604020202020204" pitchFamily="34" charset="0"/>
                        </a:rPr>
                        <a:t>CHARCODEAT()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Arial" panose="020B0604020202020204" pitchFamily="34" charset="0"/>
                          <a:ea typeface="Roboto" panose="02000000000000000000" pitchFamily="2" charset="0"/>
                          <a:cs typeface="Arial" panose="020B0604020202020204" pitchFamily="34" charset="0"/>
                        </a:rPr>
                        <a:t>12 </a:t>
                      </a:r>
                      <a:r>
                        <a:rPr lang="en-GB" sz="1400" b="0" kern="1200" dirty="0">
                          <a:solidFill>
                            <a:schemeClr val="tx1"/>
                          </a:solidFill>
                          <a:effectLst/>
                          <a:latin typeface="Arial" panose="020B0604020202020204" pitchFamily="34" charset="0"/>
                          <a:ea typeface="+mn-ea"/>
                          <a:cs typeface="Arial" panose="020B0604020202020204" pitchFamily="34" charset="0"/>
                        </a:rPr>
                        <a:t>split()</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Arial" panose="020B0604020202020204" pitchFamily="34" charset="0"/>
                          <a:ea typeface="Roboto" panose="02000000000000000000" pitchFamily="2" charset="0"/>
                          <a:cs typeface="Arial" panose="020B0604020202020204" pitchFamily="34" charset="0"/>
                        </a:rPr>
                        <a:t>19 </a:t>
                      </a:r>
                      <a:r>
                        <a:rPr lang="en-US" sz="1400" b="0" dirty="0" err="1">
                          <a:solidFill>
                            <a:schemeClr val="tx1"/>
                          </a:solidFill>
                          <a:latin typeface="Arial" panose="020B0604020202020204" pitchFamily="34" charset="0"/>
                          <a:ea typeface="Roboto" panose="02000000000000000000" pitchFamily="2" charset="0"/>
                          <a:cs typeface="Arial" panose="020B0604020202020204" pitchFamily="34" charset="0"/>
                        </a:rPr>
                        <a:t>startWith</a:t>
                      </a:r>
                      <a:r>
                        <a:rPr lang="en-US" sz="1400" b="0" dirty="0">
                          <a:solidFill>
                            <a:schemeClr val="tx1"/>
                          </a:solidFill>
                          <a:latin typeface="Arial" panose="020B0604020202020204" pitchFamily="34" charset="0"/>
                          <a:ea typeface="Roboto" panose="02000000000000000000" pitchFamily="2" charset="0"/>
                          <a:cs typeface="Arial" panose="020B0604020202020204" pitchFamily="34" charset="0"/>
                        </a:rPr>
                        <a:t>()</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343743323"/>
                  </a:ext>
                </a:extLst>
              </a:tr>
              <a:tr h="6536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rPr>
                        <a:t>6  </a:t>
                      </a:r>
                      <a:r>
                        <a:rPr lang="en-GB" sz="1400" b="0" kern="1200" dirty="0">
                          <a:solidFill>
                            <a:schemeClr val="tx1">
                              <a:lumMod val="50000"/>
                            </a:schemeClr>
                          </a:solidFill>
                          <a:effectLst/>
                          <a:latin typeface="Arial" panose="020B0604020202020204" pitchFamily="34" charset="0"/>
                          <a:ea typeface="+mn-ea"/>
                          <a:cs typeface="Arial" panose="020B0604020202020204" pitchFamily="34" charset="0"/>
                        </a:rPr>
                        <a:t>INDEXOF()</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b="0" kern="1200" dirty="0">
                          <a:solidFill>
                            <a:schemeClr val="tx1"/>
                          </a:solidFill>
                          <a:effectLst/>
                          <a:latin typeface="Arial" panose="020B0604020202020204" pitchFamily="34" charset="0"/>
                          <a:ea typeface="+mn-ea"/>
                          <a:cs typeface="Arial" panose="020B0604020202020204" pitchFamily="34" charset="0"/>
                        </a:rPr>
                        <a:t>13 </a:t>
                      </a:r>
                      <a:r>
                        <a:rPr lang="en-GB" sz="1400" b="0" kern="1200" dirty="0" err="1">
                          <a:solidFill>
                            <a:schemeClr val="tx1"/>
                          </a:solidFill>
                          <a:effectLst/>
                          <a:latin typeface="Arial" panose="020B0604020202020204" pitchFamily="34" charset="0"/>
                          <a:ea typeface="+mn-ea"/>
                          <a:cs typeface="Arial" panose="020B0604020202020204" pitchFamily="34" charset="0"/>
                        </a:rPr>
                        <a:t>toString</a:t>
                      </a:r>
                      <a:r>
                        <a:rPr lang="en-GB" sz="1400" b="0" kern="1200" dirty="0">
                          <a:solidFill>
                            <a:schemeClr val="tx1"/>
                          </a:solidFill>
                          <a:effectLst/>
                          <a:latin typeface="Arial" panose="020B0604020202020204" pitchFamily="34" charset="0"/>
                          <a:ea typeface="+mn-ea"/>
                          <a:cs typeface="Arial" panose="020B0604020202020204" pitchFamily="34"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400" b="0" kern="1200" dirty="0">
                        <a:solidFill>
                          <a:schemeClr val="tx1"/>
                        </a:solidFill>
                        <a:effectLst/>
                        <a:latin typeface="Arial" panose="020B0604020202020204" pitchFamily="34" charset="0"/>
                        <a:ea typeface="+mn-ea"/>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panose="020B0604020202020204" pitchFamily="34" charset="0"/>
                          <a:ea typeface="Roboto" panose="02000000000000000000" pitchFamily="2" charset="0"/>
                          <a:cs typeface="Arial" panose="020B0604020202020204" pitchFamily="34" charset="0"/>
                        </a:rPr>
                        <a:t>20 </a:t>
                      </a:r>
                      <a:r>
                        <a:rPr lang="en-US" sz="1400" dirty="0" err="1">
                          <a:solidFill>
                            <a:schemeClr val="tx1"/>
                          </a:solidFill>
                          <a:latin typeface="Arial" panose="020B0604020202020204" pitchFamily="34" charset="0"/>
                          <a:ea typeface="Roboto" panose="02000000000000000000" pitchFamily="2" charset="0"/>
                          <a:cs typeface="Arial" panose="020B0604020202020204" pitchFamily="34" charset="0"/>
                        </a:rPr>
                        <a:t>replaceAll</a:t>
                      </a:r>
                      <a:r>
                        <a:rPr lang="en-US" sz="1400" dirty="0">
                          <a:solidFill>
                            <a:schemeClr val="tx1"/>
                          </a:solidFill>
                          <a:latin typeface="Arial" panose="020B0604020202020204" pitchFamily="34" charset="0"/>
                          <a:ea typeface="Roboto" panose="02000000000000000000" pitchFamily="2" charset="0"/>
                          <a:cs typeface="Arial" panose="020B0604020202020204" pitchFamily="34" charset="0"/>
                        </a:rPr>
                        <a:t> ()</a:t>
                      </a: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3154980441"/>
                  </a:ext>
                </a:extLst>
              </a:tr>
              <a:tr h="68189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tx1">
                              <a:lumMod val="50000"/>
                            </a:schemeClr>
                          </a:solidFill>
                          <a:latin typeface="Arial" panose="020B0604020202020204" pitchFamily="34" charset="0"/>
                          <a:ea typeface="Roboto" panose="02000000000000000000" pitchFamily="2" charset="0"/>
                          <a:cs typeface="Arial" panose="020B0604020202020204" pitchFamily="34" charset="0"/>
                        </a:rPr>
                        <a:t>7 </a:t>
                      </a:r>
                      <a:r>
                        <a:rPr lang="en-GB" sz="1400" b="0" kern="1200" dirty="0">
                          <a:solidFill>
                            <a:schemeClr val="tx1">
                              <a:lumMod val="50000"/>
                            </a:schemeClr>
                          </a:solidFill>
                          <a:effectLst/>
                          <a:latin typeface="Arial" panose="020B0604020202020204" pitchFamily="34" charset="0"/>
                          <a:ea typeface="+mn-ea"/>
                          <a:cs typeface="Arial" panose="020B0604020202020204" pitchFamily="34" charset="0"/>
                        </a:rPr>
                        <a:t>LASTINDEXOF()</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dirty="0">
                        <a:solidFill>
                          <a:schemeClr val="tx1">
                            <a:lumMod val="50000"/>
                          </a:schemeClr>
                        </a:solidFill>
                        <a:latin typeface="Arial" panose="020B0604020202020204" pitchFamily="34" charset="0"/>
                        <a:ea typeface="Roboto" panose="02000000000000000000" pitchFamily="2"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lumMod val="50000"/>
                          </a:schemeClr>
                        </a:solidFill>
                        <a:effectLst/>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pPr marL="342900" marR="0" lvl="0" indent="-342900" algn="l" defTabSz="457200" rtl="0" eaLnBrk="1" fontAlgn="auto" latinLnBrk="0" hangingPunct="1">
                        <a:lnSpc>
                          <a:spcPct val="100000"/>
                        </a:lnSpc>
                        <a:spcBef>
                          <a:spcPts val="0"/>
                        </a:spcBef>
                        <a:spcAft>
                          <a:spcPts val="0"/>
                        </a:spcAft>
                        <a:buClrTx/>
                        <a:buSzTx/>
                        <a:buFontTx/>
                        <a:buAutoNum type="arabicPlain" startAt="14"/>
                        <a:tabLst/>
                        <a:defRPr/>
                      </a:pPr>
                      <a:r>
                        <a:rPr lang="en-GB" sz="1400" b="0" kern="1200" dirty="0" err="1">
                          <a:solidFill>
                            <a:schemeClr val="tx1"/>
                          </a:solidFill>
                          <a:effectLst/>
                          <a:latin typeface="Arial" panose="020B0604020202020204" pitchFamily="34" charset="0"/>
                          <a:ea typeface="+mn-ea"/>
                          <a:cs typeface="Arial" panose="020B0604020202020204" pitchFamily="34" charset="0"/>
                        </a:rPr>
                        <a:t>padStart</a:t>
                      </a:r>
                      <a:r>
                        <a:rPr lang="en-GB" sz="1400" b="0" kern="1200" dirty="0">
                          <a:solidFill>
                            <a:schemeClr val="tx1"/>
                          </a:solidFill>
                          <a:effectLst/>
                          <a:latin typeface="Arial" panose="020B0604020202020204" pitchFamily="34" charset="0"/>
                          <a:ea typeface="+mn-ea"/>
                          <a:cs typeface="Arial" panose="020B0604020202020204" pitchFamily="34" charset="0"/>
                        </a:rPr>
                        <a:t>()</a:t>
                      </a:r>
                    </a:p>
                    <a:p>
                      <a:pPr marL="342900" marR="0" lvl="0" indent="-342900" algn="l" defTabSz="457200" rtl="0" eaLnBrk="1" fontAlgn="auto" latinLnBrk="0" hangingPunct="1">
                        <a:lnSpc>
                          <a:spcPct val="100000"/>
                        </a:lnSpc>
                        <a:spcBef>
                          <a:spcPts val="0"/>
                        </a:spcBef>
                        <a:spcAft>
                          <a:spcPts val="0"/>
                        </a:spcAft>
                        <a:buClrTx/>
                        <a:buSzTx/>
                        <a:buFontTx/>
                        <a:buAutoNum type="arabicPlain" startAt="14"/>
                        <a:tabLst/>
                        <a:defRPr/>
                      </a:pPr>
                      <a:endParaRPr lang="en-US" sz="1400" b="0" dirty="0">
                        <a:solidFill>
                          <a:schemeClr val="tx1"/>
                        </a:solidFill>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tc>
                  <a:txBody>
                    <a:bodyPr/>
                    <a:lstStyle/>
                    <a:p>
                      <a:endParaRPr lang="en-US" sz="1400" dirty="0">
                        <a:solidFill>
                          <a:schemeClr val="tx1"/>
                        </a:solidFill>
                        <a:latin typeface="Arial" panose="020B0604020202020204" pitchFamily="34" charset="0"/>
                        <a:ea typeface="Roboto" panose="02000000000000000000" pitchFamily="2" charset="0"/>
                        <a:cs typeface="Arial" panose="020B0604020202020204" pitchFamily="34" charset="0"/>
                      </a:endParaRPr>
                    </a:p>
                  </a:txBody>
                  <a:tcPr marL="91285" marR="91285" marT="45643" marB="456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B323C"/>
                    </a:solidFill>
                  </a:tcPr>
                </a:tc>
                <a:extLst>
                  <a:ext uri="{0D108BD9-81ED-4DB2-BD59-A6C34878D82A}">
                    <a16:rowId xmlns:a16="http://schemas.microsoft.com/office/drawing/2014/main" val="659281588"/>
                  </a:ext>
                </a:extLst>
              </a:tr>
            </a:tbl>
          </a:graphicData>
        </a:graphic>
      </p:graphicFrame>
    </p:spTree>
    <p:extLst>
      <p:ext uri="{BB962C8B-B14F-4D97-AF65-F5344CB8AC3E}">
        <p14:creationId xmlns:p14="http://schemas.microsoft.com/office/powerpoint/2010/main" val="13619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REPLACE()</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79" y="1954269"/>
            <a:ext cx="8715609" cy="1754326"/>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searches a string for a specified value, or a regular expression, and returns a new string where the specified values are replaced for example: "Hello World" and you want to replace the letter "o" with the letter ”*", you would use replace("o", ”*") and it would return "Hell* World"</a:t>
            </a:r>
          </a:p>
          <a:p>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E9DFF6D-E25D-464F-A9BF-FBCA73BE4E2B}"/>
              </a:ext>
            </a:extLst>
          </p:cNvPr>
          <p:cNvSpPr txBox="1"/>
          <p:nvPr/>
        </p:nvSpPr>
        <p:spPr>
          <a:xfrm>
            <a:off x="947680" y="3590943"/>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7" name="Rectangle 6">
            <a:extLst>
              <a:ext uri="{FF2B5EF4-FFF2-40B4-BE49-F238E27FC236}">
                <a16:creationId xmlns:a16="http://schemas.microsoft.com/office/drawing/2014/main" id="{86BF822B-F3AE-2044-80F8-329FE6D000F3}"/>
              </a:ext>
            </a:extLst>
          </p:cNvPr>
          <p:cNvSpPr/>
          <p:nvPr/>
        </p:nvSpPr>
        <p:spPr>
          <a:xfrm>
            <a:off x="947680" y="4393317"/>
            <a:ext cx="7044854" cy="2118465"/>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replace</a:t>
            </a:r>
            <a:r>
              <a:rPr lang="en-GB" dirty="0">
                <a:solidFill>
                  <a:schemeClr val="accent3"/>
                </a:solidFill>
                <a:latin typeface="Arial" panose="020B0604020202020204" pitchFamily="34" charset="0"/>
                <a:cs typeface="Arial" panose="020B0604020202020204" pitchFamily="34" charset="0"/>
              </a:rPr>
              <a:t>(“o”, “*”)</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 World</a:t>
            </a:r>
          </a:p>
          <a:p>
            <a:pPr>
              <a:lnSpc>
                <a:spcPct val="150000"/>
              </a:lnSpc>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196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REPLACEALL()</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79" y="1954269"/>
            <a:ext cx="8715609" cy="1477328"/>
          </a:xfrm>
          <a:prstGeom prst="rect">
            <a:avLst/>
          </a:prstGeom>
        </p:spPr>
        <p:txBody>
          <a:bodyPr wrap="square">
            <a:spAutoFit/>
          </a:bodyPr>
          <a:lstStyle/>
          <a:p>
            <a:pPr marL="285750" indent="-285750">
              <a:buFont typeface="Arial" panose="020B0604020202020204" pitchFamily="34" charset="0"/>
              <a:buChar char="•"/>
            </a:pPr>
            <a:r>
              <a:rPr lang="en-GB" dirty="0" err="1">
                <a:latin typeface="Arial" panose="020B0604020202020204" pitchFamily="34" charset="0"/>
                <a:cs typeface="Arial" panose="020B0604020202020204" pitchFamily="34" charset="0"/>
              </a:rPr>
              <a:t>replaceAll</a:t>
            </a:r>
            <a:r>
              <a:rPr lang="en-GB" dirty="0">
                <a:latin typeface="Arial" panose="020B0604020202020204" pitchFamily="34" charset="0"/>
                <a:cs typeface="Arial" panose="020B0604020202020204" pitchFamily="34" charset="0"/>
              </a:rPr>
              <a:t> method is used to replace all the </a:t>
            </a:r>
            <a:r>
              <a:rPr lang="en-GB" dirty="0" err="1">
                <a:latin typeface="Arial" panose="020B0604020202020204" pitchFamily="34" charset="0"/>
                <a:cs typeface="Arial" panose="020B0604020202020204" pitchFamily="34" charset="0"/>
              </a:rPr>
              <a:t>occurences</a:t>
            </a:r>
            <a:r>
              <a:rPr lang="en-GB" dirty="0">
                <a:latin typeface="Arial" panose="020B0604020202020204" pitchFamily="34" charset="0"/>
                <a:cs typeface="Arial" panose="020B0604020202020204" pitchFamily="34" charset="0"/>
              </a:rPr>
              <a:t> of a string in a string. for example, if we have a string "Hello World" and we want to replace "o" with "*" then we can use </a:t>
            </a:r>
            <a:r>
              <a:rPr lang="en-GB" dirty="0" err="1">
                <a:latin typeface="Arial" panose="020B0604020202020204" pitchFamily="34" charset="0"/>
                <a:cs typeface="Arial" panose="020B0604020202020204" pitchFamily="34" charset="0"/>
              </a:rPr>
              <a:t>replaceAll</a:t>
            </a:r>
            <a:r>
              <a:rPr lang="en-GB" dirty="0">
                <a:latin typeface="Arial" panose="020B0604020202020204" pitchFamily="34" charset="0"/>
                <a:cs typeface="Arial" panose="020B0604020202020204" pitchFamily="34" charset="0"/>
              </a:rPr>
              <a:t> method it will replace all o with *.</a:t>
            </a:r>
          </a:p>
          <a:p>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E9DFF6D-E25D-464F-A9BF-FBCA73BE4E2B}"/>
              </a:ext>
            </a:extLst>
          </p:cNvPr>
          <p:cNvSpPr txBox="1"/>
          <p:nvPr/>
        </p:nvSpPr>
        <p:spPr>
          <a:xfrm>
            <a:off x="947680" y="3590943"/>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7" name="Rectangle 6">
            <a:extLst>
              <a:ext uri="{FF2B5EF4-FFF2-40B4-BE49-F238E27FC236}">
                <a16:creationId xmlns:a16="http://schemas.microsoft.com/office/drawing/2014/main" id="{86BF822B-F3AE-2044-80F8-329FE6D000F3}"/>
              </a:ext>
            </a:extLst>
          </p:cNvPr>
          <p:cNvSpPr/>
          <p:nvPr/>
        </p:nvSpPr>
        <p:spPr>
          <a:xfrm>
            <a:off x="947680" y="4393317"/>
            <a:ext cx="7044854" cy="2118465"/>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replaceAll</a:t>
            </a:r>
            <a:r>
              <a:rPr lang="en-GB" dirty="0">
                <a:solidFill>
                  <a:schemeClr val="accent3"/>
                </a:solidFill>
                <a:latin typeface="Arial" panose="020B0604020202020204" pitchFamily="34" charset="0"/>
                <a:cs typeface="Arial" panose="020B0604020202020204" pitchFamily="34" charset="0"/>
              </a:rPr>
              <a:t>(“o”, “*”)</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 W*</a:t>
            </a:r>
            <a:r>
              <a:rPr lang="en-GB" dirty="0" err="1">
                <a:latin typeface="Arial" panose="020B0604020202020204" pitchFamily="34" charset="0"/>
                <a:cs typeface="Arial" panose="020B0604020202020204" pitchFamily="34" charset="0"/>
              </a:rPr>
              <a:t>rld</a:t>
            </a:r>
            <a:endParaRPr lang="en-GB" dirty="0">
              <a:latin typeface="Arial" panose="020B0604020202020204" pitchFamily="34" charset="0"/>
              <a:cs typeface="Arial" panose="020B0604020202020204" pitchFamily="34" charset="0"/>
            </a:endParaRPr>
          </a:p>
          <a:p>
            <a:pPr>
              <a:lnSpc>
                <a:spcPct val="150000"/>
              </a:lnSpc>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048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SLICE()</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4247317"/>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extracts a part of a string and returns a new string for example: "Hello World" and you want to extract the first 5 characters, you would use slice(0, 5) and it would return "Hello". the first parameter is the index of the first character you want to extract, the second parameter is the index of the last character you want to extract. if you don't specify the second parameter, it will extract all the characters from the first parameter to the end of the string. you can also use negative numbers to start at the end of the string for example: "Hello World" and you want to extract the last 5 characters, you would use slice(-5) and it would return "World"</a:t>
            </a:r>
          </a:p>
          <a:p>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118465"/>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slice</a:t>
            </a:r>
            <a:r>
              <a:rPr lang="en-GB" dirty="0">
                <a:solidFill>
                  <a:schemeClr val="accent3"/>
                </a:solidFill>
                <a:latin typeface="Arial" panose="020B0604020202020204" pitchFamily="34" charset="0"/>
                <a:cs typeface="Arial" panose="020B0604020202020204" pitchFamily="34" charset="0"/>
              </a:rPr>
              <a:t>(0, 5)</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Hello</a:t>
            </a:r>
          </a:p>
          <a:p>
            <a:pPr>
              <a:lnSpc>
                <a:spcPct val="150000"/>
              </a:lnSpc>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204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SLICE()</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4247317"/>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extracts a part of a string and returns a new string for example: "Hello World" and you want to extract the first 5 characters, you would use slice(0, 5) and it would return "Hello". the first parameter is the index of the first character you want to extract, the second parameter is the index of the last character you want to extract. if you don't specify the second parameter, it will extract all the characters from the first parameter to the end of the string. you can also use negative numbers to start at the end of the string for example: "Hello World" and you want to extract the last 5 characters, you would use slice(-5) and it would return "World"</a:t>
            </a:r>
          </a:p>
          <a:p>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2118465"/>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slice</a:t>
            </a:r>
            <a:r>
              <a:rPr lang="en-GB" dirty="0">
                <a:solidFill>
                  <a:schemeClr val="accent3"/>
                </a:solidFill>
                <a:latin typeface="Arial" panose="020B0604020202020204" pitchFamily="34" charset="0"/>
                <a:cs typeface="Arial" panose="020B0604020202020204" pitchFamily="34" charset="0"/>
              </a:rPr>
              <a:t>(3, 5)</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lo</a:t>
            </a:r>
          </a:p>
          <a:p>
            <a:pPr>
              <a:lnSpc>
                <a:spcPct val="150000"/>
              </a:lnSpc>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839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2ED44-954D-4568-878C-34642E0E1695}"/>
              </a:ext>
            </a:extLst>
          </p:cNvPr>
          <p:cNvSpPr txBox="1"/>
          <p:nvPr/>
        </p:nvSpPr>
        <p:spPr>
          <a:xfrm>
            <a:off x="1767026" y="360100"/>
            <a:ext cx="10342116" cy="523220"/>
          </a:xfrm>
          <a:prstGeom prst="rect">
            <a:avLst/>
          </a:prstGeom>
          <a:noFill/>
        </p:spPr>
        <p:txBody>
          <a:bodyPr wrap="square" rtlCol="0">
            <a:spAutoFit/>
          </a:bodyPr>
          <a:lstStyle/>
          <a:p>
            <a:r>
              <a:rPr lang="en-US" sz="2800" b="1" dirty="0">
                <a:latin typeface="Arial Black" panose="020B0A04020102020204" pitchFamily="34" charset="0"/>
              </a:rPr>
              <a:t>SLICE()</a:t>
            </a:r>
          </a:p>
        </p:txBody>
      </p:sp>
      <p:cxnSp>
        <p:nvCxnSpPr>
          <p:cNvPr id="11" name="Straight Connector 10">
            <a:extLst>
              <a:ext uri="{FF2B5EF4-FFF2-40B4-BE49-F238E27FC236}">
                <a16:creationId xmlns:a16="http://schemas.microsoft.com/office/drawing/2014/main" id="{D1A9E694-9E36-4A4D-A631-F53DA3756C24}"/>
              </a:ext>
            </a:extLst>
          </p:cNvPr>
          <p:cNvCxnSpPr/>
          <p:nvPr/>
        </p:nvCxnSpPr>
        <p:spPr>
          <a:xfrm>
            <a:off x="1943100" y="963925"/>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D3477AA6-110D-7E44-A392-FEA676AD4352}"/>
              </a:ext>
            </a:extLst>
          </p:cNvPr>
          <p:cNvSpPr/>
          <p:nvPr/>
        </p:nvSpPr>
        <p:spPr>
          <a:xfrm>
            <a:off x="947680" y="1954269"/>
            <a:ext cx="5701476" cy="4247317"/>
          </a:xfrm>
          <a:prstGeom prst="rect">
            <a:avLst/>
          </a:prstGeom>
        </p:spPr>
        <p:txBody>
          <a:bodyPr wrap="square">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extracts a part of a string and returns a new string for example: "Hello World" and you want to extract the first 5 characters, you would use slice(0, 5) and it would return "Hello". the first parameter is the index of the first character you want to extract, the second parameter is the index of the last character you want to extract. if you don't specify the second parameter, it will extract all the characters from the first parameter to the end of the string. you can also use negative numbers to start at the end of the string for example: "Hello World" and you want to extract the last 5 characters, you would use slice(-5) and it would return "World"</a:t>
            </a:r>
          </a:p>
          <a:p>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445AE86-C400-DF4E-941C-5C2E6BB3298E}"/>
              </a:ext>
            </a:extLst>
          </p:cNvPr>
          <p:cNvSpPr txBox="1"/>
          <p:nvPr/>
        </p:nvSpPr>
        <p:spPr>
          <a:xfrm>
            <a:off x="7596837" y="1954269"/>
            <a:ext cx="2133285" cy="523220"/>
          </a:xfrm>
          <a:prstGeom prst="rect">
            <a:avLst/>
          </a:prstGeom>
          <a:noFill/>
        </p:spPr>
        <p:txBody>
          <a:bodyPr wrap="square" rtlCol="0">
            <a:spAutoFit/>
          </a:bodyPr>
          <a:lstStyle/>
          <a:p>
            <a:r>
              <a:rPr lang="en-US" sz="2800" b="1" dirty="0">
                <a:solidFill>
                  <a:schemeClr val="accent3"/>
                </a:solidFill>
                <a:latin typeface="Arial Black" panose="020B0A04020102020204" pitchFamily="34" charset="0"/>
              </a:rPr>
              <a:t>SYNTAX</a:t>
            </a:r>
          </a:p>
        </p:txBody>
      </p:sp>
      <p:sp>
        <p:nvSpPr>
          <p:cNvPr id="9" name="Rectangle 8">
            <a:extLst>
              <a:ext uri="{FF2B5EF4-FFF2-40B4-BE49-F238E27FC236}">
                <a16:creationId xmlns:a16="http://schemas.microsoft.com/office/drawing/2014/main" id="{06F8D75B-12B4-7245-98CD-64336E374CA2}"/>
              </a:ext>
            </a:extLst>
          </p:cNvPr>
          <p:cNvSpPr/>
          <p:nvPr/>
        </p:nvSpPr>
        <p:spPr>
          <a:xfrm>
            <a:off x="7596837" y="2756643"/>
            <a:ext cx="7044854" cy="1702967"/>
          </a:xfrm>
          <a:prstGeom prst="rect">
            <a:avLst/>
          </a:prstGeom>
        </p:spPr>
        <p:txBody>
          <a:bodyPr wrap="square">
            <a:spAutoFit/>
          </a:bodyPr>
          <a:lstStyle/>
          <a:p>
            <a:pPr>
              <a:lnSpc>
                <a:spcPct val="150000"/>
              </a:lnSpc>
            </a:pPr>
            <a:r>
              <a:rPr lang="en-GB" dirty="0">
                <a:latin typeface="Arial" panose="020B0604020202020204" pitchFamily="34" charset="0"/>
                <a:cs typeface="Arial" panose="020B0604020202020204" pitchFamily="34" charset="0"/>
              </a:rPr>
              <a:t>Let  text = “Hello World”</a:t>
            </a:r>
          </a:p>
          <a:p>
            <a:pPr>
              <a:lnSpc>
                <a:spcPct val="150000"/>
              </a:lnSpc>
            </a:pPr>
            <a:r>
              <a:rPr lang="en-GB" dirty="0" err="1">
                <a:latin typeface="Arial" panose="020B0604020202020204" pitchFamily="34" charset="0"/>
                <a:cs typeface="Arial" panose="020B0604020202020204" pitchFamily="34" charset="0"/>
              </a:rPr>
              <a:t>Console.log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text.</a:t>
            </a:r>
            <a:r>
              <a:rPr lang="en-GB" dirty="0" err="1">
                <a:solidFill>
                  <a:schemeClr val="accent3"/>
                </a:solidFill>
                <a:latin typeface="Arial" panose="020B0604020202020204" pitchFamily="34" charset="0"/>
                <a:cs typeface="Arial" panose="020B0604020202020204" pitchFamily="34" charset="0"/>
              </a:rPr>
              <a:t>slice</a:t>
            </a:r>
            <a:r>
              <a:rPr lang="en-GB" dirty="0">
                <a:solidFill>
                  <a:schemeClr val="accent3"/>
                </a:solidFill>
                <a:latin typeface="Arial" panose="020B0604020202020204" pitchFamily="34" charset="0"/>
                <a:cs typeface="Arial" panose="020B0604020202020204" pitchFamily="34" charset="0"/>
              </a:rPr>
              <a:t>(3)</a:t>
            </a:r>
            <a:r>
              <a:rPr lang="en-GB" dirty="0">
                <a:latin typeface="Arial" panose="020B0604020202020204" pitchFamily="34" charset="0"/>
                <a:cs typeface="Arial" panose="020B0604020202020204" pitchFamily="34" charset="0"/>
              </a:rPr>
              <a:t> )</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dirty="0">
                <a:latin typeface="Arial" panose="020B0604020202020204" pitchFamily="34" charset="0"/>
                <a:cs typeface="Arial" panose="020B0604020202020204" pitchFamily="34" charset="0"/>
              </a:rPr>
              <a:t>OUTPUT  &gt; lo World</a:t>
            </a:r>
          </a:p>
        </p:txBody>
      </p:sp>
    </p:spTree>
    <p:extLst>
      <p:ext uri="{BB962C8B-B14F-4D97-AF65-F5344CB8AC3E}">
        <p14:creationId xmlns:p14="http://schemas.microsoft.com/office/powerpoint/2010/main" val="4070404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3193</TotalTime>
  <Words>2244</Words>
  <Application>Microsoft Macintosh PowerPoint</Application>
  <PresentationFormat>Widescreen</PresentationFormat>
  <Paragraphs>200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Century Gothic</vt:lpstr>
      <vt:lpstr>Roboto</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Safdar Azeem</dc:creator>
  <cp:lastModifiedBy>Microsoft Office User</cp:lastModifiedBy>
  <cp:revision>238</cp:revision>
  <dcterms:created xsi:type="dcterms:W3CDTF">2021-04-04T11:32:19Z</dcterms:created>
  <dcterms:modified xsi:type="dcterms:W3CDTF">2022-02-01T14:19:56Z</dcterms:modified>
</cp:coreProperties>
</file>