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468" r:id="rId3"/>
    <p:sldId id="467" r:id="rId4"/>
    <p:sldId id="384" r:id="rId5"/>
    <p:sldId id="470" r:id="rId6"/>
    <p:sldId id="471" r:id="rId7"/>
    <p:sldId id="472" r:id="rId8"/>
    <p:sldId id="473" r:id="rId9"/>
    <p:sldId id="474" r:id="rId10"/>
    <p:sldId id="475" r:id="rId11"/>
    <p:sldId id="43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C"/>
    <a:srgbClr val="2A424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82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2908813" y="3013501"/>
            <a:ext cx="5861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WELCOME TO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2332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847850" y="440705"/>
            <a:ext cx="3800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TYPE OPERATORS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8D9650-BABA-4E39-B9F9-D24614CAA670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7E8FFE-4581-B54A-AEA4-D53073F89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18817"/>
              </p:ext>
            </p:extLst>
          </p:nvPr>
        </p:nvGraphicFramePr>
        <p:xfrm>
          <a:off x="1623269" y="3028895"/>
          <a:ext cx="8945461" cy="1280160"/>
        </p:xfrm>
        <a:graphic>
          <a:graphicData uri="http://schemas.openxmlformats.org/drawingml/2006/table">
            <a:tbl>
              <a:tblPr/>
              <a:tblGrid>
                <a:gridCol w="2680697">
                  <a:extLst>
                    <a:ext uri="{9D8B030D-6E8A-4147-A177-3AD203B41FA5}">
                      <a16:colId xmlns:a16="http://schemas.microsoft.com/office/drawing/2014/main" val="4190051205"/>
                    </a:ext>
                  </a:extLst>
                </a:gridCol>
                <a:gridCol w="6264764">
                  <a:extLst>
                    <a:ext uri="{9D8B030D-6E8A-4147-A177-3AD203B41FA5}">
                      <a16:colId xmlns:a16="http://schemas.microsoft.com/office/drawing/2014/main" val="2454932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25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typeof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type of a variable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00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instanceof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an object is an instance of an object type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814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752687-F7A4-4E03-BCB0-FFA7C85CEC63}"/>
              </a:ext>
            </a:extLst>
          </p:cNvPr>
          <p:cNvSpPr txBox="1"/>
          <p:nvPr/>
        </p:nvSpPr>
        <p:spPr>
          <a:xfrm>
            <a:off x="4054415" y="3013501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CLASS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9921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WE WILL LEARN IN JS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48954F-2A01-40FF-AB61-78041CB30EED}"/>
              </a:ext>
            </a:extLst>
          </p:cNvPr>
          <p:cNvGraphicFramePr>
            <a:graphicFrameLocks noGrp="1"/>
          </p:cNvGraphicFramePr>
          <p:nvPr/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Js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  String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15   10 Dom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Operators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9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methods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16   local storage + Dates and Times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 ternary operator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10 Arrays +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arrays methods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17   Async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Javascript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11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Object + object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methods and Properties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   JS 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loops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12  J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  Js Modules + MVC Architecture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13 DOM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 Js 3 advance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 Js scope + Js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14  DOM event methods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 ( 50 JavaScript Best Practice Rules 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0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JS DAY </a:t>
            </a:r>
            <a:r>
              <a:rPr lang="en-US" sz="2800" b="1" dirty="0">
                <a:solidFill>
                  <a:srgbClr val="FFC000"/>
                </a:solidFill>
                <a:latin typeface="Arial Black" panose="020B0A04020102020204" pitchFamily="34" charset="0"/>
              </a:rPr>
              <a:t>02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043D0F-B766-47AA-948F-097DC389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76901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Js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5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Operators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6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14"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93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847850" y="440705"/>
            <a:ext cx="6255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DAY 2 JAVASCRIPT OPERATOR</a:t>
            </a:r>
            <a:endParaRPr lang="en-US" sz="28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48954F-2A01-40FF-AB61-78041CB30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24118"/>
              </p:ext>
            </p:extLst>
          </p:nvPr>
        </p:nvGraphicFramePr>
        <p:xfrm>
          <a:off x="710214" y="2020245"/>
          <a:ext cx="5753960" cy="4312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6980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2876980">
                  <a:extLst>
                    <a:ext uri="{9D8B030D-6E8A-4147-A177-3AD203B41FA5}">
                      <a16:colId xmlns:a16="http://schemas.microsoft.com/office/drawing/2014/main" val="1525733878"/>
                    </a:ext>
                  </a:extLst>
                </a:gridCol>
              </a:tblGrid>
              <a:tr h="6977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  What is 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  Logical Operators</a:t>
                      </a:r>
                    </a:p>
                    <a:p>
                      <a:endParaRPr lang="en-US" sz="1600" dirty="0"/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7532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 What is 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operand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US" sz="1600" dirty="0"/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684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 Arithmetic Operators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9770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 Assignment Operators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97705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 string Operators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977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  Comparison Operators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22711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8D9650-BABA-4E39-B9F9-D24614CAA670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5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847850" y="440705"/>
            <a:ext cx="4175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WHAT IS OPERATOR</a:t>
            </a:r>
            <a:endParaRPr lang="en-GB" sz="36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8D9650-BABA-4E39-B9F9-D24614CAA670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A27A81E-1DB0-2048-A442-EB4C1EBE3FA4}"/>
              </a:ext>
            </a:extLst>
          </p:cNvPr>
          <p:cNvSpPr/>
          <p:nvPr/>
        </p:nvSpPr>
        <p:spPr>
          <a:xfrm>
            <a:off x="744187" y="1761658"/>
            <a:ext cx="6096000" cy="18933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An operator performs some operation on single or multiple operands (data value) and produces a result. 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For example, in 1 + 2 , the + sign is an operator and 1 is left side operand and 2 is right side operand.</a:t>
            </a:r>
          </a:p>
        </p:txBody>
      </p:sp>
    </p:spTree>
    <p:extLst>
      <p:ext uri="{BB962C8B-B14F-4D97-AF65-F5344CB8AC3E}">
        <p14:creationId xmlns:p14="http://schemas.microsoft.com/office/powerpoint/2010/main" val="307171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847850" y="440705"/>
            <a:ext cx="527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ARITHMETIC OPERATORS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8D9650-BABA-4E39-B9F9-D24614CAA670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3FB1BB-1F74-DA40-B346-DA2A1751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82773"/>
              </p:ext>
            </p:extLst>
          </p:nvPr>
        </p:nvGraphicFramePr>
        <p:xfrm>
          <a:off x="1623270" y="2098331"/>
          <a:ext cx="8945460" cy="3413760"/>
        </p:xfrm>
        <a:graphic>
          <a:graphicData uri="http://schemas.openxmlformats.org/drawingml/2006/table">
            <a:tbl>
              <a:tblPr/>
              <a:tblGrid>
                <a:gridCol w="4472730">
                  <a:extLst>
                    <a:ext uri="{9D8B030D-6E8A-4147-A177-3AD203B41FA5}">
                      <a16:colId xmlns:a16="http://schemas.microsoft.com/office/drawing/2014/main" val="2030418052"/>
                    </a:ext>
                  </a:extLst>
                </a:gridCol>
                <a:gridCol w="4472730">
                  <a:extLst>
                    <a:ext uri="{9D8B030D-6E8A-4147-A177-3AD203B41FA5}">
                      <a16:colId xmlns:a16="http://schemas.microsoft.com/office/drawing/2014/main" val="443145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479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Subtraction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93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153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Exponentiation (ES7)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451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721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Modulus (Division Remainder)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476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31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Decrement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72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82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847850" y="440705"/>
            <a:ext cx="543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ASSIGNMENT OPERATORS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8D9650-BABA-4E39-B9F9-D24614CAA670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4E54AC-C76E-7A47-93CA-4D368F777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50667"/>
              </p:ext>
            </p:extLst>
          </p:nvPr>
        </p:nvGraphicFramePr>
        <p:xfrm>
          <a:off x="1623269" y="2145832"/>
          <a:ext cx="8945462" cy="3413760"/>
        </p:xfrm>
        <a:graphic>
          <a:graphicData uri="http://schemas.openxmlformats.org/drawingml/2006/table">
            <a:tbl>
              <a:tblPr/>
              <a:tblGrid>
                <a:gridCol w="2233908">
                  <a:extLst>
                    <a:ext uri="{9D8B030D-6E8A-4147-A177-3AD203B41FA5}">
                      <a16:colId xmlns:a16="http://schemas.microsoft.com/office/drawing/2014/main" val="2719695505"/>
                    </a:ext>
                  </a:extLst>
                </a:gridCol>
                <a:gridCol w="3355777">
                  <a:extLst>
                    <a:ext uri="{9D8B030D-6E8A-4147-A177-3AD203B41FA5}">
                      <a16:colId xmlns:a16="http://schemas.microsoft.com/office/drawing/2014/main" val="3324937029"/>
                    </a:ext>
                  </a:extLst>
                </a:gridCol>
                <a:gridCol w="3355777">
                  <a:extLst>
                    <a:ext uri="{9D8B030D-6E8A-4147-A177-3AD203B41FA5}">
                      <a16:colId xmlns:a16="http://schemas.microsoft.com/office/drawing/2014/main" val="432220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 As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014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43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+= 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+ 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621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-= 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- 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08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*= 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* 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867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/= 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/ 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219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%= 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% 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633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**= 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** 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53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10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847850" y="440705"/>
            <a:ext cx="5445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COMPARISON OPERATORS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8D9650-BABA-4E39-B9F9-D24614CAA670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1C66EB-C05A-1F45-A11C-D4B278986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03887"/>
              </p:ext>
            </p:extLst>
          </p:nvPr>
        </p:nvGraphicFramePr>
        <p:xfrm>
          <a:off x="1963790" y="1855335"/>
          <a:ext cx="8264419" cy="4246570"/>
        </p:xfrm>
        <a:graphic>
          <a:graphicData uri="http://schemas.openxmlformats.org/drawingml/2006/table">
            <a:tbl>
              <a:tblPr/>
              <a:tblGrid>
                <a:gridCol w="1547904">
                  <a:extLst>
                    <a:ext uri="{9D8B030D-6E8A-4147-A177-3AD203B41FA5}">
                      <a16:colId xmlns:a16="http://schemas.microsoft.com/office/drawing/2014/main" val="3182631179"/>
                    </a:ext>
                  </a:extLst>
                </a:gridCol>
                <a:gridCol w="6716515">
                  <a:extLst>
                    <a:ext uri="{9D8B030D-6E8A-4147-A177-3AD203B41FA5}">
                      <a16:colId xmlns:a16="http://schemas.microsoft.com/office/drawing/2014/main" val="1074736827"/>
                    </a:ext>
                  </a:extLst>
                </a:gridCol>
              </a:tblGrid>
              <a:tr h="647668"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140797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0399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784392"/>
                  </a:ext>
                </a:extLst>
              </a:tr>
              <a:tr h="394233">
                <a:tc>
                  <a:txBody>
                    <a:bodyPr/>
                    <a:lstStyle/>
                    <a:p>
                      <a:pPr algn="l" fontAlgn="t"/>
                      <a:r>
                        <a:rPr lang="en-PK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</a:p>
                  </a:txBody>
                  <a:tcPr marL="140797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 to</a:t>
                      </a:r>
                    </a:p>
                  </a:txBody>
                  <a:tcPr marL="70399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748772"/>
                  </a:ext>
                </a:extLst>
              </a:tr>
              <a:tr h="394233">
                <a:tc>
                  <a:txBody>
                    <a:bodyPr/>
                    <a:lstStyle/>
                    <a:p>
                      <a:pPr algn="l" fontAlgn="t"/>
                      <a:r>
                        <a:rPr lang="en-PK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===</a:t>
                      </a:r>
                    </a:p>
                  </a:txBody>
                  <a:tcPr marL="140797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 value and equal type</a:t>
                      </a:r>
                    </a:p>
                  </a:txBody>
                  <a:tcPr marL="70399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32090"/>
                  </a:ext>
                </a:extLst>
              </a:tr>
              <a:tr h="394233">
                <a:tc>
                  <a:txBody>
                    <a:bodyPr/>
                    <a:lstStyle/>
                    <a:p>
                      <a:pPr algn="l" fontAlgn="t"/>
                      <a:r>
                        <a:rPr lang="en-PK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L="140797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70399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514576"/>
                  </a:ext>
                </a:extLst>
              </a:tr>
              <a:tr h="394233">
                <a:tc>
                  <a:txBody>
                    <a:bodyPr/>
                    <a:lstStyle/>
                    <a:p>
                      <a:pPr algn="l" fontAlgn="t"/>
                      <a:r>
                        <a:rPr lang="en-PK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!==</a:t>
                      </a:r>
                    </a:p>
                  </a:txBody>
                  <a:tcPr marL="140797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 value or not equal type</a:t>
                      </a:r>
                    </a:p>
                  </a:txBody>
                  <a:tcPr marL="70399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24683"/>
                  </a:ext>
                </a:extLst>
              </a:tr>
              <a:tr h="394233">
                <a:tc>
                  <a:txBody>
                    <a:bodyPr/>
                    <a:lstStyle/>
                    <a:p>
                      <a:pPr algn="l" fontAlgn="t"/>
                      <a:r>
                        <a:rPr lang="en-PK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L="140797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</a:t>
                      </a:r>
                    </a:p>
                  </a:txBody>
                  <a:tcPr marL="70399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030463"/>
                  </a:ext>
                </a:extLst>
              </a:tr>
              <a:tr h="394233">
                <a:tc>
                  <a:txBody>
                    <a:bodyPr/>
                    <a:lstStyle/>
                    <a:p>
                      <a:pPr algn="l" fontAlgn="t"/>
                      <a:r>
                        <a:rPr lang="en-PK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L="140797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</a:t>
                      </a:r>
                    </a:p>
                  </a:txBody>
                  <a:tcPr marL="70399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227744"/>
                  </a:ext>
                </a:extLst>
              </a:tr>
              <a:tr h="394233">
                <a:tc>
                  <a:txBody>
                    <a:bodyPr/>
                    <a:lstStyle/>
                    <a:p>
                      <a:pPr algn="l" fontAlgn="t"/>
                      <a:r>
                        <a:rPr lang="en-PK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L="140797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or equal to</a:t>
                      </a:r>
                    </a:p>
                  </a:txBody>
                  <a:tcPr marL="70399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74486"/>
                  </a:ext>
                </a:extLst>
              </a:tr>
              <a:tr h="394233">
                <a:tc>
                  <a:txBody>
                    <a:bodyPr/>
                    <a:lstStyle/>
                    <a:p>
                      <a:pPr algn="l" fontAlgn="t"/>
                      <a:r>
                        <a:rPr lang="en-PK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L="140797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or equal to</a:t>
                      </a:r>
                    </a:p>
                  </a:txBody>
                  <a:tcPr marL="70399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21234"/>
                  </a:ext>
                </a:extLst>
              </a:tr>
              <a:tr h="394233">
                <a:tc>
                  <a:txBody>
                    <a:bodyPr/>
                    <a:lstStyle/>
                    <a:p>
                      <a:pPr algn="l" fontAlgn="t"/>
                      <a:r>
                        <a:rPr lang="en-PK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140797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ternary operator</a:t>
                      </a:r>
                    </a:p>
                  </a:txBody>
                  <a:tcPr marL="70399" marR="70399" marT="70399" marB="70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0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88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847850" y="440705"/>
            <a:ext cx="4511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LOGICAL OPERATORS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8D9650-BABA-4E39-B9F9-D24614CAA670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416302-FFFE-D648-8A25-B96CD059E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20672"/>
              </p:ext>
            </p:extLst>
          </p:nvPr>
        </p:nvGraphicFramePr>
        <p:xfrm>
          <a:off x="3043918" y="2575560"/>
          <a:ext cx="6104164" cy="1706880"/>
        </p:xfrm>
        <a:graphic>
          <a:graphicData uri="http://schemas.openxmlformats.org/drawingml/2006/table">
            <a:tbl>
              <a:tblPr/>
              <a:tblGrid>
                <a:gridCol w="1674668">
                  <a:extLst>
                    <a:ext uri="{9D8B030D-6E8A-4147-A177-3AD203B41FA5}">
                      <a16:colId xmlns:a16="http://schemas.microsoft.com/office/drawing/2014/main" val="778097599"/>
                    </a:ext>
                  </a:extLst>
                </a:gridCol>
                <a:gridCol w="4429496">
                  <a:extLst>
                    <a:ext uri="{9D8B030D-6E8A-4147-A177-3AD203B41FA5}">
                      <a16:colId xmlns:a16="http://schemas.microsoft.com/office/drawing/2014/main" val="3256029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741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and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26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or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507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K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not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43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252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3172</TotalTime>
  <Words>356</Words>
  <Application>Microsoft Macintosh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Century Gothic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Safdar Azeem</dc:creator>
  <cp:lastModifiedBy>Microsoft Office User</cp:lastModifiedBy>
  <cp:revision>209</cp:revision>
  <dcterms:created xsi:type="dcterms:W3CDTF">2021-04-04T11:32:19Z</dcterms:created>
  <dcterms:modified xsi:type="dcterms:W3CDTF">2022-01-25T07:31:44Z</dcterms:modified>
</cp:coreProperties>
</file>