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74A9-DFE5-4D0F-8059-0B494CE6C17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D38B-EE55-49AE-88C7-83C28980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3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74A9-DFE5-4D0F-8059-0B494CE6C17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D38B-EE55-49AE-88C7-83C28980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2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74A9-DFE5-4D0F-8059-0B494CE6C17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D38B-EE55-49AE-88C7-83C28980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6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74A9-DFE5-4D0F-8059-0B494CE6C17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D38B-EE55-49AE-88C7-83C28980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7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74A9-DFE5-4D0F-8059-0B494CE6C17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D38B-EE55-49AE-88C7-83C28980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6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74A9-DFE5-4D0F-8059-0B494CE6C17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D38B-EE55-49AE-88C7-83C28980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6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74A9-DFE5-4D0F-8059-0B494CE6C17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D38B-EE55-49AE-88C7-83C28980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9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74A9-DFE5-4D0F-8059-0B494CE6C17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D38B-EE55-49AE-88C7-83C28980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3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74A9-DFE5-4D0F-8059-0B494CE6C17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D38B-EE55-49AE-88C7-83C28980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7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74A9-DFE5-4D0F-8059-0B494CE6C17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D38B-EE55-49AE-88C7-83C28980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9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74A9-DFE5-4D0F-8059-0B494CE6C17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D38B-EE55-49AE-88C7-83C28980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8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074A9-DFE5-4D0F-8059-0B494CE6C17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D38B-EE55-49AE-88C7-83C28980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flutter/flutter_application_state.htm" TargetMode="External"/><Relationship Id="rId2" Type="http://schemas.openxmlformats.org/officeDocument/2006/relationships/hyperlink" Target="https://www.tutorialspoint.com/flutter/flutter_ephemeral_state_management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javatpoint.com/flutt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Flutter – Input Types and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6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Changing </a:t>
            </a:r>
            <a:r>
              <a:rPr lang="en-US" dirty="0"/>
              <a:t>the cursor in the </a:t>
            </a:r>
            <a:r>
              <a:rPr lang="en-US" dirty="0" err="1" smtClean="0"/>
              <a:t>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cursor is </a:t>
            </a:r>
            <a:r>
              <a:rPr lang="en-US" dirty="0" err="1"/>
              <a:t>customisable</a:t>
            </a:r>
            <a:r>
              <a:rPr lang="en-US" dirty="0"/>
              <a:t> directly from the 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smtClean="0"/>
              <a:t>widget</a:t>
            </a:r>
          </a:p>
          <a:p>
            <a:r>
              <a:rPr lang="en-US" dirty="0"/>
              <a:t>You are allowed to change the cursor color, width and radius of the corners. For example, here I make a circular red cursor for no apparent reason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62" y="3634845"/>
            <a:ext cx="4262438" cy="1149813"/>
          </a:xfrm>
          <a:prstGeom prst="rect">
            <a:avLst/>
          </a:prstGeom>
        </p:spPr>
      </p:pic>
      <p:pic>
        <p:nvPicPr>
          <p:cNvPr id="6146" name="Picture 2" descr="https://miro.medium.com/max/758/1*gwmSwLgGkOxDjG6msVz43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2" y="5104044"/>
            <a:ext cx="3807853" cy="75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8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8. Controlling </a:t>
            </a:r>
            <a:r>
              <a:rPr lang="en-US" dirty="0"/>
              <a:t>the Size and Maximum Length in a </a:t>
            </a:r>
            <a:r>
              <a:rPr lang="en-US" dirty="0" err="1" smtClean="0"/>
              <a:t>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TextFields</a:t>
            </a:r>
            <a:r>
              <a:rPr lang="en-US" dirty="0"/>
              <a:t> can control the maximum number of characters written inside it, the maximum number of lines and expand as text is </a:t>
            </a:r>
            <a:r>
              <a:rPr lang="en-US" dirty="0" smtClean="0"/>
              <a:t>typed.</a:t>
            </a:r>
          </a:p>
          <a:p>
            <a:r>
              <a:rPr lang="en-US" dirty="0"/>
              <a:t>Controlling max characters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91" y="3293534"/>
            <a:ext cx="1781175" cy="759968"/>
          </a:xfrm>
          <a:prstGeom prst="rect">
            <a:avLst/>
          </a:prstGeom>
        </p:spPr>
      </p:pic>
      <p:pic>
        <p:nvPicPr>
          <p:cNvPr id="7170" name="Picture 2" descr="https://miro.medium.com/max/754/1*E0azKpXlxgZT4yVhOzNXY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091" y="4406372"/>
            <a:ext cx="3694642" cy="77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67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Making </a:t>
            </a:r>
            <a:r>
              <a:rPr lang="en-US" dirty="0"/>
              <a:t>an expandable </a:t>
            </a:r>
            <a:r>
              <a:rPr lang="en-US" dirty="0" err="1" smtClean="0"/>
              <a:t>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we need a </a:t>
            </a:r>
            <a:r>
              <a:rPr lang="en-US" dirty="0" err="1"/>
              <a:t>TextField</a:t>
            </a:r>
            <a:r>
              <a:rPr lang="en-US" dirty="0"/>
              <a:t> that expands when one line is finished. In Flutter it is slightly odd (yet easy) to do. To do this, </a:t>
            </a:r>
            <a:r>
              <a:rPr lang="en-US" b="1" dirty="0"/>
              <a:t>we set </a:t>
            </a:r>
            <a:r>
              <a:rPr lang="en-US" b="1" dirty="0" err="1"/>
              <a:t>maxLines</a:t>
            </a:r>
            <a:r>
              <a:rPr lang="en-US" b="1" dirty="0"/>
              <a:t> to null</a:t>
            </a:r>
            <a:r>
              <a:rPr lang="en-US" dirty="0"/>
              <a:t>, which is 1 by default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8194" name="Picture 2" descr="https://miro.medium.com/max/750/1*uFaSrzHKhVUpXzUeyIiK9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09" y="3241676"/>
            <a:ext cx="5051424" cy="110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709" y="4481191"/>
            <a:ext cx="1952624" cy="924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542" y="5615782"/>
            <a:ext cx="6115050" cy="6286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7706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10. Decorating </a:t>
            </a:r>
            <a:r>
              <a:rPr lang="en-US" dirty="0"/>
              <a:t>the </a:t>
            </a:r>
            <a:r>
              <a:rPr lang="en-US" dirty="0" err="1" smtClean="0"/>
              <a:t>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Till now we focused on </a:t>
            </a:r>
            <a:r>
              <a:rPr lang="en-US" dirty="0" smtClean="0"/>
              <a:t>the </a:t>
            </a:r>
            <a:r>
              <a:rPr lang="en-US" dirty="0"/>
              <a:t>features Flutter offers for input. </a:t>
            </a:r>
            <a:endParaRPr lang="en-US" dirty="0" smtClean="0"/>
          </a:p>
          <a:p>
            <a:r>
              <a:rPr lang="en-US" dirty="0"/>
              <a:t>For decorating the </a:t>
            </a:r>
            <a:r>
              <a:rPr lang="en-US" dirty="0" err="1"/>
              <a:t>TextField</a:t>
            </a:r>
            <a:r>
              <a:rPr lang="en-US" dirty="0"/>
              <a:t>, we use the </a:t>
            </a:r>
            <a:r>
              <a:rPr lang="en-US" b="1" dirty="0"/>
              <a:t>decoration </a:t>
            </a:r>
            <a:r>
              <a:rPr lang="en-US" dirty="0"/>
              <a:t>property which takes an </a:t>
            </a:r>
            <a:r>
              <a:rPr lang="en-US" dirty="0" err="1" smtClean="0"/>
              <a:t>InputDecoration</a:t>
            </a:r>
            <a:endParaRPr lang="en-US" dirty="0" smtClean="0"/>
          </a:p>
          <a:p>
            <a:r>
              <a:rPr lang="en-US" dirty="0"/>
              <a:t>Use the </a:t>
            </a:r>
            <a:r>
              <a:rPr lang="en-US" b="1" dirty="0"/>
              <a:t>hint</a:t>
            </a:r>
            <a:r>
              <a:rPr lang="en-US" dirty="0"/>
              <a:t> and label properties to give information to the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Hint :</a:t>
            </a:r>
          </a:p>
          <a:p>
            <a:r>
              <a:rPr lang="en-US" dirty="0" smtClean="0"/>
              <a:t>Label :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add icons using “icon”, “</a:t>
            </a:r>
            <a:r>
              <a:rPr lang="en-US" dirty="0" err="1"/>
              <a:t>prefixIcon</a:t>
            </a:r>
            <a:r>
              <a:rPr lang="en-US" dirty="0"/>
              <a:t>” and “</a:t>
            </a:r>
            <a:r>
              <a:rPr lang="en-US" dirty="0" err="1"/>
              <a:t>suffixIcon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8" name="Picture 2" descr="https://miro.medium.com/max/748/1*CqBWPWRFQLYeuvA7u4Sy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41" y="3729037"/>
            <a:ext cx="3214159" cy="53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miro.medium.com/max/742/1*eO8RoVVZNeBFcqGTbFgav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41" y="4381458"/>
            <a:ext cx="3214159" cy="65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miro.medium.com/max/756/1*1Qg4j73VO1BlI5lbLG5FQ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09" y="5886301"/>
            <a:ext cx="2850091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021" y="5806546"/>
            <a:ext cx="28670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1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</a:t>
            </a:r>
            <a:r>
              <a:rPr lang="en-US" dirty="0"/>
              <a:t>Retrieving information from a </a:t>
            </a:r>
            <a:r>
              <a:rPr lang="en-US" dirty="0" err="1" smtClean="0"/>
              <a:t>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easiest way to do this is to use the </a:t>
            </a:r>
            <a:r>
              <a:rPr lang="en-US" b="1" dirty="0" err="1"/>
              <a:t>onChanged</a:t>
            </a:r>
            <a:r>
              <a:rPr lang="en-US" dirty="0"/>
              <a:t> method and store the current value in a simple variable. Here is the sample code for it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41" y="3230034"/>
            <a:ext cx="2900891" cy="20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0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Retrieving information from a </a:t>
            </a:r>
            <a:r>
              <a:rPr lang="en-US" dirty="0" err="1" smtClean="0"/>
              <a:t>TextField</a:t>
            </a:r>
            <a:r>
              <a:rPr lang="en-US" dirty="0" smtClean="0"/>
              <a:t>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The second way to do this is to use a </a:t>
            </a:r>
            <a:r>
              <a:rPr lang="en-US" b="1" dirty="0" err="1"/>
              <a:t>TextEditingController</a:t>
            </a:r>
            <a:r>
              <a:rPr lang="en-US" dirty="0"/>
              <a:t>. The controller is attached to the </a:t>
            </a:r>
            <a:r>
              <a:rPr lang="en-US" dirty="0" err="1"/>
              <a:t>TextField</a:t>
            </a:r>
            <a:r>
              <a:rPr lang="en-US" dirty="0"/>
              <a:t> and lets us listen and control the text of the </a:t>
            </a:r>
            <a:r>
              <a:rPr lang="en-US" dirty="0" err="1"/>
              <a:t>TextField</a:t>
            </a:r>
            <a:r>
              <a:rPr lang="en-US" dirty="0"/>
              <a:t> as </a:t>
            </a:r>
            <a:r>
              <a:rPr lang="en-US" dirty="0" smtClean="0"/>
              <a:t>well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lvl="1"/>
            <a:r>
              <a:rPr lang="en-US" dirty="0"/>
              <a:t>And we can listen to changes using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17" y="3296179"/>
            <a:ext cx="5372100" cy="10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817" y="5106987"/>
            <a:ext cx="3020484" cy="7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callbacks from the </a:t>
            </a:r>
            <a:r>
              <a:rPr lang="en-US" dirty="0" err="1" smtClean="0"/>
              <a:t>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TextField</a:t>
            </a:r>
            <a:r>
              <a:rPr lang="en-US" dirty="0" smtClean="0"/>
              <a:t> widget also provides other callbacks such as</a:t>
            </a:r>
          </a:p>
          <a:p>
            <a:pPr lvl="1"/>
            <a:r>
              <a:rPr lang="en-US" dirty="0" err="1"/>
              <a:t>onEditingCompleted</a:t>
            </a:r>
            <a:endParaRPr lang="en-US" dirty="0"/>
          </a:p>
          <a:p>
            <a:pPr lvl="1"/>
            <a:r>
              <a:rPr lang="en-US" dirty="0" err="1" smtClean="0"/>
              <a:t>onSubmitted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13" y="3496733"/>
            <a:ext cx="3001753" cy="9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Flutter : State Management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6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Flutter – State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state in an application is one of the most important and necessary process in the</a:t>
            </a:r>
          </a:p>
          <a:p>
            <a:r>
              <a:rPr lang="en-US" dirty="0" smtClean="0"/>
              <a:t>Let us consider a simple shopping cart application. </a:t>
            </a:r>
          </a:p>
          <a:p>
            <a:pPr lvl="1"/>
            <a:r>
              <a:rPr lang="en-US" dirty="0" smtClean="0"/>
              <a:t>User will login using their credentials into the application. </a:t>
            </a:r>
          </a:p>
          <a:p>
            <a:pPr lvl="1"/>
            <a:r>
              <a:rPr lang="en-US" dirty="0" smtClean="0"/>
              <a:t>Once user is logged in, the application should persist the logged in user detail in all the screen. </a:t>
            </a:r>
          </a:p>
          <a:p>
            <a:pPr lvl="1"/>
            <a:r>
              <a:rPr lang="en-US" dirty="0" smtClean="0"/>
              <a:t>Again, when the user selects a product and saved into a cart, the cart information should persist between the pages until the user checked out the cart. </a:t>
            </a:r>
          </a:p>
          <a:p>
            <a:pPr lvl="1"/>
            <a:r>
              <a:rPr lang="en-US" dirty="0" smtClean="0"/>
              <a:t>User and their cart information at any instance is called the state of the application at that instance. life cycle of an application.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13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Flutter – State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 management can be divided into two categories based on the duration the particular state lasts in an application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2"/>
              </a:rPr>
              <a:t>Ephemeral</a:t>
            </a:r>
            <a:r>
              <a:rPr lang="en-US" dirty="0"/>
              <a:t> − Last for a few seconds like the current state of an animation or a single page like current rating of a product. </a:t>
            </a:r>
            <a:r>
              <a:rPr lang="en-US" i="1" dirty="0"/>
              <a:t>Flutter</a:t>
            </a:r>
            <a:r>
              <a:rPr lang="en-US" dirty="0"/>
              <a:t> supports its through </a:t>
            </a:r>
            <a:r>
              <a:rPr lang="en-US" dirty="0" err="1"/>
              <a:t>StatefulWidget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3"/>
              </a:rPr>
              <a:t>app state</a:t>
            </a:r>
            <a:r>
              <a:rPr lang="en-US" dirty="0"/>
              <a:t> − Last for entire application like logged in user details, cart information, etc., </a:t>
            </a:r>
            <a:r>
              <a:rPr lang="en-US" i="1" dirty="0"/>
              <a:t>Flutter</a:t>
            </a:r>
            <a:r>
              <a:rPr lang="en-US" dirty="0"/>
              <a:t> supports its through </a:t>
            </a:r>
            <a:r>
              <a:rPr lang="en-US" dirty="0" err="1" smtClean="0"/>
              <a:t>scoped_mode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2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TextField</a:t>
            </a:r>
            <a:r>
              <a:rPr lang="en-US" dirty="0"/>
              <a:t> or </a:t>
            </a:r>
            <a:r>
              <a:rPr lang="en-US" dirty="0" err="1"/>
              <a:t>TextBox</a:t>
            </a:r>
            <a:r>
              <a:rPr lang="en-US" dirty="0"/>
              <a:t> is an </a:t>
            </a:r>
            <a:r>
              <a:rPr lang="en-US" b="1" dirty="0"/>
              <a:t>input element</a:t>
            </a:r>
            <a:r>
              <a:rPr lang="en-US" dirty="0"/>
              <a:t> which holds the alphanumeric data, such as name, password, address,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following code explains a </a:t>
            </a:r>
            <a:r>
              <a:rPr lang="en-US" b="1" dirty="0" smtClean="0">
                <a:effectLst/>
              </a:rPr>
              <a:t>demo example of </a:t>
            </a:r>
            <a:r>
              <a:rPr lang="en-US" b="1" dirty="0" err="1" smtClean="0">
                <a:effectLst/>
              </a:rPr>
              <a:t>TextFiled</a:t>
            </a:r>
            <a:r>
              <a:rPr lang="en-US" b="1" dirty="0" smtClean="0">
                <a:effectLst/>
              </a:rPr>
              <a:t> widget</a:t>
            </a:r>
            <a:r>
              <a:rPr lang="en-US" dirty="0" smtClean="0"/>
              <a:t> in </a:t>
            </a:r>
            <a:r>
              <a:rPr lang="en-US" dirty="0">
                <a:hlinkClick r:id="rId2"/>
              </a:rPr>
              <a:t>Flutter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7" y="3627965"/>
            <a:ext cx="3101447" cy="261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94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Ephemeral State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Flutter application is composed of widgets, the state management is also done by widgets</a:t>
            </a:r>
          </a:p>
          <a:p>
            <a:r>
              <a:rPr lang="en-US" dirty="0" smtClean="0"/>
              <a:t>The entry point of the state management is </a:t>
            </a:r>
            <a:r>
              <a:rPr lang="en-US" dirty="0" err="1" smtClean="0"/>
              <a:t>Statefulwidget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Create a state for </a:t>
            </a:r>
            <a:r>
              <a:rPr lang="en-US" dirty="0" err="1" smtClean="0"/>
              <a:t>RatingBox</a:t>
            </a:r>
            <a:r>
              <a:rPr lang="en-US" dirty="0" smtClean="0"/>
              <a:t>, _</a:t>
            </a:r>
            <a:r>
              <a:rPr lang="en-US" dirty="0" err="1" smtClean="0"/>
              <a:t>RatingBoxState</a:t>
            </a:r>
            <a:r>
              <a:rPr lang="en-US" dirty="0" smtClean="0"/>
              <a:t> by inheriting State</a:t>
            </a:r>
          </a:p>
          <a:p>
            <a:endParaRPr lang="en-US" dirty="0"/>
          </a:p>
          <a:p>
            <a:r>
              <a:rPr lang="en-US" dirty="0" smtClean="0"/>
              <a:t>Override the </a:t>
            </a:r>
            <a:r>
              <a:rPr lang="en-US" dirty="0" err="1" smtClean="0"/>
              <a:t>createState</a:t>
            </a:r>
            <a:r>
              <a:rPr lang="en-US" dirty="0" smtClean="0"/>
              <a:t> of </a:t>
            </a:r>
            <a:r>
              <a:rPr lang="en-US" dirty="0" err="1" smtClean="0"/>
              <a:t>StatefulWidget</a:t>
            </a:r>
            <a:r>
              <a:rPr lang="en-US" dirty="0" smtClean="0"/>
              <a:t> method to create the state, _</a:t>
            </a:r>
            <a:r>
              <a:rPr lang="en-US" dirty="0" err="1" smtClean="0"/>
              <a:t>RatingBoxState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95" y="3268133"/>
            <a:ext cx="4114268" cy="423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95" y="4244971"/>
            <a:ext cx="4721355" cy="499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762" y="5661022"/>
            <a:ext cx="5134505" cy="887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3688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Ephemeral State Management 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state is also known as UI State or local state. It is a type of state which is related to the </a:t>
            </a:r>
            <a:r>
              <a:rPr lang="en-US" b="1" dirty="0"/>
              <a:t>specific widget,</a:t>
            </a:r>
            <a:r>
              <a:rPr lang="en-US" dirty="0"/>
              <a:t> or you can say that it is a state that contains in a single widget. In this kind of state, you do not need to use state management techniques. The common example of this state is </a:t>
            </a:r>
            <a:r>
              <a:rPr lang="en-US" b="1" dirty="0"/>
              <a:t>Text Field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066" y="1690688"/>
            <a:ext cx="5359401" cy="502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0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 </a:t>
            </a:r>
            <a:r>
              <a:rPr lang="en-US" dirty="0" smtClean="0"/>
              <a:t>State – State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en-US" dirty="0"/>
              <a:t>It is a type of state that we want to </a:t>
            </a:r>
            <a:r>
              <a:rPr lang="en-US" b="1" dirty="0"/>
              <a:t>share</a:t>
            </a:r>
            <a:r>
              <a:rPr lang="en-US" dirty="0"/>
              <a:t> across various parts of our app and want to keep between user sessions</a:t>
            </a:r>
            <a:r>
              <a:rPr lang="en-US" dirty="0" smtClean="0"/>
              <a:t>.</a:t>
            </a:r>
          </a:p>
          <a:p>
            <a:r>
              <a:rPr lang="en-US" dirty="0"/>
              <a:t>Some of the examples of this state are User preferences, Login info, notifications in a social networking app, the shopping cart in an e-commerce app, read/unread state of articles in a news app,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2290" name="Picture 2" descr="Flutter State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3882761"/>
            <a:ext cx="44958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557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State – State Management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example of app state management can be learned by using the </a:t>
            </a:r>
            <a:r>
              <a:rPr lang="en-US" b="1" dirty="0"/>
              <a:t>provider </a:t>
            </a:r>
            <a:r>
              <a:rPr lang="en-US" b="1" dirty="0" smtClean="0"/>
              <a:t>package.</a:t>
            </a:r>
          </a:p>
          <a:p>
            <a:r>
              <a:rPr lang="en-US" dirty="0"/>
              <a:t>The state management with the provider is easy to understand and requires less coding</a:t>
            </a:r>
            <a:r>
              <a:rPr lang="en-US" dirty="0" smtClean="0"/>
              <a:t>.</a:t>
            </a:r>
          </a:p>
          <a:p>
            <a:r>
              <a:rPr lang="en-US" dirty="0"/>
              <a:t>A provider is a </a:t>
            </a:r>
            <a:r>
              <a:rPr lang="en-US" b="1" dirty="0"/>
              <a:t>third-party</a:t>
            </a:r>
            <a:r>
              <a:rPr lang="en-US" dirty="0"/>
              <a:t> library. Here, we need to understand three main concepts to use this library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ChangeNotifier</a:t>
            </a:r>
            <a:endParaRPr lang="en-US" dirty="0"/>
          </a:p>
          <a:p>
            <a:pPr lvl="1"/>
            <a:r>
              <a:rPr lang="en-US" dirty="0" err="1"/>
              <a:t>ChangeNotifierProvider</a:t>
            </a:r>
            <a:endParaRPr lang="en-US" dirty="0"/>
          </a:p>
          <a:p>
            <a:pPr lvl="1"/>
            <a:r>
              <a:rPr lang="en-US" dirty="0" smtClean="0"/>
              <a:t>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44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ChangeNotifier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82267" cy="4351338"/>
          </a:xfrm>
        </p:spPr>
        <p:txBody>
          <a:bodyPr/>
          <a:lstStyle/>
          <a:p>
            <a:r>
              <a:rPr lang="en-US" b="1" dirty="0" err="1"/>
              <a:t>ChangeNotifier</a:t>
            </a:r>
            <a:r>
              <a:rPr lang="en-US" dirty="0"/>
              <a:t> is a simple class, which provides change notification to its </a:t>
            </a:r>
            <a:r>
              <a:rPr lang="en-US" dirty="0" smtClean="0"/>
              <a:t>listeners.</a:t>
            </a:r>
          </a:p>
          <a:p>
            <a:r>
              <a:rPr lang="en-US" dirty="0"/>
              <a:t>It is easy to understand, implement, and optimized for a small number of listeners</a:t>
            </a:r>
            <a:r>
              <a:rPr lang="en-US" dirty="0" smtClean="0"/>
              <a:t>.</a:t>
            </a:r>
          </a:p>
          <a:p>
            <a:r>
              <a:rPr lang="en-US" dirty="0"/>
              <a:t>It is used for the listener to observe a model for changes. In this, we only use the </a:t>
            </a:r>
            <a:r>
              <a:rPr lang="en-US" b="1" dirty="0" err="1"/>
              <a:t>notifyListener</a:t>
            </a:r>
            <a:r>
              <a:rPr lang="en-US" b="1" dirty="0"/>
              <a:t>()</a:t>
            </a:r>
            <a:r>
              <a:rPr lang="en-US" dirty="0"/>
              <a:t> method to inform the listeners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842" y="1184275"/>
            <a:ext cx="37528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TextField</a:t>
            </a:r>
            <a:r>
              <a:rPr lang="en-US" dirty="0" smtClean="0"/>
              <a:t> –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the most common attributes used with the </a:t>
            </a:r>
            <a:r>
              <a:rPr lang="en-US" dirty="0" err="1"/>
              <a:t>TextField</a:t>
            </a:r>
            <a:r>
              <a:rPr lang="en-US" dirty="0"/>
              <a:t> widget are as follows:</a:t>
            </a:r>
          </a:p>
          <a:p>
            <a:pPr lvl="1"/>
            <a:r>
              <a:rPr lang="en-US" b="1" dirty="0"/>
              <a:t>decoration:</a:t>
            </a:r>
            <a:r>
              <a:rPr lang="en-US" dirty="0"/>
              <a:t> It is used to show the decoration around </a:t>
            </a:r>
            <a:r>
              <a:rPr lang="en-US" dirty="0" err="1"/>
              <a:t>TextField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border:</a:t>
            </a:r>
            <a:r>
              <a:rPr lang="en-US" dirty="0"/>
              <a:t> It is used to create a default rounded rectangle border around </a:t>
            </a:r>
            <a:r>
              <a:rPr lang="en-US" dirty="0" err="1"/>
              <a:t>TextField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labelText</a:t>
            </a:r>
            <a:r>
              <a:rPr lang="en-US" b="1" dirty="0"/>
              <a:t>:</a:t>
            </a:r>
            <a:r>
              <a:rPr lang="en-US" dirty="0"/>
              <a:t> It is used to show the label text on the selection of </a:t>
            </a:r>
            <a:r>
              <a:rPr lang="en-US" dirty="0" err="1"/>
              <a:t>TextField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hintText</a:t>
            </a:r>
            <a:r>
              <a:rPr lang="en-US" b="1" dirty="0"/>
              <a:t>:</a:t>
            </a:r>
            <a:r>
              <a:rPr lang="en-US" dirty="0"/>
              <a:t> It is used to show the hint text inside </a:t>
            </a:r>
            <a:r>
              <a:rPr lang="en-US" dirty="0" err="1"/>
              <a:t>TextField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icon:</a:t>
            </a:r>
            <a:r>
              <a:rPr lang="en-US" dirty="0"/>
              <a:t> It is used to add icons directly to the </a:t>
            </a:r>
            <a:r>
              <a:rPr lang="en-US" dirty="0" err="1" smtClean="0"/>
              <a:t>TextField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4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TextField</a:t>
            </a:r>
            <a:r>
              <a:rPr lang="en-US" dirty="0" smtClean="0"/>
              <a:t> - </a:t>
            </a:r>
            <a:r>
              <a:rPr lang="en-US" dirty="0" err="1" smtClean="0"/>
              <a:t>obscureField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obscureField</a:t>
            </a:r>
            <a:r>
              <a:rPr lang="en-US" dirty="0" smtClean="0"/>
              <a:t> : True</a:t>
            </a:r>
          </a:p>
          <a:p>
            <a:pPr lvl="1"/>
            <a:r>
              <a:rPr lang="en-US" dirty="0" smtClean="0"/>
              <a:t>This property allows a widget to store data and hide it from user like password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598" t="2219"/>
          <a:stretch/>
        </p:blipFill>
        <p:spPr>
          <a:xfrm>
            <a:off x="1634066" y="3344334"/>
            <a:ext cx="4057841" cy="1989666"/>
          </a:xfrm>
          <a:prstGeom prst="rect">
            <a:avLst/>
          </a:prstGeom>
        </p:spPr>
      </p:pic>
      <p:pic>
        <p:nvPicPr>
          <p:cNvPr id="2050" name="Picture 2" descr="https://miro.medium.com/max/744/1*Pd--PQnL-5XJ7ISK15Xtq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654" y="3777721"/>
            <a:ext cx="3851054" cy="7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58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KeyBoard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TextField</a:t>
            </a:r>
            <a:r>
              <a:rPr lang="en-US" dirty="0"/>
              <a:t> allows you to </a:t>
            </a:r>
            <a:r>
              <a:rPr lang="en-US" dirty="0" err="1"/>
              <a:t>customise</a:t>
            </a:r>
            <a:r>
              <a:rPr lang="en-US" dirty="0"/>
              <a:t> the </a:t>
            </a:r>
            <a:r>
              <a:rPr lang="en-US" b="1" dirty="0"/>
              <a:t>type of keyboard</a:t>
            </a:r>
            <a:r>
              <a:rPr lang="en-US" dirty="0"/>
              <a:t> that shows up when the </a:t>
            </a:r>
            <a:r>
              <a:rPr lang="en-US" dirty="0" err="1"/>
              <a:t>TextField</a:t>
            </a:r>
            <a:r>
              <a:rPr lang="en-US" dirty="0"/>
              <a:t> is brought into focus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types are:</a:t>
            </a:r>
          </a:p>
          <a:p>
            <a:pPr lvl="1"/>
            <a:r>
              <a:rPr lang="en-US" b="1" dirty="0" err="1"/>
              <a:t>TextInputType.text</a:t>
            </a:r>
            <a:r>
              <a:rPr lang="en-US" b="1" dirty="0"/>
              <a:t> </a:t>
            </a:r>
            <a:r>
              <a:rPr lang="en-US" dirty="0"/>
              <a:t>(Normal complete keyboard)</a:t>
            </a:r>
          </a:p>
          <a:p>
            <a:pPr lvl="1"/>
            <a:r>
              <a:rPr lang="en-US" b="1" dirty="0" err="1"/>
              <a:t>TextInputType.number</a:t>
            </a:r>
            <a:r>
              <a:rPr lang="en-US" b="1" dirty="0"/>
              <a:t> </a:t>
            </a:r>
            <a:r>
              <a:rPr lang="en-US" dirty="0"/>
              <a:t>(A numerical keyboard)</a:t>
            </a:r>
          </a:p>
          <a:p>
            <a:pPr lvl="1"/>
            <a:r>
              <a:rPr lang="en-US" b="1" dirty="0" err="1"/>
              <a:t>TextInputType.emailAddress</a:t>
            </a:r>
            <a:r>
              <a:rPr lang="en-US" b="1" dirty="0"/>
              <a:t> </a:t>
            </a:r>
            <a:r>
              <a:rPr lang="en-US" dirty="0"/>
              <a:t>(Normal keyboard with an “@”)</a:t>
            </a:r>
          </a:p>
          <a:p>
            <a:pPr lvl="1"/>
            <a:r>
              <a:rPr lang="en-US" b="1" dirty="0" err="1"/>
              <a:t>TextInputType.datetime</a:t>
            </a:r>
            <a:r>
              <a:rPr lang="en-US" dirty="0"/>
              <a:t> (Numerical keyboard with a “/” and “:”)</a:t>
            </a:r>
          </a:p>
          <a:p>
            <a:pPr lvl="1"/>
            <a:r>
              <a:rPr lang="en-US" b="1" dirty="0" err="1"/>
              <a:t>TextInputType.numberWithOptions</a:t>
            </a:r>
            <a:r>
              <a:rPr lang="en-US" b="1" dirty="0"/>
              <a:t> </a:t>
            </a:r>
            <a:r>
              <a:rPr lang="en-US" dirty="0"/>
              <a:t>(Numerical keyboard with options to enabled signed and decimal mode)</a:t>
            </a:r>
          </a:p>
          <a:p>
            <a:pPr lvl="1"/>
            <a:r>
              <a:rPr lang="en-US" b="1" dirty="0" err="1"/>
              <a:t>TextInputType.multiline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Optimises</a:t>
            </a:r>
            <a:r>
              <a:rPr lang="en-US" dirty="0"/>
              <a:t> for multi-line information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79" y="2247900"/>
            <a:ext cx="4278904" cy="86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7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TextInputAction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err="1"/>
              <a:t>textInputAction</a:t>
            </a:r>
            <a:r>
              <a:rPr lang="en-US" dirty="0"/>
              <a:t> of the </a:t>
            </a:r>
            <a:r>
              <a:rPr lang="en-US" dirty="0" err="1"/>
              <a:t>TextField</a:t>
            </a:r>
            <a:r>
              <a:rPr lang="en-US" dirty="0"/>
              <a:t> lets you change </a:t>
            </a:r>
            <a:r>
              <a:rPr lang="en-US" b="1" dirty="0"/>
              <a:t>the action button of the keyboard</a:t>
            </a:r>
            <a:r>
              <a:rPr lang="en-US" dirty="0"/>
              <a:t> itself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2804054"/>
            <a:ext cx="4572000" cy="65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4814286"/>
            <a:ext cx="4572000" cy="794144"/>
          </a:xfrm>
          <a:prstGeom prst="rect">
            <a:avLst/>
          </a:prstGeom>
        </p:spPr>
      </p:pic>
      <p:pic>
        <p:nvPicPr>
          <p:cNvPr id="1026" name="Picture 2" descr="https://miro.medium.com/max/760/1*YWTJ0wLBtaBJm8XODCG-6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64" y="2355418"/>
            <a:ext cx="2709671" cy="155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762/1*Lc7TmV5BlSAdE7a9PKeCY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64" y="4439707"/>
            <a:ext cx="2709671" cy="154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04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Text Capitalization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TextField</a:t>
            </a:r>
            <a:r>
              <a:rPr lang="en-US" dirty="0"/>
              <a:t> provides a few options on how to </a:t>
            </a:r>
            <a:r>
              <a:rPr lang="en-US" dirty="0" err="1"/>
              <a:t>capitalise</a:t>
            </a:r>
            <a:r>
              <a:rPr lang="en-US" dirty="0"/>
              <a:t> letters in the input from the </a:t>
            </a:r>
            <a:r>
              <a:rPr lang="en-US" dirty="0" smtClean="0"/>
              <a:t>user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types are:</a:t>
            </a:r>
          </a:p>
          <a:p>
            <a:pPr lvl="1"/>
            <a:r>
              <a:rPr lang="en-US" b="1" dirty="0" err="1" smtClean="0"/>
              <a:t>TextCapitalization.sentences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err="1" smtClean="0"/>
              <a:t>TextCapitalization.characters</a:t>
            </a:r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err="1" smtClean="0"/>
              <a:t>TextCapitalization.words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08" y="2669480"/>
            <a:ext cx="5631121" cy="789518"/>
          </a:xfrm>
          <a:prstGeom prst="rect">
            <a:avLst/>
          </a:prstGeom>
        </p:spPr>
      </p:pic>
      <p:pic>
        <p:nvPicPr>
          <p:cNvPr id="3074" name="Picture 2" descr="https://miro.medium.com/max/748/1*osxs9Id9Zjy_V4X_-Gz4z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442" y="3921225"/>
            <a:ext cx="2359025" cy="47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iro.medium.com/max/756/1*S-cw3fGmFsDasSaECpNnw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440" y="4731957"/>
            <a:ext cx="2359025" cy="4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miro.medium.com/max/748/1*8w7svCFh7W0d-QoQHCQvY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441" y="5473095"/>
            <a:ext cx="2359025" cy="42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77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Text </a:t>
            </a:r>
            <a:r>
              <a:rPr lang="en-US" dirty="0"/>
              <a:t>Style, Alignment and Cursor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025"/>
            <a:ext cx="10515600" cy="4351338"/>
          </a:xfrm>
        </p:spPr>
        <p:txBody>
          <a:bodyPr/>
          <a:lstStyle/>
          <a:p>
            <a:r>
              <a:rPr lang="en-US" dirty="0"/>
              <a:t>Text alignment inside the </a:t>
            </a:r>
            <a:r>
              <a:rPr lang="en-US" dirty="0" err="1"/>
              <a:t>TextField</a:t>
            </a:r>
            <a:endParaRPr lang="en-US" dirty="0"/>
          </a:p>
          <a:p>
            <a:pPr lvl="1"/>
            <a:r>
              <a:rPr lang="en-US" dirty="0"/>
              <a:t>Use the </a:t>
            </a:r>
            <a:r>
              <a:rPr lang="en-US" dirty="0" err="1"/>
              <a:t>textAlign</a:t>
            </a:r>
            <a:r>
              <a:rPr lang="en-US" dirty="0"/>
              <a:t> property to adjust where cursor is inside the </a:t>
            </a:r>
            <a:r>
              <a:rPr lang="en-US" dirty="0" err="1" smtClean="0"/>
              <a:t>TextField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This has the usual alignment properties: </a:t>
            </a:r>
            <a:r>
              <a:rPr lang="en-US" b="1" dirty="0"/>
              <a:t>start, end, left, right, center, justify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53" y="2709862"/>
            <a:ext cx="3317111" cy="803805"/>
          </a:xfrm>
          <a:prstGeom prst="rect">
            <a:avLst/>
          </a:prstGeom>
        </p:spPr>
      </p:pic>
      <p:pic>
        <p:nvPicPr>
          <p:cNvPr id="4099" name="Picture 3" descr="https://miro.medium.com/max/758/1*UWJ-N3-Q2xclpxSqpNOOq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669" y="2788233"/>
            <a:ext cx="3984625" cy="72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0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Styling </a:t>
            </a:r>
            <a:r>
              <a:rPr lang="en-US" dirty="0"/>
              <a:t>the text inside the </a:t>
            </a:r>
            <a:r>
              <a:rPr lang="en-US" dirty="0" err="1" smtClean="0"/>
              <a:t>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 </a:t>
            </a:r>
            <a:r>
              <a:rPr lang="en-US" b="1" dirty="0"/>
              <a:t>style </a:t>
            </a:r>
            <a:r>
              <a:rPr lang="en-US" dirty="0"/>
              <a:t>property to change how the text inside the </a:t>
            </a:r>
            <a:r>
              <a:rPr lang="en-US" dirty="0" err="1"/>
              <a:t>TextField</a:t>
            </a:r>
            <a:r>
              <a:rPr lang="en-US" dirty="0"/>
              <a:t> looks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4" y="2903008"/>
            <a:ext cx="6096000" cy="628650"/>
          </a:xfrm>
          <a:prstGeom prst="rect">
            <a:avLst/>
          </a:prstGeom>
        </p:spPr>
      </p:pic>
      <p:pic>
        <p:nvPicPr>
          <p:cNvPr id="5122" name="Picture 2" descr="https://miro.medium.com/max/756/1*ds6WjxtHv69xsncVoOF8F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34" y="3977064"/>
            <a:ext cx="4043892" cy="87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9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665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Flutter – Input Types and Controller</vt:lpstr>
      <vt:lpstr>TextField</vt:lpstr>
      <vt:lpstr>TextField – (contd…)</vt:lpstr>
      <vt:lpstr>1. TextField - obscureField</vt:lpstr>
      <vt:lpstr>2. KeyBoard Types</vt:lpstr>
      <vt:lpstr>3. TextInputAction</vt:lpstr>
      <vt:lpstr>4. Text Capitalization</vt:lpstr>
      <vt:lpstr>5. Text Style, Alignment and Cursor Options</vt:lpstr>
      <vt:lpstr>6. Styling the text inside the TextField</vt:lpstr>
      <vt:lpstr>7. Changing the cursor in the TextField</vt:lpstr>
      <vt:lpstr>8. Controlling the Size and Maximum Length in a TextField</vt:lpstr>
      <vt:lpstr>9. Making an expandable TextField</vt:lpstr>
      <vt:lpstr>10. Decorating the TextField</vt:lpstr>
      <vt:lpstr>11. Retrieving information from a TextField</vt:lpstr>
      <vt:lpstr>11. Retrieving information from a TextField (contd…)</vt:lpstr>
      <vt:lpstr>Other callbacks from the TextField</vt:lpstr>
      <vt:lpstr>Flutter : State Management</vt:lpstr>
      <vt:lpstr>Flutter – State Management</vt:lpstr>
      <vt:lpstr>Flutter – State Management</vt:lpstr>
      <vt:lpstr>Ephemeral State Management</vt:lpstr>
      <vt:lpstr>Ephemeral State Management : Example</vt:lpstr>
      <vt:lpstr>App State – State Management</vt:lpstr>
      <vt:lpstr>App State – State Management (contd…)</vt:lpstr>
      <vt:lpstr>ChangeNotifier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– Input Types and Controller</dc:title>
  <dc:creator>Nisar Ahmed</dc:creator>
  <cp:lastModifiedBy>Nisar Ahmed</cp:lastModifiedBy>
  <cp:revision>120</cp:revision>
  <dcterms:created xsi:type="dcterms:W3CDTF">2021-06-09T06:09:38Z</dcterms:created>
  <dcterms:modified xsi:type="dcterms:W3CDTF">2021-06-09T07:48:04Z</dcterms:modified>
</cp:coreProperties>
</file>