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779" autoAdjust="0"/>
  </p:normalViewPr>
  <p:slideViewPr>
    <p:cSldViewPr snapToGrid="0">
      <p:cViewPr varScale="1">
        <p:scale>
          <a:sx n="75" d="100"/>
          <a:sy n="75" d="100"/>
        </p:scale>
        <p:origin x="18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922E-8192-40BE-9AFF-1018909953F0}"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4D03E-77EC-46AD-AEB1-8D9AF30C6A67}" type="slidenum">
              <a:rPr lang="en-US" smtClean="0"/>
              <a:t>‹#›</a:t>
            </a:fld>
            <a:endParaRPr lang="en-US"/>
          </a:p>
        </p:txBody>
      </p:sp>
    </p:spTree>
    <p:extLst>
      <p:ext uri="{BB962C8B-B14F-4D97-AF65-F5344CB8AC3E}">
        <p14:creationId xmlns:p14="http://schemas.microsoft.com/office/powerpoint/2010/main" val="308459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etsolutions.com/agile-scrum-development" TargetMode="External"/><Relationship Id="rId7" Type="http://schemas.openxmlformats.org/officeDocument/2006/relationships/hyperlink" Target="https://www.netsolutions.com/experience-desig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netsolutions.com/insights/user-experience-design-process/" TargetMode="External"/><Relationship Id="rId5" Type="http://schemas.openxmlformats.org/officeDocument/2006/relationships/hyperlink" Target="https://www.netsolutions.com/process" TargetMode="External"/><Relationship Id="rId4" Type="http://schemas.openxmlformats.org/officeDocument/2006/relationships/hyperlink" Target="https://www.netsolutions.com/insights/cost-to-build-an-ap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api.flutter.dev/flutter/widgets/Text-class.html" TargetMode="External"/><Relationship Id="rId3" Type="http://schemas.openxmlformats.org/officeDocument/2006/relationships/hyperlink" Target="https://api.flutter.dev/flutter/material/MaterialApp-class.html" TargetMode="External"/><Relationship Id="rId7" Type="http://schemas.openxmlformats.org/officeDocument/2006/relationships/hyperlink" Target="https://api.flutter.dev/flutter/widgets/Expanded-class.html#flex"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pi.flutter.dev/flutter/widgets/Expanded-class.html" TargetMode="External"/><Relationship Id="rId5" Type="http://schemas.openxmlformats.org/officeDocument/2006/relationships/hyperlink" Target="https://api.flutter.dev/flutter/widgets/Row-class.html" TargetMode="External"/><Relationship Id="rId4" Type="http://schemas.openxmlformats.org/officeDocument/2006/relationships/hyperlink" Target="https://api.flutter.dev/flutter/widgets/Container-clas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Maximum Exposure to the Target Audience</a:t>
            </a:r>
          </a:p>
          <a:p>
            <a:r>
              <a:rPr lang="en-US" sz="1200" b="0" i="0" kern="1200" dirty="0" smtClean="0">
                <a:solidFill>
                  <a:schemeClr val="tx1"/>
                </a:solidFill>
                <a:effectLst/>
                <a:latin typeface="+mn-lt"/>
                <a:ea typeface="+mn-ea"/>
                <a:cs typeface="+mn-cs"/>
              </a:rPr>
              <a:t>Leveraging a mobile cross-platform development approach enables you to build an app and deploy over various platforms, including the web. This means that by building a single app, one can target both – iOS and Android platforms, thus, maximizing their reach.</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 Reduced Development Cost</a:t>
            </a:r>
          </a:p>
          <a:p>
            <a:r>
              <a:rPr lang="en-US" sz="1200" b="0" i="0" kern="1200" dirty="0" smtClean="0">
                <a:solidFill>
                  <a:schemeClr val="tx1"/>
                </a:solidFill>
                <a:effectLst/>
                <a:latin typeface="+mn-lt"/>
                <a:ea typeface="+mn-ea"/>
                <a:cs typeface="+mn-cs"/>
              </a:rPr>
              <a:t>The cross-platform app development is based on a concept ‘write once, run everywhere’. Reusable codes and </a:t>
            </a:r>
            <a:r>
              <a:rPr lang="en-US" sz="1200" b="0" i="0" u="none" strike="noStrike" kern="1200" dirty="0" smtClean="0">
                <a:solidFill>
                  <a:schemeClr val="tx1"/>
                </a:solidFill>
                <a:effectLst/>
                <a:latin typeface="+mn-lt"/>
                <a:ea typeface="+mn-ea"/>
                <a:cs typeface="+mn-cs"/>
                <a:hlinkClick r:id="rId3"/>
              </a:rPr>
              <a:t>agile app development</a:t>
            </a:r>
            <a:r>
              <a:rPr lang="en-US" sz="1200" b="0" i="0" kern="1200" dirty="0" smtClean="0">
                <a:solidFill>
                  <a:schemeClr val="tx1"/>
                </a:solidFill>
                <a:effectLst/>
                <a:latin typeface="+mn-lt"/>
                <a:ea typeface="+mn-ea"/>
                <a:cs typeface="+mn-cs"/>
              </a:rPr>
              <a:t> through tools can lessen the </a:t>
            </a:r>
            <a:r>
              <a:rPr lang="en-US" sz="1200" b="0" i="0" u="none" strike="noStrike" kern="1200" dirty="0" smtClean="0">
                <a:solidFill>
                  <a:schemeClr val="tx1"/>
                </a:solidFill>
                <a:effectLst/>
                <a:latin typeface="+mn-lt"/>
                <a:ea typeface="+mn-ea"/>
                <a:cs typeface="+mn-cs"/>
                <a:hlinkClick r:id="rId4"/>
              </a:rPr>
              <a:t>cost of development</a:t>
            </a:r>
            <a:r>
              <a:rPr lang="en-US" sz="1200" b="0" i="0" kern="1200" dirty="0" smtClean="0">
                <a:solidFill>
                  <a:schemeClr val="tx1"/>
                </a:solidFill>
                <a:effectLst/>
                <a:latin typeface="+mn-lt"/>
                <a:ea typeface="+mn-ea"/>
                <a:cs typeface="+mn-cs"/>
              </a:rPr>
              <a:t>. Therefore, in order to improve your business on multiple platforms and tools in a cost-effective way, there is no other alternative to cross-platform apps.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3. Easier Maintenance &amp; Deployment</a:t>
            </a:r>
          </a:p>
          <a:p>
            <a:r>
              <a:rPr lang="en-US" sz="1200" b="0" i="0" kern="1200" dirty="0" smtClean="0">
                <a:solidFill>
                  <a:schemeClr val="tx1"/>
                </a:solidFill>
                <a:effectLst/>
                <a:latin typeface="+mn-lt"/>
                <a:ea typeface="+mn-ea"/>
                <a:cs typeface="+mn-cs"/>
              </a:rPr>
              <a:t>Since there’s only one developed app that runs over all platforms, it is easier to maintain as well as deploy code or changes made. Updates can promptly be synced over all platforms and devices, thus saving time and money. Moreover, if a bug is found in the common codebase, it should be fixed once. In this way, developers can save a lot on time and money.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4. Quicker Development Process</a:t>
            </a:r>
          </a:p>
          <a:p>
            <a:r>
              <a:rPr lang="en-US" sz="1200" b="0" i="0" kern="1200" dirty="0" smtClean="0">
                <a:solidFill>
                  <a:schemeClr val="tx1"/>
                </a:solidFill>
                <a:effectLst/>
                <a:latin typeface="+mn-lt"/>
                <a:ea typeface="+mn-ea"/>
                <a:cs typeface="+mn-cs"/>
              </a:rPr>
              <a:t>The quick </a:t>
            </a:r>
            <a:r>
              <a:rPr lang="en-US" sz="1200" b="0" i="0" u="none" strike="noStrike" kern="1200" dirty="0" smtClean="0">
                <a:solidFill>
                  <a:schemeClr val="tx1"/>
                </a:solidFill>
                <a:effectLst/>
                <a:latin typeface="+mn-lt"/>
                <a:ea typeface="+mn-ea"/>
                <a:cs typeface="+mn-cs"/>
                <a:hlinkClick r:id="rId5"/>
              </a:rPr>
              <a:t>development process</a:t>
            </a:r>
            <a:r>
              <a:rPr lang="en-US" sz="1200" b="0" i="0" kern="1200" dirty="0" smtClean="0">
                <a:solidFill>
                  <a:schemeClr val="tx1"/>
                </a:solidFill>
                <a:effectLst/>
                <a:latin typeface="+mn-lt"/>
                <a:ea typeface="+mn-ea"/>
                <a:cs typeface="+mn-cs"/>
              </a:rPr>
              <a:t> is another win-win situation when it comes to developing cross-platform apps. Single source code for multiple platforms can help reduce the development efforts by 50 to 80%. It helps you to get a feature-rich business app in less time. The team of developers can meet the expected deadlines in cross-platform app development.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5. Reusable Code</a:t>
            </a:r>
          </a:p>
          <a:p>
            <a:r>
              <a:rPr lang="en-US" sz="1200" b="0" i="0" kern="1200" dirty="0" smtClean="0">
                <a:solidFill>
                  <a:schemeClr val="tx1"/>
                </a:solidFill>
                <a:effectLst/>
                <a:latin typeface="+mn-lt"/>
                <a:ea typeface="+mn-ea"/>
                <a:cs typeface="+mn-cs"/>
              </a:rPr>
              <a:t>Another good thing about this platform is that the code can be used again and again. Instead of developers developing new codes for every platform, a single code can be reused. This saves time as well as resources because it eliminates repetition in the task of creating codes.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6. Easy Integration with Cloud</a:t>
            </a:r>
          </a:p>
          <a:p>
            <a:r>
              <a:rPr lang="en-US" sz="1200" b="0" i="0" kern="1200" dirty="0" smtClean="0">
                <a:solidFill>
                  <a:schemeClr val="tx1"/>
                </a:solidFill>
                <a:effectLst/>
                <a:latin typeface="+mn-lt"/>
                <a:ea typeface="+mn-ea"/>
                <a:cs typeface="+mn-cs"/>
              </a:rPr>
              <a:t>Cross-platform mobile apps are totally compatible and can take advantage of various plugins integrated with the cloud settings. In other words, the single source code is coordinated with various plug-ins and extensions to enhance the app’s scalability and functionality.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7. Faster Time-to-Market and Customization</a:t>
            </a:r>
          </a:p>
          <a:p>
            <a:r>
              <a:rPr lang="en-US" sz="1200" b="0" i="0" kern="1200" dirty="0" smtClean="0">
                <a:solidFill>
                  <a:schemeClr val="tx1"/>
                </a:solidFill>
                <a:effectLst/>
                <a:latin typeface="+mn-lt"/>
                <a:ea typeface="+mn-ea"/>
                <a:cs typeface="+mn-cs"/>
              </a:rPr>
              <a:t>As we mentioned above ‘write once, run everywhere’ is the concept that is followed while building cross-platform app development. It allows app developers to reduce Time-to-Market (TTM) with a quick deployment.</a:t>
            </a:r>
          </a:p>
          <a:p>
            <a:r>
              <a:rPr lang="en-US" sz="1200" b="0" i="0" kern="1200" dirty="0" smtClean="0">
                <a:solidFill>
                  <a:schemeClr val="tx1"/>
                </a:solidFill>
                <a:effectLst/>
                <a:latin typeface="+mn-lt"/>
                <a:ea typeface="+mn-ea"/>
                <a:cs typeface="+mn-cs"/>
              </a:rPr>
              <a:t>Also, if you need to transform or customize the app, it’s easy for the developers to do minor changes in a single code. This, further, helps to deliver products more swiftly than the competitors by improving customer engagement.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8. Uniform Design</a:t>
            </a:r>
          </a:p>
          <a:p>
            <a:r>
              <a:rPr lang="en-US" sz="1200" b="0" i="0" kern="1200" dirty="0" smtClean="0">
                <a:solidFill>
                  <a:schemeClr val="tx1"/>
                </a:solidFill>
                <a:effectLst/>
                <a:latin typeface="+mn-lt"/>
                <a:ea typeface="+mn-ea"/>
                <a:cs typeface="+mn-cs"/>
              </a:rPr>
              <a:t>Users can recognize user interface (UI) elements, and foresee their interactions over various platforms. Therefore, </a:t>
            </a:r>
            <a:r>
              <a:rPr lang="en-US" sz="1200" b="0" i="0" u="none" strike="noStrike" kern="1200" dirty="0" smtClean="0">
                <a:solidFill>
                  <a:schemeClr val="tx1"/>
                </a:solidFill>
                <a:effectLst/>
                <a:latin typeface="+mn-lt"/>
                <a:ea typeface="+mn-ea"/>
                <a:cs typeface="+mn-cs"/>
                <a:hlinkClick r:id="rId6"/>
              </a:rPr>
              <a:t>User Experience</a:t>
            </a:r>
            <a:r>
              <a:rPr lang="en-US" sz="1200" b="0" i="0" kern="1200" dirty="0" smtClean="0">
                <a:solidFill>
                  <a:schemeClr val="tx1"/>
                </a:solidFill>
                <a:effectLst/>
                <a:latin typeface="+mn-lt"/>
                <a:ea typeface="+mn-ea"/>
                <a:cs typeface="+mn-cs"/>
              </a:rPr>
              <a:t> (UX) is an important thing to consider for any app or software.</a:t>
            </a:r>
          </a:p>
          <a:p>
            <a:r>
              <a:rPr lang="en-US" sz="1200" b="0" i="0" kern="1200" dirty="0" smtClean="0">
                <a:solidFill>
                  <a:schemeClr val="tx1"/>
                </a:solidFill>
                <a:effectLst/>
                <a:latin typeface="+mn-lt"/>
                <a:ea typeface="+mn-ea"/>
                <a:cs typeface="+mn-cs"/>
              </a:rPr>
              <a:t>It’s hard to sync the various development projects while developing multiple apps. Cross-platform mobile development tools allow developers as well as designers to </a:t>
            </a:r>
            <a:r>
              <a:rPr lang="en-US" sz="1200" b="0" i="0" u="none" strike="noStrike" kern="1200" dirty="0" smtClean="0">
                <a:solidFill>
                  <a:schemeClr val="tx1"/>
                </a:solidFill>
                <a:effectLst/>
                <a:latin typeface="+mn-lt"/>
                <a:ea typeface="+mn-ea"/>
                <a:cs typeface="+mn-cs"/>
                <a:hlinkClick r:id="rId7"/>
              </a:rPr>
              <a:t>build an uniform user experience</a:t>
            </a:r>
            <a:r>
              <a:rPr lang="en-US" sz="1200" b="0" i="0" kern="1200" dirty="0" smtClean="0">
                <a:solidFill>
                  <a:schemeClr val="tx1"/>
                </a:solidFill>
                <a:effectLst/>
                <a:latin typeface="+mn-lt"/>
                <a:ea typeface="+mn-ea"/>
                <a:cs typeface="+mn-cs"/>
              </a:rPr>
              <a:t> that app users can enjoy.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93B4D03E-77EC-46AD-AEB1-8D9AF30C6A67}" type="slidenum">
              <a:rPr lang="en-US" smtClean="0"/>
              <a:t>3</a:t>
            </a:fld>
            <a:endParaRPr lang="en-US"/>
          </a:p>
        </p:txBody>
      </p:sp>
    </p:spTree>
    <p:extLst>
      <p:ext uri="{BB962C8B-B14F-4D97-AF65-F5344CB8AC3E}">
        <p14:creationId xmlns:p14="http://schemas.microsoft.com/office/powerpoint/2010/main" val="147100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Built with #C and </a:t>
            </a:r>
            <a:r>
              <a:rPr lang="en-US" sz="1200" b="0" i="0" kern="1200" dirty="0" err="1" smtClean="0">
                <a:solidFill>
                  <a:schemeClr val="tx1"/>
                </a:solidFill>
                <a:effectLst/>
                <a:latin typeface="+mn-lt"/>
                <a:ea typeface="+mn-ea"/>
                <a:cs typeface="+mn-cs"/>
              </a:rPr>
              <a:t>.Net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allows developers to create cross-platform applications for Android, iOS, </a:t>
            </a:r>
            <a:r>
              <a:rPr lang="en-US" sz="1200" b="0" i="0" kern="1200" dirty="0" err="1" smtClean="0">
                <a:solidFill>
                  <a:schemeClr val="tx1"/>
                </a:solidFill>
                <a:effectLst/>
                <a:latin typeface="+mn-lt"/>
                <a:ea typeface="+mn-ea"/>
                <a:cs typeface="+mn-cs"/>
              </a:rPr>
              <a:t>tvOS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and Windows.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applications with shared interfaces are developed using </a:t>
            </a:r>
            <a:r>
              <a:rPr lang="en-US" sz="1200" b="0" i="0" kern="1200" dirty="0" err="1" smtClean="0">
                <a:solidFill>
                  <a:schemeClr val="tx1"/>
                </a:solidFill>
                <a:effectLst/>
                <a:latin typeface="+mn-lt"/>
                <a:ea typeface="+mn-ea"/>
                <a:cs typeface="+mn-cs"/>
              </a:rPr>
              <a:t>Xamarin.Forms</a:t>
            </a:r>
            <a:r>
              <a:rPr lang="en-US" sz="1200" b="0" i="0" kern="1200" dirty="0" smtClean="0">
                <a:solidFill>
                  <a:schemeClr val="tx1"/>
                </a:solidFill>
                <a:effectLst/>
                <a:latin typeface="+mn-lt"/>
                <a:ea typeface="+mn-ea"/>
                <a:cs typeface="+mn-cs"/>
              </a:rPr>
              <a:t>. If your goal is to design a platform-specific interface, </a:t>
            </a:r>
            <a:r>
              <a:rPr lang="en-US" sz="1200" b="0" i="0" kern="1200" dirty="0" err="1" smtClean="0">
                <a:solidFill>
                  <a:schemeClr val="tx1"/>
                </a:solidFill>
                <a:effectLst/>
                <a:latin typeface="+mn-lt"/>
                <a:ea typeface="+mn-ea"/>
                <a:cs typeface="+mn-cs"/>
              </a:rPr>
              <a:t>Xamarin.iOS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Xamarin.Android</a:t>
            </a:r>
            <a:r>
              <a:rPr lang="en-US" sz="1200" b="0" i="0" kern="1200" dirty="0" smtClean="0">
                <a:solidFill>
                  <a:schemeClr val="tx1"/>
                </a:solidFill>
                <a:effectLst/>
                <a:latin typeface="+mn-lt"/>
                <a:ea typeface="+mn-ea"/>
                <a:cs typeface="+mn-cs"/>
              </a:rPr>
              <a:t> are the go-to tools.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provides powerful libraries to access native and 3rd-party APIs, and leverage smartphone hardware and functionality: sensors, camera, text messages, connectivity, etc. Applications created with </a:t>
            </a:r>
            <a:r>
              <a:rPr lang="en-US" sz="1200" b="0" i="0" kern="1200" dirty="0" err="1" smtClean="0">
                <a:solidFill>
                  <a:schemeClr val="tx1"/>
                </a:solidFill>
                <a:effectLst/>
                <a:latin typeface="+mn-lt"/>
                <a:ea typeface="+mn-ea"/>
                <a:cs typeface="+mn-cs"/>
              </a:rPr>
              <a:t>Xamarin</a:t>
            </a:r>
            <a:r>
              <a:rPr lang="en-US" sz="1200" b="0" i="0" kern="1200" dirty="0" smtClean="0">
                <a:solidFill>
                  <a:schemeClr val="tx1"/>
                </a:solidFill>
                <a:effectLst/>
                <a:latin typeface="+mn-lt"/>
                <a:ea typeface="+mn-ea"/>
                <a:cs typeface="+mn-cs"/>
              </a:rPr>
              <a:t> perform on par with native apps — even when it comes to rendering dynamic data in real time.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React Native.</a:t>
            </a:r>
            <a:r>
              <a:rPr lang="en-US" sz="1200" b="0" i="0" kern="1200" dirty="0" smtClean="0">
                <a:solidFill>
                  <a:schemeClr val="tx1"/>
                </a:solidFill>
                <a:effectLst/>
                <a:latin typeface="+mn-lt"/>
                <a:ea typeface="+mn-ea"/>
                <a:cs typeface="+mn-cs"/>
              </a:rPr>
              <a:t> Unveiled by Facebook in 2015, React Native has reigned in the cross-platform app development market ever since. The framework is based on React — a JavaScript library for building highly responsive user interfaces. With React Native, you can create mobile applications that share up to 80% of their codebase and can access certain native features like the accelerometer and smartphone camera, although you might need separate code for iOS and Android for that.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Apache Cordova. </a:t>
            </a:r>
            <a:r>
              <a:rPr lang="en-US" sz="1200" b="0" i="0" kern="1200" dirty="0" smtClean="0">
                <a:solidFill>
                  <a:schemeClr val="tx1"/>
                </a:solidFill>
                <a:effectLst/>
                <a:latin typeface="+mn-lt"/>
                <a:ea typeface="+mn-ea"/>
                <a:cs typeface="+mn-cs"/>
              </a:rPr>
              <a:t>Apache Cordova’s tech stack features HTML5, CSS3, and JavaScript. The mobile app development framework provides access to a smartphone’s built-in accelerometer, file storage, GPS, contact data, media, and notifications. Apache Cordova boasts several advantages, including a fairly simple API and the opportunity to employ any JS framework. However, the platform visualizes app UIs through a web browser, which might cause lag. Also, some of Cordova’s plugins are dated, so developers often have to write custom ones from scratch.</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Flutter.</a:t>
            </a:r>
            <a:r>
              <a:rPr lang="en-US" sz="1200" b="0" i="0" kern="1200" dirty="0" smtClean="0">
                <a:solidFill>
                  <a:schemeClr val="tx1"/>
                </a:solidFill>
                <a:effectLst/>
                <a:latin typeface="+mn-lt"/>
                <a:ea typeface="+mn-ea"/>
                <a:cs typeface="+mn-cs"/>
              </a:rPr>
              <a:t> Flutter is Google’s UI toolkit that allows developers to create natively compiled applications for mobile devices, web browsers, and PCs using the same codebase. Flutter is based on Dart — a relatively new programming language that shares many features with Swift and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and can be transformed into JavaScript code. With Flutter, you can design applications that render fast and adapt to platform-specific UX logic. The framework is most suitable for MVP development.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3B4D03E-77EC-46AD-AEB1-8D9AF30C6A67}" type="slidenum">
              <a:rPr lang="en-US" smtClean="0"/>
              <a:t>4</a:t>
            </a:fld>
            <a:endParaRPr lang="en-US"/>
          </a:p>
        </p:txBody>
      </p:sp>
    </p:spTree>
    <p:extLst>
      <p:ext uri="{BB962C8B-B14F-4D97-AF65-F5344CB8AC3E}">
        <p14:creationId xmlns:p14="http://schemas.microsoft.com/office/powerpoint/2010/main" val="303189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Many Material Design widgets need to be inside of a </a:t>
            </a:r>
            <a:r>
              <a:rPr lang="en-US" sz="1200" b="0" i="0" u="none" strike="noStrike" kern="1200" dirty="0" err="1" smtClean="0">
                <a:solidFill>
                  <a:schemeClr val="tx1"/>
                </a:solidFill>
                <a:effectLst/>
                <a:latin typeface="+mn-lt"/>
                <a:ea typeface="+mn-ea"/>
                <a:cs typeface="+mn-cs"/>
                <a:hlinkClick r:id="rId3"/>
              </a:rPr>
              <a:t>MaterialApp</a:t>
            </a:r>
            <a:r>
              <a:rPr lang="en-US" sz="1200" b="0" i="0" kern="1200" dirty="0" smtClean="0">
                <a:solidFill>
                  <a:schemeClr val="tx1"/>
                </a:solidFill>
                <a:effectLst/>
                <a:latin typeface="+mn-lt"/>
                <a:ea typeface="+mn-ea"/>
                <a:cs typeface="+mn-cs"/>
              </a:rPr>
              <a:t> to display properly, in order to inherit theme data. Therefore, run the application with a </a:t>
            </a:r>
            <a:r>
              <a:rPr lang="en-US" sz="1200" b="0" i="0"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MyAppBar</a:t>
            </a:r>
            <a:r>
              <a:rPr lang="en-US" sz="1200" b="0" i="0" kern="1200" dirty="0" smtClean="0">
                <a:solidFill>
                  <a:schemeClr val="tx1"/>
                </a:solidFill>
                <a:effectLst/>
                <a:latin typeface="+mn-lt"/>
                <a:ea typeface="+mn-ea"/>
                <a:cs typeface="+mn-cs"/>
              </a:rPr>
              <a:t> widget creates a </a:t>
            </a:r>
            <a:r>
              <a:rPr lang="en-US" sz="1200" b="0" i="0" u="none" strike="noStrike" kern="1200" dirty="0" smtClean="0">
                <a:solidFill>
                  <a:schemeClr val="tx1"/>
                </a:solidFill>
                <a:effectLst/>
                <a:latin typeface="+mn-lt"/>
                <a:ea typeface="+mn-ea"/>
                <a:cs typeface="+mn-cs"/>
                <a:hlinkClick r:id="rId4"/>
              </a:rPr>
              <a:t>Container</a:t>
            </a:r>
            <a:r>
              <a:rPr lang="en-US" sz="1200" b="0" i="0" kern="1200" dirty="0" smtClean="0">
                <a:solidFill>
                  <a:schemeClr val="tx1"/>
                </a:solidFill>
                <a:effectLst/>
                <a:latin typeface="+mn-lt"/>
                <a:ea typeface="+mn-ea"/>
                <a:cs typeface="+mn-cs"/>
              </a:rPr>
              <a:t> with a height of 56 device-independent pixels with an internal padding of 8 pixels, both on the left and the right. Inside the container, </a:t>
            </a:r>
            <a:r>
              <a:rPr lang="en-US" sz="1200" b="0" i="0" kern="1200" dirty="0" err="1" smtClean="0">
                <a:solidFill>
                  <a:schemeClr val="tx1"/>
                </a:solidFill>
                <a:effectLst/>
                <a:latin typeface="+mn-lt"/>
                <a:ea typeface="+mn-ea"/>
                <a:cs typeface="+mn-cs"/>
              </a:rPr>
              <a:t>MyAppBar</a:t>
            </a:r>
            <a:r>
              <a:rPr lang="en-US" sz="1200" b="0" i="0" kern="1200" dirty="0" smtClean="0">
                <a:solidFill>
                  <a:schemeClr val="tx1"/>
                </a:solidFill>
                <a:effectLst/>
                <a:latin typeface="+mn-lt"/>
                <a:ea typeface="+mn-ea"/>
                <a:cs typeface="+mn-cs"/>
              </a:rPr>
              <a:t> uses a </a:t>
            </a:r>
            <a:r>
              <a:rPr lang="en-US" sz="1200" b="0" i="0" u="none" strike="noStrike" kern="1200" dirty="0" smtClean="0">
                <a:solidFill>
                  <a:schemeClr val="tx1"/>
                </a:solidFill>
                <a:effectLst/>
                <a:latin typeface="+mn-lt"/>
                <a:ea typeface="+mn-ea"/>
                <a:cs typeface="+mn-cs"/>
                <a:hlinkClick r:id="rId5"/>
              </a:rPr>
              <a:t>Row</a:t>
            </a:r>
            <a:r>
              <a:rPr lang="en-US" sz="1200" b="0" i="0" kern="1200" dirty="0" smtClean="0">
                <a:solidFill>
                  <a:schemeClr val="tx1"/>
                </a:solidFill>
                <a:effectLst/>
                <a:latin typeface="+mn-lt"/>
                <a:ea typeface="+mn-ea"/>
                <a:cs typeface="+mn-cs"/>
              </a:rPr>
              <a:t> layout to organize its children. The middle child, the title widget, is marked as </a:t>
            </a:r>
            <a:r>
              <a:rPr lang="en-US" sz="1200" b="0" i="0" u="none" strike="noStrike" kern="1200" dirty="0" smtClean="0">
                <a:solidFill>
                  <a:schemeClr val="tx1"/>
                </a:solidFill>
                <a:effectLst/>
                <a:latin typeface="+mn-lt"/>
                <a:ea typeface="+mn-ea"/>
                <a:cs typeface="+mn-cs"/>
                <a:hlinkClick r:id="rId6"/>
              </a:rPr>
              <a:t>Expanded</a:t>
            </a:r>
            <a:r>
              <a:rPr lang="en-US" sz="1200" b="0" i="0" kern="1200" dirty="0" smtClean="0">
                <a:solidFill>
                  <a:schemeClr val="tx1"/>
                </a:solidFill>
                <a:effectLst/>
                <a:latin typeface="+mn-lt"/>
                <a:ea typeface="+mn-ea"/>
                <a:cs typeface="+mn-cs"/>
              </a:rPr>
              <a:t>, which means it expands to fill any remaining available space that hasn’t been consumed by the other children. You can have multiple Expanded children and determine the ratio in which they consume the available space using the </a:t>
            </a:r>
            <a:r>
              <a:rPr lang="en-US" sz="1200" b="0" i="0" u="none" strike="noStrike" kern="1200" dirty="0" smtClean="0">
                <a:solidFill>
                  <a:schemeClr val="tx1"/>
                </a:solidFill>
                <a:effectLst/>
                <a:latin typeface="+mn-lt"/>
                <a:ea typeface="+mn-ea"/>
                <a:cs typeface="+mn-cs"/>
                <a:hlinkClick r:id="rId7"/>
              </a:rPr>
              <a:t>flex</a:t>
            </a:r>
            <a:r>
              <a:rPr lang="en-US" sz="1200" b="0" i="0" kern="1200" dirty="0" smtClean="0">
                <a:solidFill>
                  <a:schemeClr val="tx1"/>
                </a:solidFill>
                <a:effectLst/>
                <a:latin typeface="+mn-lt"/>
                <a:ea typeface="+mn-ea"/>
                <a:cs typeface="+mn-cs"/>
              </a:rPr>
              <a:t> argument to Expanded.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MyScaffold</a:t>
            </a:r>
            <a:r>
              <a:rPr lang="en-US" sz="1200" b="0" i="0" kern="1200" dirty="0" smtClean="0">
                <a:solidFill>
                  <a:schemeClr val="tx1"/>
                </a:solidFill>
                <a:effectLst/>
                <a:latin typeface="+mn-lt"/>
                <a:ea typeface="+mn-ea"/>
                <a:cs typeface="+mn-cs"/>
              </a:rPr>
              <a:t> widget organizes its children in a vertical column. At the top of the column it places an instance of </a:t>
            </a:r>
            <a:r>
              <a:rPr lang="en-US" sz="1200" b="0" i="0" kern="1200" dirty="0" err="1" smtClean="0">
                <a:solidFill>
                  <a:schemeClr val="tx1"/>
                </a:solidFill>
                <a:effectLst/>
                <a:latin typeface="+mn-lt"/>
                <a:ea typeface="+mn-ea"/>
                <a:cs typeface="+mn-cs"/>
              </a:rPr>
              <a:t>MyAppBar</a:t>
            </a:r>
            <a:r>
              <a:rPr lang="en-US" sz="1200" b="0" i="0" kern="1200" dirty="0" smtClean="0">
                <a:solidFill>
                  <a:schemeClr val="tx1"/>
                </a:solidFill>
                <a:effectLst/>
                <a:latin typeface="+mn-lt"/>
                <a:ea typeface="+mn-ea"/>
                <a:cs typeface="+mn-cs"/>
              </a:rPr>
              <a:t>, passing the app bar a </a:t>
            </a:r>
            <a:r>
              <a:rPr lang="en-US" sz="1200" b="0" i="0" u="none" strike="noStrike" kern="1200" dirty="0" smtClean="0">
                <a:solidFill>
                  <a:schemeClr val="tx1"/>
                </a:solidFill>
                <a:effectLst/>
                <a:latin typeface="+mn-lt"/>
                <a:ea typeface="+mn-ea"/>
                <a:cs typeface="+mn-cs"/>
                <a:hlinkClick r:id="rId8"/>
              </a:rPr>
              <a:t>Text</a:t>
            </a:r>
            <a:r>
              <a:rPr lang="en-US" sz="1200" b="0" i="0" kern="1200" dirty="0" smtClean="0">
                <a:solidFill>
                  <a:schemeClr val="tx1"/>
                </a:solidFill>
                <a:effectLst/>
                <a:latin typeface="+mn-lt"/>
                <a:ea typeface="+mn-ea"/>
                <a:cs typeface="+mn-cs"/>
              </a:rPr>
              <a:t> widget to use as its title. Passing widgets as arguments to other widgets is a powerful technique that lets you create generic widgets that can be reused in a wide variety of ways. Finally, </a:t>
            </a:r>
            <a:r>
              <a:rPr lang="en-US" sz="1200" b="0" i="0" kern="1200" dirty="0" err="1" smtClean="0">
                <a:solidFill>
                  <a:schemeClr val="tx1"/>
                </a:solidFill>
                <a:effectLst/>
                <a:latin typeface="+mn-lt"/>
                <a:ea typeface="+mn-ea"/>
                <a:cs typeface="+mn-cs"/>
              </a:rPr>
              <a:t>MyScaffold</a:t>
            </a:r>
            <a:r>
              <a:rPr lang="en-US" sz="1200" b="0" i="0" kern="1200" dirty="0" smtClean="0">
                <a:solidFill>
                  <a:schemeClr val="tx1"/>
                </a:solidFill>
                <a:effectLst/>
                <a:latin typeface="+mn-lt"/>
                <a:ea typeface="+mn-ea"/>
                <a:cs typeface="+mn-cs"/>
              </a:rPr>
              <a:t> uses an </a:t>
            </a:r>
            <a:r>
              <a:rPr lang="en-US" sz="1200" b="0" i="0" u="none" strike="noStrike" kern="1200" dirty="0" smtClean="0">
                <a:solidFill>
                  <a:schemeClr val="tx1"/>
                </a:solidFill>
                <a:effectLst/>
                <a:latin typeface="+mn-lt"/>
                <a:ea typeface="+mn-ea"/>
                <a:cs typeface="+mn-cs"/>
                <a:hlinkClick r:id="rId6"/>
              </a:rPr>
              <a:t>Expanded</a:t>
            </a:r>
            <a:r>
              <a:rPr lang="en-US" sz="1200" b="0" i="0" kern="1200" dirty="0" smtClean="0">
                <a:solidFill>
                  <a:schemeClr val="tx1"/>
                </a:solidFill>
                <a:effectLst/>
                <a:latin typeface="+mn-lt"/>
                <a:ea typeface="+mn-ea"/>
                <a:cs typeface="+mn-cs"/>
              </a:rPr>
              <a:t> to fill the remaining space with its body, which consists of a centered message.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3B4D03E-77EC-46AD-AEB1-8D9AF30C6A67}" type="slidenum">
              <a:rPr lang="en-US" smtClean="0"/>
              <a:t>13</a:t>
            </a:fld>
            <a:endParaRPr lang="en-US"/>
          </a:p>
        </p:txBody>
      </p:sp>
    </p:spTree>
    <p:extLst>
      <p:ext uri="{BB962C8B-B14F-4D97-AF65-F5344CB8AC3E}">
        <p14:creationId xmlns:p14="http://schemas.microsoft.com/office/powerpoint/2010/main" val="184513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err="1" smtClean="0">
                <a:solidFill>
                  <a:schemeClr val="tx1"/>
                </a:solidFill>
                <a:effectLst/>
                <a:latin typeface="+mn-lt"/>
                <a:ea typeface="+mn-ea"/>
                <a:cs typeface="+mn-cs"/>
              </a:rPr>
              <a:t>MyApp</a:t>
            </a:r>
            <a:r>
              <a:rPr lang="en-US" sz="1200" b="0" i="0" kern="1200" dirty="0" smtClean="0">
                <a:solidFill>
                  <a:schemeClr val="tx1"/>
                </a:solidFill>
                <a:effectLst/>
                <a:latin typeface="+mn-lt"/>
                <a:ea typeface="+mn-ea"/>
                <a:cs typeface="+mn-cs"/>
              </a:rPr>
              <a:t> is the user created widget and it is build using the Flutter native widget, </a:t>
            </a:r>
            <a:r>
              <a:rPr lang="en-US" sz="1200" b="0" i="1"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MaterialApp</a:t>
            </a:r>
            <a:r>
              <a:rPr lang="en-US" sz="1200" b="0" i="0" kern="1200" dirty="0" smtClean="0">
                <a:solidFill>
                  <a:schemeClr val="tx1"/>
                </a:solidFill>
                <a:effectLst/>
                <a:latin typeface="+mn-lt"/>
                <a:ea typeface="+mn-ea"/>
                <a:cs typeface="+mn-cs"/>
              </a:rPr>
              <a:t> has a home property to specify the user interface of the home page, which is again a user created widget, </a:t>
            </a:r>
            <a:r>
              <a:rPr lang="en-US" sz="1200" b="0" i="1" kern="1200" dirty="0" err="1" smtClean="0">
                <a:solidFill>
                  <a:schemeClr val="tx1"/>
                </a:solidFill>
                <a:effectLst/>
                <a:latin typeface="+mn-lt"/>
                <a:ea typeface="+mn-ea"/>
                <a:cs typeface="+mn-cs"/>
              </a:rPr>
              <a:t>MyHomePage</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MyHomePage</a:t>
            </a:r>
            <a:r>
              <a:rPr lang="en-US" sz="1200" b="0" i="0" kern="1200" dirty="0" smtClean="0">
                <a:solidFill>
                  <a:schemeClr val="tx1"/>
                </a:solidFill>
                <a:effectLst/>
                <a:latin typeface="+mn-lt"/>
                <a:ea typeface="+mn-ea"/>
                <a:cs typeface="+mn-cs"/>
              </a:rPr>
              <a:t> is build using another flutter native widget, </a:t>
            </a:r>
            <a:r>
              <a:rPr lang="en-US" sz="1200" b="0" i="1" kern="1200" dirty="0" smtClean="0">
                <a:solidFill>
                  <a:schemeClr val="tx1"/>
                </a:solidFill>
                <a:effectLst/>
                <a:latin typeface="+mn-lt"/>
                <a:ea typeface="+mn-ea"/>
                <a:cs typeface="+mn-cs"/>
              </a:rPr>
              <a:t>Scaffold</a:t>
            </a:r>
            <a:endParaRPr lang="en-US" sz="1200" b="0" i="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Scaffold</a:t>
            </a:r>
            <a:r>
              <a:rPr lang="en-US" sz="1200" b="0" i="0" kern="1200" dirty="0" smtClean="0">
                <a:solidFill>
                  <a:schemeClr val="tx1"/>
                </a:solidFill>
                <a:effectLst/>
                <a:latin typeface="+mn-lt"/>
                <a:ea typeface="+mn-ea"/>
                <a:cs typeface="+mn-cs"/>
              </a:rPr>
              <a:t> has two properties – </a:t>
            </a:r>
            <a:r>
              <a:rPr lang="en-US" sz="1200" b="0" i="1" kern="1200" dirty="0" smtClean="0">
                <a:solidFill>
                  <a:schemeClr val="tx1"/>
                </a:solidFill>
                <a:effectLst/>
                <a:latin typeface="+mn-lt"/>
                <a:ea typeface="+mn-ea"/>
                <a:cs typeface="+mn-cs"/>
              </a:rPr>
              <a:t>body</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appBar</a:t>
            </a:r>
            <a:endParaRPr lang="en-US" sz="1200" b="0" i="0" kern="1200" dirty="0" smtClean="0">
              <a:solidFill>
                <a:schemeClr val="tx1"/>
              </a:solidFill>
              <a:effectLst/>
              <a:latin typeface="+mn-lt"/>
              <a:ea typeface="+mn-ea"/>
              <a:cs typeface="+mn-cs"/>
            </a:endParaRPr>
          </a:p>
          <a:p>
            <a:pPr lvl="1"/>
            <a:r>
              <a:rPr lang="en-US" sz="1200" b="1" i="1" kern="1200" dirty="0" smtClean="0">
                <a:solidFill>
                  <a:schemeClr val="tx1"/>
                </a:solidFill>
                <a:effectLst/>
                <a:latin typeface="+mn-lt"/>
                <a:ea typeface="+mn-ea"/>
                <a:cs typeface="+mn-cs"/>
              </a:rPr>
              <a:t>body</a:t>
            </a:r>
            <a:r>
              <a:rPr lang="en-US" sz="1200" b="0" i="0" kern="1200" dirty="0" smtClean="0">
                <a:solidFill>
                  <a:schemeClr val="tx1"/>
                </a:solidFill>
                <a:effectLst/>
                <a:latin typeface="+mn-lt"/>
                <a:ea typeface="+mn-ea"/>
                <a:cs typeface="+mn-cs"/>
              </a:rPr>
              <a:t> is used to specify its main user interface and </a:t>
            </a:r>
            <a:r>
              <a:rPr lang="en-US" sz="1200" b="1" i="1"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is used to specify its header user interface</a:t>
            </a:r>
          </a:p>
          <a:p>
            <a:pPr lvl="0"/>
            <a:r>
              <a:rPr lang="en-US" sz="1200" b="1" i="1" kern="1200" dirty="0" smtClean="0">
                <a:solidFill>
                  <a:schemeClr val="tx1"/>
                </a:solidFill>
                <a:effectLst/>
                <a:latin typeface="+mn-lt"/>
                <a:ea typeface="+mn-ea"/>
                <a:cs typeface="+mn-cs"/>
              </a:rPr>
              <a:t>Header</a:t>
            </a:r>
            <a:r>
              <a:rPr lang="en-US" sz="1200" b="0" i="1" kern="120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is build using flutter native widget, </a:t>
            </a:r>
            <a:r>
              <a:rPr lang="en-US" sz="1200" b="0" i="1" kern="1200" dirty="0" err="1" smtClean="0">
                <a:solidFill>
                  <a:schemeClr val="tx1"/>
                </a:solidFill>
                <a:effectLst/>
                <a:latin typeface="+mn-lt"/>
                <a:ea typeface="+mn-ea"/>
                <a:cs typeface="+mn-cs"/>
              </a:rPr>
              <a:t>AppBar</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Body UI</a:t>
            </a:r>
            <a:r>
              <a:rPr lang="en-US" sz="1200" b="0" i="0" kern="1200" dirty="0" smtClean="0">
                <a:solidFill>
                  <a:schemeClr val="tx1"/>
                </a:solidFill>
                <a:effectLst/>
                <a:latin typeface="+mn-lt"/>
                <a:ea typeface="+mn-ea"/>
                <a:cs typeface="+mn-cs"/>
              </a:rPr>
              <a:t> is build using </a:t>
            </a:r>
            <a:r>
              <a:rPr lang="en-US" sz="1200" b="0" i="1" kern="1200" dirty="0" smtClean="0">
                <a:solidFill>
                  <a:schemeClr val="tx1"/>
                </a:solidFill>
                <a:effectLst/>
                <a:latin typeface="+mn-lt"/>
                <a:ea typeface="+mn-ea"/>
                <a:cs typeface="+mn-cs"/>
              </a:rPr>
              <a:t>Center</a:t>
            </a:r>
            <a:r>
              <a:rPr lang="en-US" sz="1200" b="0" i="0" kern="1200" dirty="0" smtClean="0">
                <a:solidFill>
                  <a:schemeClr val="tx1"/>
                </a:solidFill>
                <a:effectLst/>
                <a:latin typeface="+mn-lt"/>
                <a:ea typeface="+mn-ea"/>
                <a:cs typeface="+mn-cs"/>
              </a:rPr>
              <a:t> widget.</a:t>
            </a:r>
          </a:p>
          <a:p>
            <a:pPr lvl="0"/>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Center</a:t>
            </a:r>
            <a:r>
              <a:rPr lang="en-US" sz="1200" b="0" i="0" kern="1200" dirty="0" smtClean="0">
                <a:solidFill>
                  <a:schemeClr val="tx1"/>
                </a:solidFill>
                <a:effectLst/>
                <a:latin typeface="+mn-lt"/>
                <a:ea typeface="+mn-ea"/>
                <a:cs typeface="+mn-cs"/>
              </a:rPr>
              <a:t> widget has a property, </a:t>
            </a:r>
            <a:r>
              <a:rPr lang="en-US" sz="1200" b="0" i="1" kern="1200" dirty="0" smtClean="0">
                <a:solidFill>
                  <a:schemeClr val="tx1"/>
                </a:solidFill>
                <a:effectLst/>
                <a:latin typeface="+mn-lt"/>
                <a:ea typeface="+mn-ea"/>
                <a:cs typeface="+mn-cs"/>
              </a:rPr>
              <a:t>Child</a:t>
            </a:r>
            <a:r>
              <a:rPr lang="en-US" sz="1200" b="0" i="0" kern="1200" dirty="0" smtClean="0">
                <a:solidFill>
                  <a:schemeClr val="tx1"/>
                </a:solidFill>
                <a:effectLst/>
                <a:latin typeface="+mn-lt"/>
                <a:ea typeface="+mn-ea"/>
                <a:cs typeface="+mn-cs"/>
              </a:rPr>
              <a:t>, which refers the actual content and it is build using </a:t>
            </a:r>
            <a:r>
              <a:rPr lang="en-US" sz="1200" b="0" i="1" kern="1200" dirty="0" smtClean="0">
                <a:solidFill>
                  <a:schemeClr val="tx1"/>
                </a:solidFill>
                <a:effectLst/>
                <a:latin typeface="+mn-lt"/>
                <a:ea typeface="+mn-ea"/>
                <a:cs typeface="+mn-cs"/>
              </a:rPr>
              <a:t>Text</a:t>
            </a:r>
            <a:r>
              <a:rPr lang="en-US" sz="1200" b="0" i="0" kern="1200" dirty="0" smtClean="0">
                <a:solidFill>
                  <a:schemeClr val="tx1"/>
                </a:solidFill>
                <a:effectLst/>
                <a:latin typeface="+mn-lt"/>
                <a:ea typeface="+mn-ea"/>
                <a:cs typeface="+mn-cs"/>
              </a:rPr>
              <a:t> widget</a:t>
            </a:r>
          </a:p>
          <a:p>
            <a:endParaRPr lang="en-US" dirty="0"/>
          </a:p>
        </p:txBody>
      </p:sp>
      <p:sp>
        <p:nvSpPr>
          <p:cNvPr id="4" name="Slide Number Placeholder 3"/>
          <p:cNvSpPr>
            <a:spLocks noGrp="1"/>
          </p:cNvSpPr>
          <p:nvPr>
            <p:ph type="sldNum" sz="quarter" idx="10"/>
          </p:nvPr>
        </p:nvSpPr>
        <p:spPr/>
        <p:txBody>
          <a:bodyPr/>
          <a:lstStyle/>
          <a:p>
            <a:fld id="{93B4D03E-77EC-46AD-AEB1-8D9AF30C6A67}" type="slidenum">
              <a:rPr lang="en-US" smtClean="0"/>
              <a:t>14</a:t>
            </a:fld>
            <a:endParaRPr lang="en-US"/>
          </a:p>
        </p:txBody>
      </p:sp>
    </p:spTree>
    <p:extLst>
      <p:ext uri="{BB962C8B-B14F-4D97-AF65-F5344CB8AC3E}">
        <p14:creationId xmlns:p14="http://schemas.microsoft.com/office/powerpoint/2010/main" val="325349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30F384-0D4E-40E6-A88D-5BE02B673D40}"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95790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F384-0D4E-40E6-A88D-5BE02B673D40}"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75221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F384-0D4E-40E6-A88D-5BE02B673D40}"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228632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F384-0D4E-40E6-A88D-5BE02B673D40}"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413757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0F384-0D4E-40E6-A88D-5BE02B673D40}"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22128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30F384-0D4E-40E6-A88D-5BE02B673D40}"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252228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0F384-0D4E-40E6-A88D-5BE02B673D40}"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329955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30F384-0D4E-40E6-A88D-5BE02B673D40}"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39759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0F384-0D4E-40E6-A88D-5BE02B673D40}"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10612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F384-0D4E-40E6-A88D-5BE02B673D40}"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25786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F384-0D4E-40E6-A88D-5BE02B673D40}"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09F01-6627-4B19-9F10-01DF2F62EA9C}" type="slidenum">
              <a:rPr lang="en-US" smtClean="0"/>
              <a:t>‹#›</a:t>
            </a:fld>
            <a:endParaRPr lang="en-US"/>
          </a:p>
        </p:txBody>
      </p:sp>
    </p:spTree>
    <p:extLst>
      <p:ext uri="{BB962C8B-B14F-4D97-AF65-F5344CB8AC3E}">
        <p14:creationId xmlns:p14="http://schemas.microsoft.com/office/powerpoint/2010/main" val="5754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0F384-0D4E-40E6-A88D-5BE02B673D40}"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09F01-6627-4B19-9F10-01DF2F62EA9C}" type="slidenum">
              <a:rPr lang="en-US" smtClean="0"/>
              <a:t>‹#›</a:t>
            </a:fld>
            <a:endParaRPr lang="en-US"/>
          </a:p>
        </p:txBody>
      </p:sp>
    </p:spTree>
    <p:extLst>
      <p:ext uri="{BB962C8B-B14F-4D97-AF65-F5344CB8AC3E}">
        <p14:creationId xmlns:p14="http://schemas.microsoft.com/office/powerpoint/2010/main" val="3894662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pi.flutter.dev/flutter/material/Slider-class.html" TargetMode="External"/><Relationship Id="rId3" Type="http://schemas.openxmlformats.org/officeDocument/2006/relationships/hyperlink" Target="https://api.flutter.dev/flutter/material/IconButton-class.html" TargetMode="External"/><Relationship Id="rId7" Type="http://schemas.openxmlformats.org/officeDocument/2006/relationships/hyperlink" Target="https://api.flutter.dev/flutter/material/Radio-class.html" TargetMode="External"/><Relationship Id="rId12" Type="http://schemas.openxmlformats.org/officeDocument/2006/relationships/hyperlink" Target="https://api.flutter.dev/flutter/widgets/StatefulWidget-class.html" TargetMode="External"/><Relationship Id="rId2" Type="http://schemas.openxmlformats.org/officeDocument/2006/relationships/hyperlink" Target="https://api.flutter.dev/flutter/widgets/Icon-class.html" TargetMode="External"/><Relationship Id="rId1" Type="http://schemas.openxmlformats.org/officeDocument/2006/relationships/slideLayout" Target="../slideLayouts/slideLayout2.xml"/><Relationship Id="rId6" Type="http://schemas.openxmlformats.org/officeDocument/2006/relationships/hyperlink" Target="https://api.flutter.dev/flutter/material/Checkbox-class.html" TargetMode="External"/><Relationship Id="rId11" Type="http://schemas.openxmlformats.org/officeDocument/2006/relationships/hyperlink" Target="https://api.flutter.dev/flutter/material/TextField-class.html" TargetMode="External"/><Relationship Id="rId5" Type="http://schemas.openxmlformats.org/officeDocument/2006/relationships/hyperlink" Target="https://api.flutter.dev/flutter/widgets/StatelessWidget-class.html" TargetMode="External"/><Relationship Id="rId10" Type="http://schemas.openxmlformats.org/officeDocument/2006/relationships/hyperlink" Target="https://api.flutter.dev/flutter/widgets/Form-class.html" TargetMode="External"/><Relationship Id="rId4" Type="http://schemas.openxmlformats.org/officeDocument/2006/relationships/hyperlink" Target="https://api.flutter.dev/flutter/widgets/Text-class.html" TargetMode="External"/><Relationship Id="rId9" Type="http://schemas.openxmlformats.org/officeDocument/2006/relationships/hyperlink" Target="https://api.flutter.dev/flutter/material/InkWell-class.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api.flutter.dev/flutter/widgets/Container-class.html" TargetMode="External"/><Relationship Id="rId3" Type="http://schemas.openxmlformats.org/officeDocument/2006/relationships/hyperlink" Target="https://api.flutter.dev/flutter/widgets/Text-class.html" TargetMode="External"/><Relationship Id="rId7" Type="http://schemas.openxmlformats.org/officeDocument/2006/relationships/hyperlink" Target="https://api.flutter.dev/flutter/widgets/Positioned-clas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pi.flutter.dev/flutter/widgets/Stack-class.html" TargetMode="External"/><Relationship Id="rId5" Type="http://schemas.openxmlformats.org/officeDocument/2006/relationships/hyperlink" Target="https://api.flutter.dev/flutter/widgets/Column-class.html" TargetMode="External"/><Relationship Id="rId4" Type="http://schemas.openxmlformats.org/officeDocument/2006/relationships/hyperlink" Target="https://api.flutter.dev/flutter/widgets/Row-class.html" TargetMode="External"/><Relationship Id="rId9" Type="http://schemas.openxmlformats.org/officeDocument/2006/relationships/hyperlink" Target="https://api.flutter.dev/flutter/painting/BoxDecoration-clas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lutter.dev/docs/get-started/install/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Platform Application Development (Flutter)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350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first flutter application</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AutoNum type="arabicPeriod"/>
            </a:pPr>
            <a:r>
              <a:rPr kumimoji="0" lang="en-US" altLang="en-US" b="0" i="0" u="none" strike="noStrike" cap="none" normalizeH="0" baseline="0" dirty="0" smtClean="0">
                <a:ln>
                  <a:noFill/>
                </a:ln>
                <a:effectLst/>
              </a:rPr>
              <a:t>Invoke </a:t>
            </a:r>
            <a:r>
              <a:rPr kumimoji="0" lang="en-US" altLang="en-US" b="1" i="0" u="none" strike="noStrike" cap="none" normalizeH="0" baseline="0" dirty="0" smtClean="0">
                <a:ln>
                  <a:noFill/>
                </a:ln>
                <a:effectLst/>
              </a:rPr>
              <a:t>View &gt; Command Palette</a:t>
            </a:r>
            <a:r>
              <a:rPr kumimoji="0" lang="en-US" altLang="en-US" b="0" i="0" u="none" strike="noStrike" cap="none" normalizeH="0" baseline="0" dirty="0" smtClean="0">
                <a:ln>
                  <a:noFill/>
                </a:ln>
                <a:effectLst/>
              </a:rPr>
              <a:t>.</a:t>
            </a:r>
          </a:p>
          <a:p>
            <a:pPr marL="0" lvl="0" indent="0" eaLnBrk="0" fontAlgn="base" hangingPunct="0">
              <a:lnSpc>
                <a:spcPct val="100000"/>
              </a:lnSpc>
              <a:spcBef>
                <a:spcPct val="0"/>
              </a:spcBef>
              <a:spcAft>
                <a:spcPct val="0"/>
              </a:spcAft>
              <a:buFontTx/>
              <a:buAutoNum type="arabicPeriod" startAt="2"/>
            </a:pPr>
            <a:r>
              <a:rPr kumimoji="0" lang="en-US" altLang="en-US" b="0" i="0" u="none" strike="noStrike" cap="none" normalizeH="0" baseline="0" dirty="0" smtClean="0">
                <a:ln>
                  <a:noFill/>
                </a:ln>
                <a:effectLst/>
              </a:rPr>
              <a:t>Type “flutter”, and select the </a:t>
            </a:r>
            <a:r>
              <a:rPr kumimoji="0" lang="en-US" altLang="en-US" b="1" i="0" u="none" strike="noStrike" cap="none" normalizeH="0" baseline="0" dirty="0" smtClean="0">
                <a:ln>
                  <a:noFill/>
                </a:ln>
                <a:effectLst/>
              </a:rPr>
              <a:t>Flutter: New Application Project</a:t>
            </a:r>
            <a:r>
              <a:rPr kumimoji="0" lang="en-US" altLang="en-US" b="0" i="0" u="none" strike="noStrike" cap="none" normalizeH="0" baseline="0" dirty="0" smtClean="0">
                <a:ln>
                  <a:noFill/>
                </a:ln>
                <a:effectLst/>
              </a:rPr>
              <a:t>.</a:t>
            </a:r>
          </a:p>
          <a:p>
            <a:pPr marL="0" lvl="0" indent="0" eaLnBrk="0" fontAlgn="base" hangingPunct="0">
              <a:lnSpc>
                <a:spcPct val="100000"/>
              </a:lnSpc>
              <a:spcBef>
                <a:spcPct val="0"/>
              </a:spcBef>
              <a:spcAft>
                <a:spcPct val="0"/>
              </a:spcAft>
              <a:buFontTx/>
              <a:buAutoNum type="arabicPeriod" startAt="3"/>
            </a:pPr>
            <a:r>
              <a:rPr kumimoji="0" lang="en-US" altLang="en-US" b="0" i="0" u="none" strike="noStrike" cap="none" normalizeH="0" baseline="0" dirty="0" smtClean="0">
                <a:ln>
                  <a:noFill/>
                </a:ln>
                <a:effectLst/>
              </a:rPr>
              <a:t>Create or select the parent directory for the new project folder.</a:t>
            </a:r>
          </a:p>
          <a:p>
            <a:pPr marL="0" lvl="0" indent="0" eaLnBrk="0" fontAlgn="base" hangingPunct="0">
              <a:lnSpc>
                <a:spcPct val="100000"/>
              </a:lnSpc>
              <a:spcBef>
                <a:spcPct val="0"/>
              </a:spcBef>
              <a:spcAft>
                <a:spcPct val="0"/>
              </a:spcAft>
              <a:buFontTx/>
              <a:buAutoNum type="arabicPeriod" startAt="4"/>
            </a:pPr>
            <a:r>
              <a:rPr kumimoji="0" lang="en-US" altLang="en-US" b="0" i="0" u="none" strike="noStrike" cap="none" normalizeH="0" baseline="0" dirty="0" smtClean="0">
                <a:ln>
                  <a:noFill/>
                </a:ln>
                <a:effectLst/>
              </a:rPr>
              <a:t>Enter a project name, such as</a:t>
            </a:r>
            <a:r>
              <a:rPr kumimoji="0" lang="en-US" altLang="en-US" b="0" i="0" u="none" strike="noStrike" cap="none" normalizeH="0" baseline="0" dirty="0" smtClean="0">
                <a:ln>
                  <a:noFill/>
                </a:ln>
                <a:solidFill>
                  <a:srgbClr val="4A4A4A"/>
                </a:solidFill>
                <a:effectLst/>
              </a:rPr>
              <a:t> </a:t>
            </a:r>
            <a:r>
              <a:rPr kumimoji="0" lang="en-US" altLang="en-US" sz="1800" b="0" i="0" u="none" strike="noStrike" cap="none" normalizeH="0" baseline="0" dirty="0" err="1" smtClean="0">
                <a:ln>
                  <a:noFill/>
                </a:ln>
                <a:solidFill>
                  <a:srgbClr val="008F83"/>
                </a:solidFill>
                <a:effectLst/>
              </a:rPr>
              <a:t>myapp</a:t>
            </a:r>
            <a:r>
              <a:rPr kumimoji="0" lang="en-US" altLang="en-US" b="0" i="0" u="none" strike="noStrike" cap="none" normalizeH="0" baseline="0" dirty="0" smtClean="0">
                <a:ln>
                  <a:noFill/>
                </a:ln>
                <a:effectLst/>
              </a:rPr>
              <a:t>, and press </a:t>
            </a:r>
            <a:r>
              <a:rPr kumimoji="0" lang="en-US" altLang="en-US" b="1" i="0" u="none" strike="noStrike" cap="none" normalizeH="0" baseline="0" dirty="0" smtClean="0">
                <a:ln>
                  <a:noFill/>
                </a:ln>
                <a:effectLst/>
              </a:rPr>
              <a:t>Enter</a:t>
            </a:r>
            <a:r>
              <a:rPr kumimoji="0" lang="en-US" altLang="en-US" b="0" i="0" u="none" strike="noStrike" cap="none" normalizeH="0" baseline="0" dirty="0" smtClean="0">
                <a:ln>
                  <a:noFill/>
                </a:ln>
                <a:effectLst/>
              </a:rPr>
              <a:t>.</a:t>
            </a:r>
          </a:p>
          <a:p>
            <a:pPr marL="0" lvl="0" indent="0" eaLnBrk="0" fontAlgn="base" hangingPunct="0">
              <a:lnSpc>
                <a:spcPct val="100000"/>
              </a:lnSpc>
              <a:spcBef>
                <a:spcPct val="0"/>
              </a:spcBef>
              <a:spcAft>
                <a:spcPct val="0"/>
              </a:spcAft>
              <a:buFontTx/>
              <a:buAutoNum type="arabicPeriod" startAt="5"/>
            </a:pPr>
            <a:r>
              <a:rPr kumimoji="0" lang="en-US" altLang="en-US" b="0" i="0" u="none" strike="noStrike" cap="none" normalizeH="0" baseline="0" dirty="0" smtClean="0">
                <a:ln>
                  <a:noFill/>
                </a:ln>
                <a:effectLst/>
              </a:rPr>
              <a:t>Wait for project creation to complete and the</a:t>
            </a:r>
            <a:r>
              <a:rPr kumimoji="0" lang="en-US" altLang="en-US" b="0" i="0" u="none" strike="noStrike" cap="none" normalizeH="0" baseline="0" dirty="0" smtClean="0">
                <a:ln>
                  <a:noFill/>
                </a:ln>
                <a:solidFill>
                  <a:srgbClr val="4A4A4A"/>
                </a:solidFill>
                <a:effectLst/>
              </a:rPr>
              <a:t> </a:t>
            </a:r>
            <a:r>
              <a:rPr kumimoji="0" lang="en-US" altLang="en-US" sz="1800" b="0" i="0" u="none" strike="noStrike" cap="none" normalizeH="0" baseline="0" dirty="0" err="1" smtClean="0">
                <a:ln>
                  <a:noFill/>
                </a:ln>
                <a:solidFill>
                  <a:srgbClr val="008F83"/>
                </a:solidFill>
                <a:effectLst/>
              </a:rPr>
              <a:t>main.dart</a:t>
            </a:r>
            <a:r>
              <a:rPr kumimoji="0" lang="en-US" altLang="en-US" b="0" i="0" u="none" strike="noStrike" cap="none" normalizeH="0" baseline="0" dirty="0" smtClean="0">
                <a:ln>
                  <a:noFill/>
                </a:ln>
                <a:solidFill>
                  <a:srgbClr val="4A4A4A"/>
                </a:solidFill>
                <a:effectLst/>
              </a:rPr>
              <a:t> </a:t>
            </a:r>
            <a:r>
              <a:rPr kumimoji="0" lang="en-US" altLang="en-US" b="0" i="0" u="none" strike="noStrike" cap="none" normalizeH="0" baseline="0" dirty="0" smtClean="0">
                <a:ln>
                  <a:noFill/>
                </a:ln>
                <a:effectLst/>
              </a:rPr>
              <a:t>file to appear</a:t>
            </a:r>
          </a:p>
        </p:txBody>
      </p:sp>
    </p:spTree>
    <p:extLst>
      <p:ext uri="{BB962C8B-B14F-4D97-AF65-F5344CB8AC3E}">
        <p14:creationId xmlns:p14="http://schemas.microsoft.com/office/powerpoint/2010/main" val="342665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3" name="Content Placeholder 2"/>
          <p:cNvSpPr>
            <a:spLocks noGrp="1"/>
          </p:cNvSpPr>
          <p:nvPr>
            <p:ph idx="1"/>
          </p:nvPr>
        </p:nvSpPr>
        <p:spPr/>
        <p:txBody>
          <a:bodyPr/>
          <a:lstStyle/>
          <a:p>
            <a:r>
              <a:rPr lang="en-US" dirty="0" smtClean="0"/>
              <a:t>Widget is basically building block of every Flutter Application.</a:t>
            </a:r>
          </a:p>
          <a:p>
            <a:r>
              <a:rPr lang="en-US" dirty="0" smtClean="0"/>
              <a:t>You guys can think of View for widget in Flutter.</a:t>
            </a:r>
          </a:p>
          <a:p>
            <a:r>
              <a:rPr lang="en-US" dirty="0" smtClean="0"/>
              <a:t>Types of Widgets</a:t>
            </a:r>
          </a:p>
          <a:p>
            <a:pPr lvl="1"/>
            <a:r>
              <a:rPr lang="en-US" dirty="0" err="1" smtClean="0"/>
              <a:t>Stateful</a:t>
            </a:r>
            <a:r>
              <a:rPr lang="en-US" dirty="0" smtClean="0"/>
              <a:t> Widget</a:t>
            </a:r>
          </a:p>
          <a:p>
            <a:pPr lvl="1"/>
            <a:r>
              <a:rPr lang="en-US" dirty="0" smtClean="0"/>
              <a:t>Stateless Widget</a:t>
            </a:r>
            <a:endParaRPr lang="en-US" dirty="0"/>
          </a:p>
        </p:txBody>
      </p:sp>
    </p:spTree>
    <p:extLst>
      <p:ext uri="{BB962C8B-B14F-4D97-AF65-F5344CB8AC3E}">
        <p14:creationId xmlns:p14="http://schemas.microsoft.com/office/powerpoint/2010/main" val="34967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or Stateless Widget</a:t>
            </a:r>
            <a:endParaRPr lang="en-US" dirty="0"/>
          </a:p>
        </p:txBody>
      </p:sp>
      <p:sp>
        <p:nvSpPr>
          <p:cNvPr id="3" name="Content Placeholder 2"/>
          <p:cNvSpPr>
            <a:spLocks noGrp="1"/>
          </p:cNvSpPr>
          <p:nvPr>
            <p:ph idx="1"/>
          </p:nvPr>
        </p:nvSpPr>
        <p:spPr/>
        <p:txBody>
          <a:bodyPr/>
          <a:lstStyle/>
          <a:p>
            <a:r>
              <a:rPr lang="en-US" altLang="en-US" dirty="0" smtClean="0"/>
              <a:t>A</a:t>
            </a:r>
            <a:r>
              <a:rPr lang="en-US" altLang="en-US" dirty="0"/>
              <a:t> stateless widget never changes. </a:t>
            </a:r>
            <a:r>
              <a:rPr kumimoji="0" lang="en-US" altLang="en-US" sz="1800" b="0" i="0" u="none" strike="noStrike" cap="none" normalizeH="0" baseline="0" dirty="0" smtClean="0">
                <a:ln>
                  <a:noFill/>
                </a:ln>
                <a:solidFill>
                  <a:srgbClr val="1389FD"/>
                </a:solidFill>
                <a:effectLst/>
                <a:latin typeface="Roboto Mono"/>
                <a:hlinkClick r:id="rId2"/>
              </a:rPr>
              <a:t>Icon</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err="1" smtClean="0">
                <a:ln>
                  <a:noFill/>
                </a:ln>
                <a:solidFill>
                  <a:srgbClr val="1389FD"/>
                </a:solidFill>
                <a:effectLst/>
                <a:latin typeface="Roboto Mono"/>
                <a:hlinkClick r:id="rId3"/>
              </a:rPr>
              <a:t>IconButton</a:t>
            </a:r>
            <a:r>
              <a:rPr kumimoji="0" lang="en-US" altLang="en-US" b="0" i="0" u="none" strike="noStrike" cap="none" normalizeH="0" baseline="0" dirty="0" smtClean="0">
                <a:ln>
                  <a:noFill/>
                </a:ln>
                <a:solidFill>
                  <a:srgbClr val="4A4A4A"/>
                </a:solidFill>
                <a:effectLst/>
                <a:latin typeface="Roboto"/>
              </a:rPr>
              <a:t>, </a:t>
            </a:r>
            <a:r>
              <a:rPr lang="en-US" altLang="en-US" dirty="0"/>
              <a:t>and </a:t>
            </a:r>
            <a:r>
              <a:rPr kumimoji="0" lang="en-US" altLang="en-US" sz="1800" b="0" i="0" u="none" strike="noStrike" cap="none" normalizeH="0" baseline="0" dirty="0" smtClean="0">
                <a:ln>
                  <a:noFill/>
                </a:ln>
                <a:solidFill>
                  <a:srgbClr val="1389FD"/>
                </a:solidFill>
                <a:effectLst/>
                <a:latin typeface="Roboto Mono"/>
                <a:hlinkClick r:id="rId4"/>
              </a:rPr>
              <a:t>Text</a:t>
            </a:r>
            <a:r>
              <a:rPr kumimoji="0" lang="en-US" altLang="en-US" b="0" i="0" u="none" strike="noStrike" cap="none" normalizeH="0" baseline="0" dirty="0" smtClean="0">
                <a:ln>
                  <a:noFill/>
                </a:ln>
                <a:solidFill>
                  <a:srgbClr val="4A4A4A"/>
                </a:solidFill>
                <a:effectLst/>
                <a:latin typeface="Roboto"/>
              </a:rPr>
              <a:t> </a:t>
            </a:r>
            <a:r>
              <a:rPr lang="en-US" altLang="en-US" dirty="0"/>
              <a:t>are examples of stateless widgets. Stateless widgets subclass </a:t>
            </a:r>
            <a:r>
              <a:rPr kumimoji="0" lang="en-US" altLang="en-US" sz="1800" b="0" i="0" u="sng" strike="noStrike" cap="none" normalizeH="0" baseline="0" dirty="0" err="1" smtClean="0">
                <a:ln>
                  <a:noFill/>
                </a:ln>
                <a:solidFill>
                  <a:srgbClr val="0263C2"/>
                </a:solidFill>
                <a:effectLst/>
                <a:latin typeface="Roboto Mono"/>
                <a:hlinkClick r:id="rId5"/>
              </a:rPr>
              <a:t>StatelessWidget</a:t>
            </a:r>
            <a:r>
              <a:rPr kumimoji="0" lang="en-US" altLang="en-US" b="0" i="0" u="none" strike="noStrike" cap="none" normalizeH="0" baseline="0" dirty="0" smtClean="0">
                <a:ln>
                  <a:noFill/>
                </a:ln>
                <a:solidFill>
                  <a:srgbClr val="4A4A4A"/>
                </a:solidFill>
                <a:effectLst/>
                <a:latin typeface="Roboto"/>
              </a:rPr>
              <a:t>.</a:t>
            </a:r>
            <a:endParaRPr kumimoji="0" lang="en-US" altLang="en-US" sz="1400" b="0" i="0" u="none" strike="noStrike" cap="none" normalizeH="0" baseline="0" dirty="0" smtClean="0">
              <a:ln>
                <a:noFill/>
              </a:ln>
              <a:solidFill>
                <a:schemeClr val="tx1"/>
              </a:solidFill>
              <a:effectLst/>
            </a:endParaRPr>
          </a:p>
          <a:p>
            <a:r>
              <a:rPr lang="en-US" altLang="en-US" dirty="0"/>
              <a:t>A </a:t>
            </a:r>
            <a:r>
              <a:rPr lang="en-US" altLang="en-US" dirty="0" err="1"/>
              <a:t>stateful</a:t>
            </a:r>
            <a:r>
              <a:rPr lang="en-US" altLang="en-US" dirty="0"/>
              <a:t> widget is dynamic: for example, it can change its appearance in response to events triggered by user interactions or when it receives data. </a:t>
            </a:r>
            <a:r>
              <a:rPr kumimoji="0" lang="en-US" altLang="en-US" sz="1800" b="0" i="0" u="none" strike="noStrike" cap="none" normalizeH="0" baseline="0" dirty="0" smtClean="0">
                <a:ln>
                  <a:noFill/>
                </a:ln>
                <a:solidFill>
                  <a:srgbClr val="1389FD"/>
                </a:solidFill>
                <a:effectLst/>
                <a:latin typeface="Roboto Mono"/>
                <a:hlinkClick r:id="rId6"/>
              </a:rPr>
              <a:t>Checkbox</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smtClean="0">
                <a:ln>
                  <a:noFill/>
                </a:ln>
                <a:solidFill>
                  <a:srgbClr val="1389FD"/>
                </a:solidFill>
                <a:effectLst/>
                <a:latin typeface="Roboto Mono"/>
                <a:hlinkClick r:id="rId7"/>
              </a:rPr>
              <a:t>Radio</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smtClean="0">
                <a:ln>
                  <a:noFill/>
                </a:ln>
                <a:solidFill>
                  <a:srgbClr val="1389FD"/>
                </a:solidFill>
                <a:effectLst/>
                <a:latin typeface="Roboto Mono"/>
                <a:hlinkClick r:id="rId8"/>
              </a:rPr>
              <a:t>Slider</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err="1" smtClean="0">
                <a:ln>
                  <a:noFill/>
                </a:ln>
                <a:solidFill>
                  <a:srgbClr val="1389FD"/>
                </a:solidFill>
                <a:effectLst/>
                <a:latin typeface="Roboto Mono"/>
                <a:hlinkClick r:id="rId9"/>
              </a:rPr>
              <a:t>InkWell</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smtClean="0">
                <a:ln>
                  <a:noFill/>
                </a:ln>
                <a:solidFill>
                  <a:srgbClr val="1389FD"/>
                </a:solidFill>
                <a:effectLst/>
                <a:latin typeface="Roboto Mono"/>
                <a:hlinkClick r:id="rId10"/>
              </a:rPr>
              <a:t>Form</a:t>
            </a:r>
            <a:r>
              <a:rPr kumimoji="0" lang="en-US" altLang="en-US" b="0" i="0" u="none" strike="noStrike" cap="none" normalizeH="0" baseline="0" dirty="0" smtClean="0">
                <a:ln>
                  <a:noFill/>
                </a:ln>
                <a:solidFill>
                  <a:srgbClr val="4A4A4A"/>
                </a:solidFill>
                <a:effectLst/>
                <a:latin typeface="Roboto"/>
              </a:rPr>
              <a:t>, </a:t>
            </a:r>
            <a:r>
              <a:rPr lang="en-US" altLang="en-US" dirty="0"/>
              <a:t>and</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err="1" smtClean="0">
                <a:ln>
                  <a:noFill/>
                </a:ln>
                <a:solidFill>
                  <a:srgbClr val="1389FD"/>
                </a:solidFill>
                <a:effectLst/>
                <a:latin typeface="Roboto Mono"/>
                <a:hlinkClick r:id="rId11"/>
              </a:rPr>
              <a:t>TextField</a:t>
            </a:r>
            <a:r>
              <a:rPr kumimoji="0" lang="en-US" altLang="en-US" b="0" i="0" u="none" strike="noStrike" cap="none" normalizeH="0" baseline="0" dirty="0" smtClean="0">
                <a:ln>
                  <a:noFill/>
                </a:ln>
                <a:solidFill>
                  <a:srgbClr val="4A4A4A"/>
                </a:solidFill>
                <a:effectLst/>
                <a:latin typeface="Roboto"/>
              </a:rPr>
              <a:t> </a:t>
            </a:r>
            <a:r>
              <a:rPr lang="en-US" altLang="en-US" dirty="0"/>
              <a:t>are examples of </a:t>
            </a:r>
            <a:r>
              <a:rPr lang="en-US" altLang="en-US" dirty="0" err="1"/>
              <a:t>stateful</a:t>
            </a:r>
            <a:r>
              <a:rPr lang="en-US" altLang="en-US" dirty="0"/>
              <a:t> widgets. </a:t>
            </a:r>
            <a:r>
              <a:rPr lang="en-US" altLang="en-US" dirty="0" err="1"/>
              <a:t>Stateful</a:t>
            </a:r>
            <a:r>
              <a:rPr lang="en-US" altLang="en-US" dirty="0"/>
              <a:t> widgets subclass</a:t>
            </a:r>
            <a:r>
              <a:rPr kumimoji="0" lang="en-US" altLang="en-US" b="0" i="0" u="none" strike="noStrike" cap="none" normalizeH="0" baseline="0" dirty="0" smtClean="0">
                <a:ln>
                  <a:noFill/>
                </a:ln>
                <a:solidFill>
                  <a:srgbClr val="4A4A4A"/>
                </a:solidFill>
                <a:effectLst/>
                <a:latin typeface="Roboto"/>
              </a:rPr>
              <a:t> </a:t>
            </a:r>
            <a:r>
              <a:rPr kumimoji="0" lang="en-US" altLang="en-US" sz="1800" b="0" i="0" u="none" strike="noStrike" cap="none" normalizeH="0" baseline="0" dirty="0" err="1" smtClean="0">
                <a:ln>
                  <a:noFill/>
                </a:ln>
                <a:solidFill>
                  <a:srgbClr val="1389FD"/>
                </a:solidFill>
                <a:effectLst/>
                <a:latin typeface="Roboto Mono"/>
                <a:hlinkClick r:id="rId12"/>
              </a:rPr>
              <a:t>StatefulWidget</a:t>
            </a:r>
            <a:r>
              <a:rPr kumimoji="0" lang="en-US" altLang="en-US" b="0" i="0" u="none" strike="noStrike" cap="none" normalizeH="0" baseline="0" dirty="0" smtClean="0">
                <a:ln>
                  <a:noFill/>
                </a:ln>
                <a:solidFill>
                  <a:srgbClr val="4A4A4A"/>
                </a:solidFill>
                <a:effectLst/>
                <a:latin typeface="Roboto"/>
              </a:rPr>
              <a:t>.</a:t>
            </a:r>
            <a:r>
              <a:rPr lang="en-US" dirty="0" smtClean="0"/>
              <a:t/>
            </a:r>
            <a:br>
              <a:rPr lang="en-US" dirty="0" smtClean="0"/>
            </a:br>
            <a:endParaRPr lang="en-US" dirty="0"/>
          </a:p>
        </p:txBody>
      </p:sp>
    </p:spTree>
    <p:extLst>
      <p:ext uri="{BB962C8B-B14F-4D97-AF65-F5344CB8AC3E}">
        <p14:creationId xmlns:p14="http://schemas.microsoft.com/office/powerpoint/2010/main" val="148411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widgets</a:t>
            </a:r>
            <a:endParaRPr lang="en-US" dirty="0"/>
          </a:p>
        </p:txBody>
      </p:sp>
      <p:sp>
        <p:nvSpPr>
          <p:cNvPr id="3" name="Content Placeholder 2"/>
          <p:cNvSpPr>
            <a:spLocks noGrp="1"/>
          </p:cNvSpPr>
          <p:nvPr>
            <p:ph idx="1"/>
          </p:nvPr>
        </p:nvSpPr>
        <p:spPr>
          <a:xfrm>
            <a:off x="838200" y="1825625"/>
            <a:ext cx="10515600" cy="4532842"/>
          </a:xfrm>
        </p:spPr>
        <p:txBody>
          <a:bodyPr>
            <a:noAutofit/>
          </a:bodyPr>
          <a:lstStyle/>
          <a:p>
            <a:pPr marL="0" lvl="0" indent="0" eaLnBrk="0" fontAlgn="base" hangingPunct="0">
              <a:lnSpc>
                <a:spcPct val="100000"/>
              </a:lnSpc>
              <a:spcBef>
                <a:spcPct val="0"/>
              </a:spcBef>
              <a:spcAft>
                <a:spcPct val="0"/>
              </a:spcAft>
              <a:buNone/>
            </a:pPr>
            <a:r>
              <a:rPr lang="en-US" altLang="en-US" sz="1800" dirty="0"/>
              <a:t>Flutter comes with a suite of powerful basic widgets, of which the following are commonly used:</a:t>
            </a: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1389FD"/>
                </a:solidFill>
                <a:effectLst/>
                <a:hlinkClick r:id="rId3"/>
              </a:rPr>
              <a:t>Text</a:t>
            </a:r>
            <a:endParaRPr kumimoji="0" lang="en-US" altLang="en-US" sz="1800" b="0" i="0" u="none" strike="noStrike" cap="none" normalizeH="0" baseline="0" dirty="0" smtClean="0">
              <a:ln>
                <a:noFill/>
              </a:ln>
              <a:solidFill>
                <a:srgbClr val="4A4A4A"/>
              </a:solidFill>
              <a:effectLst/>
            </a:endParaRPr>
          </a:p>
          <a:p>
            <a:pPr marL="457200" lvl="1" indent="-457200" eaLnBrk="0" fontAlgn="base" hangingPunct="0">
              <a:lnSpc>
                <a:spcPct val="100000"/>
              </a:lnSpc>
              <a:spcBef>
                <a:spcPct val="0"/>
              </a:spcBef>
              <a:spcAft>
                <a:spcPct val="0"/>
              </a:spcAft>
              <a:buNone/>
            </a:pPr>
            <a:r>
              <a:rPr lang="en-US" altLang="en-US" sz="1800" dirty="0"/>
              <a:t>The</a:t>
            </a:r>
            <a:r>
              <a:rPr kumimoji="0" lang="en-US" altLang="en-US" sz="1800" b="0" i="0" u="none" strike="noStrike" cap="none" normalizeH="0" baseline="0" dirty="0" smtClean="0">
                <a:ln>
                  <a:noFill/>
                </a:ln>
                <a:solidFill>
                  <a:srgbClr val="4A4A4A"/>
                </a:solidFill>
                <a:effectLst/>
              </a:rPr>
              <a:t> </a:t>
            </a:r>
            <a:r>
              <a:rPr kumimoji="0" lang="en-US" altLang="en-US" sz="1800" b="0" i="0" u="none" strike="noStrike" cap="none" normalizeH="0" baseline="0" dirty="0" smtClean="0">
                <a:ln>
                  <a:noFill/>
                </a:ln>
                <a:solidFill>
                  <a:srgbClr val="008F83"/>
                </a:solidFill>
                <a:effectLst/>
              </a:rPr>
              <a:t>Text</a:t>
            </a:r>
            <a:r>
              <a:rPr kumimoji="0" lang="en-US" altLang="en-US" sz="1800" b="0" i="0" u="none" strike="noStrike" cap="none" normalizeH="0" baseline="0" dirty="0" smtClean="0">
                <a:ln>
                  <a:noFill/>
                </a:ln>
                <a:solidFill>
                  <a:srgbClr val="4A4A4A"/>
                </a:solidFill>
                <a:effectLst/>
              </a:rPr>
              <a:t> </a:t>
            </a:r>
            <a:r>
              <a:rPr lang="en-US" altLang="en-US" sz="1800" dirty="0"/>
              <a:t>widget lets you create a run of styled text within your application</a:t>
            </a:r>
            <a:r>
              <a:rPr kumimoji="0" lang="en-US" altLang="en-US" sz="1800" b="0" i="0" u="none" strike="noStrike" cap="none" normalizeH="0" baseline="0" dirty="0" smtClean="0">
                <a:ln>
                  <a:noFill/>
                </a:ln>
                <a:solidFill>
                  <a:srgbClr val="4A4A4A"/>
                </a:solidFill>
                <a:effectLst/>
              </a:rPr>
              <a:t>.</a:t>
            </a: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1389FD"/>
                </a:solidFill>
                <a:effectLst/>
                <a:hlinkClick r:id="rId4"/>
              </a:rPr>
              <a:t>Row</a:t>
            </a:r>
            <a:r>
              <a:rPr kumimoji="0" lang="en-US" altLang="en-US" sz="1800" b="1" i="0" u="none" strike="noStrike" cap="none" normalizeH="0" baseline="0" dirty="0" smtClean="0">
                <a:ln>
                  <a:noFill/>
                </a:ln>
                <a:solidFill>
                  <a:srgbClr val="4A4A4A"/>
                </a:solidFill>
                <a:effectLst/>
              </a:rPr>
              <a:t>, </a:t>
            </a:r>
            <a:r>
              <a:rPr kumimoji="0" lang="en-US" altLang="en-US" sz="1800" b="1" i="0" u="none" strike="noStrike" cap="none" normalizeH="0" baseline="0" dirty="0" smtClean="0">
                <a:ln>
                  <a:noFill/>
                </a:ln>
                <a:solidFill>
                  <a:srgbClr val="1389FD"/>
                </a:solidFill>
                <a:effectLst/>
                <a:hlinkClick r:id="rId5"/>
              </a:rPr>
              <a:t>Column</a:t>
            </a:r>
            <a:endParaRPr kumimoji="0" lang="en-US" altLang="en-US" sz="1800" b="0" i="0" u="none" strike="noStrike" cap="none" normalizeH="0" baseline="0" dirty="0" smtClean="0">
              <a:ln>
                <a:noFill/>
              </a:ln>
              <a:solidFill>
                <a:srgbClr val="4A4A4A"/>
              </a:solidFill>
              <a:effectLst/>
            </a:endParaRPr>
          </a:p>
          <a:p>
            <a:pPr marL="457200" lvl="1" indent="-457200" eaLnBrk="0" fontAlgn="base" hangingPunct="0">
              <a:lnSpc>
                <a:spcPct val="100000"/>
              </a:lnSpc>
              <a:spcBef>
                <a:spcPct val="0"/>
              </a:spcBef>
              <a:spcAft>
                <a:spcPct val="0"/>
              </a:spcAft>
              <a:buNone/>
            </a:pPr>
            <a:r>
              <a:rPr lang="en-US" altLang="en-US" sz="1800" dirty="0"/>
              <a:t>These flex widgets let you create flexible layouts in both the horizontal </a:t>
            </a:r>
            <a:r>
              <a:rPr kumimoji="0" lang="en-US" altLang="en-US" sz="1800" b="0" i="0" u="none" strike="noStrike" cap="none" normalizeH="0" baseline="0" dirty="0" smtClean="0">
                <a:ln>
                  <a:noFill/>
                </a:ln>
                <a:solidFill>
                  <a:srgbClr val="4A4A4A"/>
                </a:solidFill>
                <a:effectLst/>
              </a:rPr>
              <a:t>(</a:t>
            </a:r>
            <a:r>
              <a:rPr kumimoji="0" lang="en-US" altLang="en-US" sz="1800" b="0" i="0" u="none" strike="noStrike" cap="none" normalizeH="0" baseline="0" dirty="0" smtClean="0">
                <a:ln>
                  <a:noFill/>
                </a:ln>
                <a:solidFill>
                  <a:srgbClr val="008F83"/>
                </a:solidFill>
                <a:effectLst/>
              </a:rPr>
              <a:t>Row</a:t>
            </a:r>
            <a:r>
              <a:rPr kumimoji="0" lang="en-US" altLang="en-US" sz="1800" b="0" i="0" u="none" strike="noStrike" cap="none" normalizeH="0" baseline="0" dirty="0" smtClean="0">
                <a:ln>
                  <a:noFill/>
                </a:ln>
                <a:solidFill>
                  <a:srgbClr val="4A4A4A"/>
                </a:solidFill>
                <a:effectLst/>
              </a:rPr>
              <a:t>) </a:t>
            </a:r>
            <a:r>
              <a:rPr lang="en-US" altLang="en-US" sz="1800" dirty="0"/>
              <a:t>and vertical </a:t>
            </a:r>
            <a:r>
              <a:rPr kumimoji="0" lang="en-US" altLang="en-US" sz="1800" b="0" i="0" u="none" strike="noStrike" cap="none" normalizeH="0" baseline="0" dirty="0" smtClean="0">
                <a:ln>
                  <a:noFill/>
                </a:ln>
                <a:solidFill>
                  <a:srgbClr val="4A4A4A"/>
                </a:solidFill>
                <a:effectLst/>
              </a:rPr>
              <a:t>(</a:t>
            </a:r>
            <a:r>
              <a:rPr kumimoji="0" lang="en-US" altLang="en-US" sz="1800" b="0" i="0" u="none" strike="noStrike" cap="none" normalizeH="0" baseline="0" dirty="0" smtClean="0">
                <a:ln>
                  <a:noFill/>
                </a:ln>
                <a:solidFill>
                  <a:srgbClr val="008F83"/>
                </a:solidFill>
                <a:effectLst/>
              </a:rPr>
              <a:t>Column</a:t>
            </a:r>
            <a:r>
              <a:rPr kumimoji="0" lang="en-US" altLang="en-US" sz="1800" b="0" i="0" u="none" strike="noStrike" cap="none" normalizeH="0" baseline="0" dirty="0" smtClean="0">
                <a:ln>
                  <a:noFill/>
                </a:ln>
                <a:solidFill>
                  <a:srgbClr val="4A4A4A"/>
                </a:solidFill>
                <a:effectLst/>
              </a:rPr>
              <a:t>) </a:t>
            </a:r>
            <a:r>
              <a:rPr lang="en-US" altLang="en-US" sz="1800" dirty="0"/>
              <a:t>directions. The design of these objects is based on the web’s flexbox layout model.</a:t>
            </a: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1389FD"/>
                </a:solidFill>
                <a:effectLst/>
                <a:hlinkClick r:id="rId6"/>
              </a:rPr>
              <a:t>Stack</a:t>
            </a:r>
            <a:endParaRPr kumimoji="0" lang="en-US" altLang="en-US" sz="1800" b="0" i="0" u="none" strike="noStrike" cap="none" normalizeH="0" baseline="0" dirty="0" smtClean="0">
              <a:ln>
                <a:noFill/>
              </a:ln>
              <a:solidFill>
                <a:srgbClr val="4A4A4A"/>
              </a:solidFill>
              <a:effectLst/>
            </a:endParaRPr>
          </a:p>
          <a:p>
            <a:pPr marL="457200" lvl="1" indent="-457200" eaLnBrk="0" fontAlgn="base" hangingPunct="0">
              <a:lnSpc>
                <a:spcPct val="100000"/>
              </a:lnSpc>
              <a:spcBef>
                <a:spcPct val="0"/>
              </a:spcBef>
              <a:spcAft>
                <a:spcPct val="0"/>
              </a:spcAft>
              <a:buNone/>
            </a:pPr>
            <a:r>
              <a:rPr lang="en-US" altLang="en-US" sz="1800" dirty="0"/>
              <a:t>Instead of being linearly oriented (either horizontally or vertically), a </a:t>
            </a:r>
            <a:r>
              <a:rPr kumimoji="0" lang="en-US" altLang="en-US" sz="1800" b="0" i="0" u="none" strike="noStrike" cap="none" normalizeH="0" baseline="0" dirty="0" smtClean="0">
                <a:ln>
                  <a:noFill/>
                </a:ln>
                <a:solidFill>
                  <a:srgbClr val="008F83"/>
                </a:solidFill>
                <a:effectLst/>
              </a:rPr>
              <a:t>Stack</a:t>
            </a:r>
            <a:r>
              <a:rPr kumimoji="0" lang="en-US" altLang="en-US" sz="1800" b="0" i="0" u="none" strike="noStrike" cap="none" normalizeH="0" baseline="0" dirty="0" smtClean="0">
                <a:ln>
                  <a:noFill/>
                </a:ln>
                <a:solidFill>
                  <a:srgbClr val="4A4A4A"/>
                </a:solidFill>
                <a:effectLst/>
              </a:rPr>
              <a:t> </a:t>
            </a:r>
            <a:r>
              <a:rPr lang="en-US" altLang="en-US" sz="1800" dirty="0"/>
              <a:t>widget lets you place widgets on top of each other in paint order. You can then use the </a:t>
            </a:r>
            <a:r>
              <a:rPr kumimoji="0" lang="en-US" altLang="en-US" sz="1800" b="0" i="0" u="none" strike="noStrike" cap="none" normalizeH="0" baseline="0" dirty="0" smtClean="0">
                <a:ln>
                  <a:noFill/>
                </a:ln>
                <a:solidFill>
                  <a:srgbClr val="1389FD"/>
                </a:solidFill>
                <a:effectLst/>
                <a:hlinkClick r:id="rId7"/>
              </a:rPr>
              <a:t>Positioned</a:t>
            </a:r>
            <a:r>
              <a:rPr kumimoji="0" lang="en-US" altLang="en-US" sz="1800" b="0" i="0" u="none" strike="noStrike" cap="none" normalizeH="0" baseline="0" dirty="0" smtClean="0">
                <a:ln>
                  <a:noFill/>
                </a:ln>
                <a:solidFill>
                  <a:srgbClr val="4A4A4A"/>
                </a:solidFill>
                <a:effectLst/>
              </a:rPr>
              <a:t> </a:t>
            </a:r>
            <a:r>
              <a:rPr lang="en-US" altLang="en-US" sz="1800" dirty="0"/>
              <a:t>widget on children of a</a:t>
            </a:r>
            <a:r>
              <a:rPr kumimoji="0" lang="en-US" altLang="en-US" sz="1800" b="0" i="0" u="none" strike="noStrike" cap="none" normalizeH="0" baseline="0" dirty="0" smtClean="0">
                <a:ln>
                  <a:noFill/>
                </a:ln>
                <a:solidFill>
                  <a:srgbClr val="4A4A4A"/>
                </a:solidFill>
                <a:effectLst/>
              </a:rPr>
              <a:t> </a:t>
            </a:r>
            <a:r>
              <a:rPr kumimoji="0" lang="en-US" altLang="en-US" sz="1800" b="0" i="0" u="none" strike="noStrike" cap="none" normalizeH="0" baseline="0" dirty="0" smtClean="0">
                <a:ln>
                  <a:noFill/>
                </a:ln>
                <a:solidFill>
                  <a:srgbClr val="008F83"/>
                </a:solidFill>
                <a:effectLst/>
              </a:rPr>
              <a:t>Stack</a:t>
            </a:r>
            <a:r>
              <a:rPr kumimoji="0" lang="en-US" altLang="en-US" sz="1800" b="0" i="0" u="none" strike="noStrike" cap="none" normalizeH="0" baseline="0" dirty="0" smtClean="0">
                <a:ln>
                  <a:noFill/>
                </a:ln>
                <a:solidFill>
                  <a:srgbClr val="4A4A4A"/>
                </a:solidFill>
                <a:effectLst/>
              </a:rPr>
              <a:t> </a:t>
            </a:r>
            <a:r>
              <a:rPr lang="en-US" altLang="en-US" sz="1800" dirty="0"/>
              <a:t>to position them relative to the top, right, bottom, or left edge of the stack. Stacks are based on the web’s absolute positioning layout model.</a:t>
            </a: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1389FD"/>
                </a:solidFill>
                <a:effectLst/>
                <a:hlinkClick r:id="rId8"/>
              </a:rPr>
              <a:t>Container</a:t>
            </a:r>
            <a:endParaRPr kumimoji="0" lang="en-US" altLang="en-US" sz="1800" b="0" i="0" u="none" strike="noStrike" cap="none" normalizeH="0" baseline="0" dirty="0" smtClean="0">
              <a:ln>
                <a:noFill/>
              </a:ln>
              <a:solidFill>
                <a:srgbClr val="4A4A4A"/>
              </a:solidFill>
              <a:effectLst/>
            </a:endParaRPr>
          </a:p>
          <a:p>
            <a:pPr marL="457200" lvl="1" indent="-457200" eaLnBrk="0" fontAlgn="base" hangingPunct="0">
              <a:lnSpc>
                <a:spcPct val="100000"/>
              </a:lnSpc>
              <a:spcBef>
                <a:spcPct val="0"/>
              </a:spcBef>
              <a:spcAft>
                <a:spcPct val="0"/>
              </a:spcAft>
              <a:buNone/>
            </a:pPr>
            <a:r>
              <a:rPr lang="en-US" altLang="en-US" sz="1800" dirty="0"/>
              <a:t>The </a:t>
            </a:r>
            <a:r>
              <a:rPr kumimoji="0" lang="en-US" altLang="en-US" sz="1800" b="0" i="0" u="none" strike="noStrike" cap="none" normalizeH="0" baseline="0" dirty="0" smtClean="0">
                <a:ln>
                  <a:noFill/>
                </a:ln>
                <a:solidFill>
                  <a:srgbClr val="008F83"/>
                </a:solidFill>
                <a:effectLst/>
              </a:rPr>
              <a:t>Container</a:t>
            </a:r>
            <a:r>
              <a:rPr kumimoji="0" lang="en-US" altLang="en-US" sz="1800" b="0" i="0" u="none" strike="noStrike" cap="none" normalizeH="0" baseline="0" dirty="0" smtClean="0">
                <a:ln>
                  <a:noFill/>
                </a:ln>
                <a:solidFill>
                  <a:srgbClr val="4A4A4A"/>
                </a:solidFill>
                <a:effectLst/>
              </a:rPr>
              <a:t> </a:t>
            </a:r>
            <a:r>
              <a:rPr lang="en-US" altLang="en-US" sz="1800" dirty="0"/>
              <a:t>widget lets you create a rectangular visual element. A container can be decorated with a</a:t>
            </a:r>
            <a:r>
              <a:rPr kumimoji="0" lang="en-US" altLang="en-US" sz="1800" b="0" i="0" u="none" strike="noStrike" cap="none" normalizeH="0" baseline="0" dirty="0" smtClean="0">
                <a:ln>
                  <a:noFill/>
                </a:ln>
                <a:solidFill>
                  <a:srgbClr val="4A4A4A"/>
                </a:solidFill>
                <a:effectLst/>
              </a:rPr>
              <a:t> </a:t>
            </a:r>
            <a:r>
              <a:rPr kumimoji="0" lang="en-US" altLang="en-US" sz="1800" b="0" i="0" u="none" strike="noStrike" cap="none" normalizeH="0" baseline="0" dirty="0" err="1" smtClean="0">
                <a:ln>
                  <a:noFill/>
                </a:ln>
                <a:solidFill>
                  <a:srgbClr val="1389FD"/>
                </a:solidFill>
                <a:effectLst/>
                <a:hlinkClick r:id="rId9"/>
              </a:rPr>
              <a:t>BoxDecoration</a:t>
            </a:r>
            <a:r>
              <a:rPr kumimoji="0" lang="en-US" altLang="en-US" sz="1800" b="0" i="0" u="none" strike="noStrike" cap="none" normalizeH="0" baseline="0" dirty="0" smtClean="0">
                <a:ln>
                  <a:noFill/>
                </a:ln>
                <a:solidFill>
                  <a:srgbClr val="4A4A4A"/>
                </a:solidFill>
                <a:effectLst/>
              </a:rPr>
              <a:t>, </a:t>
            </a:r>
            <a:r>
              <a:rPr lang="en-US" altLang="en-US" sz="1800" dirty="0"/>
              <a:t>such as a background, a border, or a shadow. A </a:t>
            </a:r>
            <a:r>
              <a:rPr kumimoji="0" lang="en-US" altLang="en-US" sz="1800" b="0" i="0" u="none" strike="noStrike" cap="none" normalizeH="0" baseline="0" dirty="0" smtClean="0">
                <a:ln>
                  <a:noFill/>
                </a:ln>
                <a:solidFill>
                  <a:srgbClr val="008F83"/>
                </a:solidFill>
                <a:effectLst/>
              </a:rPr>
              <a:t>Container</a:t>
            </a:r>
            <a:r>
              <a:rPr kumimoji="0" lang="en-US" altLang="en-US" sz="1800" b="0" i="0" u="none" strike="noStrike" cap="none" normalizeH="0" baseline="0" dirty="0" smtClean="0">
                <a:ln>
                  <a:noFill/>
                </a:ln>
                <a:solidFill>
                  <a:srgbClr val="4A4A4A"/>
                </a:solidFill>
                <a:effectLst/>
              </a:rPr>
              <a:t> </a:t>
            </a:r>
            <a:r>
              <a:rPr lang="en-US" altLang="en-US" sz="1800" dirty="0"/>
              <a:t>can also have margins, padding, and constraints applied to its size. In addition, a </a:t>
            </a:r>
            <a:r>
              <a:rPr kumimoji="0" lang="en-US" altLang="en-US" sz="1800" b="0" i="0" u="none" strike="noStrike" cap="none" normalizeH="0" baseline="0" dirty="0" smtClean="0">
                <a:ln>
                  <a:noFill/>
                </a:ln>
                <a:solidFill>
                  <a:srgbClr val="008F83"/>
                </a:solidFill>
                <a:effectLst/>
              </a:rPr>
              <a:t>Container</a:t>
            </a:r>
            <a:r>
              <a:rPr kumimoji="0" lang="en-US" altLang="en-US" sz="1800" b="0" i="0" u="none" strike="noStrike" cap="none" normalizeH="0" baseline="0" dirty="0" smtClean="0">
                <a:ln>
                  <a:noFill/>
                </a:ln>
                <a:solidFill>
                  <a:srgbClr val="4A4A4A"/>
                </a:solidFill>
                <a:effectLst/>
              </a:rPr>
              <a:t> </a:t>
            </a:r>
            <a:r>
              <a:rPr lang="en-US" altLang="en-US" sz="1800" dirty="0"/>
              <a:t>can be transformed in three dimensional space using a matrix.</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endParaRPr>
          </a:p>
          <a:p>
            <a:endParaRPr lang="en-US" sz="1800" dirty="0"/>
          </a:p>
        </p:txBody>
      </p:sp>
    </p:spTree>
    <p:extLst>
      <p:ext uri="{BB962C8B-B14F-4D97-AF65-F5344CB8AC3E}">
        <p14:creationId xmlns:p14="http://schemas.microsoft.com/office/powerpoint/2010/main" val="199797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 Application Hierarchy</a:t>
            </a:r>
            <a:endParaRPr lang="en-US" dirty="0"/>
          </a:p>
        </p:txBody>
      </p:sp>
      <p:pic>
        <p:nvPicPr>
          <p:cNvPr id="7172" name="Picture 4" descr="Hello World Applica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38637" y="2043906"/>
            <a:ext cx="35147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1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Adobe </a:t>
            </a:r>
            <a:r>
              <a:rPr lang="en-US" dirty="0" err="1" smtClean="0"/>
              <a:t>Phonegap</a:t>
            </a:r>
            <a:r>
              <a:rPr lang="en-US" dirty="0" smtClean="0"/>
              <a:t> (Later known as Cordova </a:t>
            </a:r>
            <a:r>
              <a:rPr lang="en-US" dirty="0" err="1" smtClean="0"/>
              <a:t>PhoneGap</a:t>
            </a:r>
            <a:r>
              <a:rPr lang="en-US" dirty="0" smtClean="0"/>
              <a:t>)</a:t>
            </a:r>
          </a:p>
          <a:p>
            <a:r>
              <a:rPr lang="en-US" dirty="0" smtClean="0"/>
              <a:t>Titanium</a:t>
            </a:r>
          </a:p>
          <a:p>
            <a:r>
              <a:rPr lang="en-US" dirty="0" smtClean="0"/>
              <a:t>Ionic</a:t>
            </a:r>
          </a:p>
          <a:p>
            <a:r>
              <a:rPr lang="en-US" dirty="0" err="1" smtClean="0"/>
              <a:t>Xamarin</a:t>
            </a:r>
            <a:endParaRPr lang="en-US" dirty="0" smtClean="0"/>
          </a:p>
          <a:p>
            <a:r>
              <a:rPr lang="en-US" dirty="0" smtClean="0"/>
              <a:t>React Native</a:t>
            </a:r>
          </a:p>
          <a:p>
            <a:r>
              <a:rPr lang="en-US" dirty="0" smtClean="0"/>
              <a:t>Flutter</a:t>
            </a:r>
            <a:endParaRPr lang="en-US" dirty="0"/>
          </a:p>
        </p:txBody>
      </p:sp>
    </p:spTree>
    <p:extLst>
      <p:ext uri="{BB962C8B-B14F-4D97-AF65-F5344CB8AC3E}">
        <p14:creationId xmlns:p14="http://schemas.microsoft.com/office/powerpoint/2010/main" val="312447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Cross Platform?</a:t>
            </a:r>
            <a:endParaRPr lang="en-US" dirty="0"/>
          </a:p>
        </p:txBody>
      </p:sp>
      <p:pic>
        <p:nvPicPr>
          <p:cNvPr id="1026" name="Picture 2" descr="Benefits of Cross-Platfrom App Developm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8733" y="1825625"/>
            <a:ext cx="69345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02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Platform to go for and why?</a:t>
            </a:r>
            <a:endParaRPr lang="en-US" dirty="0"/>
          </a:p>
        </p:txBody>
      </p:sp>
      <p:pic>
        <p:nvPicPr>
          <p:cNvPr id="2050" name="Picture 2" descr="https://miro.medium.com/max/700/1*zIANYLQ9Dm_N4E_Jlyp6YA.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82477" y="3190610"/>
            <a:ext cx="4615206" cy="23603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ost Loved Frameworks, Libraries and T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41" y="1968739"/>
            <a:ext cx="5550959" cy="358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7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a:t>
            </a:r>
            <a:endParaRPr lang="en-US" dirty="0"/>
          </a:p>
        </p:txBody>
      </p:sp>
      <p:sp>
        <p:nvSpPr>
          <p:cNvPr id="3" name="Content Placeholder 2"/>
          <p:cNvSpPr>
            <a:spLocks noGrp="1"/>
          </p:cNvSpPr>
          <p:nvPr>
            <p:ph idx="1"/>
          </p:nvPr>
        </p:nvSpPr>
        <p:spPr/>
        <p:txBody>
          <a:bodyPr/>
          <a:lstStyle/>
          <a:p>
            <a:r>
              <a:rPr lang="en-US" dirty="0" smtClean="0"/>
              <a:t>Developed and released by Google in 2017.</a:t>
            </a:r>
          </a:p>
          <a:p>
            <a:r>
              <a:rPr lang="en-US" dirty="0" smtClean="0"/>
              <a:t>Flutter is a popular open source and free cross-platform framework. </a:t>
            </a:r>
          </a:p>
          <a:p>
            <a:r>
              <a:rPr lang="en-US" dirty="0" smtClean="0"/>
              <a:t>Uses Dart language to develop apps for Android, iOS, Mac, Windows, Linux and the Web </a:t>
            </a:r>
          </a:p>
          <a:p>
            <a:endParaRPr lang="en-US" dirty="0"/>
          </a:p>
          <a:p>
            <a:pPr fontAlgn="base"/>
            <a:r>
              <a:rPr lang="en-US" b="1" dirty="0"/>
              <a:t>Famous Flutter Apps:</a:t>
            </a:r>
            <a:r>
              <a:rPr lang="en-US" dirty="0"/>
              <a:t> Google, </a:t>
            </a:r>
            <a:r>
              <a:rPr lang="en-US" dirty="0" smtClean="0"/>
              <a:t>eBay</a:t>
            </a:r>
          </a:p>
          <a:p>
            <a:pPr marL="0" indent="0" fontAlgn="base">
              <a:buNone/>
            </a:pPr>
            <a:r>
              <a:rPr lang="en-US" dirty="0" smtClean="0"/>
              <a:t>	Alibaba </a:t>
            </a:r>
            <a:r>
              <a:rPr lang="en-US" dirty="0"/>
              <a:t>and </a:t>
            </a:r>
            <a:r>
              <a:rPr lang="en-US" dirty="0" smtClean="0"/>
              <a:t>BMW</a:t>
            </a:r>
            <a:endParaRPr lang="en-US" dirty="0"/>
          </a:p>
        </p:txBody>
      </p:sp>
      <p:pic>
        <p:nvPicPr>
          <p:cNvPr id="3075" name="Picture 3" descr="https://miro.medium.com/max/3356/1*-6WdIcd88w3pfphHOYln3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1786" y="3539065"/>
            <a:ext cx="3913881" cy="215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2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 Installation Guide</a:t>
            </a:r>
            <a:endParaRPr lang="en-US" dirty="0"/>
          </a:p>
        </p:txBody>
      </p:sp>
      <p:sp>
        <p:nvSpPr>
          <p:cNvPr id="3" name="Content Placeholder 2"/>
          <p:cNvSpPr>
            <a:spLocks noGrp="1"/>
          </p:cNvSpPr>
          <p:nvPr>
            <p:ph idx="1"/>
          </p:nvPr>
        </p:nvSpPr>
        <p:spPr/>
        <p:txBody>
          <a:bodyPr>
            <a:normAutofit/>
          </a:bodyPr>
          <a:lstStyle/>
          <a:p>
            <a:r>
              <a:rPr lang="en-US" b="1" dirty="0"/>
              <a:t>Step 1</a:t>
            </a:r>
            <a:r>
              <a:rPr lang="en-US" dirty="0"/>
              <a:t> − Go to URL,</a:t>
            </a:r>
            <a:r>
              <a:rPr lang="en-US" dirty="0">
                <a:hlinkClick r:id="rId2"/>
              </a:rPr>
              <a:t> https://flutter.dev/docs/get-started/install/windows</a:t>
            </a:r>
            <a:r>
              <a:rPr lang="en-US" dirty="0"/>
              <a:t> and download the latest Flutter </a:t>
            </a:r>
            <a:r>
              <a:rPr lang="en-US" dirty="0" smtClean="0"/>
              <a:t>SDK.</a:t>
            </a:r>
          </a:p>
          <a:p>
            <a:r>
              <a:rPr lang="en-US" b="1" dirty="0"/>
              <a:t>Step 2</a:t>
            </a:r>
            <a:r>
              <a:rPr lang="en-US" dirty="0"/>
              <a:t> − Unzip the zip archive in a folder, say C:\flutter\</a:t>
            </a:r>
          </a:p>
          <a:p>
            <a:r>
              <a:rPr lang="en-US" b="1" dirty="0"/>
              <a:t>Step 3</a:t>
            </a:r>
            <a:r>
              <a:rPr lang="en-US" dirty="0"/>
              <a:t> − Update the system path to include flutter bin directory.</a:t>
            </a:r>
          </a:p>
          <a:p>
            <a:r>
              <a:rPr lang="en-US" b="1" dirty="0"/>
              <a:t>Step 4</a:t>
            </a:r>
            <a:r>
              <a:rPr lang="en-US" dirty="0"/>
              <a:t> − Flutter provides a tool, flutter doctor to check that all the requirement of flutter development is met.</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1146175" y="4646083"/>
            <a:ext cx="6953250" cy="495300"/>
          </a:xfrm>
          <a:prstGeom prst="rect">
            <a:avLst/>
          </a:prstGeom>
        </p:spPr>
      </p:pic>
    </p:spTree>
    <p:extLst>
      <p:ext uri="{BB962C8B-B14F-4D97-AF65-F5344CB8AC3E}">
        <p14:creationId xmlns:p14="http://schemas.microsoft.com/office/powerpoint/2010/main" val="288364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 Installation Guide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Step 5</a:t>
            </a:r>
            <a:r>
              <a:rPr lang="en-US" dirty="0"/>
              <a:t> − Running the above command will analyze the system and show its report as shown below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Note: The </a:t>
            </a:r>
            <a:r>
              <a:rPr lang="en-US" dirty="0"/>
              <a:t>report says that all development tools are available but the device is not connected. We can fix this by connecting an android device through USB or starting an android emulator</a:t>
            </a:r>
            <a:r>
              <a:rPr lang="en-US" dirty="0" smtClean="0"/>
              <a:t>.</a:t>
            </a:r>
            <a:endParaRPr lang="en-US" dirty="0"/>
          </a:p>
        </p:txBody>
      </p:sp>
      <p:pic>
        <p:nvPicPr>
          <p:cNvPr id="4" name="Picture 3"/>
          <p:cNvPicPr>
            <a:picLocks noChangeAspect="1"/>
          </p:cNvPicPr>
          <p:nvPr/>
        </p:nvPicPr>
        <p:blipFill>
          <a:blip r:embed="rId2"/>
          <a:stretch>
            <a:fillRect/>
          </a:stretch>
        </p:blipFill>
        <p:spPr>
          <a:xfrm>
            <a:off x="1207558" y="2511426"/>
            <a:ext cx="7284508" cy="2307764"/>
          </a:xfrm>
          <a:prstGeom prst="rect">
            <a:avLst/>
          </a:prstGeom>
        </p:spPr>
      </p:pic>
    </p:spTree>
    <p:extLst>
      <p:ext uri="{BB962C8B-B14F-4D97-AF65-F5344CB8AC3E}">
        <p14:creationId xmlns:p14="http://schemas.microsoft.com/office/powerpoint/2010/main" val="149052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 Installation Guide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a:t>Step 6</a:t>
            </a:r>
            <a:r>
              <a:rPr lang="en-US" dirty="0"/>
              <a:t> − Install the latest Android SDK, </a:t>
            </a:r>
            <a:r>
              <a:rPr lang="en-US" b="1" u="sng" dirty="0"/>
              <a:t>if</a:t>
            </a:r>
            <a:r>
              <a:rPr lang="en-US" dirty="0"/>
              <a:t> reported by flutter doctor</a:t>
            </a:r>
          </a:p>
          <a:p>
            <a:r>
              <a:rPr lang="en-US" b="1" dirty="0"/>
              <a:t>Step 7</a:t>
            </a:r>
            <a:r>
              <a:rPr lang="en-US" dirty="0"/>
              <a:t> − Install the latest Android Studio, </a:t>
            </a:r>
            <a:r>
              <a:rPr lang="en-US" b="1" dirty="0"/>
              <a:t>if</a:t>
            </a:r>
            <a:r>
              <a:rPr lang="en-US" dirty="0"/>
              <a:t> reported by flutter doctor</a:t>
            </a:r>
          </a:p>
          <a:p>
            <a:r>
              <a:rPr lang="en-US" b="1" dirty="0"/>
              <a:t>Step 8</a:t>
            </a:r>
            <a:r>
              <a:rPr lang="en-US" dirty="0"/>
              <a:t> − Start an android emulator or connect a real android device to the system</a:t>
            </a:r>
            <a:r>
              <a:rPr lang="en-US" dirty="0" smtClean="0"/>
              <a:t>.</a:t>
            </a:r>
          </a:p>
          <a:p>
            <a:r>
              <a:rPr lang="en-US" b="1" dirty="0" smtClean="0"/>
              <a:t>Step 9</a:t>
            </a:r>
            <a:r>
              <a:rPr lang="en-US" dirty="0" smtClean="0"/>
              <a:t> − Download the plugins required by the tool you installed</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90708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VSCode</a:t>
            </a:r>
            <a:r>
              <a:rPr lang="en-US" dirty="0" smtClean="0"/>
              <a:t> – Tool Installation</a:t>
            </a:r>
            <a:endParaRPr lang="en-US" dirty="0"/>
          </a:p>
        </p:txBody>
      </p:sp>
      <p:sp>
        <p:nvSpPr>
          <p:cNvPr id="3" name="Content Placeholder 2"/>
          <p:cNvSpPr>
            <a:spLocks noGrp="1"/>
          </p:cNvSpPr>
          <p:nvPr>
            <p:ph idx="1"/>
          </p:nvPr>
        </p:nvSpPr>
        <p:spPr/>
        <p:txBody>
          <a:bodyPr>
            <a:normAutofit/>
          </a:bodyPr>
          <a:lstStyle/>
          <a:p>
            <a:r>
              <a:rPr lang="fr-FR" dirty="0" smtClean="0"/>
              <a:t>Install </a:t>
            </a:r>
            <a:r>
              <a:rPr lang="fr-FR" dirty="0" smtClean="0">
                <a:hlinkClick r:id="rId2"/>
              </a:rPr>
              <a:t>VS </a:t>
            </a:r>
            <a:r>
              <a:rPr lang="fr-FR" dirty="0">
                <a:hlinkClick r:id="rId2"/>
              </a:rPr>
              <a:t>Code</a:t>
            </a:r>
            <a:r>
              <a:rPr lang="fr-FR" dirty="0"/>
              <a:t>, </a:t>
            </a:r>
            <a:r>
              <a:rPr lang="fr-FR" dirty="0" err="1"/>
              <a:t>latest</a:t>
            </a:r>
            <a:r>
              <a:rPr lang="fr-FR" dirty="0"/>
              <a:t> stable </a:t>
            </a:r>
            <a:r>
              <a:rPr lang="fr-FR" dirty="0" smtClean="0"/>
              <a:t>version.</a:t>
            </a:r>
          </a:p>
          <a:p>
            <a:pPr lvl="1"/>
            <a:r>
              <a:rPr lang="en-US" dirty="0"/>
              <a:t>Start VS Code.</a:t>
            </a:r>
          </a:p>
          <a:p>
            <a:pPr lvl="1"/>
            <a:r>
              <a:rPr lang="en-US" dirty="0"/>
              <a:t>Invoke </a:t>
            </a:r>
            <a:r>
              <a:rPr lang="en-US" b="1" dirty="0"/>
              <a:t>View &gt; Command Palette…</a:t>
            </a:r>
            <a:r>
              <a:rPr lang="en-US" dirty="0"/>
              <a:t>.</a:t>
            </a:r>
          </a:p>
          <a:p>
            <a:pPr lvl="1"/>
            <a:r>
              <a:rPr lang="en-US" dirty="0"/>
              <a:t>Type “install”, and select </a:t>
            </a:r>
            <a:r>
              <a:rPr lang="en-US" b="1" dirty="0"/>
              <a:t>Extensions: Install Extensions</a:t>
            </a:r>
            <a:r>
              <a:rPr lang="en-US" dirty="0"/>
              <a:t>.</a:t>
            </a:r>
          </a:p>
          <a:p>
            <a:pPr lvl="1"/>
            <a:r>
              <a:rPr lang="en-US" dirty="0"/>
              <a:t>Type “flutter” in the extensions search field, select </a:t>
            </a:r>
            <a:r>
              <a:rPr lang="en-US" b="1" dirty="0"/>
              <a:t>Flutter</a:t>
            </a:r>
            <a:r>
              <a:rPr lang="en-US" dirty="0"/>
              <a:t> in the list, and click </a:t>
            </a:r>
            <a:r>
              <a:rPr lang="en-US" b="1" dirty="0"/>
              <a:t>Install</a:t>
            </a:r>
            <a:r>
              <a:rPr lang="en-US" dirty="0"/>
              <a:t>. This also installs the required Dart plugin</a:t>
            </a:r>
            <a:r>
              <a:rPr lang="en-US" dirty="0" smtClean="0"/>
              <a:t>.</a:t>
            </a:r>
            <a:r>
              <a:rPr lang="fr-FR" dirty="0" smtClean="0"/>
              <a:t/>
            </a:r>
            <a:br>
              <a:rPr lang="fr-FR" dirty="0" smtClean="0"/>
            </a:br>
            <a:endParaRPr lang="en-US" dirty="0"/>
          </a:p>
        </p:txBody>
      </p:sp>
    </p:spTree>
    <p:extLst>
      <p:ext uri="{BB962C8B-B14F-4D97-AF65-F5344CB8AC3E}">
        <p14:creationId xmlns:p14="http://schemas.microsoft.com/office/powerpoint/2010/main" val="3666971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395</Words>
  <Application>Microsoft Office PowerPoint</Application>
  <PresentationFormat>Widescreen</PresentationFormat>
  <Paragraphs>120</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Roboto Mono</vt:lpstr>
      <vt:lpstr>Office Theme</vt:lpstr>
      <vt:lpstr>Cross Platform Application Development (Flutter)</vt:lpstr>
      <vt:lpstr>History</vt:lpstr>
      <vt:lpstr>Why Cross Platform?</vt:lpstr>
      <vt:lpstr>Which Platform to go for and why?</vt:lpstr>
      <vt:lpstr>Flutter</vt:lpstr>
      <vt:lpstr>Step by Step - Installation Guide</vt:lpstr>
      <vt:lpstr>Step by Step - Installation Guide (Contd…)</vt:lpstr>
      <vt:lpstr>Step by Step - Installation Guide (Contd…)</vt:lpstr>
      <vt:lpstr>VSCode – Tool Installation</vt:lpstr>
      <vt:lpstr>Creating first flutter application</vt:lpstr>
      <vt:lpstr>Widgets</vt:lpstr>
      <vt:lpstr>Stateful or Stateless Widget</vt:lpstr>
      <vt:lpstr>Basic widgets</vt:lpstr>
      <vt:lpstr>Flutter Application Hierarchy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Platform Application Development (Flutter)</dc:title>
  <dc:creator>Nisar Ahmed</dc:creator>
  <cp:lastModifiedBy>Nisar Ahmed</cp:lastModifiedBy>
  <cp:revision>73</cp:revision>
  <dcterms:created xsi:type="dcterms:W3CDTF">2021-05-26T09:34:26Z</dcterms:created>
  <dcterms:modified xsi:type="dcterms:W3CDTF">2021-05-26T10:35:58Z</dcterms:modified>
</cp:coreProperties>
</file>