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63" r:id="rId4"/>
    <p:sldId id="258" r:id="rId5"/>
    <p:sldId id="260" r:id="rId6"/>
    <p:sldId id="261" r:id="rId7"/>
    <p:sldId id="262" r:id="rId8"/>
    <p:sldId id="264" r:id="rId9"/>
    <p:sldId id="265" r:id="rId10"/>
    <p:sldId id="266" r:id="rId11"/>
    <p:sldId id="267" r:id="rId12"/>
    <p:sldId id="268" r:id="rId13"/>
    <p:sldId id="286"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5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62140" autoAdjust="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D18946-0D11-4290-B526-CF8684B81C78}"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AC2F8-3090-44C4-8DA7-5126D3AA265B}" type="slidenum">
              <a:rPr lang="en-US" smtClean="0"/>
              <a:t>‹#›</a:t>
            </a:fld>
            <a:endParaRPr lang="en-US"/>
          </a:p>
        </p:txBody>
      </p:sp>
    </p:spTree>
    <p:extLst>
      <p:ext uri="{BB962C8B-B14F-4D97-AF65-F5344CB8AC3E}">
        <p14:creationId xmlns:p14="http://schemas.microsoft.com/office/powerpoint/2010/main" val="1305163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Important</a:t>
            </a:r>
            <a:r>
              <a:rPr lang="en-US" baseline="0" dirty="0" smtClean="0"/>
              <a:t> Points</a:t>
            </a: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err="1" smtClean="0"/>
              <a:t>StatelessWidget</a:t>
            </a:r>
            <a:r>
              <a:rPr lang="en-US" dirty="0" smtClean="0"/>
              <a:t> only requires a single method build to be implemented in its derived class</a:t>
            </a:r>
          </a:p>
          <a:p>
            <a:pPr marL="171450" indent="-171450">
              <a:buFont typeface="Arial" panose="020B0604020202020204" pitchFamily="34" charset="0"/>
              <a:buChar char="•"/>
            </a:pPr>
            <a:r>
              <a:rPr lang="en-US" dirty="0" smtClean="0"/>
              <a:t>The build method gets the context environment necessary to build the widgets through </a:t>
            </a:r>
            <a:r>
              <a:rPr lang="en-US" dirty="0" err="1" smtClean="0"/>
              <a:t>BuildContext</a:t>
            </a:r>
            <a:r>
              <a:rPr lang="en-US" dirty="0" smtClean="0"/>
              <a:t> parameter and returns the widget it builds</a:t>
            </a:r>
          </a:p>
          <a:p>
            <a:pPr marL="171450" indent="-171450">
              <a:buFont typeface="Arial" panose="020B0604020202020204" pitchFamily="34" charset="0"/>
              <a:buChar char="•"/>
            </a:pPr>
            <a:r>
              <a:rPr lang="en-US" dirty="0" smtClean="0"/>
              <a:t>In the code, we have used title as one of the constructor argument and also used Key as another argument. The title is used to display the title and Key is used to identify the widget in the build environment.</a:t>
            </a:r>
          </a:p>
          <a:p>
            <a:pPr marL="171450" indent="-171450">
              <a:buFont typeface="Arial" panose="020B0604020202020204" pitchFamily="34" charset="0"/>
              <a:buChar char="•"/>
            </a:pPr>
            <a:r>
              <a:rPr lang="en-US" dirty="0" smtClean="0"/>
              <a:t>Here, the build method calls the build method of Scaffold, which in turn calls the build method of </a:t>
            </a:r>
            <a:r>
              <a:rPr lang="en-US" dirty="0" err="1" smtClean="0"/>
              <a:t>AppBar</a:t>
            </a:r>
            <a:r>
              <a:rPr lang="en-US" dirty="0" smtClean="0"/>
              <a:t> and Center to build its user interface.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6FAC2F8-3090-44C4-8DA7-5126D3AA265B}" type="slidenum">
              <a:rPr lang="en-US" smtClean="0"/>
              <a:t>3</a:t>
            </a:fld>
            <a:endParaRPr lang="en-US"/>
          </a:p>
        </p:txBody>
      </p:sp>
    </p:spTree>
    <p:extLst>
      <p:ext uri="{BB962C8B-B14F-4D97-AF65-F5344CB8AC3E}">
        <p14:creationId xmlns:p14="http://schemas.microsoft.com/office/powerpoint/2010/main" val="3541711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FAC2F8-3090-44C4-8DA7-5126D3AA265B}" type="slidenum">
              <a:rPr lang="en-US" smtClean="0"/>
              <a:t>31</a:t>
            </a:fld>
            <a:endParaRPr lang="en-US"/>
          </a:p>
        </p:txBody>
      </p:sp>
    </p:spTree>
    <p:extLst>
      <p:ext uri="{BB962C8B-B14F-4D97-AF65-F5344CB8AC3E}">
        <p14:creationId xmlns:p14="http://schemas.microsoft.com/office/powerpoint/2010/main" val="158883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b="1" dirty="0" err="1" smtClean="0"/>
              <a:t>MyApp</a:t>
            </a:r>
            <a:r>
              <a:rPr lang="en-US" dirty="0" smtClean="0"/>
              <a:t> is the user created widget and it is build using the Flutter native widget, </a:t>
            </a:r>
            <a:r>
              <a:rPr lang="en-US" dirty="0" err="1" smtClean="0"/>
              <a:t>MaterialApp</a:t>
            </a:r>
            <a:r>
              <a:rPr lang="en-US" dirty="0" smtClean="0"/>
              <a:t>. </a:t>
            </a:r>
          </a:p>
          <a:p>
            <a:r>
              <a:rPr lang="en-US" dirty="0" smtClean="0"/>
              <a:t> </a:t>
            </a:r>
            <a:r>
              <a:rPr lang="en-US" b="1" dirty="0" err="1" smtClean="0"/>
              <a:t>MaterialApp</a:t>
            </a:r>
            <a:r>
              <a:rPr lang="en-US" dirty="0" smtClean="0"/>
              <a:t> has a home property to specify the user interface of the home page, which is again a user created widget, </a:t>
            </a:r>
            <a:r>
              <a:rPr lang="en-US" dirty="0" err="1" smtClean="0"/>
              <a:t>MyHomePage</a:t>
            </a:r>
            <a:r>
              <a:rPr lang="en-US" dirty="0" smtClean="0"/>
              <a:t>. </a:t>
            </a:r>
          </a:p>
          <a:p>
            <a:r>
              <a:rPr lang="en-US" dirty="0" smtClean="0"/>
              <a:t> </a:t>
            </a:r>
            <a:r>
              <a:rPr lang="en-US" b="1" dirty="0" err="1" smtClean="0"/>
              <a:t>MyHomePage</a:t>
            </a:r>
            <a:r>
              <a:rPr lang="en-US" dirty="0" smtClean="0"/>
              <a:t> is build using another flutter native widget, Scaffold.</a:t>
            </a:r>
          </a:p>
          <a:p>
            <a:r>
              <a:rPr lang="en-US" dirty="0" smtClean="0"/>
              <a:t> </a:t>
            </a:r>
            <a:r>
              <a:rPr lang="en-US" b="1" dirty="0" smtClean="0"/>
              <a:t>Scaffold</a:t>
            </a:r>
            <a:r>
              <a:rPr lang="en-US" dirty="0" smtClean="0"/>
              <a:t> has two properties – body and </a:t>
            </a:r>
            <a:r>
              <a:rPr lang="en-US" dirty="0" err="1" smtClean="0"/>
              <a:t>appBar</a:t>
            </a:r>
            <a:r>
              <a:rPr lang="en-US" dirty="0" smtClean="0"/>
              <a:t>. </a:t>
            </a:r>
          </a:p>
          <a:p>
            <a:r>
              <a:rPr lang="en-US" dirty="0" smtClean="0"/>
              <a:t> </a:t>
            </a:r>
            <a:r>
              <a:rPr lang="en-US" b="1" dirty="0" smtClean="0"/>
              <a:t>body</a:t>
            </a:r>
            <a:r>
              <a:rPr lang="en-US" dirty="0" smtClean="0"/>
              <a:t> is used to specify its main user interface and </a:t>
            </a:r>
            <a:r>
              <a:rPr lang="en-US" dirty="0" err="1" smtClean="0"/>
              <a:t>appBar</a:t>
            </a:r>
            <a:r>
              <a:rPr lang="en-US" dirty="0" smtClean="0"/>
              <a:t> is used to specify its header user interface. </a:t>
            </a:r>
          </a:p>
          <a:p>
            <a:r>
              <a:rPr lang="en-US" dirty="0" smtClean="0"/>
              <a:t> Header UI is build using flutter native widget, </a:t>
            </a:r>
            <a:r>
              <a:rPr lang="en-US" b="1" dirty="0" err="1" smtClean="0"/>
              <a:t>AppBar</a:t>
            </a:r>
            <a:r>
              <a:rPr lang="en-US" dirty="0" smtClean="0"/>
              <a:t> and </a:t>
            </a:r>
            <a:r>
              <a:rPr lang="en-US" b="1" dirty="0" smtClean="0"/>
              <a:t>Body</a:t>
            </a:r>
            <a:r>
              <a:rPr lang="en-US" dirty="0" smtClean="0"/>
              <a:t> UI is build using Center widget. </a:t>
            </a:r>
          </a:p>
          <a:p>
            <a:r>
              <a:rPr lang="en-US" dirty="0" smtClean="0"/>
              <a:t> The </a:t>
            </a:r>
            <a:r>
              <a:rPr lang="en-US" b="1" dirty="0" smtClean="0"/>
              <a:t>Center</a:t>
            </a:r>
            <a:r>
              <a:rPr lang="en-US" dirty="0" smtClean="0"/>
              <a:t> widget has a property, </a:t>
            </a:r>
            <a:r>
              <a:rPr lang="en-US" b="1" dirty="0" smtClean="0"/>
              <a:t>Child</a:t>
            </a:r>
            <a:r>
              <a:rPr lang="en-US" dirty="0" smtClean="0"/>
              <a:t>, which refers the actual content and it is build using Text widget.</a:t>
            </a:r>
            <a:endParaRPr lang="en-US" dirty="0"/>
          </a:p>
        </p:txBody>
      </p:sp>
      <p:sp>
        <p:nvSpPr>
          <p:cNvPr id="4" name="Slide Number Placeholder 3"/>
          <p:cNvSpPr>
            <a:spLocks noGrp="1"/>
          </p:cNvSpPr>
          <p:nvPr>
            <p:ph type="sldNum" sz="quarter" idx="10"/>
          </p:nvPr>
        </p:nvSpPr>
        <p:spPr/>
        <p:txBody>
          <a:bodyPr/>
          <a:lstStyle/>
          <a:p>
            <a:fld id="{36FAC2F8-3090-44C4-8DA7-5126D3AA265B}" type="slidenum">
              <a:rPr lang="en-US" smtClean="0"/>
              <a:t>4</a:t>
            </a:fld>
            <a:endParaRPr lang="en-US"/>
          </a:p>
        </p:txBody>
      </p:sp>
    </p:spTree>
    <p:extLst>
      <p:ext uri="{BB962C8B-B14F-4D97-AF65-F5344CB8AC3E}">
        <p14:creationId xmlns:p14="http://schemas.microsoft.com/office/powerpoint/2010/main" val="1220192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Summary</a:t>
            </a:r>
          </a:p>
          <a:p>
            <a:endParaRPr lang="en-US" dirty="0" smtClean="0"/>
          </a:p>
          <a:p>
            <a:r>
              <a:rPr lang="en-US" dirty="0" smtClean="0"/>
              <a:t> In Flutter, everything is a widget and a complex widget is composed of already existing widgets. </a:t>
            </a:r>
          </a:p>
          <a:p>
            <a:r>
              <a:rPr lang="en-US" dirty="0" smtClean="0"/>
              <a:t> Interactive features can be incorporated whenever necessary using </a:t>
            </a:r>
            <a:r>
              <a:rPr lang="en-US" dirty="0" err="1" smtClean="0"/>
              <a:t>GestureDetector</a:t>
            </a:r>
            <a:r>
              <a:rPr lang="en-US" dirty="0" smtClean="0"/>
              <a:t> widget. </a:t>
            </a:r>
          </a:p>
          <a:p>
            <a:r>
              <a:rPr lang="en-US" dirty="0" smtClean="0"/>
              <a:t> The state of a widget can be maintained whenever necessary using </a:t>
            </a:r>
            <a:r>
              <a:rPr lang="en-US" dirty="0" err="1" smtClean="0"/>
              <a:t>StatefulWidget</a:t>
            </a:r>
            <a:r>
              <a:rPr lang="en-US" dirty="0" smtClean="0"/>
              <a:t> widget. </a:t>
            </a:r>
          </a:p>
          <a:p>
            <a:r>
              <a:rPr lang="en-US" dirty="0" smtClean="0"/>
              <a:t> Flutter offers layered design so that any layer can be programmed depending on the complexity of the task</a:t>
            </a:r>
            <a:endParaRPr lang="en-US" dirty="0"/>
          </a:p>
        </p:txBody>
      </p:sp>
      <p:sp>
        <p:nvSpPr>
          <p:cNvPr id="4" name="Slide Number Placeholder 3"/>
          <p:cNvSpPr>
            <a:spLocks noGrp="1"/>
          </p:cNvSpPr>
          <p:nvPr>
            <p:ph type="sldNum" sz="quarter" idx="10"/>
          </p:nvPr>
        </p:nvSpPr>
        <p:spPr/>
        <p:txBody>
          <a:bodyPr/>
          <a:lstStyle/>
          <a:p>
            <a:fld id="{36FAC2F8-3090-44C4-8DA7-5126D3AA265B}" type="slidenum">
              <a:rPr lang="en-US" smtClean="0"/>
              <a:t>6</a:t>
            </a:fld>
            <a:endParaRPr lang="en-US"/>
          </a:p>
        </p:txBody>
      </p:sp>
    </p:spTree>
    <p:extLst>
      <p:ext uri="{BB962C8B-B14F-4D97-AF65-F5344CB8AC3E}">
        <p14:creationId xmlns:p14="http://schemas.microsoft.com/office/powerpoint/2010/main" val="4193028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of the most used material widgets are as follows: (Android)</a:t>
            </a:r>
          </a:p>
          <a:p>
            <a:pPr marL="171450" indent="-171450">
              <a:buFont typeface="Arial" panose="020B0604020202020204" pitchFamily="34" charset="0"/>
              <a:buChar char="•"/>
            </a:pPr>
            <a:r>
              <a:rPr lang="en-US" dirty="0" smtClean="0"/>
              <a:t>Scaffold </a:t>
            </a:r>
          </a:p>
          <a:p>
            <a:pPr marL="171450" indent="-171450">
              <a:buFont typeface="Arial" panose="020B0604020202020204" pitchFamily="34" charset="0"/>
              <a:buChar char="•"/>
            </a:pPr>
            <a:r>
              <a:rPr lang="en-US" dirty="0" err="1" smtClean="0"/>
              <a:t>AppBar</a:t>
            </a:r>
            <a:endParaRPr lang="en-US" dirty="0" smtClean="0"/>
          </a:p>
          <a:p>
            <a:pPr marL="171450" indent="-171450">
              <a:buFont typeface="Arial" panose="020B0604020202020204" pitchFamily="34" charset="0"/>
              <a:buChar char="•"/>
            </a:pPr>
            <a:r>
              <a:rPr lang="en-US" dirty="0" err="1" smtClean="0"/>
              <a:t>BottomNavigationBar</a:t>
            </a:r>
            <a:r>
              <a:rPr lang="en-US" dirty="0" smtClean="0"/>
              <a:t> </a:t>
            </a:r>
          </a:p>
          <a:p>
            <a:pPr marL="171450" indent="-171450">
              <a:buFont typeface="Arial" panose="020B0604020202020204" pitchFamily="34" charset="0"/>
              <a:buChar char="•"/>
            </a:pPr>
            <a:r>
              <a:rPr lang="en-US" dirty="0" err="1" smtClean="0"/>
              <a:t>TabBar</a:t>
            </a:r>
            <a:r>
              <a:rPr lang="en-US" dirty="0" smtClean="0"/>
              <a:t> </a:t>
            </a:r>
          </a:p>
          <a:p>
            <a:pPr marL="171450" indent="-171450">
              <a:buFont typeface="Arial" panose="020B0604020202020204" pitchFamily="34" charset="0"/>
              <a:buChar char="•"/>
            </a:pPr>
            <a:r>
              <a:rPr lang="en-US" dirty="0" err="1" smtClean="0"/>
              <a:t>TabBarView</a:t>
            </a:r>
            <a:r>
              <a:rPr lang="en-US" dirty="0" smtClean="0"/>
              <a:t> </a:t>
            </a:r>
          </a:p>
          <a:p>
            <a:pPr marL="171450" indent="-171450">
              <a:buFont typeface="Arial" panose="020B0604020202020204" pitchFamily="34" charset="0"/>
              <a:buChar char="•"/>
            </a:pPr>
            <a:r>
              <a:rPr lang="en-US" dirty="0" err="1" smtClean="0"/>
              <a:t>ListTile</a:t>
            </a:r>
            <a:r>
              <a:rPr lang="en-US" dirty="0" smtClean="0"/>
              <a:t> </a:t>
            </a:r>
          </a:p>
          <a:p>
            <a:pPr marL="171450" indent="-171450">
              <a:buFont typeface="Arial" panose="020B0604020202020204" pitchFamily="34" charset="0"/>
              <a:buChar char="•"/>
            </a:pPr>
            <a:r>
              <a:rPr lang="en-US" dirty="0" err="1" smtClean="0"/>
              <a:t>RaisedButton</a:t>
            </a:r>
            <a:r>
              <a:rPr lang="en-US" dirty="0" smtClean="0"/>
              <a:t> </a:t>
            </a:r>
          </a:p>
          <a:p>
            <a:pPr marL="171450" indent="-171450">
              <a:buFont typeface="Arial" panose="020B0604020202020204" pitchFamily="34" charset="0"/>
              <a:buChar char="•"/>
            </a:pPr>
            <a:r>
              <a:rPr lang="en-US" dirty="0" err="1" smtClean="0"/>
              <a:t>FloatingActionButton</a:t>
            </a:r>
            <a:r>
              <a:rPr lang="en-US" dirty="0" smtClean="0"/>
              <a:t> </a:t>
            </a:r>
          </a:p>
          <a:p>
            <a:pPr marL="171450" indent="-171450">
              <a:buFont typeface="Arial" panose="020B0604020202020204" pitchFamily="34" charset="0"/>
              <a:buChar char="•"/>
            </a:pPr>
            <a:r>
              <a:rPr lang="en-US" dirty="0" err="1" smtClean="0"/>
              <a:t>FlatButton</a:t>
            </a:r>
            <a:r>
              <a:rPr lang="en-US" dirty="0" smtClean="0"/>
              <a:t> </a:t>
            </a:r>
          </a:p>
          <a:p>
            <a:pPr marL="171450" indent="-171450">
              <a:buFont typeface="Arial" panose="020B0604020202020204" pitchFamily="34" charset="0"/>
              <a:buChar char="•"/>
            </a:pPr>
            <a:r>
              <a:rPr lang="en-US" dirty="0" err="1" smtClean="0"/>
              <a:t>IconButton</a:t>
            </a:r>
            <a:r>
              <a:rPr lang="en-US" dirty="0" smtClean="0"/>
              <a:t> </a:t>
            </a:r>
          </a:p>
          <a:p>
            <a:pPr marL="171450" indent="-171450">
              <a:buFont typeface="Arial" panose="020B0604020202020204" pitchFamily="34" charset="0"/>
              <a:buChar char="•"/>
            </a:pPr>
            <a:r>
              <a:rPr lang="en-US" dirty="0" err="1" smtClean="0"/>
              <a:t>DropdownButton</a:t>
            </a:r>
            <a:r>
              <a:rPr lang="en-US" dirty="0" smtClean="0"/>
              <a:t> </a:t>
            </a:r>
          </a:p>
          <a:p>
            <a:pPr marL="171450" indent="-171450">
              <a:buFont typeface="Arial" panose="020B0604020202020204" pitchFamily="34" charset="0"/>
              <a:buChar char="•"/>
            </a:pPr>
            <a:r>
              <a:rPr lang="en-US" dirty="0" err="1" smtClean="0"/>
              <a:t>PopupMenuButton</a:t>
            </a:r>
            <a:r>
              <a:rPr lang="en-US" dirty="0" smtClean="0"/>
              <a:t> </a:t>
            </a:r>
          </a:p>
          <a:p>
            <a:pPr marL="171450" indent="-171450">
              <a:buFont typeface="Arial" panose="020B0604020202020204" pitchFamily="34" charset="0"/>
              <a:buChar char="•"/>
            </a:pPr>
            <a:r>
              <a:rPr lang="en-US" dirty="0" err="1" smtClean="0"/>
              <a:t>ButtonBar</a:t>
            </a:r>
            <a:r>
              <a:rPr lang="en-US" dirty="0" smtClean="0"/>
              <a:t> </a:t>
            </a:r>
          </a:p>
          <a:p>
            <a:pPr marL="171450" indent="-171450">
              <a:buFont typeface="Arial" panose="020B0604020202020204" pitchFamily="34" charset="0"/>
              <a:buChar char="•"/>
            </a:pPr>
            <a:r>
              <a:rPr lang="en-US" dirty="0" err="1" smtClean="0"/>
              <a:t>TextField</a:t>
            </a:r>
            <a:r>
              <a:rPr lang="en-US" dirty="0" smtClean="0"/>
              <a:t> </a:t>
            </a:r>
          </a:p>
          <a:p>
            <a:pPr marL="171450" indent="-171450">
              <a:buFont typeface="Arial" panose="020B0604020202020204" pitchFamily="34" charset="0"/>
              <a:buChar char="•"/>
            </a:pPr>
            <a:r>
              <a:rPr lang="en-US" dirty="0" smtClean="0"/>
              <a:t>Checkbox </a:t>
            </a:r>
          </a:p>
          <a:p>
            <a:pPr marL="171450" indent="-171450">
              <a:buFont typeface="Arial" panose="020B0604020202020204" pitchFamily="34" charset="0"/>
              <a:buChar char="•"/>
            </a:pPr>
            <a:r>
              <a:rPr lang="en-US" dirty="0" smtClean="0"/>
              <a:t>Radio </a:t>
            </a:r>
          </a:p>
          <a:p>
            <a:pPr marL="171450" indent="-171450">
              <a:buFont typeface="Arial" panose="020B0604020202020204" pitchFamily="34" charset="0"/>
              <a:buChar char="•"/>
            </a:pPr>
            <a:r>
              <a:rPr lang="en-US" dirty="0" smtClean="0"/>
              <a:t>Switch </a:t>
            </a:r>
          </a:p>
          <a:p>
            <a:pPr marL="171450" indent="-171450">
              <a:buFont typeface="Arial" panose="020B0604020202020204" pitchFamily="34" charset="0"/>
              <a:buChar char="•"/>
            </a:pPr>
            <a:r>
              <a:rPr lang="en-US" dirty="0" smtClean="0"/>
              <a:t>Slider </a:t>
            </a:r>
          </a:p>
          <a:p>
            <a:pPr marL="171450" indent="-171450">
              <a:buFont typeface="Arial" panose="020B0604020202020204" pitchFamily="34" charset="0"/>
              <a:buChar char="•"/>
            </a:pPr>
            <a:r>
              <a:rPr lang="en-US" dirty="0" smtClean="0"/>
              <a:t>Date &amp; Time Pickers </a:t>
            </a:r>
          </a:p>
          <a:p>
            <a:pPr marL="171450" indent="-171450">
              <a:buFont typeface="Arial" panose="020B0604020202020204" pitchFamily="34" charset="0"/>
              <a:buChar char="•"/>
            </a:pPr>
            <a:r>
              <a:rPr lang="en-US" dirty="0" err="1" smtClean="0"/>
              <a:t>SimpleDialog</a:t>
            </a:r>
            <a:r>
              <a:rPr lang="en-US" dirty="0" smtClean="0"/>
              <a:t> </a:t>
            </a:r>
          </a:p>
          <a:p>
            <a:pPr marL="171450" indent="-171450">
              <a:buFont typeface="Arial" panose="020B0604020202020204" pitchFamily="34" charset="0"/>
              <a:buChar char="•"/>
            </a:pPr>
            <a:r>
              <a:rPr lang="en-US" dirty="0" err="1" smtClean="0"/>
              <a:t>AlertDialog</a:t>
            </a:r>
            <a:endParaRPr lang="en-US" dirty="0" smtClean="0"/>
          </a:p>
          <a:p>
            <a:pPr marL="0" indent="0">
              <a:buFont typeface="Arial" panose="020B0604020202020204" pitchFamily="34" charset="0"/>
              <a:buNone/>
            </a:pPr>
            <a:endParaRPr lang="en-US"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Some of the most used </a:t>
            </a:r>
            <a:r>
              <a:rPr lang="en-US" dirty="0" err="1" smtClean="0"/>
              <a:t>Cuppertino</a:t>
            </a:r>
            <a:r>
              <a:rPr lang="en-US" baseline="0" dirty="0" smtClean="0"/>
              <a:t> </a:t>
            </a:r>
            <a:r>
              <a:rPr lang="en-US" dirty="0" smtClean="0"/>
              <a:t>widgets are as follows: (iOS)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CupertinoButton</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CupertinoPicker</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CupertinoDatePicker</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CupertinoTimerPicker</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CupertinoNavigationBar</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CupertinoTabBar</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CupertinoTabScaffold</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CupertinoTabView</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CupertinoTextField</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CupertinoDialog</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CupertinoDialogAction</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CupertinoFullscreenDialogTransition</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CupertinoPageScaffold</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CupertinoPageTransition</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CupertinoActionSheet</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CupertinoActivityIndicator</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CupertinoAlertDialog</a:t>
            </a:r>
            <a:r>
              <a:rPr lang="en-US" dirty="0" smtClean="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CupertinoPopupSurface</a:t>
            </a:r>
            <a:endParaRPr lang="en-US" dirty="0" smtClean="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6FAC2F8-3090-44C4-8DA7-5126D3AA265B}" type="slidenum">
              <a:rPr lang="en-US" smtClean="0"/>
              <a:t>8</a:t>
            </a:fld>
            <a:endParaRPr lang="en-US"/>
          </a:p>
        </p:txBody>
      </p:sp>
    </p:spTree>
    <p:extLst>
      <p:ext uri="{BB962C8B-B14F-4D97-AF65-F5344CB8AC3E}">
        <p14:creationId xmlns:p14="http://schemas.microsoft.com/office/powerpoint/2010/main" val="702267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important properties of the Text widget are as follows: </a:t>
            </a:r>
          </a:p>
          <a:p>
            <a:endParaRPr lang="en-US" dirty="0" smtClean="0"/>
          </a:p>
          <a:p>
            <a:r>
              <a:rPr lang="en-US" dirty="0" smtClean="0"/>
              <a:t> </a:t>
            </a:r>
            <a:r>
              <a:rPr lang="en-US" b="1" dirty="0" err="1" smtClean="0"/>
              <a:t>maxLines</a:t>
            </a:r>
            <a:r>
              <a:rPr lang="en-US" dirty="0" smtClean="0"/>
              <a:t>, </a:t>
            </a:r>
            <a:r>
              <a:rPr lang="en-US" dirty="0" err="1" smtClean="0"/>
              <a:t>int</a:t>
            </a:r>
            <a:r>
              <a:rPr lang="en-US" dirty="0" smtClean="0"/>
              <a:t>: Maximum number of lines to show </a:t>
            </a:r>
          </a:p>
          <a:p>
            <a:r>
              <a:rPr lang="en-US" dirty="0" smtClean="0"/>
              <a:t> </a:t>
            </a:r>
            <a:r>
              <a:rPr lang="en-US" b="1" dirty="0" smtClean="0"/>
              <a:t>overflow</a:t>
            </a:r>
            <a:r>
              <a:rPr lang="en-US" dirty="0" smtClean="0"/>
              <a:t>, </a:t>
            </a:r>
            <a:r>
              <a:rPr lang="en-US" dirty="0" err="1" smtClean="0"/>
              <a:t>TextOverFlow</a:t>
            </a:r>
            <a:r>
              <a:rPr lang="en-US" dirty="0" smtClean="0"/>
              <a:t>: Specify how visual overflow is handled using </a:t>
            </a:r>
            <a:r>
              <a:rPr lang="en-US" dirty="0" err="1" smtClean="0"/>
              <a:t>TextOverFlow</a:t>
            </a:r>
            <a:r>
              <a:rPr lang="en-US" dirty="0" smtClean="0"/>
              <a:t> class </a:t>
            </a:r>
          </a:p>
          <a:p>
            <a:r>
              <a:rPr lang="en-US" dirty="0" smtClean="0"/>
              <a:t> </a:t>
            </a:r>
            <a:r>
              <a:rPr lang="en-US" b="1" dirty="0" smtClean="0"/>
              <a:t>style</a:t>
            </a:r>
            <a:r>
              <a:rPr lang="en-US" dirty="0" smtClean="0"/>
              <a:t>, </a:t>
            </a:r>
            <a:r>
              <a:rPr lang="en-US" dirty="0" err="1" smtClean="0"/>
              <a:t>TextStyle</a:t>
            </a:r>
            <a:r>
              <a:rPr lang="en-US" dirty="0" smtClean="0"/>
              <a:t>: Specify the style of the string using </a:t>
            </a:r>
            <a:r>
              <a:rPr lang="en-US" dirty="0" err="1" smtClean="0"/>
              <a:t>TextStyle</a:t>
            </a:r>
            <a:r>
              <a:rPr lang="en-US" dirty="0" smtClean="0"/>
              <a:t> class </a:t>
            </a:r>
          </a:p>
          <a:p>
            <a:r>
              <a:rPr lang="en-US" dirty="0" smtClean="0"/>
              <a:t> </a:t>
            </a:r>
            <a:r>
              <a:rPr lang="en-US" b="1" dirty="0" err="1" smtClean="0"/>
              <a:t>textAlign</a:t>
            </a:r>
            <a:r>
              <a:rPr lang="en-US" dirty="0" smtClean="0"/>
              <a:t>, </a:t>
            </a:r>
            <a:r>
              <a:rPr lang="en-US" dirty="0" err="1" smtClean="0"/>
              <a:t>TextAlign</a:t>
            </a:r>
            <a:r>
              <a:rPr lang="en-US" dirty="0" smtClean="0"/>
              <a:t>: Alignment of the text like right, left, justify, etc., using </a:t>
            </a:r>
            <a:r>
              <a:rPr lang="en-US" dirty="0" err="1" smtClean="0"/>
              <a:t>TextAlign</a:t>
            </a:r>
            <a:r>
              <a:rPr lang="en-US" dirty="0" smtClean="0"/>
              <a:t> class </a:t>
            </a:r>
          </a:p>
          <a:p>
            <a:r>
              <a:rPr lang="en-US" dirty="0" smtClean="0"/>
              <a:t> </a:t>
            </a:r>
            <a:r>
              <a:rPr lang="en-US" b="1" dirty="0" err="1" smtClean="0"/>
              <a:t>textDirection</a:t>
            </a:r>
            <a:r>
              <a:rPr lang="en-US" dirty="0" smtClean="0"/>
              <a:t>, </a:t>
            </a:r>
            <a:r>
              <a:rPr lang="en-US" dirty="0" err="1" smtClean="0"/>
              <a:t>TextDirection</a:t>
            </a:r>
            <a:r>
              <a:rPr lang="en-US" dirty="0" smtClean="0"/>
              <a:t>: Direction of text to flow, either left-to-right or </a:t>
            </a:r>
            <a:r>
              <a:rPr lang="en-US" dirty="0" err="1" smtClean="0"/>
              <a:t>rightto</a:t>
            </a:r>
            <a:r>
              <a:rPr lang="en-US" dirty="0" smtClean="0"/>
              <a:t>-left</a:t>
            </a:r>
            <a:endParaRPr lang="en-US" dirty="0"/>
          </a:p>
        </p:txBody>
      </p:sp>
      <p:sp>
        <p:nvSpPr>
          <p:cNvPr id="4" name="Slide Number Placeholder 3"/>
          <p:cNvSpPr>
            <a:spLocks noGrp="1"/>
          </p:cNvSpPr>
          <p:nvPr>
            <p:ph type="sldNum" sz="quarter" idx="10"/>
          </p:nvPr>
        </p:nvSpPr>
        <p:spPr/>
        <p:txBody>
          <a:bodyPr/>
          <a:lstStyle/>
          <a:p>
            <a:fld id="{36FAC2F8-3090-44C4-8DA7-5126D3AA265B}" type="slidenum">
              <a:rPr lang="en-US" smtClean="0"/>
              <a:t>12</a:t>
            </a:fld>
            <a:endParaRPr lang="en-US"/>
          </a:p>
        </p:txBody>
      </p:sp>
    </p:spTree>
    <p:extLst>
      <p:ext uri="{BB962C8B-B14F-4D97-AF65-F5344CB8AC3E}">
        <p14:creationId xmlns:p14="http://schemas.microsoft.com/office/powerpoint/2010/main" val="3925420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important properties of the Image widget are as follows: </a:t>
            </a:r>
          </a:p>
          <a:p>
            <a:endParaRPr lang="en-US" dirty="0" smtClean="0"/>
          </a:p>
          <a:p>
            <a:r>
              <a:rPr lang="en-US" dirty="0" smtClean="0"/>
              <a:t> </a:t>
            </a:r>
            <a:r>
              <a:rPr lang="en-US" b="1" dirty="0" smtClean="0"/>
              <a:t>image</a:t>
            </a:r>
            <a:r>
              <a:rPr lang="en-US" dirty="0" smtClean="0"/>
              <a:t>, </a:t>
            </a:r>
            <a:r>
              <a:rPr lang="en-US" dirty="0" err="1" smtClean="0"/>
              <a:t>ImageProvider</a:t>
            </a:r>
            <a:r>
              <a:rPr lang="en-US" dirty="0" smtClean="0"/>
              <a:t>: Actual image to load </a:t>
            </a:r>
          </a:p>
          <a:p>
            <a:r>
              <a:rPr lang="en-US" dirty="0" smtClean="0"/>
              <a:t> </a:t>
            </a:r>
            <a:r>
              <a:rPr lang="en-US" b="1" dirty="0" smtClean="0"/>
              <a:t>width</a:t>
            </a:r>
            <a:r>
              <a:rPr lang="en-US" dirty="0" smtClean="0"/>
              <a:t>, double - Width of the image </a:t>
            </a:r>
          </a:p>
          <a:p>
            <a:r>
              <a:rPr lang="en-US" dirty="0" smtClean="0"/>
              <a:t> </a:t>
            </a:r>
            <a:r>
              <a:rPr lang="en-US" b="1" dirty="0" smtClean="0"/>
              <a:t>height</a:t>
            </a:r>
            <a:r>
              <a:rPr lang="en-US" dirty="0" smtClean="0"/>
              <a:t>, double - Height of the image </a:t>
            </a:r>
          </a:p>
          <a:p>
            <a:r>
              <a:rPr lang="en-US" dirty="0" smtClean="0"/>
              <a:t> </a:t>
            </a:r>
            <a:r>
              <a:rPr lang="en-US" b="1" dirty="0" smtClean="0"/>
              <a:t>alignment</a:t>
            </a:r>
            <a:r>
              <a:rPr lang="en-US" dirty="0" smtClean="0"/>
              <a:t>, </a:t>
            </a:r>
            <a:r>
              <a:rPr lang="en-US" dirty="0" err="1" smtClean="0"/>
              <a:t>AlignmentGeometry</a:t>
            </a:r>
            <a:r>
              <a:rPr lang="en-US" dirty="0" smtClean="0"/>
              <a:t> - How to align the image within its bounds</a:t>
            </a:r>
            <a:endParaRPr lang="en-US" dirty="0"/>
          </a:p>
        </p:txBody>
      </p:sp>
      <p:sp>
        <p:nvSpPr>
          <p:cNvPr id="4" name="Slide Number Placeholder 3"/>
          <p:cNvSpPr>
            <a:spLocks noGrp="1"/>
          </p:cNvSpPr>
          <p:nvPr>
            <p:ph type="sldNum" sz="quarter" idx="10"/>
          </p:nvPr>
        </p:nvSpPr>
        <p:spPr/>
        <p:txBody>
          <a:bodyPr/>
          <a:lstStyle/>
          <a:p>
            <a:fld id="{36FAC2F8-3090-44C4-8DA7-5126D3AA265B}" type="slidenum">
              <a:rPr lang="en-US" smtClean="0"/>
              <a:t>15</a:t>
            </a:fld>
            <a:endParaRPr lang="en-US"/>
          </a:p>
        </p:txBody>
      </p:sp>
    </p:spTree>
    <p:extLst>
      <p:ext uri="{BB962C8B-B14F-4D97-AF65-F5344CB8AC3E}">
        <p14:creationId xmlns:p14="http://schemas.microsoft.com/office/powerpoint/2010/main" val="3469871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more Single Child Widgets</a:t>
            </a:r>
          </a:p>
          <a:p>
            <a:endParaRPr lang="en-US" dirty="0" smtClean="0"/>
          </a:p>
          <a:p>
            <a:r>
              <a:rPr lang="en-US" dirty="0" smtClean="0"/>
              <a:t> </a:t>
            </a:r>
            <a:r>
              <a:rPr lang="en-US" dirty="0" err="1" smtClean="0"/>
              <a:t>ConstrainedBox</a:t>
            </a:r>
            <a:r>
              <a:rPr lang="en-US" dirty="0" smtClean="0"/>
              <a:t> </a:t>
            </a:r>
          </a:p>
          <a:p>
            <a:r>
              <a:rPr lang="en-US" dirty="0" smtClean="0"/>
              <a:t> Baseline </a:t>
            </a:r>
          </a:p>
          <a:p>
            <a:r>
              <a:rPr lang="en-US" dirty="0" smtClean="0"/>
              <a:t> </a:t>
            </a:r>
            <a:r>
              <a:rPr lang="en-US" dirty="0" err="1" smtClean="0"/>
              <a:t>FractinallySizedBox</a:t>
            </a:r>
            <a:r>
              <a:rPr lang="en-US" dirty="0" smtClean="0"/>
              <a:t> </a:t>
            </a:r>
          </a:p>
          <a:p>
            <a:r>
              <a:rPr lang="en-US" dirty="0" smtClean="0"/>
              <a:t> </a:t>
            </a:r>
            <a:r>
              <a:rPr lang="en-US" dirty="0" err="1" smtClean="0"/>
              <a:t>IntrinsicHeight</a:t>
            </a:r>
            <a:r>
              <a:rPr lang="en-US" dirty="0" smtClean="0"/>
              <a:t> </a:t>
            </a:r>
          </a:p>
          <a:p>
            <a:r>
              <a:rPr lang="en-US" dirty="0" smtClean="0"/>
              <a:t> </a:t>
            </a:r>
            <a:r>
              <a:rPr lang="en-US" dirty="0" err="1" smtClean="0"/>
              <a:t>IntrinsicWidth</a:t>
            </a:r>
            <a:r>
              <a:rPr lang="en-US" dirty="0" smtClean="0"/>
              <a:t> </a:t>
            </a:r>
          </a:p>
          <a:p>
            <a:r>
              <a:rPr lang="en-US" dirty="0" smtClean="0"/>
              <a:t> </a:t>
            </a:r>
            <a:r>
              <a:rPr lang="en-US" dirty="0" err="1" smtClean="0"/>
              <a:t>LiimitedBox</a:t>
            </a:r>
            <a:r>
              <a:rPr lang="en-US" dirty="0" smtClean="0"/>
              <a:t> </a:t>
            </a:r>
          </a:p>
          <a:p>
            <a:r>
              <a:rPr lang="en-US" dirty="0" smtClean="0"/>
              <a:t> </a:t>
            </a:r>
            <a:r>
              <a:rPr lang="en-US" dirty="0" err="1" smtClean="0"/>
              <a:t>OffStage</a:t>
            </a:r>
            <a:r>
              <a:rPr lang="en-US" dirty="0" smtClean="0"/>
              <a:t> </a:t>
            </a:r>
          </a:p>
          <a:p>
            <a:r>
              <a:rPr lang="en-US" dirty="0" smtClean="0"/>
              <a:t> </a:t>
            </a:r>
            <a:r>
              <a:rPr lang="en-US" dirty="0" err="1" smtClean="0"/>
              <a:t>OverflowBox</a:t>
            </a:r>
            <a:r>
              <a:rPr lang="en-US" dirty="0" smtClean="0"/>
              <a:t> </a:t>
            </a:r>
          </a:p>
          <a:p>
            <a:r>
              <a:rPr lang="en-US" dirty="0" smtClean="0"/>
              <a:t> </a:t>
            </a:r>
            <a:r>
              <a:rPr lang="en-US" dirty="0" err="1" smtClean="0"/>
              <a:t>SizedBox</a:t>
            </a:r>
            <a:r>
              <a:rPr lang="en-US" dirty="0" smtClean="0"/>
              <a:t> </a:t>
            </a:r>
          </a:p>
          <a:p>
            <a:r>
              <a:rPr lang="en-US" dirty="0" smtClean="0"/>
              <a:t> </a:t>
            </a:r>
            <a:r>
              <a:rPr lang="en-US" dirty="0" err="1" smtClean="0"/>
              <a:t>SizedOverflowBox</a:t>
            </a:r>
            <a:r>
              <a:rPr lang="en-US" dirty="0" smtClean="0"/>
              <a:t> </a:t>
            </a:r>
          </a:p>
          <a:p>
            <a:r>
              <a:rPr lang="en-US" dirty="0" smtClean="0"/>
              <a:t> Transform </a:t>
            </a:r>
          </a:p>
          <a:p>
            <a:r>
              <a:rPr lang="en-US" dirty="0" smtClean="0"/>
              <a:t> </a:t>
            </a:r>
            <a:r>
              <a:rPr lang="en-US" dirty="0" err="1" smtClean="0"/>
              <a:t>CustomSingleChildLayout</a:t>
            </a:r>
            <a:endParaRPr lang="en-US" dirty="0"/>
          </a:p>
        </p:txBody>
      </p:sp>
      <p:sp>
        <p:nvSpPr>
          <p:cNvPr id="4" name="Slide Number Placeholder 3"/>
          <p:cNvSpPr>
            <a:spLocks noGrp="1"/>
          </p:cNvSpPr>
          <p:nvPr>
            <p:ph type="sldNum" sz="quarter" idx="10"/>
          </p:nvPr>
        </p:nvSpPr>
        <p:spPr/>
        <p:txBody>
          <a:bodyPr/>
          <a:lstStyle/>
          <a:p>
            <a:fld id="{36FAC2F8-3090-44C4-8DA7-5126D3AA265B}" type="slidenum">
              <a:rPr lang="en-US" smtClean="0"/>
              <a:t>24</a:t>
            </a:fld>
            <a:endParaRPr lang="en-US"/>
          </a:p>
        </p:txBody>
      </p:sp>
    </p:spTree>
    <p:extLst>
      <p:ext uri="{BB962C8B-B14F-4D97-AF65-F5344CB8AC3E}">
        <p14:creationId xmlns:p14="http://schemas.microsoft.com/office/powerpoint/2010/main" val="851626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Observations: Please observe the following in the code: </a:t>
            </a:r>
          </a:p>
          <a:p>
            <a:endParaRPr lang="en-US" dirty="0" smtClean="0"/>
          </a:p>
          <a:p>
            <a:r>
              <a:rPr lang="en-US" dirty="0" smtClean="0"/>
              <a:t> </a:t>
            </a:r>
            <a:r>
              <a:rPr lang="en-US" dirty="0" err="1" smtClean="0"/>
              <a:t>ProductBox</a:t>
            </a:r>
            <a:r>
              <a:rPr lang="en-US" dirty="0" smtClean="0"/>
              <a:t> has used four arguments as specified below: </a:t>
            </a:r>
          </a:p>
          <a:p>
            <a:r>
              <a:rPr lang="en-US" dirty="0" smtClean="0"/>
              <a:t>	o name - Product name </a:t>
            </a:r>
          </a:p>
          <a:p>
            <a:r>
              <a:rPr lang="en-US" dirty="0" smtClean="0"/>
              <a:t>	o description - Product description </a:t>
            </a:r>
          </a:p>
          <a:p>
            <a:r>
              <a:rPr lang="en-US" dirty="0" smtClean="0"/>
              <a:t>	o price - Price of the product </a:t>
            </a:r>
          </a:p>
          <a:p>
            <a:r>
              <a:rPr lang="en-US" dirty="0" smtClean="0"/>
              <a:t>	o image - Image of the product </a:t>
            </a:r>
          </a:p>
          <a:p>
            <a:endParaRPr lang="en-US" dirty="0" smtClean="0"/>
          </a:p>
          <a:p>
            <a:r>
              <a:rPr lang="en-US" dirty="0" smtClean="0"/>
              <a:t> </a:t>
            </a:r>
            <a:r>
              <a:rPr lang="en-US" dirty="0" err="1" smtClean="0"/>
              <a:t>ProductBox</a:t>
            </a:r>
            <a:r>
              <a:rPr lang="en-US" dirty="0" smtClean="0"/>
              <a:t> uses seven build-in widgets as specified below: </a:t>
            </a:r>
          </a:p>
          <a:p>
            <a:r>
              <a:rPr lang="en-US" dirty="0" smtClean="0"/>
              <a:t>	o Container </a:t>
            </a:r>
          </a:p>
          <a:p>
            <a:r>
              <a:rPr lang="en-US" dirty="0" smtClean="0"/>
              <a:t>	o Expanded </a:t>
            </a:r>
          </a:p>
          <a:p>
            <a:r>
              <a:rPr lang="en-US" dirty="0" smtClean="0"/>
              <a:t>	o Row </a:t>
            </a:r>
          </a:p>
          <a:p>
            <a:r>
              <a:rPr lang="en-US" dirty="0" smtClean="0"/>
              <a:t>	o Column </a:t>
            </a:r>
          </a:p>
          <a:p>
            <a:r>
              <a:rPr lang="en-US" dirty="0" smtClean="0"/>
              <a:t>	o Card </a:t>
            </a:r>
          </a:p>
          <a:p>
            <a:r>
              <a:rPr lang="en-US" dirty="0" smtClean="0"/>
              <a:t>	o Text </a:t>
            </a:r>
          </a:p>
          <a:p>
            <a:r>
              <a:rPr lang="en-US" dirty="0" smtClean="0"/>
              <a:t>	o Image</a:t>
            </a:r>
          </a:p>
          <a:p>
            <a:endParaRPr lang="en-US" dirty="0" smtClean="0"/>
          </a:p>
          <a:p>
            <a:r>
              <a:rPr lang="en-US" dirty="0" smtClean="0"/>
              <a:t>Code:</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class </a:t>
            </a:r>
            <a:r>
              <a:rPr lang="en-US" dirty="0" err="1" smtClean="0"/>
              <a:t>ProductBox</a:t>
            </a:r>
            <a:r>
              <a:rPr lang="en-US" dirty="0" smtClean="0"/>
              <a:t> extends </a:t>
            </a:r>
            <a:r>
              <a:rPr lang="en-US" dirty="0" err="1" smtClean="0"/>
              <a:t>StatelessWidget</a:t>
            </a:r>
            <a:r>
              <a:rPr lang="en-US" dirty="0" smtClean="0"/>
              <a:t> { </a:t>
            </a:r>
            <a:r>
              <a:rPr lang="en-US" dirty="0" err="1" smtClean="0"/>
              <a:t>ProductBox</a:t>
            </a:r>
            <a:r>
              <a:rPr lang="en-US" dirty="0" smtClean="0"/>
              <a:t>({Key </a:t>
            </a:r>
            <a:r>
              <a:rPr lang="en-US" dirty="0" err="1" smtClean="0"/>
              <a:t>key</a:t>
            </a:r>
            <a:r>
              <a:rPr lang="en-US" dirty="0" smtClean="0"/>
              <a:t>, this.name, </a:t>
            </a:r>
            <a:r>
              <a:rPr lang="en-US" dirty="0" err="1" smtClean="0"/>
              <a:t>this.description</a:t>
            </a:r>
            <a:r>
              <a:rPr lang="en-US" dirty="0" smtClean="0"/>
              <a:t>, </a:t>
            </a:r>
            <a:r>
              <a:rPr lang="en-US" dirty="0" err="1" smtClean="0"/>
              <a:t>this.price</a:t>
            </a:r>
            <a:r>
              <a:rPr lang="en-US" dirty="0" smtClean="0"/>
              <a:t>, </a:t>
            </a:r>
            <a:r>
              <a:rPr lang="en-US" dirty="0" err="1" smtClean="0"/>
              <a:t>this.image</a:t>
            </a:r>
            <a:r>
              <a:rPr lang="en-US" dirty="0" smtClean="0"/>
              <a:t>}) : super(key: key); final String name; final String description; final </a:t>
            </a:r>
            <a:r>
              <a:rPr lang="en-US" dirty="0" err="1" smtClean="0"/>
              <a:t>int</a:t>
            </a:r>
            <a:r>
              <a:rPr lang="en-US" dirty="0" smtClean="0"/>
              <a:t> price; final String image; Widget build(</a:t>
            </a:r>
            <a:r>
              <a:rPr lang="en-US" dirty="0" err="1" smtClean="0"/>
              <a:t>BuildContext</a:t>
            </a:r>
            <a:r>
              <a:rPr lang="en-US" dirty="0" smtClean="0"/>
              <a:t> context) { return Container( padding: </a:t>
            </a:r>
            <a:r>
              <a:rPr lang="en-US" dirty="0" err="1" smtClean="0"/>
              <a:t>EdgeInsets.all</a:t>
            </a:r>
            <a:r>
              <a:rPr lang="en-US" dirty="0" smtClean="0"/>
              <a:t>(2), height: 120, child: Card( child: Row( </a:t>
            </a:r>
            <a:r>
              <a:rPr lang="en-US" dirty="0" err="1" smtClean="0"/>
              <a:t>mainAxisAlignment</a:t>
            </a:r>
            <a:r>
              <a:rPr lang="en-US" dirty="0" smtClean="0"/>
              <a:t>: </a:t>
            </a:r>
            <a:r>
              <a:rPr lang="en-US" dirty="0" err="1" smtClean="0"/>
              <a:t>MainAxisAlignment.spaceEvenly</a:t>
            </a:r>
            <a:r>
              <a:rPr lang="en-US" dirty="0" smtClean="0"/>
              <a:t>, children: [ </a:t>
            </a:r>
            <a:r>
              <a:rPr lang="en-US" dirty="0" err="1" smtClean="0"/>
              <a:t>Image.asset</a:t>
            </a:r>
            <a:r>
              <a:rPr lang="en-US" dirty="0" smtClean="0"/>
              <a:t>("assets/</a:t>
            </a:r>
            <a:r>
              <a:rPr lang="en-US" dirty="0" err="1" smtClean="0"/>
              <a:t>appimages</a:t>
            </a:r>
            <a:r>
              <a:rPr lang="en-US" dirty="0" smtClean="0"/>
              <a:t>/" + image), Expanded( child: Container( padding: </a:t>
            </a:r>
            <a:r>
              <a:rPr lang="en-US" dirty="0" err="1" smtClean="0"/>
              <a:t>EdgeInsets.all</a:t>
            </a:r>
            <a:r>
              <a:rPr lang="en-US" dirty="0" smtClean="0"/>
              <a:t>(5), child: Column( </a:t>
            </a:r>
            <a:r>
              <a:rPr lang="en-US" dirty="0" err="1" smtClean="0"/>
              <a:t>mainAxisAlignment</a:t>
            </a:r>
            <a:r>
              <a:rPr lang="en-US" dirty="0" smtClean="0"/>
              <a:t>: </a:t>
            </a:r>
            <a:r>
              <a:rPr lang="en-US" dirty="0" err="1" smtClean="0"/>
              <a:t>MainAxisAlignment.spaceEvenly</a:t>
            </a:r>
            <a:r>
              <a:rPr lang="en-US" dirty="0" smtClean="0"/>
              <a:t>, children: [ Text(this.name, style: </a:t>
            </a:r>
            <a:r>
              <a:rPr lang="en-US" dirty="0" err="1" smtClean="0"/>
              <a:t>TextStyle</a:t>
            </a:r>
            <a:r>
              <a:rPr lang="en-US" dirty="0" smtClean="0"/>
              <a:t>(</a:t>
            </a:r>
            <a:r>
              <a:rPr lang="en-US" dirty="0" err="1" smtClean="0"/>
              <a:t>fontWeight</a:t>
            </a:r>
            <a:r>
              <a:rPr lang="en-US" dirty="0" smtClean="0"/>
              <a:t>: </a:t>
            </a:r>
            <a:r>
              <a:rPr lang="en-US" dirty="0" err="1" smtClean="0"/>
              <a:t>FontWeight.bold</a:t>
            </a:r>
            <a:r>
              <a:rPr lang="en-US" dirty="0" smtClean="0"/>
              <a:t>)), Text(</a:t>
            </a:r>
            <a:r>
              <a:rPr lang="en-US" dirty="0" err="1" smtClean="0"/>
              <a:t>this.description</a:t>
            </a:r>
            <a:r>
              <a:rPr lang="en-US" dirty="0" smtClean="0"/>
              <a:t>), Text("Price: " + </a:t>
            </a:r>
            <a:r>
              <a:rPr lang="en-US" dirty="0" err="1" smtClean="0"/>
              <a:t>this.price.toString</a:t>
            </a:r>
            <a:r>
              <a:rPr lang="en-US" dirty="0" smtClean="0"/>
              <a:t>()), ], ))) ]))); } }</a:t>
            </a:r>
          </a:p>
          <a:p>
            <a:endParaRPr lang="en-US" dirty="0" smtClean="0"/>
          </a:p>
        </p:txBody>
      </p:sp>
      <p:sp>
        <p:nvSpPr>
          <p:cNvPr id="4" name="Slide Number Placeholder 3"/>
          <p:cNvSpPr>
            <a:spLocks noGrp="1"/>
          </p:cNvSpPr>
          <p:nvPr>
            <p:ph type="sldNum" sz="quarter" idx="10"/>
          </p:nvPr>
        </p:nvSpPr>
        <p:spPr/>
        <p:txBody>
          <a:bodyPr/>
          <a:lstStyle/>
          <a:p>
            <a:fld id="{36FAC2F8-3090-44C4-8DA7-5126D3AA265B}" type="slidenum">
              <a:rPr lang="en-US" smtClean="0"/>
              <a:t>27</a:t>
            </a:fld>
            <a:endParaRPr lang="en-US"/>
          </a:p>
        </p:txBody>
      </p:sp>
    </p:spTree>
    <p:extLst>
      <p:ext uri="{BB962C8B-B14F-4D97-AF65-F5344CB8AC3E}">
        <p14:creationId xmlns:p14="http://schemas.microsoft.com/office/powerpoint/2010/main" val="3597110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With </a:t>
            </a:r>
            <a:r>
              <a:rPr lang="en-US" dirty="0" err="1" smtClean="0"/>
              <a:t>shrinkWrap</a:t>
            </a:r>
            <a:r>
              <a:rPr lang="en-US" dirty="0" smtClean="0"/>
              <a:t>: true</a:t>
            </a:r>
            <a:r>
              <a:rPr lang="en-US" sz="1200" b="0" i="0" kern="1200" dirty="0" smtClean="0">
                <a:solidFill>
                  <a:schemeClr val="tx1"/>
                </a:solidFill>
                <a:effectLst/>
                <a:latin typeface="+mn-lt"/>
                <a:ea typeface="+mn-ea"/>
                <a:cs typeface="+mn-cs"/>
              </a:rPr>
              <a:t>, you can change this behavior so that the </a:t>
            </a:r>
            <a:r>
              <a:rPr lang="en-US" dirty="0" err="1" smtClean="0"/>
              <a:t>ListView</a:t>
            </a:r>
            <a:r>
              <a:rPr lang="en-US" sz="1200" b="0" i="0" kern="1200" dirty="0" smtClean="0">
                <a:solidFill>
                  <a:schemeClr val="tx1"/>
                </a:solidFill>
                <a:effectLst/>
                <a:latin typeface="+mn-lt"/>
                <a:ea typeface="+mn-ea"/>
                <a:cs typeface="+mn-cs"/>
              </a:rPr>
              <a:t> only occupies the space it needs</a:t>
            </a:r>
            <a:endParaRPr lang="en-US" dirty="0"/>
          </a:p>
        </p:txBody>
      </p:sp>
      <p:sp>
        <p:nvSpPr>
          <p:cNvPr id="4" name="Slide Number Placeholder 3"/>
          <p:cNvSpPr>
            <a:spLocks noGrp="1"/>
          </p:cNvSpPr>
          <p:nvPr>
            <p:ph type="sldNum" sz="quarter" idx="10"/>
          </p:nvPr>
        </p:nvSpPr>
        <p:spPr/>
        <p:txBody>
          <a:bodyPr/>
          <a:lstStyle/>
          <a:p>
            <a:fld id="{36FAC2F8-3090-44C4-8DA7-5126D3AA265B}" type="slidenum">
              <a:rPr lang="en-US" smtClean="0"/>
              <a:t>30</a:t>
            </a:fld>
            <a:endParaRPr lang="en-US"/>
          </a:p>
        </p:txBody>
      </p:sp>
    </p:spTree>
    <p:extLst>
      <p:ext uri="{BB962C8B-B14F-4D97-AF65-F5344CB8AC3E}">
        <p14:creationId xmlns:p14="http://schemas.microsoft.com/office/powerpoint/2010/main" val="2584884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EA7899-1F6A-4853-BD93-82574E0330C5}"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53030-EA6C-423F-89F6-90EEDCB34CA0}" type="slidenum">
              <a:rPr lang="en-US" smtClean="0"/>
              <a:t>‹#›</a:t>
            </a:fld>
            <a:endParaRPr lang="en-US"/>
          </a:p>
        </p:txBody>
      </p:sp>
    </p:spTree>
    <p:extLst>
      <p:ext uri="{BB962C8B-B14F-4D97-AF65-F5344CB8AC3E}">
        <p14:creationId xmlns:p14="http://schemas.microsoft.com/office/powerpoint/2010/main" val="3163344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EA7899-1F6A-4853-BD93-82574E0330C5}"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53030-EA6C-423F-89F6-90EEDCB34CA0}" type="slidenum">
              <a:rPr lang="en-US" smtClean="0"/>
              <a:t>‹#›</a:t>
            </a:fld>
            <a:endParaRPr lang="en-US"/>
          </a:p>
        </p:txBody>
      </p:sp>
    </p:spTree>
    <p:extLst>
      <p:ext uri="{BB962C8B-B14F-4D97-AF65-F5344CB8AC3E}">
        <p14:creationId xmlns:p14="http://schemas.microsoft.com/office/powerpoint/2010/main" val="635635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EA7899-1F6A-4853-BD93-82574E0330C5}"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53030-EA6C-423F-89F6-90EEDCB34CA0}" type="slidenum">
              <a:rPr lang="en-US" smtClean="0"/>
              <a:t>‹#›</a:t>
            </a:fld>
            <a:endParaRPr lang="en-US"/>
          </a:p>
        </p:txBody>
      </p:sp>
    </p:spTree>
    <p:extLst>
      <p:ext uri="{BB962C8B-B14F-4D97-AF65-F5344CB8AC3E}">
        <p14:creationId xmlns:p14="http://schemas.microsoft.com/office/powerpoint/2010/main" val="824719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EA7899-1F6A-4853-BD93-82574E0330C5}"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53030-EA6C-423F-89F6-90EEDCB34CA0}" type="slidenum">
              <a:rPr lang="en-US" smtClean="0"/>
              <a:t>‹#›</a:t>
            </a:fld>
            <a:endParaRPr lang="en-US"/>
          </a:p>
        </p:txBody>
      </p:sp>
    </p:spTree>
    <p:extLst>
      <p:ext uri="{BB962C8B-B14F-4D97-AF65-F5344CB8AC3E}">
        <p14:creationId xmlns:p14="http://schemas.microsoft.com/office/powerpoint/2010/main" val="414083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EA7899-1F6A-4853-BD93-82574E0330C5}"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53030-EA6C-423F-89F6-90EEDCB34CA0}" type="slidenum">
              <a:rPr lang="en-US" smtClean="0"/>
              <a:t>‹#›</a:t>
            </a:fld>
            <a:endParaRPr lang="en-US"/>
          </a:p>
        </p:txBody>
      </p:sp>
    </p:spTree>
    <p:extLst>
      <p:ext uri="{BB962C8B-B14F-4D97-AF65-F5344CB8AC3E}">
        <p14:creationId xmlns:p14="http://schemas.microsoft.com/office/powerpoint/2010/main" val="263199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EA7899-1F6A-4853-BD93-82574E0330C5}"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753030-EA6C-423F-89F6-90EEDCB34CA0}" type="slidenum">
              <a:rPr lang="en-US" smtClean="0"/>
              <a:t>‹#›</a:t>
            </a:fld>
            <a:endParaRPr lang="en-US"/>
          </a:p>
        </p:txBody>
      </p:sp>
    </p:spTree>
    <p:extLst>
      <p:ext uri="{BB962C8B-B14F-4D97-AF65-F5344CB8AC3E}">
        <p14:creationId xmlns:p14="http://schemas.microsoft.com/office/powerpoint/2010/main" val="38956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EA7899-1F6A-4853-BD93-82574E0330C5}" type="datetimeFigureOut">
              <a:rPr lang="en-US" smtClean="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753030-EA6C-423F-89F6-90EEDCB34CA0}" type="slidenum">
              <a:rPr lang="en-US" smtClean="0"/>
              <a:t>‹#›</a:t>
            </a:fld>
            <a:endParaRPr lang="en-US"/>
          </a:p>
        </p:txBody>
      </p:sp>
    </p:spTree>
    <p:extLst>
      <p:ext uri="{BB962C8B-B14F-4D97-AF65-F5344CB8AC3E}">
        <p14:creationId xmlns:p14="http://schemas.microsoft.com/office/powerpoint/2010/main" val="1105465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EA7899-1F6A-4853-BD93-82574E0330C5}" type="datetimeFigureOut">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753030-EA6C-423F-89F6-90EEDCB34CA0}" type="slidenum">
              <a:rPr lang="en-US" smtClean="0"/>
              <a:t>‹#›</a:t>
            </a:fld>
            <a:endParaRPr lang="en-US"/>
          </a:p>
        </p:txBody>
      </p:sp>
    </p:spTree>
    <p:extLst>
      <p:ext uri="{BB962C8B-B14F-4D97-AF65-F5344CB8AC3E}">
        <p14:creationId xmlns:p14="http://schemas.microsoft.com/office/powerpoint/2010/main" val="3237407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EA7899-1F6A-4853-BD93-82574E0330C5}" type="datetimeFigureOut">
              <a:rPr lang="en-US" smtClean="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753030-EA6C-423F-89F6-90EEDCB34CA0}" type="slidenum">
              <a:rPr lang="en-US" smtClean="0"/>
              <a:t>‹#›</a:t>
            </a:fld>
            <a:endParaRPr lang="en-US"/>
          </a:p>
        </p:txBody>
      </p:sp>
    </p:spTree>
    <p:extLst>
      <p:ext uri="{BB962C8B-B14F-4D97-AF65-F5344CB8AC3E}">
        <p14:creationId xmlns:p14="http://schemas.microsoft.com/office/powerpoint/2010/main" val="1705359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EA7899-1F6A-4853-BD93-82574E0330C5}"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753030-EA6C-423F-89F6-90EEDCB34CA0}" type="slidenum">
              <a:rPr lang="en-US" smtClean="0"/>
              <a:t>‹#›</a:t>
            </a:fld>
            <a:endParaRPr lang="en-US"/>
          </a:p>
        </p:txBody>
      </p:sp>
    </p:spTree>
    <p:extLst>
      <p:ext uri="{BB962C8B-B14F-4D97-AF65-F5344CB8AC3E}">
        <p14:creationId xmlns:p14="http://schemas.microsoft.com/office/powerpoint/2010/main" val="568571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EA7899-1F6A-4853-BD93-82574E0330C5}"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753030-EA6C-423F-89F6-90EEDCB34CA0}" type="slidenum">
              <a:rPr lang="en-US" smtClean="0"/>
              <a:t>‹#›</a:t>
            </a:fld>
            <a:endParaRPr lang="en-US"/>
          </a:p>
        </p:txBody>
      </p:sp>
    </p:spTree>
    <p:extLst>
      <p:ext uri="{BB962C8B-B14F-4D97-AF65-F5344CB8AC3E}">
        <p14:creationId xmlns:p14="http://schemas.microsoft.com/office/powerpoint/2010/main" val="779951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EA7899-1F6A-4853-BD93-82574E0330C5}" type="datetimeFigureOut">
              <a:rPr lang="en-US" smtClean="0"/>
              <a:t>1/21/2022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753030-EA6C-423F-89F6-90EEDCB34CA0}" type="slidenum">
              <a:rPr lang="en-US" smtClean="0"/>
              <a:t>‹#›</a:t>
            </a:fld>
            <a:endParaRPr lang="en-US"/>
          </a:p>
        </p:txBody>
      </p:sp>
    </p:spTree>
    <p:extLst>
      <p:ext uri="{BB962C8B-B14F-4D97-AF65-F5344CB8AC3E}">
        <p14:creationId xmlns:p14="http://schemas.microsoft.com/office/powerpoint/2010/main" val="239586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Flutter Widgets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2520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maintenance widgets</a:t>
            </a:r>
            <a:endParaRPr lang="en-US" dirty="0"/>
          </a:p>
        </p:txBody>
      </p:sp>
      <p:sp>
        <p:nvSpPr>
          <p:cNvPr id="3" name="Content Placeholder 2"/>
          <p:cNvSpPr>
            <a:spLocks noGrp="1"/>
          </p:cNvSpPr>
          <p:nvPr>
            <p:ph idx="1"/>
          </p:nvPr>
        </p:nvSpPr>
        <p:spPr/>
        <p:txBody>
          <a:bodyPr/>
          <a:lstStyle/>
          <a:p>
            <a:r>
              <a:rPr lang="en-US" dirty="0" smtClean="0"/>
              <a:t>In Flutter, all widgets are either derived from </a:t>
            </a:r>
            <a:r>
              <a:rPr lang="en-US" b="1" dirty="0" err="1" smtClean="0"/>
              <a:t>StatelessWidget</a:t>
            </a:r>
            <a:r>
              <a:rPr lang="en-US" dirty="0" smtClean="0"/>
              <a:t> or </a:t>
            </a:r>
            <a:r>
              <a:rPr lang="en-US" b="1" dirty="0" err="1" smtClean="0"/>
              <a:t>StatefulWidget</a:t>
            </a:r>
            <a:r>
              <a:rPr lang="en-US" dirty="0" smtClean="0"/>
              <a:t>. </a:t>
            </a:r>
          </a:p>
          <a:p>
            <a:r>
              <a:rPr lang="en-US" dirty="0" smtClean="0"/>
              <a:t>Widget derived from </a:t>
            </a:r>
            <a:r>
              <a:rPr lang="en-US" b="1" dirty="0" err="1" smtClean="0"/>
              <a:t>StatelessWidget</a:t>
            </a:r>
            <a:r>
              <a:rPr lang="en-US" dirty="0" smtClean="0"/>
              <a:t> does not have any state information but it may contain widget derived from </a:t>
            </a:r>
            <a:r>
              <a:rPr lang="en-US" b="1" dirty="0" err="1" smtClean="0"/>
              <a:t>StatefulWidget</a:t>
            </a:r>
            <a:r>
              <a:rPr lang="en-US" dirty="0" smtClean="0"/>
              <a:t>.</a:t>
            </a:r>
          </a:p>
          <a:p>
            <a:endParaRPr lang="en-US" dirty="0"/>
          </a:p>
        </p:txBody>
      </p:sp>
    </p:spTree>
    <p:extLst>
      <p:ext uri="{BB962C8B-B14F-4D97-AF65-F5344CB8AC3E}">
        <p14:creationId xmlns:p14="http://schemas.microsoft.com/office/powerpoint/2010/main" val="347926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independent / basic widgets</a:t>
            </a:r>
            <a:endParaRPr lang="en-US" dirty="0"/>
          </a:p>
        </p:txBody>
      </p:sp>
      <p:sp>
        <p:nvSpPr>
          <p:cNvPr id="3" name="Content Placeholder 2"/>
          <p:cNvSpPr>
            <a:spLocks noGrp="1"/>
          </p:cNvSpPr>
          <p:nvPr>
            <p:ph idx="1"/>
          </p:nvPr>
        </p:nvSpPr>
        <p:spPr/>
        <p:txBody>
          <a:bodyPr/>
          <a:lstStyle/>
          <a:p>
            <a:r>
              <a:rPr lang="en-US" dirty="0" smtClean="0"/>
              <a:t>Flutter provides large number of basic widgets to create simple as well as complex user interface in a platform independent manner.</a:t>
            </a:r>
          </a:p>
          <a:p>
            <a:pPr lvl="1"/>
            <a:r>
              <a:rPr lang="en-US" dirty="0" smtClean="0"/>
              <a:t>Text</a:t>
            </a:r>
          </a:p>
          <a:p>
            <a:pPr lvl="1"/>
            <a:r>
              <a:rPr lang="en-US" dirty="0" smtClean="0"/>
              <a:t>Image</a:t>
            </a:r>
          </a:p>
          <a:p>
            <a:pPr lvl="1"/>
            <a:r>
              <a:rPr lang="en-US" dirty="0" smtClean="0"/>
              <a:t>Icon</a:t>
            </a:r>
          </a:p>
          <a:p>
            <a:pPr marL="457200" lvl="1" indent="0">
              <a:buNone/>
            </a:pPr>
            <a:r>
              <a:rPr lang="en-US" dirty="0" err="1" smtClean="0"/>
              <a:t>etc</a:t>
            </a:r>
            <a:endParaRPr lang="en-US" dirty="0"/>
          </a:p>
        </p:txBody>
      </p:sp>
    </p:spTree>
    <p:extLst>
      <p:ext uri="{BB962C8B-B14F-4D97-AF65-F5344CB8AC3E}">
        <p14:creationId xmlns:p14="http://schemas.microsoft.com/office/powerpoint/2010/main" val="17666933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Widget</a:t>
            </a:r>
            <a:endParaRPr lang="en-US" dirty="0"/>
          </a:p>
        </p:txBody>
      </p:sp>
      <p:sp>
        <p:nvSpPr>
          <p:cNvPr id="3" name="Content Placeholder 2"/>
          <p:cNvSpPr>
            <a:spLocks noGrp="1"/>
          </p:cNvSpPr>
          <p:nvPr>
            <p:ph idx="1"/>
          </p:nvPr>
        </p:nvSpPr>
        <p:spPr/>
        <p:txBody>
          <a:bodyPr/>
          <a:lstStyle/>
          <a:p>
            <a:r>
              <a:rPr lang="en-US" dirty="0" smtClean="0"/>
              <a:t>Text widget is used to display a piece of string. The style of the string can be set by using style property and </a:t>
            </a:r>
            <a:r>
              <a:rPr lang="en-US" dirty="0" err="1" smtClean="0"/>
              <a:t>TextStyle</a:t>
            </a:r>
            <a:r>
              <a:rPr lang="en-US" dirty="0" smtClean="0"/>
              <a:t> class. The sample code for this purpose is as follows: </a:t>
            </a:r>
          </a:p>
          <a:p>
            <a:endParaRPr lang="en-US" dirty="0"/>
          </a:p>
          <a:p>
            <a:r>
              <a:rPr lang="en-US" dirty="0" smtClean="0"/>
              <a:t>Text widget has a special constructor, </a:t>
            </a:r>
            <a:r>
              <a:rPr lang="en-US" dirty="0" err="1" smtClean="0"/>
              <a:t>Text.rich</a:t>
            </a:r>
            <a:r>
              <a:rPr lang="en-US" dirty="0" smtClean="0"/>
              <a:t>, which accepts the child of type </a:t>
            </a:r>
            <a:r>
              <a:rPr lang="en-US" dirty="0" err="1" smtClean="0"/>
              <a:t>TextSpan</a:t>
            </a:r>
            <a:r>
              <a:rPr lang="en-US" dirty="0" smtClean="0"/>
              <a:t> to specify the string with different style.</a:t>
            </a:r>
          </a:p>
          <a:p>
            <a:endParaRPr lang="en-US" dirty="0"/>
          </a:p>
        </p:txBody>
      </p:sp>
      <p:pic>
        <p:nvPicPr>
          <p:cNvPr id="5" name="Picture 4"/>
          <p:cNvPicPr>
            <a:picLocks noChangeAspect="1"/>
          </p:cNvPicPr>
          <p:nvPr/>
        </p:nvPicPr>
        <p:blipFill>
          <a:blip r:embed="rId3"/>
          <a:stretch>
            <a:fillRect/>
          </a:stretch>
        </p:blipFill>
        <p:spPr>
          <a:xfrm>
            <a:off x="1228195" y="3161241"/>
            <a:ext cx="6212716" cy="293159"/>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1228195" y="4455054"/>
            <a:ext cx="7155921" cy="1989588"/>
          </a:xfrm>
          <a:prstGeom prst="rect">
            <a:avLst/>
          </a:prstGeom>
          <a:ln>
            <a:solidFill>
              <a:schemeClr val="tx1"/>
            </a:solidFill>
          </a:ln>
        </p:spPr>
      </p:pic>
    </p:spTree>
    <p:extLst>
      <p:ext uri="{BB962C8B-B14F-4D97-AF65-F5344CB8AC3E}">
        <p14:creationId xmlns:p14="http://schemas.microsoft.com/office/powerpoint/2010/main" val="12578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RichText</a:t>
            </a:r>
            <a:r>
              <a:rPr lang="en-US" dirty="0" smtClean="0"/>
              <a:t> - Example</a:t>
            </a:r>
            <a:endParaRPr lang="en-US" dirty="0"/>
          </a:p>
        </p:txBody>
      </p:sp>
      <p:pic>
        <p:nvPicPr>
          <p:cNvPr id="1026" name="Picture 2" descr="https://miro.medium.com/max/414/1*HCrX9WuHYBUM1SEyUXExE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82917" y="1813025"/>
            <a:ext cx="1971675" cy="2676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iro.medium.com/max/353/1*Y0xR1aiiawdplycnM9WG4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313" y="2263775"/>
            <a:ext cx="3362325" cy="2914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543245" y="1326919"/>
            <a:ext cx="2068132" cy="461665"/>
          </a:xfrm>
          <a:prstGeom prst="rect">
            <a:avLst/>
          </a:prstGeom>
          <a:noFill/>
        </p:spPr>
        <p:txBody>
          <a:bodyPr wrap="square" rtlCol="0">
            <a:spAutoFit/>
          </a:bodyPr>
          <a:lstStyle/>
          <a:p>
            <a:r>
              <a:rPr lang="en-US" sz="2400" dirty="0" smtClean="0">
                <a:solidFill>
                  <a:srgbClr val="FF0000"/>
                </a:solidFill>
                <a:latin typeface="Adobe Song Std L" panose="02020300000000000000" pitchFamily="18" charset="-128"/>
                <a:ea typeface="Adobe Song Std L" panose="02020300000000000000" pitchFamily="18" charset="-128"/>
              </a:rPr>
              <a:t>Hierarchy</a:t>
            </a:r>
            <a:endParaRPr lang="en-US" sz="2400" dirty="0">
              <a:solidFill>
                <a:srgbClr val="FF0000"/>
              </a:solidFill>
              <a:latin typeface="Adobe Song Std L" panose="02020300000000000000" pitchFamily="18" charset="-128"/>
              <a:ea typeface="Adobe Song Std L" panose="02020300000000000000" pitchFamily="18" charset="-128"/>
            </a:endParaRPr>
          </a:p>
        </p:txBody>
      </p:sp>
    </p:spTree>
    <p:extLst>
      <p:ext uri="{BB962C8B-B14F-4D97-AF65-F5344CB8AC3E}">
        <p14:creationId xmlns:p14="http://schemas.microsoft.com/office/powerpoint/2010/main" val="2613307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Widget</a:t>
            </a:r>
            <a:endParaRPr lang="en-US" dirty="0"/>
          </a:p>
        </p:txBody>
      </p:sp>
      <p:sp>
        <p:nvSpPr>
          <p:cNvPr id="3" name="Content Placeholder 2"/>
          <p:cNvSpPr>
            <a:spLocks noGrp="1"/>
          </p:cNvSpPr>
          <p:nvPr>
            <p:ph idx="1"/>
          </p:nvPr>
        </p:nvSpPr>
        <p:spPr/>
        <p:txBody>
          <a:bodyPr/>
          <a:lstStyle/>
          <a:p>
            <a:r>
              <a:rPr lang="en-US" dirty="0" smtClean="0"/>
              <a:t>Image widget is used to display an image in the application.</a:t>
            </a:r>
          </a:p>
          <a:p>
            <a:r>
              <a:rPr lang="en-US" dirty="0" smtClean="0"/>
              <a:t>Image widget provides different constructors to load images from multiple sources and they are as follows:</a:t>
            </a:r>
          </a:p>
          <a:p>
            <a:pPr lvl="1"/>
            <a:r>
              <a:rPr lang="en-US" dirty="0" smtClean="0"/>
              <a:t>Image - Generic image loader using </a:t>
            </a:r>
            <a:r>
              <a:rPr lang="en-US" dirty="0" err="1" smtClean="0"/>
              <a:t>ImageProvider</a:t>
            </a:r>
            <a:r>
              <a:rPr lang="en-US" dirty="0" smtClean="0"/>
              <a:t> </a:t>
            </a:r>
          </a:p>
          <a:p>
            <a:pPr lvl="1"/>
            <a:r>
              <a:rPr lang="en-US" dirty="0" err="1" smtClean="0"/>
              <a:t>Image.asset</a:t>
            </a:r>
            <a:r>
              <a:rPr lang="en-US" dirty="0" smtClean="0"/>
              <a:t> - Load image from flutter project’s assets </a:t>
            </a:r>
          </a:p>
          <a:p>
            <a:pPr lvl="1"/>
            <a:r>
              <a:rPr lang="en-US" dirty="0" err="1" smtClean="0"/>
              <a:t>Image.file</a:t>
            </a:r>
            <a:r>
              <a:rPr lang="en-US" dirty="0" smtClean="0"/>
              <a:t> - Load image from system folder </a:t>
            </a:r>
          </a:p>
          <a:p>
            <a:pPr lvl="1"/>
            <a:r>
              <a:rPr lang="en-US" dirty="0" err="1" smtClean="0"/>
              <a:t>Image.memory</a:t>
            </a:r>
            <a:r>
              <a:rPr lang="en-US" dirty="0" smtClean="0"/>
              <a:t> - Load image from memory </a:t>
            </a:r>
          </a:p>
          <a:p>
            <a:pPr lvl="1"/>
            <a:r>
              <a:rPr lang="en-US" dirty="0" err="1" smtClean="0"/>
              <a:t>Image.Network</a:t>
            </a:r>
            <a:r>
              <a:rPr lang="en-US" dirty="0" smtClean="0"/>
              <a:t> - Load image from network </a:t>
            </a:r>
            <a:endParaRPr lang="en-US" dirty="0"/>
          </a:p>
        </p:txBody>
      </p:sp>
    </p:spTree>
    <p:extLst>
      <p:ext uri="{BB962C8B-B14F-4D97-AF65-F5344CB8AC3E}">
        <p14:creationId xmlns:p14="http://schemas.microsoft.com/office/powerpoint/2010/main" val="39261691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Widget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The easiest option to load and display an image in Flutter is by including the image as assets of the application and load it into the widget on demand.</a:t>
            </a:r>
          </a:p>
          <a:p>
            <a:pPr lvl="1"/>
            <a:r>
              <a:rPr lang="en-US" dirty="0" smtClean="0"/>
              <a:t>Create a folder, assets in the project folder and place the necessary images. </a:t>
            </a:r>
          </a:p>
          <a:p>
            <a:pPr lvl="1"/>
            <a:r>
              <a:rPr lang="en-US" dirty="0" smtClean="0"/>
              <a:t>Specify the assets in the </a:t>
            </a:r>
            <a:r>
              <a:rPr lang="en-US" dirty="0" err="1" smtClean="0"/>
              <a:t>pubspec.yaml</a:t>
            </a:r>
            <a:r>
              <a:rPr lang="en-US" dirty="0" smtClean="0"/>
              <a:t> as shown below: </a:t>
            </a:r>
          </a:p>
          <a:p>
            <a:pPr lvl="1"/>
            <a:endParaRPr lang="en-US" dirty="0"/>
          </a:p>
          <a:p>
            <a:pPr lvl="1"/>
            <a:endParaRPr lang="en-US" dirty="0" smtClean="0"/>
          </a:p>
          <a:p>
            <a:pPr lvl="1"/>
            <a:r>
              <a:rPr lang="en-US" dirty="0" smtClean="0"/>
              <a:t>Now, load and display the image in the application.</a:t>
            </a:r>
          </a:p>
        </p:txBody>
      </p:sp>
      <p:pic>
        <p:nvPicPr>
          <p:cNvPr id="4" name="Picture 3"/>
          <p:cNvPicPr>
            <a:picLocks noChangeAspect="1"/>
          </p:cNvPicPr>
          <p:nvPr/>
        </p:nvPicPr>
        <p:blipFill>
          <a:blip r:embed="rId3"/>
          <a:stretch>
            <a:fillRect/>
          </a:stretch>
        </p:blipFill>
        <p:spPr>
          <a:xfrm>
            <a:off x="2157940" y="3864504"/>
            <a:ext cx="2477231" cy="766762"/>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2157940" y="5077618"/>
            <a:ext cx="2920769" cy="298715"/>
          </a:xfrm>
          <a:prstGeom prst="rect">
            <a:avLst/>
          </a:prstGeom>
          <a:ln>
            <a:solidFill>
              <a:schemeClr val="tx1"/>
            </a:solidFill>
          </a:ln>
        </p:spPr>
      </p:pic>
    </p:spTree>
    <p:extLst>
      <p:ext uri="{BB962C8B-B14F-4D97-AF65-F5344CB8AC3E}">
        <p14:creationId xmlns:p14="http://schemas.microsoft.com/office/powerpoint/2010/main" val="520874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complete code to show image</a:t>
            </a:r>
            <a:endParaRPr lang="en-US" dirty="0"/>
          </a:p>
        </p:txBody>
      </p:sp>
      <p:pic>
        <p:nvPicPr>
          <p:cNvPr id="4" name="Content Placeholder 3"/>
          <p:cNvPicPr>
            <a:picLocks noGrp="1" noChangeAspect="1"/>
          </p:cNvPicPr>
          <p:nvPr>
            <p:ph idx="1"/>
          </p:nvPr>
        </p:nvPicPr>
        <p:blipFill>
          <a:blip r:embed="rId2"/>
          <a:stretch>
            <a:fillRect/>
          </a:stretch>
        </p:blipFill>
        <p:spPr>
          <a:xfrm>
            <a:off x="1157816" y="1690687"/>
            <a:ext cx="5351727" cy="3694113"/>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7684319" y="1690687"/>
            <a:ext cx="2685761" cy="4719638"/>
          </a:xfrm>
          <a:prstGeom prst="rect">
            <a:avLst/>
          </a:prstGeom>
        </p:spPr>
      </p:pic>
    </p:spTree>
    <p:extLst>
      <p:ext uri="{BB962C8B-B14F-4D97-AF65-F5344CB8AC3E}">
        <p14:creationId xmlns:p14="http://schemas.microsoft.com/office/powerpoint/2010/main" val="2514084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Icon Widget</a:t>
            </a:r>
            <a:endParaRPr lang="en-US" dirty="0"/>
          </a:p>
        </p:txBody>
      </p:sp>
      <p:sp>
        <p:nvSpPr>
          <p:cNvPr id="3" name="Content Placeholder 2"/>
          <p:cNvSpPr>
            <a:spLocks noGrp="1"/>
          </p:cNvSpPr>
          <p:nvPr>
            <p:ph idx="1"/>
          </p:nvPr>
        </p:nvSpPr>
        <p:spPr/>
        <p:txBody>
          <a:bodyPr/>
          <a:lstStyle/>
          <a:p>
            <a:r>
              <a:rPr lang="en-US" dirty="0" smtClean="0"/>
              <a:t>Icon widget is used to display a glyph from a font described in </a:t>
            </a:r>
            <a:r>
              <a:rPr lang="en-US" dirty="0" err="1" smtClean="0"/>
              <a:t>IconData</a:t>
            </a:r>
            <a:r>
              <a:rPr lang="en-US" dirty="0" smtClean="0"/>
              <a:t> class. </a:t>
            </a:r>
          </a:p>
          <a:p>
            <a:r>
              <a:rPr lang="en-US" dirty="0" smtClean="0"/>
              <a:t>The code to load a simple email icon is as follows:</a:t>
            </a:r>
          </a:p>
          <a:p>
            <a:endParaRPr lang="en-US" dirty="0" smtClean="0"/>
          </a:p>
        </p:txBody>
      </p:sp>
      <p:pic>
        <p:nvPicPr>
          <p:cNvPr id="4" name="Picture 3"/>
          <p:cNvPicPr>
            <a:picLocks noChangeAspect="1"/>
          </p:cNvPicPr>
          <p:nvPr/>
        </p:nvPicPr>
        <p:blipFill>
          <a:blip r:embed="rId2"/>
          <a:stretch>
            <a:fillRect/>
          </a:stretch>
        </p:blipFill>
        <p:spPr>
          <a:xfrm>
            <a:off x="1348845" y="3231620"/>
            <a:ext cx="1815942" cy="358247"/>
          </a:xfrm>
          <a:prstGeom prst="rect">
            <a:avLst/>
          </a:prstGeom>
          <a:ln>
            <a:solidFill>
              <a:schemeClr val="tx1"/>
            </a:solidFill>
          </a:ln>
        </p:spPr>
      </p:pic>
    </p:spTree>
    <p:extLst>
      <p:ext uri="{BB962C8B-B14F-4D97-AF65-F5344CB8AC3E}">
        <p14:creationId xmlns:p14="http://schemas.microsoft.com/office/powerpoint/2010/main" val="530601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complete code to show Icon</a:t>
            </a:r>
            <a:endParaRPr lang="en-US" dirty="0"/>
          </a:p>
        </p:txBody>
      </p:sp>
      <p:pic>
        <p:nvPicPr>
          <p:cNvPr id="4" name="Content Placeholder 3"/>
          <p:cNvPicPr>
            <a:picLocks noGrp="1" noChangeAspect="1"/>
          </p:cNvPicPr>
          <p:nvPr>
            <p:ph idx="1"/>
          </p:nvPr>
        </p:nvPicPr>
        <p:blipFill>
          <a:blip r:embed="rId2"/>
          <a:stretch>
            <a:fillRect/>
          </a:stretch>
        </p:blipFill>
        <p:spPr>
          <a:xfrm>
            <a:off x="1023935" y="1690688"/>
            <a:ext cx="5410269" cy="3763168"/>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7919508" y="1690688"/>
            <a:ext cx="2433348" cy="4728633"/>
          </a:xfrm>
          <a:prstGeom prst="rect">
            <a:avLst/>
          </a:prstGeom>
        </p:spPr>
      </p:pic>
    </p:spTree>
    <p:extLst>
      <p:ext uri="{BB962C8B-B14F-4D97-AF65-F5344CB8AC3E}">
        <p14:creationId xmlns:p14="http://schemas.microsoft.com/office/powerpoint/2010/main" val="1321926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 to Flutter </a:t>
            </a:r>
            <a:r>
              <a:rPr lang="en-US" dirty="0" err="1" smtClean="0"/>
              <a:t>layouting</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528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Widgets</a:t>
            </a:r>
            <a:endParaRPr lang="en-US" dirty="0"/>
          </a:p>
        </p:txBody>
      </p:sp>
      <p:sp>
        <p:nvSpPr>
          <p:cNvPr id="3" name="Content Placeholder 2"/>
          <p:cNvSpPr>
            <a:spLocks noGrp="1"/>
          </p:cNvSpPr>
          <p:nvPr>
            <p:ph idx="1"/>
          </p:nvPr>
        </p:nvSpPr>
        <p:spPr/>
        <p:txBody>
          <a:bodyPr/>
          <a:lstStyle/>
          <a:p>
            <a:r>
              <a:rPr lang="en-US" b="1" dirty="0" smtClean="0"/>
              <a:t>In Flutter, Everything is a widget</a:t>
            </a:r>
            <a:r>
              <a:rPr lang="en-US" dirty="0" smtClean="0"/>
              <a:t>.</a:t>
            </a:r>
          </a:p>
          <a:p>
            <a:r>
              <a:rPr lang="en-US" dirty="0" smtClean="0"/>
              <a:t>In Flutter, the application is itself a widget</a:t>
            </a:r>
          </a:p>
          <a:p>
            <a:r>
              <a:rPr lang="en-US" dirty="0" smtClean="0"/>
              <a:t>The application is the top- level widget and its UI is build using one or more children (widgets), which again build using its children widgets.</a:t>
            </a:r>
          </a:p>
          <a:p>
            <a:r>
              <a:rPr lang="en-US" dirty="0" smtClean="0"/>
              <a:t>This </a:t>
            </a:r>
            <a:r>
              <a:rPr lang="en-US" b="1" dirty="0" smtClean="0"/>
              <a:t>composability</a:t>
            </a:r>
            <a:r>
              <a:rPr lang="en-US" dirty="0" smtClean="0"/>
              <a:t> feature helps us to create a user interface of any complexity.</a:t>
            </a:r>
            <a:endParaRPr lang="en-US" dirty="0"/>
          </a:p>
        </p:txBody>
      </p:sp>
    </p:spTree>
    <p:extLst>
      <p:ext uri="{BB962C8B-B14F-4D97-AF65-F5344CB8AC3E}">
        <p14:creationId xmlns:p14="http://schemas.microsoft.com/office/powerpoint/2010/main" val="3034568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Widgets</a:t>
            </a:r>
            <a:endParaRPr lang="en-US" dirty="0"/>
          </a:p>
        </p:txBody>
      </p:sp>
      <p:sp>
        <p:nvSpPr>
          <p:cNvPr id="3" name="Content Placeholder 2"/>
          <p:cNvSpPr>
            <a:spLocks noGrp="1"/>
          </p:cNvSpPr>
          <p:nvPr>
            <p:ph idx="1"/>
          </p:nvPr>
        </p:nvSpPr>
        <p:spPr/>
        <p:txBody>
          <a:bodyPr/>
          <a:lstStyle/>
          <a:p>
            <a:r>
              <a:rPr lang="en-US" dirty="0" smtClean="0"/>
              <a:t>Layout widgets can be grouped into two distinct category based on its child:</a:t>
            </a:r>
          </a:p>
          <a:p>
            <a:pPr lvl="1"/>
            <a:r>
              <a:rPr lang="en-US" dirty="0" smtClean="0"/>
              <a:t>Widget supporting a single child </a:t>
            </a:r>
          </a:p>
          <a:p>
            <a:pPr lvl="1"/>
            <a:r>
              <a:rPr lang="en-US" dirty="0" smtClean="0"/>
              <a:t>Widget supporting multiple child </a:t>
            </a:r>
            <a:endParaRPr lang="en-US" dirty="0"/>
          </a:p>
        </p:txBody>
      </p:sp>
    </p:spTree>
    <p:extLst>
      <p:ext uri="{BB962C8B-B14F-4D97-AF65-F5344CB8AC3E}">
        <p14:creationId xmlns:p14="http://schemas.microsoft.com/office/powerpoint/2010/main" val="1412432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Child Widgets</a:t>
            </a:r>
            <a:endParaRPr lang="en-US" dirty="0"/>
          </a:p>
        </p:txBody>
      </p:sp>
      <p:sp>
        <p:nvSpPr>
          <p:cNvPr id="3" name="Content Placeholder 2"/>
          <p:cNvSpPr>
            <a:spLocks noGrp="1"/>
          </p:cNvSpPr>
          <p:nvPr>
            <p:ph idx="1"/>
          </p:nvPr>
        </p:nvSpPr>
        <p:spPr/>
        <p:txBody>
          <a:bodyPr/>
          <a:lstStyle/>
          <a:p>
            <a:r>
              <a:rPr lang="en-US" dirty="0" smtClean="0"/>
              <a:t>In this category, widgets will have only one widget as its child and every widget will have a special layout functionality.</a:t>
            </a:r>
          </a:p>
          <a:p>
            <a:r>
              <a:rPr lang="en-US" dirty="0" smtClean="0"/>
              <a:t>For example, </a:t>
            </a:r>
            <a:r>
              <a:rPr lang="en-US" b="1" dirty="0" smtClean="0"/>
              <a:t>Center</a:t>
            </a:r>
            <a:r>
              <a:rPr lang="en-US" dirty="0" smtClean="0"/>
              <a:t> widget just centers it child widget with respect to its parent widget and </a:t>
            </a:r>
            <a:r>
              <a:rPr lang="en-US" b="1" dirty="0" smtClean="0"/>
              <a:t>Container</a:t>
            </a:r>
            <a:r>
              <a:rPr lang="en-US" dirty="0" smtClean="0"/>
              <a:t> widget provides complete flexibility to place it child at any given place inside it using different option like padding, decoration, etc.</a:t>
            </a:r>
          </a:p>
          <a:p>
            <a:r>
              <a:rPr lang="en-US" dirty="0" smtClean="0"/>
              <a:t>Single child widgets are great options to create high quality widget having single functionality such as button, label, etc.,</a:t>
            </a:r>
            <a:endParaRPr lang="en-US" dirty="0"/>
          </a:p>
        </p:txBody>
      </p:sp>
    </p:spTree>
    <p:extLst>
      <p:ext uri="{BB962C8B-B14F-4D97-AF65-F5344CB8AC3E}">
        <p14:creationId xmlns:p14="http://schemas.microsoft.com/office/powerpoint/2010/main" val="1105732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 to create single child widget</a:t>
            </a:r>
            <a:endParaRPr lang="en-US" dirty="0"/>
          </a:p>
        </p:txBody>
      </p:sp>
      <p:pic>
        <p:nvPicPr>
          <p:cNvPr id="4" name="Content Placeholder 3"/>
          <p:cNvPicPr>
            <a:picLocks noGrp="1" noChangeAspect="1"/>
          </p:cNvPicPr>
          <p:nvPr>
            <p:ph idx="1"/>
          </p:nvPr>
        </p:nvPicPr>
        <p:blipFill>
          <a:blip r:embed="rId2"/>
          <a:stretch>
            <a:fillRect/>
          </a:stretch>
        </p:blipFill>
        <p:spPr>
          <a:xfrm>
            <a:off x="1120783" y="1478490"/>
            <a:ext cx="6507683" cy="5104241"/>
          </a:xfrm>
          <a:prstGeom prst="rect">
            <a:avLst/>
          </a:prstGeom>
          <a:ln>
            <a:solidFill>
              <a:schemeClr val="tx1"/>
            </a:solidFill>
          </a:ln>
        </p:spPr>
      </p:pic>
    </p:spTree>
    <p:extLst>
      <p:ext uri="{BB962C8B-B14F-4D97-AF65-F5344CB8AC3E}">
        <p14:creationId xmlns:p14="http://schemas.microsoft.com/office/powerpoint/2010/main" val="3900141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Child Widgets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b="1" dirty="0" smtClean="0"/>
              <a:t>Padding</a:t>
            </a:r>
            <a:r>
              <a:rPr lang="en-US" dirty="0" smtClean="0"/>
              <a:t>: Used to arrange its child widget by the given padding. Here, padding can be provided by </a:t>
            </a:r>
            <a:r>
              <a:rPr lang="en-US" b="1" dirty="0" err="1" smtClean="0"/>
              <a:t>EdgeInsets</a:t>
            </a:r>
            <a:r>
              <a:rPr lang="en-US" dirty="0" smtClean="0"/>
              <a:t> class. </a:t>
            </a:r>
          </a:p>
          <a:p>
            <a:r>
              <a:rPr lang="en-US" dirty="0" smtClean="0"/>
              <a:t> </a:t>
            </a:r>
            <a:r>
              <a:rPr lang="en-US" b="1" dirty="0" smtClean="0"/>
              <a:t>Align</a:t>
            </a:r>
            <a:r>
              <a:rPr lang="en-US" dirty="0" smtClean="0"/>
              <a:t>: Align its child widget within itself using the value of alignment property. The value for alignment property can be provided by </a:t>
            </a:r>
            <a:r>
              <a:rPr lang="en-US" b="1" dirty="0" err="1" smtClean="0"/>
              <a:t>FractionalOffset</a:t>
            </a:r>
            <a:r>
              <a:rPr lang="en-US" dirty="0" smtClean="0"/>
              <a:t> class. </a:t>
            </a:r>
          </a:p>
          <a:p>
            <a:r>
              <a:rPr lang="en-US" dirty="0" smtClean="0"/>
              <a:t>The </a:t>
            </a:r>
            <a:r>
              <a:rPr lang="en-US" b="1" dirty="0" err="1" smtClean="0"/>
              <a:t>FractionalOffset</a:t>
            </a:r>
            <a:r>
              <a:rPr lang="en-US" dirty="0" smtClean="0"/>
              <a:t> class specifies the offsets in terms of a distance from the top left. </a:t>
            </a:r>
          </a:p>
          <a:p>
            <a:r>
              <a:rPr lang="en-US" dirty="0" smtClean="0"/>
              <a:t>Some of the possible values of offsets are as follows: </a:t>
            </a:r>
          </a:p>
          <a:p>
            <a:pPr lvl="1"/>
            <a:r>
              <a:rPr lang="en-US" dirty="0" err="1" smtClean="0"/>
              <a:t>FractionalOffset</a:t>
            </a:r>
            <a:r>
              <a:rPr lang="en-US" dirty="0" smtClean="0"/>
              <a:t>(1.0, 0.0) represents the top right. </a:t>
            </a:r>
          </a:p>
          <a:p>
            <a:pPr lvl="1"/>
            <a:r>
              <a:rPr lang="en-US" dirty="0" err="1" smtClean="0"/>
              <a:t>FractionalOffset</a:t>
            </a:r>
            <a:r>
              <a:rPr lang="en-US" dirty="0" smtClean="0"/>
              <a:t>(0.0, 1.0) represents the bottom left.</a:t>
            </a:r>
            <a:endParaRPr lang="en-US" dirty="0"/>
          </a:p>
        </p:txBody>
      </p:sp>
    </p:spTree>
    <p:extLst>
      <p:ext uri="{BB962C8B-B14F-4D97-AF65-F5344CB8AC3E}">
        <p14:creationId xmlns:p14="http://schemas.microsoft.com/office/powerpoint/2010/main" val="3160572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Child Widgets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b="1" dirty="0" err="1" smtClean="0"/>
              <a:t>FittedBox</a:t>
            </a:r>
            <a:r>
              <a:rPr lang="en-US" dirty="0" smtClean="0"/>
              <a:t>: It scales the child widget and then positions it according to the specified fit. </a:t>
            </a:r>
          </a:p>
          <a:p>
            <a:r>
              <a:rPr lang="en-US" b="1" dirty="0" err="1" smtClean="0"/>
              <a:t>AspectRatio</a:t>
            </a:r>
            <a:r>
              <a:rPr lang="en-US" dirty="0" smtClean="0"/>
              <a:t>: It attempts to size the child widget to the specified aspect ratio</a:t>
            </a:r>
            <a:endParaRPr lang="en-US" dirty="0"/>
          </a:p>
        </p:txBody>
      </p:sp>
    </p:spTree>
    <p:extLst>
      <p:ext uri="{BB962C8B-B14F-4D97-AF65-F5344CB8AC3E}">
        <p14:creationId xmlns:p14="http://schemas.microsoft.com/office/powerpoint/2010/main" val="3300130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Child Widgets</a:t>
            </a:r>
            <a:endParaRPr lang="en-US" dirty="0"/>
          </a:p>
        </p:txBody>
      </p:sp>
      <p:sp>
        <p:nvSpPr>
          <p:cNvPr id="3" name="Content Placeholder 2"/>
          <p:cNvSpPr>
            <a:spLocks noGrp="1"/>
          </p:cNvSpPr>
          <p:nvPr>
            <p:ph idx="1"/>
          </p:nvPr>
        </p:nvSpPr>
        <p:spPr/>
        <p:txBody>
          <a:bodyPr/>
          <a:lstStyle/>
          <a:p>
            <a:r>
              <a:rPr lang="en-US" dirty="0" smtClean="0"/>
              <a:t>In this category, a given widget will have more than one child widgets and the layout of each widget is unique. </a:t>
            </a:r>
          </a:p>
          <a:p>
            <a:pPr lvl="1"/>
            <a:r>
              <a:rPr lang="en-US" b="1" dirty="0" smtClean="0"/>
              <a:t>Row</a:t>
            </a:r>
            <a:r>
              <a:rPr lang="en-US" dirty="0" smtClean="0"/>
              <a:t> - Allows to arrange its children in a horizontal manner. </a:t>
            </a:r>
          </a:p>
          <a:p>
            <a:pPr lvl="1"/>
            <a:r>
              <a:rPr lang="en-US" b="1" dirty="0" smtClean="0"/>
              <a:t>Column</a:t>
            </a:r>
            <a:r>
              <a:rPr lang="en-US" dirty="0" smtClean="0"/>
              <a:t> - Allows to arrange its children in a vertical manner. </a:t>
            </a:r>
          </a:p>
          <a:p>
            <a:pPr lvl="1"/>
            <a:r>
              <a:rPr lang="en-US" b="1" dirty="0" err="1" smtClean="0"/>
              <a:t>ListView</a:t>
            </a:r>
            <a:r>
              <a:rPr lang="en-US" dirty="0" smtClean="0"/>
              <a:t> - Allows to arrange its children as list. </a:t>
            </a:r>
          </a:p>
          <a:p>
            <a:pPr lvl="1"/>
            <a:r>
              <a:rPr lang="en-US" b="1" dirty="0" err="1" smtClean="0"/>
              <a:t>GridView</a:t>
            </a:r>
            <a:r>
              <a:rPr lang="en-US" dirty="0" smtClean="0"/>
              <a:t> - Allows to arrange its children as gallery. </a:t>
            </a:r>
          </a:p>
          <a:p>
            <a:pPr lvl="1"/>
            <a:r>
              <a:rPr lang="en-US" b="1" dirty="0" smtClean="0"/>
              <a:t>Expanded</a:t>
            </a:r>
            <a:r>
              <a:rPr lang="en-US" dirty="0" smtClean="0"/>
              <a:t> - Used to make the children of Row and Column widget to occupy the maximum possible area.</a:t>
            </a:r>
          </a:p>
          <a:p>
            <a:pPr lvl="1"/>
            <a:r>
              <a:rPr lang="en-US" b="1" dirty="0" smtClean="0"/>
              <a:t>Table</a:t>
            </a:r>
            <a:r>
              <a:rPr lang="en-US" dirty="0" smtClean="0"/>
              <a:t> - Table based widget. </a:t>
            </a:r>
          </a:p>
          <a:p>
            <a:pPr lvl="1"/>
            <a:r>
              <a:rPr lang="en-US" b="1" dirty="0" smtClean="0"/>
              <a:t>Flow</a:t>
            </a:r>
            <a:r>
              <a:rPr lang="en-US" dirty="0" smtClean="0"/>
              <a:t> - Flow based widget. </a:t>
            </a:r>
          </a:p>
          <a:p>
            <a:pPr lvl="1"/>
            <a:r>
              <a:rPr lang="en-US" b="1" dirty="0" smtClean="0"/>
              <a:t>Stack</a:t>
            </a:r>
            <a:r>
              <a:rPr lang="en-US" dirty="0" smtClean="0"/>
              <a:t> - Stack based widget</a:t>
            </a:r>
            <a:endParaRPr lang="en-US" dirty="0"/>
          </a:p>
        </p:txBody>
      </p:sp>
    </p:spTree>
    <p:extLst>
      <p:ext uri="{BB962C8B-B14F-4D97-AF65-F5344CB8AC3E}">
        <p14:creationId xmlns:p14="http://schemas.microsoft.com/office/powerpoint/2010/main" val="2781107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a:t>
            </a:r>
            <a:r>
              <a:rPr lang="en-US" dirty="0" err="1" smtClean="0"/>
              <a:t>Layouting</a:t>
            </a:r>
            <a:endParaRPr lang="en-US" dirty="0"/>
          </a:p>
        </p:txBody>
      </p:sp>
      <p:sp>
        <p:nvSpPr>
          <p:cNvPr id="3" name="Content Placeholder 2"/>
          <p:cNvSpPr>
            <a:spLocks noGrp="1"/>
          </p:cNvSpPr>
          <p:nvPr>
            <p:ph idx="1"/>
          </p:nvPr>
        </p:nvSpPr>
        <p:spPr/>
        <p:txBody>
          <a:bodyPr/>
          <a:lstStyle/>
          <a:p>
            <a:r>
              <a:rPr lang="en-US" dirty="0" smtClean="0"/>
              <a:t>Lets learn how to create advanced layouts.</a:t>
            </a:r>
          </a:p>
          <a:p>
            <a:r>
              <a:rPr lang="en-US" dirty="0" smtClean="0"/>
              <a:t>Open the hello world application code.</a:t>
            </a:r>
          </a:p>
          <a:p>
            <a:r>
              <a:rPr lang="en-US" dirty="0"/>
              <a:t>Now, create a new widget, </a:t>
            </a:r>
            <a:r>
              <a:rPr lang="en-US" i="1" dirty="0" err="1"/>
              <a:t>ProductBox</a:t>
            </a:r>
            <a:r>
              <a:rPr lang="en-US" dirty="0"/>
              <a:t> according to the specified design as shown </a:t>
            </a:r>
            <a:r>
              <a:rPr lang="en-US" dirty="0" smtClean="0"/>
              <a:t>below</a:t>
            </a:r>
          </a:p>
          <a:p>
            <a:endParaRPr lang="en-US" dirty="0"/>
          </a:p>
        </p:txBody>
      </p:sp>
      <p:pic>
        <p:nvPicPr>
          <p:cNvPr id="1026" name="Picture 2" descr="Produc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575" y="3754437"/>
            <a:ext cx="3810000" cy="150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459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6"/>
            <a:ext cx="10515600" cy="667808"/>
          </a:xfrm>
        </p:spPr>
        <p:txBody>
          <a:bodyPr>
            <a:normAutofit fontScale="90000"/>
          </a:bodyPr>
          <a:lstStyle/>
          <a:p>
            <a:r>
              <a:rPr lang="en-US" dirty="0" err="1" smtClean="0"/>
              <a:t>ProductBox</a:t>
            </a:r>
            <a:r>
              <a:rPr lang="en-US" dirty="0" smtClean="0"/>
              <a:t> widget code</a:t>
            </a:r>
            <a:endParaRPr lang="en-US" dirty="0"/>
          </a:p>
        </p:txBody>
      </p:sp>
      <p:pic>
        <p:nvPicPr>
          <p:cNvPr id="4" name="Content Placeholder 3"/>
          <p:cNvPicPr>
            <a:picLocks noGrp="1" noChangeAspect="1"/>
          </p:cNvPicPr>
          <p:nvPr>
            <p:ph idx="1"/>
          </p:nvPr>
        </p:nvPicPr>
        <p:blipFill>
          <a:blip r:embed="rId3"/>
          <a:stretch>
            <a:fillRect/>
          </a:stretch>
        </p:blipFill>
        <p:spPr>
          <a:xfrm>
            <a:off x="968194" y="939801"/>
            <a:ext cx="6143805" cy="5748364"/>
          </a:xfrm>
          <a:prstGeom prst="rect">
            <a:avLst/>
          </a:prstGeom>
          <a:ln>
            <a:solidFill>
              <a:schemeClr val="tx1"/>
            </a:solidFill>
          </a:ln>
        </p:spPr>
      </p:pic>
    </p:spTree>
    <p:extLst>
      <p:ext uri="{BB962C8B-B14F-4D97-AF65-F5344CB8AC3E}">
        <p14:creationId xmlns:p14="http://schemas.microsoft.com/office/powerpoint/2010/main" val="1857078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ProductBox</a:t>
            </a:r>
            <a:r>
              <a:rPr lang="en-US" dirty="0" smtClean="0"/>
              <a:t> widget</a:t>
            </a:r>
            <a:endParaRPr lang="en-US" dirty="0"/>
          </a:p>
        </p:txBody>
      </p:sp>
      <p:sp>
        <p:nvSpPr>
          <p:cNvPr id="3" name="Content Placeholder 2"/>
          <p:cNvSpPr>
            <a:spLocks noGrp="1"/>
          </p:cNvSpPr>
          <p:nvPr>
            <p:ph idx="1"/>
          </p:nvPr>
        </p:nvSpPr>
        <p:spPr>
          <a:xfrm>
            <a:off x="838200" y="1495425"/>
            <a:ext cx="10515600" cy="4351338"/>
          </a:xfrm>
        </p:spPr>
        <p:txBody>
          <a:bodyPr/>
          <a:lstStyle/>
          <a:p>
            <a:r>
              <a:rPr lang="en-US" dirty="0" smtClean="0"/>
              <a:t>The arrangement or hierarchy of the widget is specified in the diagram shown below:</a:t>
            </a:r>
            <a:endParaRPr lang="en-US" dirty="0"/>
          </a:p>
        </p:txBody>
      </p:sp>
      <p:pic>
        <p:nvPicPr>
          <p:cNvPr id="2050" name="Picture 2" descr="Hierarchy of the widg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4441" y="2438929"/>
            <a:ext cx="4695825" cy="415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179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ProductBox</a:t>
            </a:r>
            <a:r>
              <a:rPr lang="en-US" dirty="0" smtClean="0"/>
              <a:t> widget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t>Now, place some dummy image (see below) for product information in the assets folder of the application and configure the assets folder in the </a:t>
            </a:r>
            <a:r>
              <a:rPr lang="en-US" dirty="0" err="1"/>
              <a:t>pubspec.yaml</a:t>
            </a:r>
            <a:r>
              <a:rPr lang="en-US" dirty="0"/>
              <a:t> file as shown below −</a:t>
            </a:r>
          </a:p>
          <a:p>
            <a:endParaRPr lang="en-US" dirty="0"/>
          </a:p>
        </p:txBody>
      </p:sp>
      <p:pic>
        <p:nvPicPr>
          <p:cNvPr id="4" name="Picture 3"/>
          <p:cNvPicPr>
            <a:picLocks noChangeAspect="1"/>
          </p:cNvPicPr>
          <p:nvPr/>
        </p:nvPicPr>
        <p:blipFill>
          <a:blip r:embed="rId2"/>
          <a:stretch>
            <a:fillRect/>
          </a:stretch>
        </p:blipFill>
        <p:spPr>
          <a:xfrm>
            <a:off x="1185862" y="3268662"/>
            <a:ext cx="3470805" cy="1781592"/>
          </a:xfrm>
          <a:prstGeom prst="rect">
            <a:avLst/>
          </a:prstGeom>
          <a:ln>
            <a:solidFill>
              <a:schemeClr val="tx1"/>
            </a:solidFill>
          </a:ln>
        </p:spPr>
      </p:pic>
    </p:spTree>
    <p:extLst>
      <p:ext uri="{BB962C8B-B14F-4D97-AF65-F5344CB8AC3E}">
        <p14:creationId xmlns:p14="http://schemas.microsoft.com/office/powerpoint/2010/main" val="1291047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Hello World Program</a:t>
            </a:r>
            <a:endParaRPr lang="en-US" dirty="0"/>
          </a:p>
        </p:txBody>
      </p:sp>
      <p:pic>
        <p:nvPicPr>
          <p:cNvPr id="4" name="Content Placeholder 3"/>
          <p:cNvPicPr>
            <a:picLocks noGrp="1" noChangeAspect="1"/>
          </p:cNvPicPr>
          <p:nvPr>
            <p:ph idx="1"/>
          </p:nvPr>
        </p:nvPicPr>
        <p:blipFill>
          <a:blip r:embed="rId3"/>
          <a:stretch>
            <a:fillRect/>
          </a:stretch>
        </p:blipFill>
        <p:spPr>
          <a:xfrm>
            <a:off x="973137" y="1521355"/>
            <a:ext cx="6604529" cy="4775368"/>
          </a:xfrm>
          <a:prstGeom prst="rect">
            <a:avLst/>
          </a:prstGeom>
          <a:ln>
            <a:solidFill>
              <a:schemeClr val="tx1"/>
            </a:solidFill>
          </a:ln>
        </p:spPr>
      </p:pic>
    </p:spTree>
    <p:extLst>
      <p:ext uri="{BB962C8B-B14F-4D97-AF65-F5344CB8AC3E}">
        <p14:creationId xmlns:p14="http://schemas.microsoft.com/office/powerpoint/2010/main" val="1376902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ProductBox</a:t>
            </a:r>
            <a:r>
              <a:rPr lang="en-US" dirty="0" smtClean="0"/>
              <a:t> widget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Finally use the </a:t>
            </a:r>
            <a:r>
              <a:rPr lang="en-US" dirty="0" err="1" smtClean="0"/>
              <a:t>ProductBox</a:t>
            </a:r>
            <a:r>
              <a:rPr lang="en-US" dirty="0" smtClean="0"/>
              <a:t> widget in already completed code.</a:t>
            </a:r>
            <a:endParaRPr lang="en-US" dirty="0"/>
          </a:p>
        </p:txBody>
      </p:sp>
      <p:pic>
        <p:nvPicPr>
          <p:cNvPr id="5" name="Picture 4"/>
          <p:cNvPicPr>
            <a:picLocks noChangeAspect="1"/>
          </p:cNvPicPr>
          <p:nvPr/>
        </p:nvPicPr>
        <p:blipFill>
          <a:blip r:embed="rId3"/>
          <a:stretch>
            <a:fillRect/>
          </a:stretch>
        </p:blipFill>
        <p:spPr>
          <a:xfrm>
            <a:off x="1207028" y="2300287"/>
            <a:ext cx="6091239" cy="4205603"/>
          </a:xfrm>
          <a:prstGeom prst="rect">
            <a:avLst/>
          </a:prstGeom>
          <a:ln>
            <a:solidFill>
              <a:schemeClr val="tx1"/>
            </a:solidFill>
          </a:ln>
        </p:spPr>
      </p:pic>
      <p:pic>
        <p:nvPicPr>
          <p:cNvPr id="3074" name="Picture 2" descr="Product List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8259" y="2300287"/>
            <a:ext cx="2361873" cy="4201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856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Gestures</a:t>
            </a:r>
            <a:endParaRPr lang="en-US" dirty="0"/>
          </a:p>
        </p:txBody>
      </p:sp>
      <p:sp>
        <p:nvSpPr>
          <p:cNvPr id="3" name="Content Placeholder 2"/>
          <p:cNvSpPr>
            <a:spLocks noGrp="1"/>
          </p:cNvSpPr>
          <p:nvPr>
            <p:ph idx="1"/>
          </p:nvPr>
        </p:nvSpPr>
        <p:spPr/>
        <p:txBody>
          <a:bodyPr/>
          <a:lstStyle/>
          <a:p>
            <a:r>
              <a:rPr lang="en-US" dirty="0" smtClean="0"/>
              <a:t>Flutter widgets support interaction through a special widget, </a:t>
            </a:r>
            <a:r>
              <a:rPr lang="en-US" dirty="0" err="1" smtClean="0"/>
              <a:t>GestureDetector</a:t>
            </a:r>
            <a:r>
              <a:rPr lang="en-US" dirty="0" smtClean="0"/>
              <a:t>.</a:t>
            </a:r>
          </a:p>
          <a:p>
            <a:r>
              <a:rPr lang="en-US" dirty="0" err="1" smtClean="0"/>
              <a:t>GestureDetector</a:t>
            </a:r>
            <a:r>
              <a:rPr lang="en-US" dirty="0" smtClean="0"/>
              <a:t> is an invisible widget having the ability to capture user interactions such as tapping, dragging, etc., of its child widgets.</a:t>
            </a:r>
            <a:endParaRPr lang="en-US" dirty="0"/>
          </a:p>
        </p:txBody>
      </p:sp>
    </p:spTree>
    <p:extLst>
      <p:ext uri="{BB962C8B-B14F-4D97-AF65-F5344CB8AC3E}">
        <p14:creationId xmlns:p14="http://schemas.microsoft.com/office/powerpoint/2010/main" val="566086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 Hierarchy of Hello World Program</a:t>
            </a:r>
            <a:endParaRPr lang="en-US" dirty="0"/>
          </a:p>
        </p:txBody>
      </p:sp>
      <p:pic>
        <p:nvPicPr>
          <p:cNvPr id="4" name="Picture 3"/>
          <p:cNvPicPr>
            <a:picLocks noChangeAspect="1"/>
          </p:cNvPicPr>
          <p:nvPr/>
        </p:nvPicPr>
        <p:blipFill>
          <a:blip r:embed="rId3"/>
          <a:stretch>
            <a:fillRect/>
          </a:stretch>
        </p:blipFill>
        <p:spPr>
          <a:xfrm>
            <a:off x="3649134" y="1842294"/>
            <a:ext cx="4385732" cy="4396766"/>
          </a:xfrm>
          <a:prstGeom prst="rect">
            <a:avLst/>
          </a:prstGeom>
        </p:spPr>
      </p:pic>
    </p:spTree>
    <p:extLst>
      <p:ext uri="{BB962C8B-B14F-4D97-AF65-F5344CB8AC3E}">
        <p14:creationId xmlns:p14="http://schemas.microsoft.com/office/powerpoint/2010/main" val="683701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State</a:t>
            </a:r>
            <a:endParaRPr lang="en-US" dirty="0"/>
          </a:p>
        </p:txBody>
      </p:sp>
      <p:sp>
        <p:nvSpPr>
          <p:cNvPr id="3" name="Content Placeholder 2"/>
          <p:cNvSpPr>
            <a:spLocks noGrp="1"/>
          </p:cNvSpPr>
          <p:nvPr>
            <p:ph idx="1"/>
          </p:nvPr>
        </p:nvSpPr>
        <p:spPr/>
        <p:txBody>
          <a:bodyPr/>
          <a:lstStyle/>
          <a:p>
            <a:r>
              <a:rPr lang="en-US" dirty="0" smtClean="0"/>
              <a:t>Flutter widgets support State maintenance by providing a special widget, </a:t>
            </a:r>
            <a:r>
              <a:rPr lang="en-US" dirty="0" err="1" smtClean="0"/>
              <a:t>StatefulWidget</a:t>
            </a:r>
            <a:r>
              <a:rPr lang="en-US" dirty="0" smtClean="0"/>
              <a:t>.</a:t>
            </a:r>
          </a:p>
          <a:p>
            <a:r>
              <a:rPr lang="en-US" dirty="0" smtClean="0"/>
              <a:t>Widget needs to be derived from </a:t>
            </a:r>
            <a:r>
              <a:rPr lang="en-US" dirty="0" err="1" smtClean="0"/>
              <a:t>StatefulWidget</a:t>
            </a:r>
            <a:r>
              <a:rPr lang="en-US" dirty="0" smtClean="0"/>
              <a:t> widget to support state maintenance and all other widget should be derived from </a:t>
            </a:r>
            <a:r>
              <a:rPr lang="en-US" dirty="0" err="1" smtClean="0"/>
              <a:t>StatelessWidget</a:t>
            </a:r>
            <a:r>
              <a:rPr lang="en-US" dirty="0" smtClean="0"/>
              <a:t>.</a:t>
            </a:r>
          </a:p>
          <a:p>
            <a:r>
              <a:rPr lang="en-US" dirty="0" err="1" smtClean="0"/>
              <a:t>StatefulWidget</a:t>
            </a:r>
            <a:r>
              <a:rPr lang="en-US" dirty="0" smtClean="0"/>
              <a:t> will be auto re- rendered whenever its internal state is changed</a:t>
            </a:r>
            <a:endParaRPr lang="en-US" dirty="0"/>
          </a:p>
        </p:txBody>
      </p:sp>
    </p:spTree>
    <p:extLst>
      <p:ext uri="{BB962C8B-B14F-4D97-AF65-F5344CB8AC3E}">
        <p14:creationId xmlns:p14="http://schemas.microsoft.com/office/powerpoint/2010/main" val="624716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a:t>
            </a:r>
            <a:endParaRPr lang="en-US" dirty="0"/>
          </a:p>
        </p:txBody>
      </p:sp>
      <p:pic>
        <p:nvPicPr>
          <p:cNvPr id="4" name="Content Placeholder 3"/>
          <p:cNvPicPr>
            <a:picLocks noGrp="1" noChangeAspect="1"/>
          </p:cNvPicPr>
          <p:nvPr>
            <p:ph idx="1"/>
          </p:nvPr>
        </p:nvPicPr>
        <p:blipFill>
          <a:blip r:embed="rId3"/>
          <a:stretch>
            <a:fillRect/>
          </a:stretch>
        </p:blipFill>
        <p:spPr>
          <a:xfrm>
            <a:off x="8188677" y="288925"/>
            <a:ext cx="2746023" cy="6316825"/>
          </a:xfrm>
          <a:prstGeom prst="rect">
            <a:avLst/>
          </a:prstGeom>
        </p:spPr>
      </p:pic>
    </p:spTree>
    <p:extLst>
      <p:ext uri="{BB962C8B-B14F-4D97-AF65-F5344CB8AC3E}">
        <p14:creationId xmlns:p14="http://schemas.microsoft.com/office/powerpoint/2010/main" val="4036771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 Build Visualization</a:t>
            </a:r>
            <a:endParaRPr lang="en-US" dirty="0"/>
          </a:p>
        </p:txBody>
      </p:sp>
      <p:sp>
        <p:nvSpPr>
          <p:cNvPr id="3" name="Content Placeholder 2"/>
          <p:cNvSpPr>
            <a:spLocks noGrp="1"/>
          </p:cNvSpPr>
          <p:nvPr>
            <p:ph idx="1"/>
          </p:nvPr>
        </p:nvSpPr>
        <p:spPr/>
        <p:txBody>
          <a:bodyPr/>
          <a:lstStyle/>
          <a:p>
            <a:r>
              <a:rPr lang="en-US" dirty="0" smtClean="0"/>
              <a:t>In Flutter, widgets can be grouped into multiple categories based on their features, as listed below:</a:t>
            </a:r>
          </a:p>
          <a:p>
            <a:pPr lvl="1"/>
            <a:r>
              <a:rPr lang="en-US" dirty="0" smtClean="0"/>
              <a:t>Platform specific widgets </a:t>
            </a:r>
          </a:p>
          <a:p>
            <a:pPr lvl="1"/>
            <a:r>
              <a:rPr lang="en-US" dirty="0" smtClean="0"/>
              <a:t>Layout widgets </a:t>
            </a:r>
          </a:p>
          <a:p>
            <a:pPr lvl="1"/>
            <a:r>
              <a:rPr lang="en-US" dirty="0" smtClean="0"/>
              <a:t>State maintenance widgets </a:t>
            </a:r>
          </a:p>
          <a:p>
            <a:pPr lvl="1"/>
            <a:r>
              <a:rPr lang="en-US" dirty="0" smtClean="0"/>
              <a:t>Platform independent / basic widgets </a:t>
            </a:r>
            <a:endParaRPr lang="en-US" dirty="0"/>
          </a:p>
        </p:txBody>
      </p:sp>
    </p:spTree>
    <p:extLst>
      <p:ext uri="{BB962C8B-B14F-4D97-AF65-F5344CB8AC3E}">
        <p14:creationId xmlns:p14="http://schemas.microsoft.com/office/powerpoint/2010/main" val="1738012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specific widgets </a:t>
            </a:r>
            <a:endParaRPr lang="en-US" dirty="0"/>
          </a:p>
        </p:txBody>
      </p:sp>
      <p:sp>
        <p:nvSpPr>
          <p:cNvPr id="3" name="Content Placeholder 2"/>
          <p:cNvSpPr>
            <a:spLocks noGrp="1"/>
          </p:cNvSpPr>
          <p:nvPr>
            <p:ph idx="1"/>
          </p:nvPr>
        </p:nvSpPr>
        <p:spPr/>
        <p:txBody>
          <a:bodyPr/>
          <a:lstStyle/>
          <a:p>
            <a:r>
              <a:rPr lang="en-US" dirty="0" smtClean="0"/>
              <a:t>Flutter has widgets specific to a particular platform - Android or iOS</a:t>
            </a:r>
          </a:p>
          <a:p>
            <a:r>
              <a:rPr lang="en-US" dirty="0" smtClean="0"/>
              <a:t>Android specific widgets are designed in accordance with Material design guideline by Android OS. Android specific widgets are called as Material widgets. </a:t>
            </a:r>
          </a:p>
          <a:p>
            <a:r>
              <a:rPr lang="en-US" dirty="0" smtClean="0"/>
              <a:t>iOS specific widgets are designed in accordance with Human Interface Guidelines by Apple and they are called as Cupertino widgets.</a:t>
            </a:r>
          </a:p>
          <a:p>
            <a:endParaRPr lang="en-US" dirty="0"/>
          </a:p>
          <a:p>
            <a:r>
              <a:rPr lang="en-US" dirty="0" smtClean="0"/>
              <a:t>Note: Android and iOS specific widgets are given in notes.</a:t>
            </a:r>
            <a:endParaRPr lang="en-US" dirty="0"/>
          </a:p>
        </p:txBody>
      </p:sp>
    </p:spTree>
    <p:extLst>
      <p:ext uri="{BB962C8B-B14F-4D97-AF65-F5344CB8AC3E}">
        <p14:creationId xmlns:p14="http://schemas.microsoft.com/office/powerpoint/2010/main" val="378494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widgets</a:t>
            </a:r>
            <a:endParaRPr lang="en-US" dirty="0"/>
          </a:p>
        </p:txBody>
      </p:sp>
      <p:sp>
        <p:nvSpPr>
          <p:cNvPr id="3" name="Content Placeholder 2"/>
          <p:cNvSpPr>
            <a:spLocks noGrp="1"/>
          </p:cNvSpPr>
          <p:nvPr>
            <p:ph idx="1"/>
          </p:nvPr>
        </p:nvSpPr>
        <p:spPr/>
        <p:txBody>
          <a:bodyPr/>
          <a:lstStyle/>
          <a:p>
            <a:r>
              <a:rPr lang="en-US" dirty="0" smtClean="0"/>
              <a:t>In Flutter, a widget can be created by composing one or more widgets</a:t>
            </a:r>
          </a:p>
          <a:p>
            <a:r>
              <a:rPr lang="en-US" dirty="0" smtClean="0"/>
              <a:t>Some of the popular layout widgets are as follows:</a:t>
            </a:r>
          </a:p>
          <a:p>
            <a:pPr lvl="1"/>
            <a:r>
              <a:rPr lang="en-US" b="1" dirty="0" smtClean="0"/>
              <a:t>Container</a:t>
            </a:r>
            <a:r>
              <a:rPr lang="en-US" dirty="0" smtClean="0"/>
              <a:t>: A rectangular box decorated using </a:t>
            </a:r>
            <a:r>
              <a:rPr lang="en-US" b="1" dirty="0" err="1" smtClean="0"/>
              <a:t>BoxDecoration</a:t>
            </a:r>
            <a:r>
              <a:rPr lang="en-US" dirty="0" smtClean="0"/>
              <a:t> widgets with </a:t>
            </a:r>
            <a:r>
              <a:rPr lang="en-US" b="1" dirty="0" smtClean="0"/>
              <a:t>background</a:t>
            </a:r>
            <a:r>
              <a:rPr lang="en-US" dirty="0" smtClean="0"/>
              <a:t>, </a:t>
            </a:r>
            <a:r>
              <a:rPr lang="en-US" b="1" dirty="0" smtClean="0"/>
              <a:t>border</a:t>
            </a:r>
            <a:r>
              <a:rPr lang="en-US" dirty="0" smtClean="0"/>
              <a:t> and </a:t>
            </a:r>
            <a:r>
              <a:rPr lang="en-US" b="1" dirty="0" smtClean="0"/>
              <a:t>shadow</a:t>
            </a:r>
            <a:r>
              <a:rPr lang="en-US" dirty="0" smtClean="0"/>
              <a:t>. </a:t>
            </a:r>
          </a:p>
          <a:p>
            <a:pPr lvl="1"/>
            <a:r>
              <a:rPr lang="en-US" b="1" dirty="0" smtClean="0"/>
              <a:t>Center</a:t>
            </a:r>
            <a:r>
              <a:rPr lang="en-US" dirty="0" smtClean="0"/>
              <a:t>: Center its child widget </a:t>
            </a:r>
          </a:p>
          <a:p>
            <a:pPr lvl="1"/>
            <a:r>
              <a:rPr lang="en-US" b="1" dirty="0" smtClean="0"/>
              <a:t>Row</a:t>
            </a:r>
            <a:r>
              <a:rPr lang="en-US" dirty="0" smtClean="0"/>
              <a:t>: Arrange its children in the horizontal direction. </a:t>
            </a:r>
          </a:p>
          <a:p>
            <a:pPr lvl="1"/>
            <a:r>
              <a:rPr lang="en-US" b="1" dirty="0" smtClean="0"/>
              <a:t>Column</a:t>
            </a:r>
            <a:r>
              <a:rPr lang="en-US" dirty="0" smtClean="0"/>
              <a:t>: Arrange its children in the vertical direction. </a:t>
            </a:r>
          </a:p>
          <a:p>
            <a:pPr lvl="1"/>
            <a:r>
              <a:rPr lang="en-US" b="1" dirty="0" smtClean="0"/>
              <a:t>Stack</a:t>
            </a:r>
            <a:r>
              <a:rPr lang="en-US" dirty="0" smtClean="0"/>
              <a:t>: Arrange one above the another.</a:t>
            </a:r>
            <a:endParaRPr lang="en-US" dirty="0"/>
          </a:p>
        </p:txBody>
      </p:sp>
    </p:spTree>
    <p:extLst>
      <p:ext uri="{BB962C8B-B14F-4D97-AF65-F5344CB8AC3E}">
        <p14:creationId xmlns:p14="http://schemas.microsoft.com/office/powerpoint/2010/main" val="2507913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1699</Words>
  <Application>Microsoft Office PowerPoint</Application>
  <PresentationFormat>Widescreen</PresentationFormat>
  <Paragraphs>231</Paragraphs>
  <Slides>31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Adobe Song Std L</vt:lpstr>
      <vt:lpstr>Arial</vt:lpstr>
      <vt:lpstr>Calibri</vt:lpstr>
      <vt:lpstr>Calibri Light</vt:lpstr>
      <vt:lpstr>Office Theme</vt:lpstr>
      <vt:lpstr>Introduction to Flutter Widgets</vt:lpstr>
      <vt:lpstr>Widgets</vt:lpstr>
      <vt:lpstr>Sample Hello World Program</vt:lpstr>
      <vt:lpstr>Widget Hierarchy of Hello World Program</vt:lpstr>
      <vt:lpstr>Concept of State</vt:lpstr>
      <vt:lpstr>Layers</vt:lpstr>
      <vt:lpstr>Widget Build Visualization</vt:lpstr>
      <vt:lpstr>Platform specific widgets </vt:lpstr>
      <vt:lpstr>Layout widgets</vt:lpstr>
      <vt:lpstr>State maintenance widgets</vt:lpstr>
      <vt:lpstr>Platform independent / basic widgets</vt:lpstr>
      <vt:lpstr>Text Widget</vt:lpstr>
      <vt:lpstr>RichText - Example</vt:lpstr>
      <vt:lpstr>Image Widget</vt:lpstr>
      <vt:lpstr>Image Widget (contd…)</vt:lpstr>
      <vt:lpstr>Sample complete code to show image</vt:lpstr>
      <vt:lpstr>Icon Widget</vt:lpstr>
      <vt:lpstr>Sample complete code to show Icon</vt:lpstr>
      <vt:lpstr>Introduction to Flutter layouting</vt:lpstr>
      <vt:lpstr>Layout Widgets</vt:lpstr>
      <vt:lpstr>Single Child Widgets</vt:lpstr>
      <vt:lpstr>Sample code to create single child widget</vt:lpstr>
      <vt:lpstr>Single Child Widgets (contd…)</vt:lpstr>
      <vt:lpstr>Single Child Widgets (contd…)</vt:lpstr>
      <vt:lpstr>Multiple Child Widgets</vt:lpstr>
      <vt:lpstr>Advanced Layouting</vt:lpstr>
      <vt:lpstr>ProductBox widget code</vt:lpstr>
      <vt:lpstr>ProductBox widget</vt:lpstr>
      <vt:lpstr>ProductBox widget (contd…)</vt:lpstr>
      <vt:lpstr>ProductBox widget (contd…)</vt:lpstr>
      <vt:lpstr>Gestures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Flutter Widgets</dc:title>
  <dc:creator>Nisar Ahmed</dc:creator>
  <cp:lastModifiedBy>Windows User</cp:lastModifiedBy>
  <cp:revision>162</cp:revision>
  <dcterms:created xsi:type="dcterms:W3CDTF">2021-06-03T10:24:43Z</dcterms:created>
  <dcterms:modified xsi:type="dcterms:W3CDTF">2022-01-21T05:46:35Z</dcterms:modified>
</cp:coreProperties>
</file>