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2657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304AE-F93B-48A7-B939-51A3E39689EF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FEC1-2C0D-4211-B2F0-7F2D2AB59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onTapDown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onTapUp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onTapCancel</a:t>
            </a:r>
            <a:r>
              <a:rPr lang="en-US" dirty="0" smtClean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Double tap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onDoubleTap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Long press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onLongPress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Vertical drag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onVerticalDragStart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onVerticalDragUpdate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onVerticalDragEnd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Horizontal drag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onHorizontalDragStart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onHorizontalDragUpdate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onHorizontalDragEnd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onPanStart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onPanUpdate</a:t>
            </a:r>
            <a:r>
              <a:rPr lang="en-US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  <a:r>
              <a:rPr lang="en-US" dirty="0" err="1" smtClean="0"/>
              <a:t>onPanEnd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FEC1-2C0D-4211-B2F0-7F2D2AB59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PropertiesColor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PropertiesText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text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PropertiesText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content when using a 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content when using a Text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Buttons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PropertiesButtons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FEC1-2C0D-4211-B2F0-7F2D2AB595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attributes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PropertiesColor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elevation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attributes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PropertiesText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label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Typography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 on title when using a Text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item supporting visual attributes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PropertiesOptions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 (Use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SimpleDialogOption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customize its child parameter as needed.)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FFEC1-2C0D-4211-B2F0-7F2D2AB595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5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4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F6CC-AAA8-4B95-8CEB-B7058EDF54C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AB5C-14AA-4CE2-8569-3B34E32C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flutter/flutter_application_state.htm" TargetMode="External"/><Relationship Id="rId2" Type="http://schemas.openxmlformats.org/officeDocument/2006/relationships/hyperlink" Target="https://www.tutorialspoint.com/flutter/flutter_ephemeral_state_management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material/Material-clas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components/dialogs/flutter#simple-dialog" TargetMode="External"/><Relationship Id="rId2" Type="http://schemas.openxmlformats.org/officeDocument/2006/relationships/hyperlink" Target="https://material.io/components/dialogs/flutter#alert-di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aterial.io/components/dialogs/flutter#full-screen-dialog" TargetMode="External"/><Relationship Id="rId4" Type="http://schemas.openxmlformats.org/officeDocument/2006/relationships/hyperlink" Target="https://material.io/components/dialogs/flutter#confirmation-dialo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– Event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dialog anatomy and key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List item</a:t>
            </a:r>
          </a:p>
          <a:p>
            <a:pPr lvl="1"/>
            <a:r>
              <a:rPr lang="en-US" dirty="0"/>
              <a:t>Supporting visual</a:t>
            </a:r>
          </a:p>
          <a:p>
            <a:pPr lvl="1"/>
            <a:r>
              <a:rPr lang="en-US" dirty="0"/>
              <a:t>Primary text</a:t>
            </a:r>
          </a:p>
          <a:p>
            <a:r>
              <a:rPr lang="en-US" dirty="0"/>
              <a:t>Button</a:t>
            </a:r>
          </a:p>
          <a:p>
            <a:r>
              <a:rPr lang="en-US" dirty="0" smtClean="0"/>
              <a:t>Scrim</a:t>
            </a:r>
            <a:endParaRPr lang="en-US" dirty="0"/>
          </a:p>
        </p:txBody>
      </p:sp>
      <p:pic>
        <p:nvPicPr>
          <p:cNvPr id="5122" name="Picture 2" descr="simple dialog anatom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499" y="2590800"/>
            <a:ext cx="5273675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Confirmation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Confirmation dialogs give users the ability to provide final confirmation of a choice before committing to it, so they have a chance to change their minds if necessary.</a:t>
            </a:r>
          </a:p>
          <a:p>
            <a:r>
              <a:rPr lang="en-US" dirty="0"/>
              <a:t>If the user confirms a choice, it’s carried out. Otherwise, the user can dismiss the dialog. For example, users can listen to multiple ringtones but only make a final selection upon tapping “OK.”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9" y="4936596"/>
            <a:ext cx="10104247" cy="7360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811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Full-screen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full-screen dialog, simply set the </a:t>
            </a:r>
            <a:r>
              <a:rPr lang="en-US" b="1" dirty="0" err="1"/>
              <a:t>fullscreenDialog</a:t>
            </a:r>
            <a:r>
              <a:rPr lang="en-US" dirty="0"/>
              <a:t> to true when pushing a new </a:t>
            </a:r>
            <a:r>
              <a:rPr lang="en-US" b="1" dirty="0" err="1" smtClean="0"/>
              <a:t>MaterialPageRoute</a:t>
            </a:r>
            <a:endParaRPr lang="en-US" b="1" dirty="0" smtClean="0"/>
          </a:p>
          <a:p>
            <a:r>
              <a:rPr lang="en-US" b="1" dirty="0"/>
              <a:t>Full-screen dialog </a:t>
            </a:r>
            <a:r>
              <a:rPr lang="en-US" b="1" dirty="0" smtClean="0"/>
              <a:t>anatomy</a:t>
            </a:r>
            <a:endParaRPr lang="en-US" b="1" dirty="0"/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Icon Button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Scrim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146" name="Picture 2" descr="full-screen dialog anat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09" y="2971800"/>
            <a:ext cx="4758265" cy="23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state in an application is one of the most important and necessary process in the</a:t>
            </a:r>
          </a:p>
          <a:p>
            <a:r>
              <a:rPr lang="en-US" dirty="0" smtClean="0"/>
              <a:t>Let us consider a simple shopping cart application. </a:t>
            </a:r>
          </a:p>
          <a:p>
            <a:pPr lvl="1"/>
            <a:r>
              <a:rPr lang="en-US" dirty="0" smtClean="0"/>
              <a:t>User will login using their credentials into the application. </a:t>
            </a:r>
          </a:p>
          <a:p>
            <a:pPr lvl="1"/>
            <a:r>
              <a:rPr lang="en-US" dirty="0" smtClean="0"/>
              <a:t>Once user is logged in, the application should persist the logged in user detail in all the screen. </a:t>
            </a:r>
          </a:p>
          <a:p>
            <a:pPr lvl="1"/>
            <a:r>
              <a:rPr lang="en-US" dirty="0" smtClean="0"/>
              <a:t>Again, when the user selects a product and saved into a cart, the cart information should persist between the pages until the user checked out the cart. </a:t>
            </a:r>
          </a:p>
          <a:p>
            <a:pPr lvl="1"/>
            <a:r>
              <a:rPr lang="en-US" dirty="0" smtClean="0"/>
              <a:t>User and their cart information at any instance is called the state of the application at that instance. life cycle of an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–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management can be divided into two categories based on the duration the particular state lasts in an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2"/>
              </a:rPr>
              <a:t>Ephemeral</a:t>
            </a:r>
            <a:r>
              <a:rPr lang="en-US" dirty="0"/>
              <a:t> − Last for a few seconds like the current state of an animation or a single page like current rating of a product. </a:t>
            </a:r>
            <a:r>
              <a:rPr lang="en-US" i="1" dirty="0"/>
              <a:t>Flutter</a:t>
            </a:r>
            <a:r>
              <a:rPr lang="en-US" dirty="0"/>
              <a:t> supports its through </a:t>
            </a:r>
            <a:r>
              <a:rPr lang="en-US" dirty="0" err="1"/>
              <a:t>StatefulWidget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3"/>
              </a:rPr>
              <a:t>app state</a:t>
            </a:r>
            <a:r>
              <a:rPr lang="en-US" dirty="0"/>
              <a:t> − Last for entire application like logged in user details, cart information, etc., </a:t>
            </a:r>
            <a:r>
              <a:rPr lang="en-US" i="1" dirty="0"/>
              <a:t>Flutter</a:t>
            </a:r>
            <a:r>
              <a:rPr lang="en-US" dirty="0"/>
              <a:t> supports its through </a:t>
            </a:r>
            <a:r>
              <a:rPr lang="en-US" dirty="0" err="1" smtClean="0"/>
              <a:t>scoped_mode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825625"/>
            <a:ext cx="11345332" cy="4351338"/>
          </a:xfrm>
        </p:spPr>
        <p:txBody>
          <a:bodyPr/>
          <a:lstStyle/>
          <a:p>
            <a:r>
              <a:rPr lang="en-US" dirty="0"/>
              <a:t>In any application, navigating from one page / screen to another defines the work flow of the application</a:t>
            </a:r>
            <a:r>
              <a:rPr lang="en-US" dirty="0" smtClean="0"/>
              <a:t>.</a:t>
            </a:r>
          </a:p>
          <a:p>
            <a:r>
              <a:rPr lang="en-US" dirty="0" err="1"/>
              <a:t>MaterialPageRoute</a:t>
            </a:r>
            <a:r>
              <a:rPr lang="en-US" dirty="0"/>
              <a:t> is a widget used to render its UI by replacing the entire screen with a platform specific </a:t>
            </a:r>
            <a:r>
              <a:rPr lang="en-US" dirty="0" smtClean="0"/>
              <a:t>animation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r>
              <a:rPr lang="en-US" dirty="0" err="1" smtClean="0"/>
              <a:t>Navigator.push</a:t>
            </a:r>
            <a:r>
              <a:rPr lang="en-US" dirty="0" smtClean="0"/>
              <a:t> </a:t>
            </a:r>
            <a:r>
              <a:rPr lang="en-US" dirty="0"/>
              <a:t>is used to navigate to new screen using </a:t>
            </a:r>
            <a:r>
              <a:rPr lang="en-US" dirty="0" err="1"/>
              <a:t>MaterialPageRoute</a:t>
            </a:r>
            <a:r>
              <a:rPr lang="en-US" dirty="0"/>
              <a:t> widget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80" y="4196027"/>
            <a:ext cx="4544812" cy="367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80" y="5542491"/>
            <a:ext cx="7837488" cy="294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 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Flutter application is composed of widgets, the state management is also done by widgets</a:t>
            </a:r>
          </a:p>
          <a:p>
            <a:r>
              <a:rPr lang="en-US" dirty="0" smtClean="0"/>
              <a:t>The entry point of the state management is </a:t>
            </a:r>
            <a:r>
              <a:rPr lang="en-US" dirty="0" err="1" smtClean="0"/>
              <a:t>Statefulwidget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Create a state for </a:t>
            </a:r>
            <a:r>
              <a:rPr lang="en-US" dirty="0" err="1" smtClean="0"/>
              <a:t>RatingBox</a:t>
            </a:r>
            <a:r>
              <a:rPr lang="en-US" dirty="0" smtClean="0"/>
              <a:t>, _</a:t>
            </a:r>
            <a:r>
              <a:rPr lang="en-US" dirty="0" err="1" smtClean="0"/>
              <a:t>RatingBoxState</a:t>
            </a:r>
            <a:r>
              <a:rPr lang="en-US" dirty="0" smtClean="0"/>
              <a:t> by inheriting State</a:t>
            </a:r>
          </a:p>
          <a:p>
            <a:endParaRPr lang="en-US" dirty="0"/>
          </a:p>
          <a:p>
            <a:r>
              <a:rPr lang="en-US" dirty="0" smtClean="0"/>
              <a:t>Override the </a:t>
            </a:r>
            <a:r>
              <a:rPr lang="en-US" dirty="0" err="1" smtClean="0"/>
              <a:t>createState</a:t>
            </a:r>
            <a:r>
              <a:rPr lang="en-US" dirty="0" smtClean="0"/>
              <a:t> of </a:t>
            </a:r>
            <a:r>
              <a:rPr lang="en-US" dirty="0" err="1" smtClean="0"/>
              <a:t>StatefulWidget</a:t>
            </a:r>
            <a:r>
              <a:rPr lang="en-US" dirty="0" smtClean="0"/>
              <a:t> method to create the state, _</a:t>
            </a:r>
            <a:r>
              <a:rPr lang="en-US" dirty="0" err="1" smtClean="0"/>
              <a:t>RatingBoxState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5" y="3268133"/>
            <a:ext cx="4114268" cy="42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95" y="4244971"/>
            <a:ext cx="4721355" cy="499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62" y="5661022"/>
            <a:ext cx="5134505" cy="88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1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4" y="0"/>
            <a:ext cx="10515600" cy="1325563"/>
          </a:xfrm>
        </p:spPr>
        <p:txBody>
          <a:bodyPr/>
          <a:lstStyle/>
          <a:p>
            <a:r>
              <a:rPr lang="en-US" dirty="0" smtClean="0"/>
              <a:t>Lab Task</a:t>
            </a:r>
            <a:endParaRPr lang="en-US" dirty="0"/>
          </a:p>
        </p:txBody>
      </p:sp>
      <p:pic>
        <p:nvPicPr>
          <p:cNvPr id="1026" name="Picture 2" descr="Column elements (circled in re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6" y="936982"/>
            <a:ext cx="3657468" cy="577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tle s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32" y="1143044"/>
            <a:ext cx="5788523" cy="19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tton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32" y="4114507"/>
            <a:ext cx="56483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533"/>
            <a:ext cx="10515600" cy="778934"/>
          </a:xfrm>
        </p:spPr>
        <p:txBody>
          <a:bodyPr>
            <a:normAutofit/>
          </a:bodyPr>
          <a:lstStyle/>
          <a:p>
            <a:r>
              <a:rPr lang="en-US" dirty="0" smtClean="0"/>
              <a:t>Flutter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467"/>
            <a:ext cx="10515600" cy="54017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Gestures are primarily a way for a user to interact with a mobile (or any touch based device) application.</a:t>
            </a:r>
          </a:p>
          <a:p>
            <a:r>
              <a:rPr lang="en-US" dirty="0" smtClean="0"/>
              <a:t>Gestures are generally defined as any physical action / movement of a user in the intention of activating a specific control of the mobile device.</a:t>
            </a:r>
          </a:p>
          <a:p>
            <a:pPr lvl="1"/>
            <a:r>
              <a:rPr lang="en-US" b="1" dirty="0" smtClean="0"/>
              <a:t>Tap</a:t>
            </a:r>
            <a:r>
              <a:rPr lang="en-US" dirty="0" smtClean="0"/>
              <a:t>: Touching the surface of the device with fingertip for a short period and then releasing the fingertip. </a:t>
            </a:r>
          </a:p>
          <a:p>
            <a:pPr lvl="1"/>
            <a:r>
              <a:rPr lang="en-US" b="1" dirty="0" smtClean="0"/>
              <a:t>Double Tap</a:t>
            </a:r>
            <a:r>
              <a:rPr lang="en-US" dirty="0" smtClean="0"/>
              <a:t>: Tapping twice in a short time. </a:t>
            </a:r>
          </a:p>
          <a:p>
            <a:pPr lvl="1"/>
            <a:r>
              <a:rPr lang="en-US" b="1" dirty="0" smtClean="0"/>
              <a:t>Drag</a:t>
            </a:r>
            <a:r>
              <a:rPr lang="en-US" dirty="0" smtClean="0"/>
              <a:t>: Touching the surface of the device with fingertip and then moving the fingertip in a steady manner and then finally releasing the fingertip. </a:t>
            </a:r>
          </a:p>
          <a:p>
            <a:pPr lvl="1"/>
            <a:r>
              <a:rPr lang="en-US" b="1" dirty="0" smtClean="0"/>
              <a:t>Flick</a:t>
            </a:r>
            <a:r>
              <a:rPr lang="en-US" dirty="0" smtClean="0"/>
              <a:t>: Similar to dragging, but doing it in a speeder way. </a:t>
            </a:r>
          </a:p>
          <a:p>
            <a:pPr lvl="1"/>
            <a:r>
              <a:rPr lang="en-US" b="1" dirty="0" smtClean="0"/>
              <a:t>Pinch</a:t>
            </a:r>
            <a:r>
              <a:rPr lang="en-US" dirty="0" smtClean="0"/>
              <a:t>: Pinching the surface of the device using two fingers.</a:t>
            </a:r>
          </a:p>
          <a:p>
            <a:pPr lvl="1"/>
            <a:r>
              <a:rPr lang="en-US" b="1" dirty="0" smtClean="0"/>
              <a:t>Spread/Zoom:</a:t>
            </a:r>
            <a:r>
              <a:rPr lang="en-US" dirty="0" smtClean="0"/>
              <a:t> Opposite of pinching. </a:t>
            </a:r>
          </a:p>
          <a:p>
            <a:pPr lvl="1"/>
            <a:r>
              <a:rPr lang="en-US" b="1" dirty="0" smtClean="0"/>
              <a:t>Panning: </a:t>
            </a:r>
            <a:r>
              <a:rPr lang="en-US" dirty="0" smtClean="0"/>
              <a:t>Touching the surface of the device with fingertip and moving it in any direction without releasing the fingertip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Flutter provides an excellent support for all type of gestures through its exclusive widget, </a:t>
            </a:r>
            <a:r>
              <a:rPr lang="en-US" b="1" dirty="0" err="1" smtClean="0"/>
              <a:t>GestureDetector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GestureDetector</a:t>
            </a:r>
            <a:r>
              <a:rPr lang="en-US" dirty="0" smtClean="0"/>
              <a:t> is a non-visual widget primarily used for detecting the user’s gesture.</a:t>
            </a:r>
          </a:p>
          <a:p>
            <a:r>
              <a:rPr lang="en-US" dirty="0" smtClean="0"/>
              <a:t>A very broad class with many different gestures registered.</a:t>
            </a:r>
            <a:endParaRPr lang="en-US" dirty="0"/>
          </a:p>
          <a:p>
            <a:r>
              <a:rPr lang="en-US" dirty="0" smtClean="0"/>
              <a:t>Some of the gestures and the corresponding events are given in notes: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Inkwell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rectangular area of a </a:t>
            </a:r>
            <a:r>
              <a:rPr lang="en-US" dirty="0">
                <a:hlinkClick r:id="rId2"/>
              </a:rPr>
              <a:t>Material</a:t>
            </a:r>
            <a:r>
              <a:rPr lang="en-US" dirty="0"/>
              <a:t> that responds to touch.</a:t>
            </a:r>
          </a:p>
          <a:p>
            <a:r>
              <a:rPr lang="en-US" dirty="0" smtClean="0"/>
              <a:t>Same as </a:t>
            </a:r>
            <a:r>
              <a:rPr lang="en-US" dirty="0" err="1" smtClean="0"/>
              <a:t>GestureDetector</a:t>
            </a:r>
            <a:r>
              <a:rPr lang="en-US" dirty="0" smtClean="0"/>
              <a:t>, but it shows ripple effect which is not provided by </a:t>
            </a:r>
            <a:r>
              <a:rPr lang="en-US" dirty="0" err="1" smtClean="0"/>
              <a:t>GestureDetector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onTap</a:t>
            </a:r>
            <a:endParaRPr lang="en-US" dirty="0" smtClean="0"/>
          </a:p>
          <a:p>
            <a:pPr lvl="1"/>
            <a:r>
              <a:rPr lang="en-US" dirty="0" err="1" smtClean="0"/>
              <a:t>onPress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showDialog</a:t>
            </a:r>
            <a:r>
              <a:rPr lang="en-US" dirty="0" smtClean="0"/>
              <a:t> is method, just being called inside </a:t>
            </a:r>
            <a:r>
              <a:rPr lang="en-US" dirty="0" err="1" smtClean="0"/>
              <a:t>onTap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96" y="1562628"/>
            <a:ext cx="4397904" cy="2681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4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6" y="1571625"/>
            <a:ext cx="603673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dialog is a type of modal window that appears in front of app content to provide critical information or ask for a decision. Dialogs disable all app functionality when they appear, and remain on screen until confirmed, dismissed, or a required action has been taken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/>
              <a:t>There are four types of dialogs: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 </a:t>
            </a:r>
            <a:r>
              <a:rPr lang="en-US" u="sng" dirty="0">
                <a:hlinkClick r:id="rId2"/>
              </a:rPr>
              <a:t>Alert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 </a:t>
            </a:r>
            <a:r>
              <a:rPr lang="en-US" u="sng" dirty="0">
                <a:hlinkClick r:id="rId3"/>
              </a:rPr>
              <a:t>Simple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 </a:t>
            </a:r>
            <a:r>
              <a:rPr lang="en-US" u="sng" dirty="0">
                <a:hlinkClick r:id="rId4"/>
              </a:rPr>
              <a:t>Confirmation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. </a:t>
            </a:r>
            <a:r>
              <a:rPr lang="en-US" u="sng" dirty="0" smtClean="0">
                <a:hlinkClick r:id="rId5"/>
              </a:rPr>
              <a:t>Full-screen</a:t>
            </a:r>
            <a:endParaRPr lang="en-US" dirty="0" smtClean="0"/>
          </a:p>
        </p:txBody>
      </p:sp>
      <p:pic>
        <p:nvPicPr>
          <p:cNvPr id="4" name="Picture 2" descr="Hero image of the 4 types of dialog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67" y="365125"/>
            <a:ext cx="4947706" cy="63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dialogs interrupt users with urgent information, details, or actions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&quot;Alert dialog example for Flutter.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66" y="3267584"/>
            <a:ext cx="2797175" cy="23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615142"/>
            <a:ext cx="6591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dialog anatomy and key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Title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Supporting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Buttons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Scrim</a:t>
            </a:r>
            <a:endParaRPr lang="en-US" dirty="0"/>
          </a:p>
        </p:txBody>
      </p:sp>
      <p:pic>
        <p:nvPicPr>
          <p:cNvPr id="3074" name="Picture 2" descr="alert dialog anatomy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10" y="2633133"/>
            <a:ext cx="4995332" cy="24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33346"/>
            <a:ext cx="10515600" cy="66886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002213"/>
            <a:ext cx="10515600" cy="4351338"/>
          </a:xfrm>
        </p:spPr>
        <p:txBody>
          <a:bodyPr/>
          <a:lstStyle/>
          <a:p>
            <a:r>
              <a:rPr lang="en-US" dirty="0"/>
              <a:t>Simple dialogs can display items that are immediately actionable when selected. They don’t have text buttons</a:t>
            </a:r>
          </a:p>
        </p:txBody>
      </p:sp>
      <p:pic>
        <p:nvPicPr>
          <p:cNvPr id="4098" name="Picture 2" descr="&quot;Simple dialog example for Flutter.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98" y="3029938"/>
            <a:ext cx="2708275" cy="230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17922"/>
            <a:ext cx="4199465" cy="495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705</Words>
  <Application>Microsoft Office PowerPoint</Application>
  <PresentationFormat>Widescreen</PresentationFormat>
  <Paragraphs>148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Flutter – Event Handling</vt:lpstr>
      <vt:lpstr>Flutter Gestures</vt:lpstr>
      <vt:lpstr>Gesture Detector</vt:lpstr>
      <vt:lpstr>Inkwell</vt:lpstr>
      <vt:lpstr>Sample Code</vt:lpstr>
      <vt:lpstr>Dialogs</vt:lpstr>
      <vt:lpstr>Alert dialog</vt:lpstr>
      <vt:lpstr>Alert dialog anatomy and key properties</vt:lpstr>
      <vt:lpstr>Simple dialog</vt:lpstr>
      <vt:lpstr>Simple dialog anatomy and key properties</vt:lpstr>
      <vt:lpstr>Confirmation dialog</vt:lpstr>
      <vt:lpstr>Full-screen dialog</vt:lpstr>
      <vt:lpstr>Flutter – State Management</vt:lpstr>
      <vt:lpstr>Flutter – State Management</vt:lpstr>
      <vt:lpstr>Flutter – State Management</vt:lpstr>
      <vt:lpstr>Navigation and Routing</vt:lpstr>
      <vt:lpstr>Ephemeral State Management</vt:lpstr>
      <vt:lpstr>Lab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– Event Handling</dc:title>
  <dc:creator>Nisar Ahmed</dc:creator>
  <cp:lastModifiedBy>Windows User</cp:lastModifiedBy>
  <cp:revision>117</cp:revision>
  <dcterms:created xsi:type="dcterms:W3CDTF">2021-06-04T07:30:26Z</dcterms:created>
  <dcterms:modified xsi:type="dcterms:W3CDTF">2022-01-24T10:57:49Z</dcterms:modified>
</cp:coreProperties>
</file>