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75" r:id="rId5"/>
    <p:sldId id="261" r:id="rId6"/>
    <p:sldId id="260" r:id="rId7"/>
    <p:sldId id="262" r:id="rId8"/>
    <p:sldId id="263" r:id="rId9"/>
    <p:sldId id="264" r:id="rId10"/>
    <p:sldId id="265" r:id="rId11"/>
    <p:sldId id="266" r:id="rId12"/>
    <p:sldId id="267" r:id="rId13"/>
    <p:sldId id="268" r:id="rId14"/>
    <p:sldId id="269" r:id="rId15"/>
    <p:sldId id="270" r:id="rId16"/>
    <p:sldId id="259"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243" autoAdjust="0"/>
  </p:normalViewPr>
  <p:slideViewPr>
    <p:cSldViewPr snapToGrid="0">
      <p:cViewPr varScale="1">
        <p:scale>
          <a:sx n="91" d="100"/>
          <a:sy n="91" d="100"/>
        </p:scale>
        <p:origin x="12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0ED032-ECD0-45C1-9B68-458E866EBFB0}" type="datetimeFigureOut">
              <a:rPr lang="en-US" smtClean="0"/>
              <a:t>2/19/2021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725DF6-F252-4436-BD14-2CF3846DC473}" type="slidenum">
              <a:rPr lang="en-US" smtClean="0"/>
              <a:t>‹#›</a:t>
            </a:fld>
            <a:endParaRPr lang="en-US"/>
          </a:p>
        </p:txBody>
      </p:sp>
    </p:spTree>
    <p:extLst>
      <p:ext uri="{BB962C8B-B14F-4D97-AF65-F5344CB8AC3E}">
        <p14:creationId xmlns:p14="http://schemas.microsoft.com/office/powerpoint/2010/main" val="39606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invonto.com/insights/enterprise-mobility-strategy/"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invonto.com/services/mobile-app-development/"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www.invisionapp.com/" TargetMode="External"/><Relationship Id="rId4" Type="http://schemas.openxmlformats.org/officeDocument/2006/relationships/hyperlink" Target="https://www.invonto.com/work/"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witter.com/share?text=There+is+more+than+one+programming+language+and+technology+stack+for+building+mobile+apps+%E2%80%94the+key+is+picking+a+technology+stack+that+is+best+suited+for+your+mobile+app.+%23ux+%23appsdev&amp;via=invonto&amp;url=https://www.invonto.com/insights/mobile-app-development-proces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eveloper.apple.com/testflight/"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eveloper.android.com/guide/topics/ui/overview.html"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s://developer.android.com/guide/components/activities.html" TargetMode="External"/><Relationship Id="rId4" Type="http://schemas.openxmlformats.org/officeDocument/2006/relationships/hyperlink" Target="https://developer.android.com/guide/topics/resources/overview.html"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first phase of the mobile app development process is defining the strategy for evolving your idea into a successful app. You may include a more significant part of this in your overall</a:t>
            </a:r>
            <a:r>
              <a:rPr lang="en-US" sz="1200" b="0" i="0" u="none" strike="noStrike" kern="1200" dirty="0" smtClean="0">
                <a:solidFill>
                  <a:schemeClr val="tx1"/>
                </a:solidFill>
                <a:effectLst/>
                <a:latin typeface="+mn-lt"/>
                <a:ea typeface="+mn-ea"/>
                <a:cs typeface="+mn-cs"/>
                <a:hlinkClick r:id="rId3"/>
              </a:rPr>
              <a:t> enterprise mobility strategy</a:t>
            </a:r>
            <a:r>
              <a:rPr lang="en-US" sz="1200" b="0" i="0" kern="1200" dirty="0" smtClean="0">
                <a:solidFill>
                  <a:schemeClr val="tx1"/>
                </a:solidFill>
                <a:effectLst/>
                <a:latin typeface="+mn-lt"/>
                <a:ea typeface="+mn-ea"/>
                <a:cs typeface="+mn-cs"/>
              </a:rPr>
              <a:t>. As one app’s objectives may differ from another, there is still an app-specific impact to the mobility strategy to address during the development process.</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11725DF6-F252-4436-BD14-2CF3846DC473}" type="slidenum">
              <a:rPr lang="en-US" smtClean="0"/>
              <a:t>7</a:t>
            </a:fld>
            <a:endParaRPr lang="en-US"/>
          </a:p>
        </p:txBody>
      </p:sp>
    </p:spTree>
    <p:extLst>
      <p:ext uri="{BB962C8B-B14F-4D97-AF65-F5344CB8AC3E}">
        <p14:creationId xmlns:p14="http://schemas.microsoft.com/office/powerpoint/2010/main" val="1444463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success of a mobile app is determined based on how well users are adopting and benefiting from all its features. The goal for mobile app </a:t>
            </a:r>
            <a:r>
              <a:rPr lang="en-US" sz="1200" b="0" i="0" u="none" strike="noStrike" kern="1200" dirty="0" smtClean="0">
                <a:solidFill>
                  <a:schemeClr val="tx1"/>
                </a:solidFill>
                <a:effectLst/>
                <a:latin typeface="+mn-lt"/>
                <a:ea typeface="+mn-ea"/>
                <a:cs typeface="+mn-cs"/>
                <a:hlinkClick r:id="rId3"/>
              </a:rPr>
              <a:t>UI / UX design</a:t>
            </a:r>
            <a:r>
              <a:rPr lang="en-US" sz="1200" b="0" i="0" kern="1200" dirty="0" smtClean="0">
                <a:solidFill>
                  <a:schemeClr val="tx1"/>
                </a:solidFill>
                <a:effectLst/>
                <a:latin typeface="+mn-lt"/>
                <a:ea typeface="+mn-ea"/>
                <a:cs typeface="+mn-cs"/>
              </a:rPr>
              <a:t> is creating excellent user experiences making your app interactive, intuitive, and user-friendly. While polished UI designs will help with early adoption, your app must have intuitive user experiences to keep app users’ engaged</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Information Architecture &amp; Workflows</a:t>
            </a:r>
          </a:p>
          <a:p>
            <a:r>
              <a:rPr lang="en-US" sz="1200" b="0" i="0" kern="1200" dirty="0" smtClean="0">
                <a:solidFill>
                  <a:schemeClr val="tx1"/>
                </a:solidFill>
                <a:effectLst/>
                <a:latin typeface="+mn-lt"/>
                <a:ea typeface="+mn-ea"/>
                <a:cs typeface="+mn-cs"/>
              </a:rPr>
              <a:t>The first step of your mobile app design process is to determine the data your mobile app will display to the users, the data it will collect, user interactions with the finished product, and the user journeys within the app.</a:t>
            </a:r>
          </a:p>
          <a:p>
            <a:r>
              <a:rPr lang="en-US" sz="1200" b="0" i="0" kern="1200" dirty="0" smtClean="0">
                <a:solidFill>
                  <a:schemeClr val="tx1"/>
                </a:solidFill>
                <a:effectLst/>
                <a:latin typeface="+mn-lt"/>
                <a:ea typeface="+mn-ea"/>
                <a:cs typeface="+mn-cs"/>
              </a:rPr>
              <a:t>For companies, </a:t>
            </a:r>
            <a:r>
              <a:rPr lang="en-US" sz="1200" b="0" i="0" u="none" strike="noStrike" kern="1200" dirty="0" smtClean="0">
                <a:solidFill>
                  <a:schemeClr val="tx1"/>
                </a:solidFill>
                <a:effectLst/>
                <a:latin typeface="+mn-lt"/>
                <a:ea typeface="+mn-ea"/>
                <a:cs typeface="+mn-cs"/>
                <a:hlinkClick r:id="rId4"/>
              </a:rPr>
              <a:t>enterprise mobile solutions</a:t>
            </a:r>
            <a:r>
              <a:rPr lang="en-US" sz="1200" b="0" i="0" kern="1200" dirty="0" smtClean="0">
                <a:solidFill>
                  <a:schemeClr val="tx1"/>
                </a:solidFill>
                <a:effectLst/>
                <a:latin typeface="+mn-lt"/>
                <a:ea typeface="+mn-ea"/>
                <a:cs typeface="+mn-cs"/>
              </a:rPr>
              <a:t> have users with different roles and privileges, and it is essential to incorporate these rules as part of your app’s information architecture. Workflow diagrams help identify every possible interaction a user has with the app and the app’s navigation structure.</a:t>
            </a:r>
          </a:p>
          <a:p>
            <a:endParaRPr lang="en-US" dirty="0" smtClean="0"/>
          </a:p>
          <a:p>
            <a:endParaRPr lang="en-US" dirty="0" smtClean="0"/>
          </a:p>
          <a:p>
            <a:r>
              <a:rPr lang="en-US" sz="1200" b="1" i="0" kern="1200" dirty="0" smtClean="0">
                <a:solidFill>
                  <a:schemeClr val="tx1"/>
                </a:solidFill>
                <a:effectLst/>
                <a:latin typeface="+mn-lt"/>
                <a:ea typeface="+mn-ea"/>
                <a:cs typeface="+mn-cs"/>
              </a:rPr>
              <a:t>Wireframes</a:t>
            </a:r>
          </a:p>
          <a:p>
            <a:r>
              <a:rPr lang="en-US" sz="1200" b="0" i="0" kern="1200" dirty="0" smtClean="0">
                <a:solidFill>
                  <a:schemeClr val="tx1"/>
                </a:solidFill>
                <a:effectLst/>
                <a:latin typeface="+mn-lt"/>
                <a:ea typeface="+mn-ea"/>
                <a:cs typeface="+mn-cs"/>
              </a:rPr>
              <a:t>Mobile app designers often start app design with sketches on paper. Wireframes are the digital form of sketches. Wireframes are conceptual layouts, also referred to as low-fidelity mockups—they give visual structure to your app’s functional requirements.</a:t>
            </a:r>
          </a:p>
          <a:p>
            <a:r>
              <a:rPr lang="en-US" sz="1200" b="0" i="0" kern="1200" dirty="0" smtClean="0">
                <a:solidFill>
                  <a:schemeClr val="tx1"/>
                </a:solidFill>
                <a:effectLst/>
                <a:latin typeface="+mn-lt"/>
                <a:ea typeface="+mn-ea"/>
                <a:cs typeface="+mn-cs"/>
              </a:rPr>
              <a:t>With wireframes, the focus is more on aesthetics and user experience, not on color schemes and styles. Creating wireframes is a quick and cost-effective approach for designing app layouts and iterating through them in the design review process. While creating wireframes you should consider device specific design. So whether your app is used on iPhone, iPad, or Android phone and tablets; it provides intuitive and device specific user experiences.</a:t>
            </a:r>
          </a:p>
          <a:p>
            <a:endParaRPr lang="en-US" dirty="0" smtClean="0"/>
          </a:p>
          <a:p>
            <a:r>
              <a:rPr lang="en-US" sz="1200" b="1" i="0" kern="1200" dirty="0" smtClean="0">
                <a:solidFill>
                  <a:schemeClr val="tx1"/>
                </a:solidFill>
                <a:effectLst/>
                <a:latin typeface="+mn-lt"/>
                <a:ea typeface="+mn-ea"/>
                <a:cs typeface="+mn-cs"/>
              </a:rPr>
              <a:t>Style Guide</a:t>
            </a:r>
          </a:p>
          <a:p>
            <a:r>
              <a:rPr lang="en-US" sz="1200" b="0" i="0" kern="1200" dirty="0" smtClean="0">
                <a:solidFill>
                  <a:schemeClr val="tx1"/>
                </a:solidFill>
                <a:effectLst/>
                <a:latin typeface="+mn-lt"/>
                <a:ea typeface="+mn-ea"/>
                <a:cs typeface="+mn-cs"/>
              </a:rPr>
              <a:t>Style guides are “living documents” where an app’s design standards from your company’s branding rules down to the navigation icons, are documented.</a:t>
            </a:r>
          </a:p>
          <a:p>
            <a:r>
              <a:rPr lang="en-US" sz="1200" b="0" i="0" kern="1200" dirty="0" smtClean="0">
                <a:solidFill>
                  <a:schemeClr val="tx1"/>
                </a:solidFill>
                <a:effectLst/>
                <a:latin typeface="+mn-lt"/>
                <a:ea typeface="+mn-ea"/>
                <a:cs typeface="+mn-cs"/>
              </a:rPr>
              <a:t>Style guides include: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What font family will your app’s text use?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What will the color scheme be?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How will your company brand be reflected in the app design?</a:t>
            </a:r>
          </a:p>
          <a:p>
            <a:r>
              <a:rPr lang="en-US" sz="1200" b="0" i="0" kern="1200" dirty="0" smtClean="0">
                <a:solidFill>
                  <a:schemeClr val="tx1"/>
                </a:solidFill>
                <a:effectLst/>
                <a:latin typeface="+mn-lt"/>
                <a:ea typeface="+mn-ea"/>
                <a:cs typeface="+mn-cs"/>
              </a:rPr>
              <a:t>Style guides contribute to an app’s design strategy. Establishing a style guide early on as part of your mobile app development process improves the productivity of your mobile app developers. At the same time, following a style guide will help keep your app’s look and feel consistent. As part of your app design, you should consider app design guidelines from Apple for iOS app and from Google for Android apps.</a:t>
            </a:r>
          </a:p>
          <a:p>
            <a:r>
              <a:rPr lang="en-US" b="1" dirty="0" smtClean="0"/>
              <a:t/>
            </a:r>
            <a:br>
              <a:rPr lang="en-US" b="1" dirty="0" smtClean="0"/>
            </a:br>
            <a:r>
              <a:rPr lang="en-US" sz="1200" b="1" i="0" kern="1200" dirty="0" smtClean="0">
                <a:solidFill>
                  <a:schemeClr val="tx1"/>
                </a:solidFill>
                <a:effectLst/>
                <a:latin typeface="+mn-lt"/>
                <a:ea typeface="+mn-ea"/>
                <a:cs typeface="+mn-cs"/>
              </a:rPr>
              <a:t>Mockups</a:t>
            </a:r>
          </a:p>
          <a:p>
            <a:r>
              <a:rPr lang="en-US" sz="1200" b="0" i="0" kern="1200" dirty="0" smtClean="0">
                <a:solidFill>
                  <a:schemeClr val="tx1"/>
                </a:solidFill>
                <a:effectLst/>
                <a:latin typeface="+mn-lt"/>
                <a:ea typeface="+mn-ea"/>
                <a:cs typeface="+mn-cs"/>
              </a:rPr>
              <a:t>Mockups, or high-fidelity designs, are the final renderings of your app’s visual design. Mockups are created by applying your style guide on to the app wireframes. As your app’s design begins to finalize, expect further modifications to its information architecture, workflow, and aesthetics. Adobe Photoshop is the most popular tool for creating high-fidelity mockups.</a:t>
            </a:r>
          </a:p>
          <a:p>
            <a:endParaRPr lang="en-US" dirty="0" smtClean="0"/>
          </a:p>
          <a:p>
            <a:r>
              <a:rPr lang="en-US" sz="1200" b="1" i="0" kern="1200" dirty="0" smtClean="0">
                <a:solidFill>
                  <a:schemeClr val="tx1"/>
                </a:solidFill>
                <a:effectLst/>
                <a:latin typeface="+mn-lt"/>
                <a:ea typeface="+mn-ea"/>
                <a:cs typeface="+mn-cs"/>
              </a:rPr>
              <a:t>Prototype</a:t>
            </a:r>
          </a:p>
          <a:p>
            <a:r>
              <a:rPr lang="en-US" sz="1200" b="0" i="0" kern="1200" dirty="0" smtClean="0">
                <a:solidFill>
                  <a:schemeClr val="tx1"/>
                </a:solidFill>
                <a:effectLst/>
                <a:latin typeface="+mn-lt"/>
                <a:ea typeface="+mn-ea"/>
                <a:cs typeface="+mn-cs"/>
              </a:rPr>
              <a:t>While mockups display your mobile app’s functionality using static designs, these can turn into click-thru prototypes with tools like</a:t>
            </a:r>
            <a:r>
              <a:rPr lang="en-US" sz="1200" b="0" i="0" u="none" strike="noStrike" kern="1200" dirty="0" smtClean="0">
                <a:solidFill>
                  <a:schemeClr val="tx1"/>
                </a:solidFill>
                <a:effectLst/>
                <a:latin typeface="+mn-lt"/>
                <a:ea typeface="+mn-ea"/>
                <a:cs typeface="+mn-cs"/>
                <a:hlinkClick r:id="rId5"/>
              </a:rPr>
              <a:t> </a:t>
            </a:r>
            <a:r>
              <a:rPr lang="en-US" sz="1200" b="0" i="0" u="none" strike="noStrike" kern="1200" dirty="0" err="1" smtClean="0">
                <a:solidFill>
                  <a:schemeClr val="tx1"/>
                </a:solidFill>
                <a:effectLst/>
                <a:latin typeface="+mn-lt"/>
                <a:ea typeface="+mn-ea"/>
                <a:cs typeface="+mn-cs"/>
                <a:hlinkClick r:id="rId5"/>
              </a:rPr>
              <a:t>Invision</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Figma</a:t>
            </a:r>
            <a:r>
              <a:rPr lang="en-US" sz="1200" b="0" i="0" kern="1200" dirty="0" smtClean="0">
                <a:solidFill>
                  <a:schemeClr val="tx1"/>
                </a:solidFill>
                <a:effectLst/>
                <a:latin typeface="+mn-lt"/>
                <a:ea typeface="+mn-ea"/>
                <a:cs typeface="+mn-cs"/>
              </a:rPr>
              <a:t>. Prototypes are highly useful for simulating the user experience and the app’s workflows expected from the finished product. While prototype development can be time-consuming, the efforts are well worth it, as they offer early-stage testing of your app’s design and functionality. Often, prototypes help identify modifications to the app’s proposed functionality.</a:t>
            </a:r>
          </a:p>
          <a:p>
            <a:r>
              <a:rPr lang="en-US" sz="1200" b="0" i="0" kern="1200" dirty="0" smtClean="0">
                <a:solidFill>
                  <a:schemeClr val="tx1"/>
                </a:solidFill>
                <a:effectLst/>
                <a:latin typeface="+mn-lt"/>
                <a:ea typeface="+mn-ea"/>
                <a:cs typeface="+mn-cs"/>
              </a:rPr>
              <a:t>Some companies prefer even doing prototypes at a </a:t>
            </a:r>
            <a:r>
              <a:rPr lang="en-US" sz="1200" b="0" i="0" kern="1200" dirty="0" err="1" smtClean="0">
                <a:solidFill>
                  <a:schemeClr val="tx1"/>
                </a:solidFill>
                <a:effectLst/>
                <a:latin typeface="+mn-lt"/>
                <a:ea typeface="+mn-ea"/>
                <a:cs typeface="+mn-cs"/>
              </a:rPr>
              <a:t>wireframing</a:t>
            </a:r>
            <a:r>
              <a:rPr lang="en-US" sz="1200" b="0" i="0" kern="1200" dirty="0" smtClean="0">
                <a:solidFill>
                  <a:schemeClr val="tx1"/>
                </a:solidFill>
                <a:effectLst/>
                <a:latin typeface="+mn-lt"/>
                <a:ea typeface="+mn-ea"/>
                <a:cs typeface="+mn-cs"/>
              </a:rPr>
              <a:t> stage, especially when an app’s functional requirements are not well thought out. Or, there is a need to review the app’s proposed functionality with a focus group.</a:t>
            </a:r>
          </a:p>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11725DF6-F252-4436-BD14-2CF3846DC473}" type="slidenum">
              <a:rPr lang="en-US" smtClean="0"/>
              <a:t>9</a:t>
            </a:fld>
            <a:endParaRPr lang="en-US"/>
          </a:p>
        </p:txBody>
      </p:sp>
    </p:spTree>
    <p:extLst>
      <p:ext uri="{BB962C8B-B14F-4D97-AF65-F5344CB8AC3E}">
        <p14:creationId xmlns:p14="http://schemas.microsoft.com/office/powerpoint/2010/main" val="3345045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Back-End/Server Technology</a:t>
            </a:r>
          </a:p>
          <a:p>
            <a:r>
              <a:rPr lang="en-US" sz="1200" b="0" i="0" kern="1200" dirty="0" smtClean="0">
                <a:solidFill>
                  <a:schemeClr val="tx1"/>
                </a:solidFill>
                <a:effectLst/>
                <a:latin typeface="+mn-lt"/>
                <a:ea typeface="+mn-ea"/>
                <a:cs typeface="+mn-cs"/>
              </a:rPr>
              <a:t>This part includes database and server-side objects necessary for supporting functions of your mobile app. If you are using an existing back-end platform, then modifications may be needed for supporting the desired mobile functionality.</a:t>
            </a:r>
          </a:p>
          <a:p>
            <a:r>
              <a:rPr lang="en-US" b="1" dirty="0" smtClean="0"/>
              <a:t/>
            </a:r>
            <a:br>
              <a:rPr lang="en-US" b="1" dirty="0" smtClean="0"/>
            </a:br>
            <a:r>
              <a:rPr lang="en-US" sz="1200" b="1" i="0" kern="1200" dirty="0" smtClean="0">
                <a:solidFill>
                  <a:schemeClr val="tx1"/>
                </a:solidFill>
                <a:effectLst/>
                <a:latin typeface="+mn-lt"/>
                <a:ea typeface="+mn-ea"/>
                <a:cs typeface="+mn-cs"/>
              </a:rPr>
              <a:t>API</a:t>
            </a:r>
          </a:p>
          <a:p>
            <a:r>
              <a:rPr lang="en-US" sz="1200" b="0" i="0" kern="1200" dirty="0" smtClean="0">
                <a:solidFill>
                  <a:schemeClr val="tx1"/>
                </a:solidFill>
                <a:effectLst/>
                <a:latin typeface="+mn-lt"/>
                <a:ea typeface="+mn-ea"/>
                <a:cs typeface="+mn-cs"/>
              </a:rPr>
              <a:t>An Application Programming Interface (API) is a method of communication between the app and a back-end server/database.</a:t>
            </a:r>
          </a:p>
          <a:p>
            <a:r>
              <a:rPr lang="en-US" b="1" dirty="0" smtClean="0"/>
              <a:t/>
            </a:r>
            <a:br>
              <a:rPr lang="en-US" b="1" dirty="0" smtClean="0"/>
            </a:br>
            <a:r>
              <a:rPr lang="en-US" sz="1200" b="1" i="0" kern="1200" dirty="0" smtClean="0">
                <a:solidFill>
                  <a:schemeClr val="tx1"/>
                </a:solidFill>
                <a:effectLst/>
                <a:latin typeface="+mn-lt"/>
                <a:ea typeface="+mn-ea"/>
                <a:cs typeface="+mn-cs"/>
              </a:rPr>
              <a:t>Mobile App Front-End</a:t>
            </a:r>
          </a:p>
          <a:p>
            <a:r>
              <a:rPr lang="en-US" sz="1200" b="0" i="0" kern="1200" dirty="0" smtClean="0">
                <a:solidFill>
                  <a:schemeClr val="tx1"/>
                </a:solidFill>
                <a:effectLst/>
                <a:latin typeface="+mn-lt"/>
                <a:ea typeface="+mn-ea"/>
                <a:cs typeface="+mn-cs"/>
              </a:rPr>
              <a:t>The front-end is the native mobile app an end-user will use. In most cases, mobile apps consist of interactive user experiences that use an API and a back-end for managing data. In some cases, when an app needs to allow users to work without internet access, the app may utilize local data storage.</a:t>
            </a:r>
          </a:p>
          <a:p>
            <a:r>
              <a:rPr lang="en-US" sz="1200" b="0" i="0" kern="1200" dirty="0" smtClean="0">
                <a:solidFill>
                  <a:schemeClr val="tx1"/>
                </a:solidFill>
                <a:effectLst/>
                <a:latin typeface="+mn-lt"/>
                <a:ea typeface="+mn-ea"/>
                <a:cs typeface="+mn-cs"/>
              </a:rPr>
              <a:t>You can utilize almost any web programming language and databases for the back-end. For native mobile apps, you have to choose a technology stack required by each mobile OS platform. iOS apps can be developed using Objective-C or Swift programming language. Android apps are primarily built using Java or </a:t>
            </a:r>
            <a:r>
              <a:rPr lang="en-US" sz="1200" b="0" i="0" kern="1200" dirty="0" err="1" smtClean="0">
                <a:solidFill>
                  <a:schemeClr val="tx1"/>
                </a:solidFill>
                <a:effectLst/>
                <a:latin typeface="+mn-lt"/>
                <a:ea typeface="+mn-ea"/>
                <a:cs typeface="+mn-cs"/>
              </a:rPr>
              <a:t>Kotlin</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There is more than one programming language and technology stack for building mobile apps —the key is picking a technology stack that is best suited for your mobile app.</a:t>
            </a:r>
          </a:p>
          <a:p>
            <a:r>
              <a:rPr lang="en-US" sz="1200" b="0" i="0" kern="1200" dirty="0" smtClean="0">
                <a:solidFill>
                  <a:schemeClr val="tx1"/>
                </a:solidFill>
                <a:effectLst/>
                <a:latin typeface="+mn-lt"/>
                <a:ea typeface="+mn-ea"/>
                <a:cs typeface="+mn-cs"/>
              </a:rPr>
              <a:t>Mobile technologies advance much faster with new versions of mobile platforms. Furthermore, new mobile devices are released every few months. With platforms and devices rapidly changing, agility is essential for building mobile apps within timelines and budgets. If time-to-market is a priority, use an agile development approach. This approach supports frequent software releases with completed functionality. Defining development milestones as part of the agile development plan supports developing your mobile application in iteration.</a:t>
            </a:r>
          </a:p>
          <a:p>
            <a:r>
              <a:rPr lang="en-US" sz="1200" b="0" i="0" kern="1200" dirty="0" smtClean="0">
                <a:solidFill>
                  <a:schemeClr val="tx1"/>
                </a:solidFill>
                <a:effectLst/>
                <a:latin typeface="+mn-lt"/>
                <a:ea typeface="+mn-ea"/>
                <a:cs typeface="+mn-cs"/>
              </a:rPr>
              <a:t>As each development milestone completes, it is passed on to the app testing team for validation.</a:t>
            </a:r>
          </a:p>
          <a:p>
            <a:r>
              <a:rPr lang="en-US" sz="1200" b="0" i="0" u="none" strike="noStrike" kern="1200" dirty="0" smtClean="0">
                <a:solidFill>
                  <a:schemeClr val="tx1"/>
                </a:solidFill>
                <a:effectLst/>
                <a:latin typeface="+mn-lt"/>
                <a:ea typeface="+mn-ea"/>
                <a:cs typeface="+mn-cs"/>
                <a:hlinkClick r:id="rId3"/>
              </a:rPr>
              <a:t/>
            </a:r>
            <a:br>
              <a:rPr lang="en-US" sz="1200" b="0" i="0" u="none" strike="noStrike" kern="1200" dirty="0" smtClean="0">
                <a:solidFill>
                  <a:schemeClr val="tx1"/>
                </a:solidFill>
                <a:effectLst/>
                <a:latin typeface="+mn-lt"/>
                <a:ea typeface="+mn-ea"/>
                <a:cs typeface="+mn-cs"/>
                <a:hlinkClick r:id="rId3"/>
              </a:rPr>
            </a:br>
            <a:endParaRPr lang="en-US" dirty="0"/>
          </a:p>
        </p:txBody>
      </p:sp>
      <p:sp>
        <p:nvSpPr>
          <p:cNvPr id="4" name="Slide Number Placeholder 3"/>
          <p:cNvSpPr>
            <a:spLocks noGrp="1"/>
          </p:cNvSpPr>
          <p:nvPr>
            <p:ph type="sldNum" sz="quarter" idx="10"/>
          </p:nvPr>
        </p:nvSpPr>
        <p:spPr/>
        <p:txBody>
          <a:bodyPr/>
          <a:lstStyle/>
          <a:p>
            <a:fld id="{11725DF6-F252-4436-BD14-2CF3846DC473}" type="slidenum">
              <a:rPr lang="en-US" smtClean="0"/>
              <a:t>12</a:t>
            </a:fld>
            <a:endParaRPr lang="en-US"/>
          </a:p>
        </p:txBody>
      </p:sp>
    </p:spTree>
    <p:extLst>
      <p:ext uri="{BB962C8B-B14F-4D97-AF65-F5344CB8AC3E}">
        <p14:creationId xmlns:p14="http://schemas.microsoft.com/office/powerpoint/2010/main" val="2423640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Testing</a:t>
            </a:r>
          </a:p>
          <a:p>
            <a:r>
              <a:rPr lang="en-US" sz="1200" b="0" i="0" kern="1200" dirty="0" smtClean="0">
                <a:solidFill>
                  <a:schemeClr val="tx1"/>
                </a:solidFill>
                <a:effectLst/>
                <a:latin typeface="+mn-lt"/>
                <a:ea typeface="+mn-ea"/>
                <a:cs typeface="+mn-cs"/>
              </a:rPr>
              <a:t>Performing thorough quality assurance (QA) testing during the mobile app development process makes applications stable, usable, and secure. To ensure comprehensive QA testing of your app, you first need to prepare test cases that address all aspects of app testing.</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Similar to how use cases drive the process of mobile app development, test cases drive mobile app testing. Test cases are for performing test steps, recording testing results for software quality evaluation, and tracking fixes for retesting. A best practice approach is involving your QA team in the Analysis and Design stages. The familiarity with your app’s functional requirements and objectives will help produce accurate test cases.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Your app should undergo the following testing methods, to deliver a quality mobility solution.</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1. User Experience Testing</a:t>
            </a:r>
          </a:p>
          <a:p>
            <a:r>
              <a:rPr lang="en-US" sz="1200" b="0" i="0" kern="1200" dirty="0" smtClean="0">
                <a:solidFill>
                  <a:schemeClr val="tx1"/>
                </a:solidFill>
                <a:effectLst/>
                <a:latin typeface="+mn-lt"/>
                <a:ea typeface="+mn-ea"/>
                <a:cs typeface="+mn-cs"/>
              </a:rPr>
              <a:t>A critical step in mobile app testing is to ensure that the final implementation matches the user experience created by the app design team. Visuals, workflow, and interactivity of your app are what will give your end users first-hand impression of your app. Make sure that your app employs consistent fonts, style treatments, color scheme, padding between data, icon design, and navigation. Ensuring that your app matches the original design guidelines will have a direct impact on its user adoption!</a:t>
            </a:r>
          </a:p>
          <a:p>
            <a:r>
              <a:rPr lang="en-US" b="1" dirty="0" smtClean="0"/>
              <a:t/>
            </a:r>
            <a:br>
              <a:rPr lang="en-US" b="1" dirty="0" smtClean="0"/>
            </a:br>
            <a:r>
              <a:rPr lang="en-US" b="1" dirty="0" smtClean="0"/>
              <a:t>2. </a:t>
            </a:r>
            <a:r>
              <a:rPr lang="en-US" sz="1200" b="1" i="0" kern="1200" dirty="0" smtClean="0">
                <a:solidFill>
                  <a:schemeClr val="tx1"/>
                </a:solidFill>
                <a:effectLst/>
                <a:latin typeface="+mn-lt"/>
                <a:ea typeface="+mn-ea"/>
                <a:cs typeface="+mn-cs"/>
              </a:rPr>
              <a:t>Functional Testing</a:t>
            </a:r>
          </a:p>
          <a:p>
            <a:r>
              <a:rPr lang="en-US" sz="1200" b="0" i="0" kern="1200" dirty="0" smtClean="0">
                <a:solidFill>
                  <a:schemeClr val="tx1"/>
                </a:solidFill>
                <a:effectLst/>
                <a:latin typeface="+mn-lt"/>
                <a:ea typeface="+mn-ea"/>
                <a:cs typeface="+mn-cs"/>
              </a:rPr>
              <a:t>The accuracy of your mobile app functionality is critical to its success. It’s difficult to predict every end user’s behavior and usage scenario.</a:t>
            </a:r>
          </a:p>
          <a:p>
            <a:r>
              <a:rPr lang="en-US" sz="1200" b="0" i="0" kern="1200" dirty="0" smtClean="0">
                <a:solidFill>
                  <a:schemeClr val="tx1"/>
                </a:solidFill>
                <a:effectLst/>
                <a:latin typeface="+mn-lt"/>
                <a:ea typeface="+mn-ea"/>
                <a:cs typeface="+mn-cs"/>
              </a:rPr>
              <a:t>The functionality of your app should be tested by as many users to cover as many potential testing conditions as possible. You might be surprised to catch bugs when two different users test the same feature but get varied outcomes. For example, both users can fill out the same form, but they both might enter different data—which could lead to discovering a defect.</a:t>
            </a:r>
          </a:p>
          <a:p>
            <a:r>
              <a:rPr lang="en-US" b="1" dirty="0" smtClean="0"/>
              <a:t/>
            </a:r>
            <a:br>
              <a:rPr lang="en-US" b="1" dirty="0" smtClean="0"/>
            </a:br>
            <a:r>
              <a:rPr lang="en-US" b="1" dirty="0" smtClean="0"/>
              <a:t>3. Pe</a:t>
            </a:r>
            <a:r>
              <a:rPr lang="en-US" sz="1200" b="1" i="0" kern="1200" dirty="0" smtClean="0">
                <a:solidFill>
                  <a:schemeClr val="tx1"/>
                </a:solidFill>
                <a:effectLst/>
                <a:latin typeface="+mn-lt"/>
                <a:ea typeface="+mn-ea"/>
                <a:cs typeface="+mn-cs"/>
              </a:rPr>
              <a:t>rformance Testing</a:t>
            </a:r>
          </a:p>
          <a:p>
            <a:r>
              <a:rPr lang="en-US" sz="1200" b="0" i="0" kern="1200" dirty="0" smtClean="0">
                <a:solidFill>
                  <a:schemeClr val="tx1"/>
                </a:solidFill>
                <a:effectLst/>
                <a:latin typeface="+mn-lt"/>
                <a:ea typeface="+mn-ea"/>
                <a:cs typeface="+mn-cs"/>
              </a:rPr>
              <a:t>There are many quantitative criteria to use for measuring the performance of your app.</a:t>
            </a:r>
          </a:p>
          <a:p>
            <a:r>
              <a:rPr lang="en-US" sz="1200" b="0" i="0" kern="1200" dirty="0" smtClean="0">
                <a:solidFill>
                  <a:schemeClr val="tx1"/>
                </a:solidFill>
                <a:effectLst/>
                <a:latin typeface="+mn-lt"/>
                <a:ea typeface="+mn-ea"/>
                <a:cs typeface="+mn-cs"/>
              </a:rPr>
              <a:t>How well is your app responding to the user requests?</a:t>
            </a:r>
          </a:p>
          <a:p>
            <a:r>
              <a:rPr lang="en-US" sz="1200" b="0" i="0" kern="1200" dirty="0" smtClean="0">
                <a:solidFill>
                  <a:schemeClr val="tx1"/>
                </a:solidFill>
                <a:effectLst/>
                <a:latin typeface="+mn-lt"/>
                <a:ea typeface="+mn-ea"/>
                <a:cs typeface="+mn-cs"/>
              </a:rPr>
              <a:t>How fast are the app’s screens loading?</a:t>
            </a:r>
          </a:p>
          <a:p>
            <a:r>
              <a:rPr lang="en-US" sz="1200" b="0" i="0" kern="1200" dirty="0" smtClean="0">
                <a:solidFill>
                  <a:schemeClr val="tx1"/>
                </a:solidFill>
                <a:effectLst/>
                <a:latin typeface="+mn-lt"/>
                <a:ea typeface="+mn-ea"/>
                <a:cs typeface="+mn-cs"/>
              </a:rPr>
              <a:t>Is your app draining the phone battery or causing memory leaks?</a:t>
            </a:r>
          </a:p>
          <a:p>
            <a:r>
              <a:rPr lang="en-US" sz="1200" b="0" i="0" kern="1200" dirty="0" smtClean="0">
                <a:solidFill>
                  <a:schemeClr val="tx1"/>
                </a:solidFill>
                <a:effectLst/>
                <a:latin typeface="+mn-lt"/>
                <a:ea typeface="+mn-ea"/>
                <a:cs typeface="+mn-cs"/>
              </a:rPr>
              <a:t>Does your app leverage network bandwidth efficiently?</a:t>
            </a:r>
          </a:p>
          <a:p>
            <a:r>
              <a:rPr lang="en-US" sz="1200" b="0" i="0" kern="1200" dirty="0" smtClean="0">
                <a:solidFill>
                  <a:schemeClr val="tx1"/>
                </a:solidFill>
                <a:effectLst/>
                <a:latin typeface="+mn-lt"/>
                <a:ea typeface="+mn-ea"/>
                <a:cs typeface="+mn-cs"/>
              </a:rPr>
              <a:t>Is the size of your app bigger than what it should be?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4.</a:t>
            </a:r>
            <a:r>
              <a:rPr lang="en-US" sz="1200" b="1" i="0" kern="1200" baseline="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Security Testing</a:t>
            </a:r>
          </a:p>
          <a:p>
            <a:r>
              <a:rPr lang="en-US" sz="1200" b="0" i="0" kern="1200" dirty="0" smtClean="0">
                <a:solidFill>
                  <a:schemeClr val="tx1"/>
                </a:solidFill>
                <a:effectLst/>
                <a:latin typeface="+mn-lt"/>
                <a:ea typeface="+mn-ea"/>
                <a:cs typeface="+mn-cs"/>
              </a:rPr>
              <a:t>Security is of utmost concern for enterprise mobile apps. Any potential vulnerability can lead to a hack. Many companies hire outside agencies to perform thorough security testing on their applications. Your QA and development teams can take a few simple measures to make your app secured.</a:t>
            </a:r>
          </a:p>
          <a:p>
            <a:r>
              <a:rPr lang="en-US" sz="1200" b="0" i="0" kern="1200" dirty="0" smtClean="0">
                <a:solidFill>
                  <a:schemeClr val="tx1"/>
                </a:solidFill>
                <a:effectLst/>
                <a:latin typeface="+mn-lt"/>
                <a:ea typeface="+mn-ea"/>
                <a:cs typeface="+mn-cs"/>
              </a:rPr>
              <a:t>If your app requires users to log in, these log in sessions should be tracked on the device and the backend. User sessions should be terminated by the system when a user has remained idle for an extended time (typically ten mins or less on a mobile app). If your app stores user credentials on the device to make it convenient for them to re-login, then you must ensure using a trusted service. For example, iOS provides the Keychain feature that can be used for storing a user’s account details for a specific app.</a:t>
            </a:r>
          </a:p>
          <a:p>
            <a:r>
              <a:rPr lang="en-US" sz="1200" b="0" i="0" kern="1200" dirty="0" smtClean="0">
                <a:solidFill>
                  <a:schemeClr val="tx1"/>
                </a:solidFill>
                <a:effectLst/>
                <a:latin typeface="+mn-lt"/>
                <a:ea typeface="+mn-ea"/>
                <a:cs typeface="+mn-cs"/>
              </a:rPr>
              <a:t>Data entry forms within your mobile app should be tested to ensure there is no data leakage.</a:t>
            </a:r>
          </a:p>
          <a:p>
            <a:r>
              <a:rPr lang="en-US" dirty="0" smtClean="0"/>
              <a:t/>
            </a:r>
            <a:br>
              <a:rPr lang="en-US" dirty="0" smtClean="0"/>
            </a:br>
            <a:r>
              <a:rPr lang="en-US" b="1" dirty="0" smtClean="0"/>
              <a:t>5. </a:t>
            </a:r>
            <a:r>
              <a:rPr lang="en-US" sz="1200" b="1" i="0" kern="1200" dirty="0" smtClean="0">
                <a:solidFill>
                  <a:schemeClr val="tx1"/>
                </a:solidFill>
                <a:effectLst/>
                <a:latin typeface="+mn-lt"/>
                <a:ea typeface="+mn-ea"/>
                <a:cs typeface="+mn-cs"/>
              </a:rPr>
              <a:t>Device and Platform Testing</a:t>
            </a:r>
          </a:p>
          <a:p>
            <a:r>
              <a:rPr lang="en-US" sz="1200" b="0" i="0" kern="1200" dirty="0" smtClean="0">
                <a:solidFill>
                  <a:schemeClr val="tx1"/>
                </a:solidFill>
                <a:effectLst/>
                <a:latin typeface="+mn-lt"/>
                <a:ea typeface="+mn-ea"/>
                <a:cs typeface="+mn-cs"/>
              </a:rPr>
              <a:t>On average, new mobile devices enter the market every 12 months with new hardware, firmware, and design. Mobile operating systems are updated every few months.</a:t>
            </a:r>
          </a:p>
          <a:p>
            <a:r>
              <a:rPr lang="en-US" sz="1200" b="0" i="0" kern="1200" dirty="0" smtClean="0">
                <a:solidFill>
                  <a:schemeClr val="tx1"/>
                </a:solidFill>
                <a:effectLst/>
                <a:latin typeface="+mn-lt"/>
                <a:ea typeface="+mn-ea"/>
                <a:cs typeface="+mn-cs"/>
              </a:rPr>
              <a:t>Multiple mobile device manufacturers like Samsung, LG, HTC, Motorola use the Android platform, but they customize the platform for their mobile devices (since Android is open source). The devices come in different sizes and shapes.</a:t>
            </a:r>
          </a:p>
          <a:p>
            <a:r>
              <a:rPr lang="en-US" sz="1200" b="0" i="0" kern="1200" dirty="0" smtClean="0">
                <a:solidFill>
                  <a:schemeClr val="tx1"/>
                </a:solidFill>
                <a:effectLst/>
                <a:latin typeface="+mn-lt"/>
                <a:ea typeface="+mn-ea"/>
                <a:cs typeface="+mn-cs"/>
              </a:rPr>
              <a:t>Compare that to Apple, which has a lot more controlled environment, since they control both hardware and the OS. However, there are multiple iPhone &amp; iPad (Apple iOS) devices out on the market</a:t>
            </a:r>
          </a:p>
          <a:p>
            <a:r>
              <a:rPr lang="en-US" sz="1200" b="0" i="0" kern="1200" dirty="0" smtClean="0">
                <a:solidFill>
                  <a:schemeClr val="tx1"/>
                </a:solidFill>
                <a:effectLst/>
                <a:latin typeface="+mn-lt"/>
                <a:ea typeface="+mn-ea"/>
                <a:cs typeface="+mn-cs"/>
              </a:rPr>
              <a:t>This is where testing during the mobile app development process differs significantly from web app testing. You can get away by testing your web app just on the Chrome browser in a Windows environment. But your mobile app has to be tested on multiple mobile devices or device simulators to ensure smooth working of your app for all users.</a:t>
            </a:r>
          </a:p>
          <a:p>
            <a:r>
              <a:rPr lang="en-US" sz="1200" b="0" i="0" kern="1200" dirty="0" smtClean="0">
                <a:solidFill>
                  <a:schemeClr val="tx1"/>
                </a:solidFill>
                <a:effectLst/>
                <a:latin typeface="+mn-lt"/>
                <a:ea typeface="+mn-ea"/>
                <a:cs typeface="+mn-cs"/>
              </a:rPr>
              <a:t>The complexity of mobile app testing on all mobile devices, ongoing support costs, and headaches of mobile device management are primary reasons why companies tend to build their enterprise mobile apps for a single mobile platform (and often provide mobile devices to their users). In our experience, most companies tend to develop their enterprise mobile app first with Apple’s iOS mobile platform; only where needed they build an app for the Android platform.</a:t>
            </a:r>
          </a:p>
          <a:p>
            <a:r>
              <a:rPr lang="en-US" sz="1200" b="0" i="0" kern="1200" dirty="0" smtClean="0">
                <a:solidFill>
                  <a:schemeClr val="tx1"/>
                </a:solidFill>
                <a:effectLst/>
                <a:latin typeface="+mn-lt"/>
                <a:ea typeface="+mn-ea"/>
                <a:cs typeface="+mn-cs"/>
              </a:rPr>
              <a:t>Testing is imperative to an app’s future success; it encompasses a substantial section of our overall mobile app development process. Having a comprehensive mobile testing strategy is a must for delivering a quality mobile app.</a:t>
            </a:r>
          </a:p>
          <a:p>
            <a:r>
              <a:rPr lang="en-US" sz="1200" b="0" i="0" kern="1200" dirty="0" smtClean="0">
                <a:solidFill>
                  <a:schemeClr val="tx1"/>
                </a:solidFill>
                <a:effectLst/>
                <a:latin typeface="+mn-lt"/>
                <a:ea typeface="+mn-ea"/>
                <a:cs typeface="+mn-cs"/>
              </a:rPr>
              <a:t>During the testing phase, there are many ways for distributing your app development builds to the testers. The most common approach with iOS apps is using the</a:t>
            </a:r>
            <a:r>
              <a:rPr lang="en-US" sz="1200" b="0" i="0" u="none" strike="noStrike" kern="1200" dirty="0" smtClean="0">
                <a:solidFill>
                  <a:schemeClr val="tx1"/>
                </a:solidFill>
                <a:effectLst/>
                <a:latin typeface="+mn-lt"/>
                <a:ea typeface="+mn-ea"/>
                <a:cs typeface="+mn-cs"/>
                <a:hlinkClick r:id="rId3"/>
              </a:rPr>
              <a:t> </a:t>
            </a:r>
            <a:r>
              <a:rPr lang="en-US" sz="1200" b="0" i="0" u="none" strike="noStrike" kern="1200" dirty="0" err="1" smtClean="0">
                <a:solidFill>
                  <a:schemeClr val="tx1"/>
                </a:solidFill>
                <a:effectLst/>
                <a:latin typeface="+mn-lt"/>
                <a:ea typeface="+mn-ea"/>
                <a:cs typeface="+mn-cs"/>
                <a:hlinkClick r:id="rId3"/>
              </a:rPr>
              <a:t>Testflight</a:t>
            </a:r>
            <a:r>
              <a:rPr lang="en-US" sz="1200" b="0" i="0" kern="1200" dirty="0" smtClean="0">
                <a:solidFill>
                  <a:schemeClr val="tx1"/>
                </a:solidFill>
                <a:effectLst/>
                <a:latin typeface="+mn-lt"/>
                <a:ea typeface="+mn-ea"/>
                <a:cs typeface="+mn-cs"/>
              </a:rPr>
              <a:t> and for Android apps via email or Over The Air (OTA) installs</a:t>
            </a:r>
          </a:p>
          <a:p>
            <a:endParaRPr lang="en-US" dirty="0"/>
          </a:p>
        </p:txBody>
      </p:sp>
      <p:sp>
        <p:nvSpPr>
          <p:cNvPr id="4" name="Slide Number Placeholder 3"/>
          <p:cNvSpPr>
            <a:spLocks noGrp="1"/>
          </p:cNvSpPr>
          <p:nvPr>
            <p:ph type="sldNum" sz="quarter" idx="10"/>
          </p:nvPr>
        </p:nvSpPr>
        <p:spPr/>
        <p:txBody>
          <a:bodyPr/>
          <a:lstStyle/>
          <a:p>
            <a:fld id="{11725DF6-F252-4436-BD14-2CF3846DC473}" type="slidenum">
              <a:rPr lang="en-US" smtClean="0"/>
              <a:t>13</a:t>
            </a:fld>
            <a:endParaRPr lang="en-US"/>
          </a:p>
        </p:txBody>
      </p:sp>
    </p:spTree>
    <p:extLst>
      <p:ext uri="{BB962C8B-B14F-4D97-AF65-F5344CB8AC3E}">
        <p14:creationId xmlns:p14="http://schemas.microsoft.com/office/powerpoint/2010/main" val="915206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Once submitted in the Apple App Store, iOS apps go through a review process which may take from a few days to several weeks depending on the quality of your app and how closely it follows Apple’s iOS development guidelines. If your app requires users to log in, then you will need to provide Apple with a test user account as part of the release process.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There isn’t any review process with Android apps, and they become available in the app store within a few hours of submission.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After your app becomes available in the app stores, monitor its usage through mobile analytics platforms and track Key Performance Indicators (KPIs) for measuring your app’s success. Frequently check crash reports, or other user reported issues.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Encourage users to provide your company with feedback and suggestions for your app. Prompt support for end-users and frequently patching the app with improvements will be vital to keeping users engaged. Unlike web apps where patch releases can be available to app users instantly, mobile app updates will have to go through the same submission and review process as the initial submission. Moreover, with native mobile apps, you have to continually stay on top of technology advancements and routinely update your app for new mobile devices and OS platforms.</a:t>
            </a:r>
          </a:p>
          <a:p>
            <a:endParaRPr lang="en-US" dirty="0"/>
          </a:p>
        </p:txBody>
      </p:sp>
      <p:sp>
        <p:nvSpPr>
          <p:cNvPr id="4" name="Slide Number Placeholder 3"/>
          <p:cNvSpPr>
            <a:spLocks noGrp="1"/>
          </p:cNvSpPr>
          <p:nvPr>
            <p:ph type="sldNum" sz="quarter" idx="10"/>
          </p:nvPr>
        </p:nvSpPr>
        <p:spPr/>
        <p:txBody>
          <a:bodyPr/>
          <a:lstStyle/>
          <a:p>
            <a:fld id="{11725DF6-F252-4436-BD14-2CF3846DC473}" type="slidenum">
              <a:rPr lang="en-US" smtClean="0"/>
              <a:t>14</a:t>
            </a:fld>
            <a:endParaRPr lang="en-US"/>
          </a:p>
        </p:txBody>
      </p:sp>
    </p:spTree>
    <p:extLst>
      <p:ext uri="{BB962C8B-B14F-4D97-AF65-F5344CB8AC3E}">
        <p14:creationId xmlns:p14="http://schemas.microsoft.com/office/powerpoint/2010/main" val="822657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1. App Annie says that in 2016, 90 billion Android apps were downloaded. In the same year, the number of iOS apps downloaded counted to about 25 billion. Since Android apps run on a larger number of devices compared to their iOS counterparts, the math dictates that an Android app has access to a larger pool of customers. Paid apps can generate higher profits, and free ones can expect more downloads and reach. Hence, it makes sense to choose a mobile application development platform that focuses on Android app development.</a:t>
            </a:r>
          </a:p>
          <a:p>
            <a:r>
              <a:rPr lang="en-US" dirty="0" smtClean="0"/>
              <a:t/>
            </a:r>
            <a:br>
              <a:rPr lang="en-US" dirty="0" smtClean="0"/>
            </a:br>
            <a:r>
              <a:rPr lang="en-US" dirty="0" smtClean="0"/>
              <a:t>2. </a:t>
            </a:r>
            <a:r>
              <a:rPr lang="en-US" sz="1200" b="0" i="0" kern="1200" dirty="0" smtClean="0">
                <a:solidFill>
                  <a:schemeClr val="tx1"/>
                </a:solidFill>
                <a:effectLst/>
                <a:latin typeface="+mn-lt"/>
                <a:ea typeface="+mn-ea"/>
                <a:cs typeface="+mn-cs"/>
              </a:rPr>
              <a:t>Google’s philosophy of innovation and freedom filters into the apps that it hosts on its store. Being its brainchild, Android is just a lot more fun to play around with. It’s policy for including apps is a lot more flexible, which allows developers more space to experiment and innovate. Choosing a mobile application development platform for Android encourages new ideas, and is instrumental in creating applications that add previously unmatched value into users’ lives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3. You can download an Android app from any website, not just Google Play Store. In addition to the Google Play Store, apps can be hosted on third-party website. Android’s software development kit allows this, as well as the ability to install the app on the device directly, or from the command line. All of this makes the app available to a larger number of users and is a major reason to invest in an Android app development platform.</a:t>
            </a:r>
          </a:p>
          <a:p>
            <a:r>
              <a:rPr lang="en-US" dirty="0" smtClean="0"/>
              <a:t/>
            </a:r>
            <a:br>
              <a:rPr lang="en-US" dirty="0" smtClean="0"/>
            </a:br>
            <a:r>
              <a:rPr lang="en-US" dirty="0" smtClean="0"/>
              <a:t>4.</a:t>
            </a:r>
            <a:r>
              <a:rPr lang="en-US" baseline="0" dirty="0" smtClean="0"/>
              <a:t> </a:t>
            </a:r>
            <a:r>
              <a:rPr lang="en-US" sz="1200" b="0" i="0" kern="1200" dirty="0" smtClean="0">
                <a:solidFill>
                  <a:schemeClr val="tx1"/>
                </a:solidFill>
                <a:effectLst/>
                <a:latin typeface="+mn-lt"/>
                <a:ea typeface="+mn-ea"/>
                <a:cs typeface="+mn-cs"/>
              </a:rPr>
              <a:t>To develop an Android app, all you have to do is register yourself as a developer, create your Android Package Kit (APK) and submit it to the Android mobile application development platform. This is infinitely simpler than getting yourself registered as an iOS App developer, mainly because the process of securing approval from Apple involves more number of steps. Android apps are often approved and deployed in a day. While on the App Store, this takes about a few weeks. An app can also be updated on Google Play Store as many times as desired, in accordance with user feedback. On the App store, you have to submit an update and go through a process that slightly more through a time-consuming process. Android obviously wins in terms of efficiency. With the right mobile application development platform, you can get started right away!</a:t>
            </a:r>
          </a:p>
          <a:p>
            <a:r>
              <a:rPr lang="en-US" dirty="0" smtClean="0"/>
              <a:t/>
            </a:r>
            <a:br>
              <a:rPr lang="en-US" dirty="0" smtClean="0"/>
            </a:br>
            <a:r>
              <a:rPr lang="en-US" dirty="0" smtClean="0"/>
              <a:t>5. </a:t>
            </a:r>
            <a:r>
              <a:rPr lang="en-US" sz="1200" b="0" i="0" kern="1200" dirty="0" smtClean="0">
                <a:solidFill>
                  <a:schemeClr val="tx1"/>
                </a:solidFill>
                <a:effectLst/>
                <a:latin typeface="+mn-lt"/>
                <a:ea typeface="+mn-ea"/>
                <a:cs typeface="+mn-cs"/>
              </a:rPr>
              <a:t>The reason Android rules the app market is its ability to run on more devices than its competitors. Manufacturers that make devices supporting Android apps outnumber those developing to suit iOS specific apps. The simple reason being that an Android device will be used by more number of people, owing to the ‘affordability’ part. Thus, Android application development proved to be the wiser and a more profitable option.</a:t>
            </a:r>
          </a:p>
          <a:p>
            <a:r>
              <a:rPr lang="en-US" dirty="0" smtClean="0"/>
              <a:t/>
            </a:r>
            <a:br>
              <a:rPr lang="en-US" dirty="0" smtClean="0"/>
            </a:br>
            <a:r>
              <a:rPr lang="en-US" dirty="0" smtClean="0"/>
              <a:t>6. </a:t>
            </a:r>
            <a:r>
              <a:rPr lang="en-US" sz="1200" b="0" i="0" kern="1200" dirty="0" smtClean="0">
                <a:solidFill>
                  <a:schemeClr val="tx1"/>
                </a:solidFill>
                <a:effectLst/>
                <a:latin typeface="+mn-lt"/>
                <a:ea typeface="+mn-ea"/>
                <a:cs typeface="+mn-cs"/>
              </a:rPr>
              <a:t>Android is a platform that is easier to master for developers having varying skill levels. Mobile app development services can utilize Android with much greater ease than any other platform. Android uses Java which is a programming language that most developers are intimately familiar with. In case of iOS applications, one has to pick up Objective-C or Swift, Apple’s development language. Both the languages are useful for only those developing iOS apps. For Android app development, you do not need to hire scarce, expensive talents having specific technical experience for a good number of years. Even amateur developers with the requisite innovation can teach themselves to create excellent apps on Android.</a:t>
            </a:r>
          </a:p>
          <a:p>
            <a:r>
              <a:rPr lang="en-US" dirty="0" smtClean="0"/>
              <a:t/>
            </a:r>
            <a:br>
              <a:rPr lang="en-US" dirty="0" smtClean="0"/>
            </a:br>
            <a:r>
              <a:rPr lang="en-US" dirty="0" smtClean="0"/>
              <a:t>7. </a:t>
            </a:r>
            <a:r>
              <a:rPr lang="en-US" sz="1200" b="0" i="0" kern="1200" dirty="0" smtClean="0">
                <a:solidFill>
                  <a:schemeClr val="tx1"/>
                </a:solidFill>
                <a:effectLst/>
                <a:latin typeface="+mn-lt"/>
                <a:ea typeface="+mn-ea"/>
                <a:cs typeface="+mn-cs"/>
              </a:rPr>
              <a:t>For a subscription to the Google Play Store, one has to make a one-time payment of $25. For one to Apple’s App Store, one has to pay $99 yearly. Android is also open source, and easier to pick up. This gives it a decided edge over iOS when developers have to choose. A mobile application development platform that emphasizes apps for Android will lower the costs of the entire process to a significant degree.</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11725DF6-F252-4436-BD14-2CF3846DC473}" type="slidenum">
              <a:rPr lang="en-US" smtClean="0"/>
              <a:t>15</a:t>
            </a:fld>
            <a:endParaRPr lang="en-US"/>
          </a:p>
        </p:txBody>
      </p:sp>
    </p:spTree>
    <p:extLst>
      <p:ext uri="{BB962C8B-B14F-4D97-AF65-F5344CB8AC3E}">
        <p14:creationId xmlns:p14="http://schemas.microsoft.com/office/powerpoint/2010/main" val="4293131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smtClean="0"/>
              <a:t>- Android was</a:t>
            </a:r>
            <a:r>
              <a:rPr lang="en-US" baseline="0" dirty="0" smtClean="0"/>
              <a:t> originally founded by </a:t>
            </a:r>
            <a:r>
              <a:rPr lang="it-IT" sz="1200" b="0" i="0" kern="1200" dirty="0" smtClean="0">
                <a:solidFill>
                  <a:schemeClr val="tx1"/>
                </a:solidFill>
                <a:effectLst/>
                <a:latin typeface="+mn-lt"/>
                <a:ea typeface="+mn-ea"/>
                <a:cs typeface="+mn-cs"/>
              </a:rPr>
              <a:t>Palo Alto of California in 2003.</a:t>
            </a:r>
          </a:p>
          <a:p>
            <a:pPr marL="171450" indent="-171450">
              <a:buFontTx/>
              <a:buChar char="-"/>
            </a:pPr>
            <a:r>
              <a:rPr lang="it-IT" dirty="0" smtClean="0"/>
              <a:t>Google</a:t>
            </a:r>
            <a:r>
              <a:rPr lang="it-IT" baseline="0" dirty="0" smtClean="0"/>
              <a:t> Purchased Android in 2005.</a:t>
            </a:r>
          </a:p>
          <a:p>
            <a:pPr marL="171450" indent="-171450">
              <a:buFontTx/>
              <a:buChar char="-"/>
            </a:pPr>
            <a:r>
              <a:rPr lang="it-IT" baseline="0" dirty="0" smtClean="0"/>
              <a:t>OHA was held in 2007</a:t>
            </a:r>
          </a:p>
          <a:p>
            <a:pPr marL="171450" indent="-171450">
              <a:buFontTx/>
              <a:buChar char="-"/>
            </a:pPr>
            <a:r>
              <a:rPr lang="it-IT" baseline="0" dirty="0" smtClean="0"/>
              <a:t>First OS was developed in sept 2008</a:t>
            </a:r>
            <a:r>
              <a:rPr lang="it-IT" dirty="0" smtClean="0"/>
              <a:t/>
            </a:r>
            <a:br>
              <a:rPr lang="it-IT" dirty="0" smtClean="0"/>
            </a:br>
            <a:endParaRPr lang="en-US" dirty="0"/>
          </a:p>
        </p:txBody>
      </p:sp>
      <p:sp>
        <p:nvSpPr>
          <p:cNvPr id="4" name="Slide Number Placeholder 3"/>
          <p:cNvSpPr>
            <a:spLocks noGrp="1"/>
          </p:cNvSpPr>
          <p:nvPr>
            <p:ph type="sldNum" sz="quarter" idx="10"/>
          </p:nvPr>
        </p:nvSpPr>
        <p:spPr/>
        <p:txBody>
          <a:bodyPr/>
          <a:lstStyle/>
          <a:p>
            <a:fld id="{11725DF6-F252-4436-BD14-2CF3846DC473}" type="slidenum">
              <a:rPr lang="en-US" smtClean="0"/>
              <a:t>17</a:t>
            </a:fld>
            <a:endParaRPr lang="en-US"/>
          </a:p>
        </p:txBody>
      </p:sp>
    </p:spTree>
    <p:extLst>
      <p:ext uri="{BB962C8B-B14F-4D97-AF65-F5344CB8AC3E}">
        <p14:creationId xmlns:p14="http://schemas.microsoft.com/office/powerpoint/2010/main" val="3238178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smtClean="0">
                <a:solidFill>
                  <a:schemeClr val="tx1"/>
                </a:solidFill>
                <a:effectLst/>
                <a:latin typeface="+mn-lt"/>
                <a:ea typeface="+mn-ea"/>
                <a:cs typeface="+mn-cs"/>
              </a:rPr>
              <a:t>Android is an OS stack, consists</a:t>
            </a:r>
            <a:r>
              <a:rPr lang="en-US" sz="1200" b="1" i="1" kern="1200" baseline="0" dirty="0" smtClean="0">
                <a:solidFill>
                  <a:schemeClr val="tx1"/>
                </a:solidFill>
                <a:effectLst/>
                <a:latin typeface="+mn-lt"/>
                <a:ea typeface="+mn-ea"/>
                <a:cs typeface="+mn-cs"/>
              </a:rPr>
              <a:t> of different layers.</a:t>
            </a:r>
            <a:endParaRPr lang="en-US" sz="1200" b="1" i="1" kern="1200" dirty="0" smtClean="0">
              <a:solidFill>
                <a:schemeClr val="tx1"/>
              </a:solidFill>
              <a:effectLst/>
              <a:latin typeface="+mn-lt"/>
              <a:ea typeface="+mn-ea"/>
              <a:cs typeface="+mn-cs"/>
            </a:endParaRPr>
          </a:p>
          <a:p>
            <a:endParaRPr lang="en-US" sz="1200" b="1" i="1" kern="1200" dirty="0" smtClean="0">
              <a:solidFill>
                <a:schemeClr val="tx1"/>
              </a:solidFill>
              <a:effectLst/>
              <a:latin typeface="+mn-lt"/>
              <a:ea typeface="+mn-ea"/>
              <a:cs typeface="+mn-cs"/>
            </a:endParaRPr>
          </a:p>
          <a:p>
            <a:r>
              <a:rPr lang="en-US" sz="1200" b="1" i="1" kern="1200" dirty="0" smtClean="0">
                <a:solidFill>
                  <a:schemeClr val="tx1"/>
                </a:solidFill>
                <a:effectLst/>
                <a:latin typeface="+mn-lt"/>
                <a:ea typeface="+mn-ea"/>
                <a:cs typeface="+mn-cs"/>
              </a:rPr>
              <a:t>1. Apps</a:t>
            </a:r>
            <a:r>
              <a:rPr lang="en-US" sz="1200" b="0" i="1"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Your apps live at this level, along with core system apps for email, SMS messaging, calendars, internet browsing, and contacts.</a:t>
            </a:r>
          </a:p>
          <a:p>
            <a:endParaRPr lang="en-US" sz="1200" b="0" i="1" kern="1200" dirty="0" smtClean="0">
              <a:solidFill>
                <a:schemeClr val="tx1"/>
              </a:solidFill>
              <a:effectLst/>
              <a:latin typeface="+mn-lt"/>
              <a:ea typeface="+mn-ea"/>
              <a:cs typeface="+mn-cs"/>
            </a:endParaRPr>
          </a:p>
          <a:p>
            <a:r>
              <a:rPr lang="en-US" sz="1200" b="1" i="1" kern="1200" dirty="0" smtClean="0">
                <a:solidFill>
                  <a:schemeClr val="tx1"/>
                </a:solidFill>
                <a:effectLst/>
                <a:latin typeface="+mn-lt"/>
                <a:ea typeface="+mn-ea"/>
                <a:cs typeface="+mn-cs"/>
              </a:rPr>
              <a:t>2. Java API framework:</a:t>
            </a:r>
            <a:r>
              <a:rPr lang="en-US" sz="1200" b="0" i="0" kern="1200" dirty="0" smtClean="0">
                <a:solidFill>
                  <a:schemeClr val="tx1"/>
                </a:solidFill>
                <a:effectLst/>
                <a:latin typeface="+mn-lt"/>
                <a:ea typeface="+mn-ea"/>
                <a:cs typeface="+mn-cs"/>
              </a:rPr>
              <a:t> All features for Android development, such as </a:t>
            </a:r>
            <a:r>
              <a:rPr lang="en-US" sz="1200" b="0" i="0" u="none" strike="noStrike" kern="1200" dirty="0" smtClean="0">
                <a:solidFill>
                  <a:schemeClr val="tx1"/>
                </a:solidFill>
                <a:effectLst/>
                <a:latin typeface="+mn-lt"/>
                <a:ea typeface="+mn-ea"/>
                <a:cs typeface="+mn-cs"/>
                <a:hlinkClick r:id="rId3"/>
              </a:rPr>
              <a:t>UI components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
              </a:rPr>
              <a:t>resource management</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5"/>
              </a:rPr>
              <a:t>lifecycle management</a:t>
            </a:r>
            <a:r>
              <a:rPr lang="en-US" sz="1200" b="0" i="0" kern="1200" dirty="0" smtClean="0">
                <a:solidFill>
                  <a:schemeClr val="tx1"/>
                </a:solidFill>
                <a:effectLst/>
                <a:latin typeface="+mn-lt"/>
                <a:ea typeface="+mn-ea"/>
                <a:cs typeface="+mn-cs"/>
              </a:rPr>
              <a:t>, are available through application programming interfaces (APIs). You don't need to know the details of how the APIs work. You only need to learn how to use them.</a:t>
            </a:r>
          </a:p>
          <a:p>
            <a:endParaRPr lang="en-US" sz="1200" b="0" i="0" kern="1200" dirty="0" smtClean="0">
              <a:solidFill>
                <a:schemeClr val="tx1"/>
              </a:solidFill>
              <a:effectLst/>
              <a:latin typeface="+mn-lt"/>
              <a:ea typeface="+mn-ea"/>
              <a:cs typeface="+mn-cs"/>
            </a:endParaRPr>
          </a:p>
          <a:p>
            <a:r>
              <a:rPr lang="en-US" sz="1200" b="1" i="1" kern="1200" dirty="0" smtClean="0">
                <a:solidFill>
                  <a:schemeClr val="tx1"/>
                </a:solidFill>
                <a:effectLst/>
                <a:latin typeface="+mn-lt"/>
                <a:ea typeface="+mn-ea"/>
                <a:cs typeface="+mn-cs"/>
              </a:rPr>
              <a:t>3. Libraries and Android runtime:</a:t>
            </a:r>
            <a:r>
              <a:rPr lang="en-US" sz="1200" b="0" i="0" kern="1200" dirty="0" smtClean="0">
                <a:solidFill>
                  <a:schemeClr val="tx1"/>
                </a:solidFill>
                <a:effectLst/>
                <a:latin typeface="+mn-lt"/>
                <a:ea typeface="+mn-ea"/>
                <a:cs typeface="+mn-cs"/>
              </a:rPr>
              <a:t> Each app runs in its own process, with its own instance of the Android runtime. Android includes a set of core runtime libraries that provide most of the functionality of the Java programming language. Many core Android system components and services are built from native code that require native libraries written in C and C++. These native libraries are available to apps through the Java API framework.</a:t>
            </a:r>
          </a:p>
          <a:p>
            <a:endParaRPr lang="en-US" sz="1200" b="0" i="1" kern="1200" dirty="0" smtClean="0">
              <a:solidFill>
                <a:schemeClr val="tx1"/>
              </a:solidFill>
              <a:effectLst/>
              <a:latin typeface="+mn-lt"/>
              <a:ea typeface="+mn-ea"/>
              <a:cs typeface="+mn-cs"/>
            </a:endParaRPr>
          </a:p>
          <a:p>
            <a:r>
              <a:rPr lang="en-US" sz="1200" b="1" i="1" kern="1200" dirty="0" smtClean="0">
                <a:solidFill>
                  <a:schemeClr val="tx1"/>
                </a:solidFill>
                <a:effectLst/>
                <a:latin typeface="+mn-lt"/>
                <a:ea typeface="+mn-ea"/>
                <a:cs typeface="+mn-cs"/>
              </a:rPr>
              <a:t>Hardware abstraction layer (HAL):</a:t>
            </a:r>
            <a:r>
              <a:rPr lang="en-US" sz="1200" b="0" i="0" kern="1200" dirty="0" smtClean="0">
                <a:solidFill>
                  <a:schemeClr val="tx1"/>
                </a:solidFill>
                <a:effectLst/>
                <a:latin typeface="+mn-lt"/>
                <a:ea typeface="+mn-ea"/>
                <a:cs typeface="+mn-cs"/>
              </a:rPr>
              <a:t> This layer provides standard interfaces that expose device hardware capabilities to the higher-level Java API framework. The HAL consists of multiple library modules, each of which implements an interface for a specific type of hardware component, such as the camera or Bluetooth module.</a:t>
            </a:r>
          </a:p>
          <a:p>
            <a:endParaRPr lang="en-US" sz="1200" b="0" i="1" kern="1200" dirty="0" smtClean="0">
              <a:solidFill>
                <a:schemeClr val="tx1"/>
              </a:solidFill>
              <a:effectLst/>
              <a:latin typeface="+mn-lt"/>
              <a:ea typeface="+mn-ea"/>
              <a:cs typeface="+mn-cs"/>
            </a:endParaRPr>
          </a:p>
          <a:p>
            <a:r>
              <a:rPr lang="en-US" sz="1200" b="1" i="1" kern="1200" dirty="0" smtClean="0">
                <a:solidFill>
                  <a:schemeClr val="tx1"/>
                </a:solidFill>
                <a:effectLst/>
                <a:latin typeface="+mn-lt"/>
                <a:ea typeface="+mn-ea"/>
                <a:cs typeface="+mn-cs"/>
              </a:rPr>
              <a:t>Linux kernel:</a:t>
            </a:r>
            <a:r>
              <a:rPr lang="en-US" sz="1200" b="0" i="0" kern="1200" dirty="0" smtClean="0">
                <a:solidFill>
                  <a:schemeClr val="tx1"/>
                </a:solidFill>
                <a:effectLst/>
                <a:latin typeface="+mn-lt"/>
                <a:ea typeface="+mn-ea"/>
                <a:cs typeface="+mn-cs"/>
              </a:rPr>
              <a:t> The foundation of the Android platform is the Linux kernel. The layers above the Linux kernel rely on the Linux kernel for threading, low-level memory management, and other underlying functionality. Using a Linux kernel enables Android to take advantage of Linux-based security features and allows device manufacturers to develop hardware drivers for a well-known kernel.</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11725DF6-F252-4436-BD14-2CF3846DC473}" type="slidenum">
              <a:rPr lang="en-US" smtClean="0"/>
              <a:t>18</a:t>
            </a:fld>
            <a:endParaRPr lang="en-US"/>
          </a:p>
        </p:txBody>
      </p:sp>
    </p:spTree>
    <p:extLst>
      <p:ext uri="{BB962C8B-B14F-4D97-AF65-F5344CB8AC3E}">
        <p14:creationId xmlns:p14="http://schemas.microsoft.com/office/powerpoint/2010/main" val="520365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 Building for a multi-screen world</a:t>
            </a:r>
          </a:p>
          <a:p>
            <a:r>
              <a:rPr lang="en-US" sz="1200" b="0" i="0" kern="1200" dirty="0" smtClean="0">
                <a:solidFill>
                  <a:schemeClr val="tx1"/>
                </a:solidFill>
                <a:effectLst/>
                <a:latin typeface="+mn-lt"/>
                <a:ea typeface="+mn-ea"/>
                <a:cs typeface="+mn-cs"/>
              </a:rPr>
              <a:t>Android runs on billions of handheld devices around the world and supports various form factors including wearable devices and televisions. Devices come in different sizes and shapes, which affects how you design the screens and UI elements in your apps.</a:t>
            </a:r>
          </a:p>
          <a:p>
            <a:r>
              <a:rPr lang="en-US" sz="1200" b="0" i="0" kern="1200" dirty="0" smtClean="0">
                <a:solidFill>
                  <a:schemeClr val="tx1"/>
                </a:solidFill>
                <a:effectLst/>
                <a:latin typeface="+mn-lt"/>
                <a:ea typeface="+mn-ea"/>
                <a:cs typeface="+mn-cs"/>
              </a:rPr>
              <a:t>In addition, device manufacturers may add their own UI elements, styles, and colors to differentiate their products. Each manufacturer offers different features with respect to keyboard forms, screen size, or camera buttons. An app running on one device may look a bit different on another. Your challenge, as a developer, is to design UI elements that work on all devices.</a:t>
            </a:r>
          </a:p>
          <a:p>
            <a:endParaRPr lang="en-US" dirty="0" smtClean="0"/>
          </a:p>
          <a:p>
            <a:r>
              <a:rPr lang="en-US" sz="1200" b="1" i="0" kern="1200" dirty="0" smtClean="0">
                <a:solidFill>
                  <a:schemeClr val="tx1"/>
                </a:solidFill>
                <a:effectLst/>
                <a:latin typeface="+mn-lt"/>
                <a:ea typeface="+mn-ea"/>
                <a:cs typeface="+mn-cs"/>
              </a:rPr>
              <a:t>- Maximizing app performance</a:t>
            </a:r>
          </a:p>
          <a:p>
            <a:r>
              <a:rPr lang="en-US" sz="1200" b="0" i="0" kern="1200" dirty="0" smtClean="0">
                <a:solidFill>
                  <a:schemeClr val="tx1"/>
                </a:solidFill>
                <a:effectLst/>
                <a:latin typeface="+mn-lt"/>
                <a:ea typeface="+mn-ea"/>
                <a:cs typeface="+mn-cs"/>
              </a:rPr>
              <a:t>An app's </a:t>
            </a:r>
            <a:r>
              <a:rPr lang="en-US" sz="1200" b="0" i="1" kern="1200" dirty="0" smtClean="0">
                <a:solidFill>
                  <a:schemeClr val="tx1"/>
                </a:solidFill>
                <a:effectLst/>
                <a:latin typeface="+mn-lt"/>
                <a:ea typeface="+mn-ea"/>
                <a:cs typeface="+mn-cs"/>
              </a:rPr>
              <a:t>performance</a:t>
            </a:r>
            <a:r>
              <a:rPr lang="en-US" sz="1200" b="0" i="0" kern="1200" dirty="0" smtClean="0">
                <a:solidFill>
                  <a:schemeClr val="tx1"/>
                </a:solidFill>
                <a:effectLst/>
                <a:latin typeface="+mn-lt"/>
                <a:ea typeface="+mn-ea"/>
                <a:cs typeface="+mn-cs"/>
              </a:rPr>
              <a:t> is determined by how fast it runs, how easily it connects to the network, and how well it manages battery and memory usage. Performance is affected by factors such as battery life, multimedia content, and internet access. Be aware that some features you design for your app may cause performance problems for users. For example, to save the user's battery power, enable background services only when they are necessary.</a:t>
            </a:r>
          </a:p>
          <a:p>
            <a:endParaRPr lang="en-US" dirty="0" smtClean="0"/>
          </a:p>
          <a:p>
            <a:r>
              <a:rPr lang="en-US" sz="1200" b="1" i="0" kern="1200" dirty="0" smtClean="0">
                <a:solidFill>
                  <a:schemeClr val="tx1"/>
                </a:solidFill>
                <a:effectLst/>
                <a:latin typeface="+mn-lt"/>
                <a:ea typeface="+mn-ea"/>
                <a:cs typeface="+mn-cs"/>
              </a:rPr>
              <a:t>- Keeping your code and your users more secure</a:t>
            </a:r>
          </a:p>
          <a:p>
            <a:r>
              <a:rPr lang="en-US" sz="1200" b="0" i="0" kern="1200" dirty="0" smtClean="0">
                <a:solidFill>
                  <a:schemeClr val="tx1"/>
                </a:solidFill>
                <a:effectLst/>
                <a:latin typeface="+mn-lt"/>
                <a:ea typeface="+mn-ea"/>
                <a:cs typeface="+mn-cs"/>
              </a:rPr>
              <a:t>You need to take precautions to make your code, and the user's experience when they use your app, as secure as possible.</a:t>
            </a:r>
          </a:p>
          <a:p>
            <a:r>
              <a:rPr lang="en-US" sz="1200" b="0" i="0" kern="1200" dirty="0" smtClean="0">
                <a:solidFill>
                  <a:schemeClr val="tx1"/>
                </a:solidFill>
                <a:effectLst/>
                <a:latin typeface="+mn-lt"/>
                <a:ea typeface="+mn-ea"/>
                <a:cs typeface="+mn-cs"/>
              </a:rPr>
              <a:t>Use tools such as </a:t>
            </a:r>
            <a:r>
              <a:rPr lang="en-US" sz="1200" b="0" i="0" kern="1200" dirty="0" err="1" smtClean="0">
                <a:solidFill>
                  <a:schemeClr val="tx1"/>
                </a:solidFill>
                <a:effectLst/>
                <a:latin typeface="+mn-lt"/>
                <a:ea typeface="+mn-ea"/>
                <a:cs typeface="+mn-cs"/>
              </a:rPr>
              <a:t>ProGuard</a:t>
            </a:r>
            <a:r>
              <a:rPr lang="en-US" sz="1200" b="0" i="0" kern="1200" dirty="0" smtClean="0">
                <a:solidFill>
                  <a:schemeClr val="tx1"/>
                </a:solidFill>
                <a:effectLst/>
                <a:latin typeface="+mn-lt"/>
                <a:ea typeface="+mn-ea"/>
                <a:cs typeface="+mn-cs"/>
              </a:rPr>
              <a:t>, which is provided in Android Studio. </a:t>
            </a:r>
            <a:r>
              <a:rPr lang="en-US" sz="1200" b="0" i="0" kern="1200" dirty="0" err="1" smtClean="0">
                <a:solidFill>
                  <a:schemeClr val="tx1"/>
                </a:solidFill>
                <a:effectLst/>
                <a:latin typeface="+mn-lt"/>
                <a:ea typeface="+mn-ea"/>
                <a:cs typeface="+mn-cs"/>
              </a:rPr>
              <a:t>ProGuard</a:t>
            </a:r>
            <a:r>
              <a:rPr lang="en-US" sz="1200" b="0" i="0" kern="1200" dirty="0" smtClean="0">
                <a:solidFill>
                  <a:schemeClr val="tx1"/>
                </a:solidFill>
                <a:effectLst/>
                <a:latin typeface="+mn-lt"/>
                <a:ea typeface="+mn-ea"/>
                <a:cs typeface="+mn-cs"/>
              </a:rPr>
              <a:t> detects and removes unused classes, fields, methods, and attributes.</a:t>
            </a:r>
          </a:p>
          <a:p>
            <a:r>
              <a:rPr lang="en-US" sz="1200" b="0" i="0" kern="1200" dirty="0" smtClean="0">
                <a:solidFill>
                  <a:schemeClr val="tx1"/>
                </a:solidFill>
                <a:effectLst/>
                <a:latin typeface="+mn-lt"/>
                <a:ea typeface="+mn-ea"/>
                <a:cs typeface="+mn-cs"/>
              </a:rPr>
              <a:t>Encrypt all of your app's code and resources while packaging the app.</a:t>
            </a:r>
          </a:p>
          <a:p>
            <a:r>
              <a:rPr lang="en-US" sz="1200" b="0" i="0" kern="1200" dirty="0" smtClean="0">
                <a:solidFill>
                  <a:schemeClr val="tx1"/>
                </a:solidFill>
                <a:effectLst/>
                <a:latin typeface="+mn-lt"/>
                <a:ea typeface="+mn-ea"/>
                <a:cs typeface="+mn-cs"/>
              </a:rPr>
              <a:t>To protect critical user information such as logins and passwords, secure your communication channel to protect data in transit across the internet, as well as data at rest on the device</a:t>
            </a:r>
          </a:p>
          <a:p>
            <a:endParaRPr lang="en-US" dirty="0" smtClean="0"/>
          </a:p>
          <a:p>
            <a:r>
              <a:rPr lang="en-US" b="1" dirty="0" smtClean="0"/>
              <a:t>- </a:t>
            </a:r>
            <a:r>
              <a:rPr lang="en-US" sz="1200" b="1" i="0" kern="1200" dirty="0" smtClean="0">
                <a:solidFill>
                  <a:schemeClr val="tx1"/>
                </a:solidFill>
                <a:effectLst/>
                <a:latin typeface="+mn-lt"/>
                <a:ea typeface="+mn-ea"/>
                <a:cs typeface="+mn-cs"/>
              </a:rPr>
              <a:t>Remaining compatible with older versions of Android</a:t>
            </a:r>
          </a:p>
          <a:p>
            <a:r>
              <a:rPr lang="en-US" sz="1200" b="0" i="0" kern="1200" dirty="0" smtClean="0">
                <a:solidFill>
                  <a:schemeClr val="tx1"/>
                </a:solidFill>
                <a:effectLst/>
                <a:latin typeface="+mn-lt"/>
                <a:ea typeface="+mn-ea"/>
                <a:cs typeface="+mn-cs"/>
              </a:rPr>
              <a:t>The Android platform continues to improve and provide new features you can add to your apps. However, you should ensure that your app can still run on devices with older versions of Android. It is impractical to focus only on the most recent Android version, as not all users may have upgraded or may be able to upgrade their devices. Fortunately Android Studio provides options for developers to more easily remain compatible with older versions.</a:t>
            </a:r>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11725DF6-F252-4436-BD14-2CF3846DC473}" type="slidenum">
              <a:rPr lang="en-US" smtClean="0"/>
              <a:t>19</a:t>
            </a:fld>
            <a:endParaRPr lang="en-US"/>
          </a:p>
        </p:txBody>
      </p:sp>
    </p:spTree>
    <p:extLst>
      <p:ext uri="{BB962C8B-B14F-4D97-AF65-F5344CB8AC3E}">
        <p14:creationId xmlns:p14="http://schemas.microsoft.com/office/powerpoint/2010/main" val="672108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3F2171-77D6-42B9-B813-5BFB4DC0D95D}"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D91C2-2379-4EBB-9BD0-0A7EC3B07A88}" type="slidenum">
              <a:rPr lang="en-US" smtClean="0"/>
              <a:t>‹#›</a:t>
            </a:fld>
            <a:endParaRPr lang="en-US"/>
          </a:p>
        </p:txBody>
      </p:sp>
    </p:spTree>
    <p:extLst>
      <p:ext uri="{BB962C8B-B14F-4D97-AF65-F5344CB8AC3E}">
        <p14:creationId xmlns:p14="http://schemas.microsoft.com/office/powerpoint/2010/main" val="2219992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3F2171-77D6-42B9-B813-5BFB4DC0D95D}"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D91C2-2379-4EBB-9BD0-0A7EC3B07A88}" type="slidenum">
              <a:rPr lang="en-US" smtClean="0"/>
              <a:t>‹#›</a:t>
            </a:fld>
            <a:endParaRPr lang="en-US"/>
          </a:p>
        </p:txBody>
      </p:sp>
    </p:spTree>
    <p:extLst>
      <p:ext uri="{BB962C8B-B14F-4D97-AF65-F5344CB8AC3E}">
        <p14:creationId xmlns:p14="http://schemas.microsoft.com/office/powerpoint/2010/main" val="369152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3F2171-77D6-42B9-B813-5BFB4DC0D95D}"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D91C2-2379-4EBB-9BD0-0A7EC3B07A88}" type="slidenum">
              <a:rPr lang="en-US" smtClean="0"/>
              <a:t>‹#›</a:t>
            </a:fld>
            <a:endParaRPr lang="en-US"/>
          </a:p>
        </p:txBody>
      </p:sp>
    </p:spTree>
    <p:extLst>
      <p:ext uri="{BB962C8B-B14F-4D97-AF65-F5344CB8AC3E}">
        <p14:creationId xmlns:p14="http://schemas.microsoft.com/office/powerpoint/2010/main" val="126216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3F2171-77D6-42B9-B813-5BFB4DC0D95D}"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D91C2-2379-4EBB-9BD0-0A7EC3B07A88}" type="slidenum">
              <a:rPr lang="en-US" smtClean="0"/>
              <a:t>‹#›</a:t>
            </a:fld>
            <a:endParaRPr lang="en-US"/>
          </a:p>
        </p:txBody>
      </p:sp>
    </p:spTree>
    <p:extLst>
      <p:ext uri="{BB962C8B-B14F-4D97-AF65-F5344CB8AC3E}">
        <p14:creationId xmlns:p14="http://schemas.microsoft.com/office/powerpoint/2010/main" val="627940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3F2171-77D6-42B9-B813-5BFB4DC0D95D}"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D91C2-2379-4EBB-9BD0-0A7EC3B07A88}" type="slidenum">
              <a:rPr lang="en-US" smtClean="0"/>
              <a:t>‹#›</a:t>
            </a:fld>
            <a:endParaRPr lang="en-US"/>
          </a:p>
        </p:txBody>
      </p:sp>
    </p:spTree>
    <p:extLst>
      <p:ext uri="{BB962C8B-B14F-4D97-AF65-F5344CB8AC3E}">
        <p14:creationId xmlns:p14="http://schemas.microsoft.com/office/powerpoint/2010/main" val="1271946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3F2171-77D6-42B9-B813-5BFB4DC0D95D}" type="datetimeFigureOut">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4D91C2-2379-4EBB-9BD0-0A7EC3B07A88}" type="slidenum">
              <a:rPr lang="en-US" smtClean="0"/>
              <a:t>‹#›</a:t>
            </a:fld>
            <a:endParaRPr lang="en-US"/>
          </a:p>
        </p:txBody>
      </p:sp>
    </p:spTree>
    <p:extLst>
      <p:ext uri="{BB962C8B-B14F-4D97-AF65-F5344CB8AC3E}">
        <p14:creationId xmlns:p14="http://schemas.microsoft.com/office/powerpoint/2010/main" val="1249078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3F2171-77D6-42B9-B813-5BFB4DC0D95D}" type="datetimeFigureOut">
              <a:rPr lang="en-US" smtClean="0"/>
              <a:t>2/19/2021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4D91C2-2379-4EBB-9BD0-0A7EC3B07A88}" type="slidenum">
              <a:rPr lang="en-US" smtClean="0"/>
              <a:t>‹#›</a:t>
            </a:fld>
            <a:endParaRPr lang="en-US"/>
          </a:p>
        </p:txBody>
      </p:sp>
    </p:spTree>
    <p:extLst>
      <p:ext uri="{BB962C8B-B14F-4D97-AF65-F5344CB8AC3E}">
        <p14:creationId xmlns:p14="http://schemas.microsoft.com/office/powerpoint/2010/main" val="3179062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3F2171-77D6-42B9-B813-5BFB4DC0D95D}" type="datetimeFigureOut">
              <a:rPr lang="en-US" smtClean="0"/>
              <a:t>2/19/2021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4D91C2-2379-4EBB-9BD0-0A7EC3B07A88}" type="slidenum">
              <a:rPr lang="en-US" smtClean="0"/>
              <a:t>‹#›</a:t>
            </a:fld>
            <a:endParaRPr lang="en-US"/>
          </a:p>
        </p:txBody>
      </p:sp>
    </p:spTree>
    <p:extLst>
      <p:ext uri="{BB962C8B-B14F-4D97-AF65-F5344CB8AC3E}">
        <p14:creationId xmlns:p14="http://schemas.microsoft.com/office/powerpoint/2010/main" val="896286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3F2171-77D6-42B9-B813-5BFB4DC0D95D}" type="datetimeFigureOut">
              <a:rPr lang="en-US" smtClean="0"/>
              <a:t>2/19/2021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4D91C2-2379-4EBB-9BD0-0A7EC3B07A88}" type="slidenum">
              <a:rPr lang="en-US" smtClean="0"/>
              <a:t>‹#›</a:t>
            </a:fld>
            <a:endParaRPr lang="en-US"/>
          </a:p>
        </p:txBody>
      </p:sp>
    </p:spTree>
    <p:extLst>
      <p:ext uri="{BB962C8B-B14F-4D97-AF65-F5344CB8AC3E}">
        <p14:creationId xmlns:p14="http://schemas.microsoft.com/office/powerpoint/2010/main" val="2915645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3F2171-77D6-42B9-B813-5BFB4DC0D95D}" type="datetimeFigureOut">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4D91C2-2379-4EBB-9BD0-0A7EC3B07A88}" type="slidenum">
              <a:rPr lang="en-US" smtClean="0"/>
              <a:t>‹#›</a:t>
            </a:fld>
            <a:endParaRPr lang="en-US"/>
          </a:p>
        </p:txBody>
      </p:sp>
    </p:spTree>
    <p:extLst>
      <p:ext uri="{BB962C8B-B14F-4D97-AF65-F5344CB8AC3E}">
        <p14:creationId xmlns:p14="http://schemas.microsoft.com/office/powerpoint/2010/main" val="5020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3F2171-77D6-42B9-B813-5BFB4DC0D95D}" type="datetimeFigureOut">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4D91C2-2379-4EBB-9BD0-0A7EC3B07A88}" type="slidenum">
              <a:rPr lang="en-US" smtClean="0"/>
              <a:t>‹#›</a:t>
            </a:fld>
            <a:endParaRPr lang="en-US"/>
          </a:p>
        </p:txBody>
      </p:sp>
    </p:spTree>
    <p:extLst>
      <p:ext uri="{BB962C8B-B14F-4D97-AF65-F5344CB8AC3E}">
        <p14:creationId xmlns:p14="http://schemas.microsoft.com/office/powerpoint/2010/main" val="2566940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3F2171-77D6-42B9-B813-5BFB4DC0D95D}" type="datetimeFigureOut">
              <a:rPr lang="en-US" smtClean="0"/>
              <a:t>2/19/2021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4D91C2-2379-4EBB-9BD0-0A7EC3B07A88}" type="slidenum">
              <a:rPr lang="en-US" smtClean="0"/>
              <a:t>‹#›</a:t>
            </a:fld>
            <a:endParaRPr lang="en-US"/>
          </a:p>
        </p:txBody>
      </p:sp>
    </p:spTree>
    <p:extLst>
      <p:ext uri="{BB962C8B-B14F-4D97-AF65-F5344CB8AC3E}">
        <p14:creationId xmlns:p14="http://schemas.microsoft.com/office/powerpoint/2010/main" val="3638569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ransparencymarketresearch.com/enterprise-mobility-market.html" TargetMode="External"/><Relationship Id="rId2" Type="http://schemas.openxmlformats.org/officeDocument/2006/relationships/hyperlink" Target="https://www.statista.com/statistics/269025/worldwide-mobile-app-revenue-forecas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1 : Introduction</a:t>
            </a:r>
            <a:endParaRPr lang="en-US" dirty="0"/>
          </a:p>
        </p:txBody>
      </p:sp>
      <p:sp>
        <p:nvSpPr>
          <p:cNvPr id="3" name="Subtitle 2"/>
          <p:cNvSpPr>
            <a:spLocks noGrp="1"/>
          </p:cNvSpPr>
          <p:nvPr>
            <p:ph type="subTitle" idx="1"/>
          </p:nvPr>
        </p:nvSpPr>
        <p:spPr/>
        <p:txBody>
          <a:bodyPr/>
          <a:lstStyle/>
          <a:p>
            <a:r>
              <a:rPr lang="en-US" dirty="0" smtClean="0"/>
              <a:t>Nisar Ahmed Siddiqui</a:t>
            </a:r>
            <a:endParaRPr lang="en-US" dirty="0"/>
          </a:p>
        </p:txBody>
      </p:sp>
    </p:spTree>
    <p:extLst>
      <p:ext uri="{BB962C8B-B14F-4D97-AF65-F5344CB8AC3E}">
        <p14:creationId xmlns:p14="http://schemas.microsoft.com/office/powerpoint/2010/main" val="2200498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UI / UX Design wireframes and mockups"/>
          <p:cNvPicPr>
            <a:picLocks noChangeAspect="1" noChangeArrowheads="1"/>
          </p:cNvPicPr>
          <p:nvPr/>
        </p:nvPicPr>
        <p:blipFill rotWithShape="1">
          <a:blip r:embed="rId2">
            <a:extLst>
              <a:ext uri="{28A0092B-C50C-407E-A947-70E740481C1C}">
                <a14:useLocalDpi xmlns:a14="http://schemas.microsoft.com/office/drawing/2010/main" val="0"/>
              </a:ext>
            </a:extLst>
          </a:blip>
          <a:srcRect b="50943"/>
          <a:stretch/>
        </p:blipFill>
        <p:spPr bwMode="auto">
          <a:xfrm>
            <a:off x="1984375" y="458459"/>
            <a:ext cx="8096250" cy="5658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031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UI / UX Design wireframes and mockups"/>
          <p:cNvPicPr>
            <a:picLocks noChangeAspect="1" noChangeArrowheads="1"/>
          </p:cNvPicPr>
          <p:nvPr/>
        </p:nvPicPr>
        <p:blipFill rotWithShape="1">
          <a:blip r:embed="rId2">
            <a:extLst>
              <a:ext uri="{28A0092B-C50C-407E-A947-70E740481C1C}">
                <a14:useLocalDpi xmlns:a14="http://schemas.microsoft.com/office/drawing/2010/main" val="0"/>
              </a:ext>
            </a:extLst>
          </a:blip>
          <a:srcRect t="50606"/>
          <a:stretch/>
        </p:blipFill>
        <p:spPr bwMode="auto">
          <a:xfrm>
            <a:off x="2036927" y="462456"/>
            <a:ext cx="8096250" cy="5697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9928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App </a:t>
            </a:r>
            <a:r>
              <a:rPr lang="en-US" dirty="0" smtClean="0"/>
              <a:t>Development</a:t>
            </a:r>
            <a:endParaRPr lang="en-US" dirty="0"/>
          </a:p>
        </p:txBody>
      </p:sp>
      <p:sp>
        <p:nvSpPr>
          <p:cNvPr id="3" name="Content Placeholder 2"/>
          <p:cNvSpPr>
            <a:spLocks noGrp="1"/>
          </p:cNvSpPr>
          <p:nvPr>
            <p:ph idx="1"/>
          </p:nvPr>
        </p:nvSpPr>
        <p:spPr/>
        <p:txBody>
          <a:bodyPr>
            <a:normAutofit/>
          </a:bodyPr>
          <a:lstStyle/>
          <a:p>
            <a:r>
              <a:rPr lang="en-US" dirty="0"/>
              <a:t>Planning remains an integral part of this phase in the mobile app development process. Before actual development/programming efforts start, you will have to:</a:t>
            </a:r>
          </a:p>
          <a:p>
            <a:pPr lvl="1"/>
            <a:r>
              <a:rPr lang="en-US" dirty="0"/>
              <a:t>define the technical architecture,</a:t>
            </a:r>
          </a:p>
          <a:p>
            <a:pPr lvl="1"/>
            <a:r>
              <a:rPr lang="en-US" dirty="0"/>
              <a:t>pick a technology stack, and</a:t>
            </a:r>
          </a:p>
          <a:p>
            <a:pPr lvl="1"/>
            <a:r>
              <a:rPr lang="en-US" dirty="0"/>
              <a:t>define the development milestones.</a:t>
            </a:r>
          </a:p>
          <a:p>
            <a:r>
              <a:rPr lang="en-US" dirty="0"/>
              <a:t>A typical mobile app project is made up of three integral parts: back-end/server technology, API(s) and the mobile app front-end</a:t>
            </a:r>
            <a:r>
              <a:rPr lang="en-US" dirty="0" smtClean="0"/>
              <a:t>.</a:t>
            </a:r>
            <a:endParaRPr lang="en-US" dirty="0"/>
          </a:p>
        </p:txBody>
      </p:sp>
    </p:spTree>
    <p:extLst>
      <p:ext uri="{BB962C8B-B14F-4D97-AF65-F5344CB8AC3E}">
        <p14:creationId xmlns:p14="http://schemas.microsoft.com/office/powerpoint/2010/main" val="1615567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 </a:t>
            </a:r>
            <a:r>
              <a:rPr lang="en-US" dirty="0" smtClean="0"/>
              <a:t>Testing</a:t>
            </a:r>
            <a:endParaRPr lang="en-US" dirty="0"/>
          </a:p>
        </p:txBody>
      </p:sp>
      <p:pic>
        <p:nvPicPr>
          <p:cNvPr id="3074" name="Picture 2" descr="Performing thorough quality assurance (QA) testing during the mobile app development process makes applications stable, usable, and secure. "/>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44662" y="1825625"/>
            <a:ext cx="870267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0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6. Deployment &amp; </a:t>
            </a:r>
            <a:r>
              <a:rPr lang="en-US" dirty="0" smtClean="0"/>
              <a:t>Support</a:t>
            </a:r>
            <a:endParaRPr lang="en-US" dirty="0"/>
          </a:p>
        </p:txBody>
      </p:sp>
      <p:sp>
        <p:nvSpPr>
          <p:cNvPr id="3" name="Content Placeholder 2"/>
          <p:cNvSpPr>
            <a:spLocks noGrp="1"/>
          </p:cNvSpPr>
          <p:nvPr>
            <p:ph idx="1"/>
          </p:nvPr>
        </p:nvSpPr>
        <p:spPr/>
        <p:txBody>
          <a:bodyPr/>
          <a:lstStyle/>
          <a:p>
            <a:r>
              <a:rPr lang="en-US" dirty="0"/>
              <a:t>An app’s release in the app store requires preparing metadata including:</a:t>
            </a:r>
          </a:p>
          <a:p>
            <a:pPr lvl="1"/>
            <a:r>
              <a:rPr lang="en-US" dirty="0"/>
              <a:t>Your app’s title</a:t>
            </a:r>
          </a:p>
          <a:p>
            <a:pPr lvl="1"/>
            <a:r>
              <a:rPr lang="en-US" dirty="0"/>
              <a:t>Description</a:t>
            </a:r>
          </a:p>
          <a:p>
            <a:pPr lvl="1"/>
            <a:r>
              <a:rPr lang="en-US" dirty="0"/>
              <a:t>Category</a:t>
            </a:r>
          </a:p>
          <a:p>
            <a:pPr lvl="1"/>
            <a:r>
              <a:rPr lang="en-US" dirty="0"/>
              <a:t>Keywords</a:t>
            </a:r>
          </a:p>
          <a:p>
            <a:pPr lvl="1"/>
            <a:r>
              <a:rPr lang="en-US" dirty="0"/>
              <a:t>Launch icon</a:t>
            </a:r>
          </a:p>
          <a:p>
            <a:pPr lvl="1"/>
            <a:r>
              <a:rPr lang="en-US" dirty="0"/>
              <a:t>App store screenshots</a:t>
            </a:r>
          </a:p>
          <a:p>
            <a:endParaRPr lang="en-US" dirty="0"/>
          </a:p>
        </p:txBody>
      </p:sp>
    </p:spTree>
    <p:extLst>
      <p:ext uri="{BB962C8B-B14F-4D97-AF65-F5344CB8AC3E}">
        <p14:creationId xmlns:p14="http://schemas.microsoft.com/office/powerpoint/2010/main" val="2312777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Android?</a:t>
            </a:r>
            <a:endParaRPr lang="en-US" dirty="0"/>
          </a:p>
        </p:txBody>
      </p:sp>
      <p:sp>
        <p:nvSpPr>
          <p:cNvPr id="3" name="Content Placeholder 2"/>
          <p:cNvSpPr>
            <a:spLocks noGrp="1"/>
          </p:cNvSpPr>
          <p:nvPr>
            <p:ph idx="1"/>
          </p:nvPr>
        </p:nvSpPr>
        <p:spPr/>
        <p:txBody>
          <a:bodyPr>
            <a:normAutofit/>
          </a:bodyPr>
          <a:lstStyle/>
          <a:p>
            <a:pPr marL="514350" indent="-514350">
              <a:buAutoNum type="arabicPeriod"/>
            </a:pPr>
            <a:r>
              <a:rPr lang="en-US" i="1" dirty="0" smtClean="0"/>
              <a:t>Wider </a:t>
            </a:r>
            <a:r>
              <a:rPr lang="en-US" i="1" dirty="0"/>
              <a:t>Pool of </a:t>
            </a:r>
            <a:r>
              <a:rPr lang="en-US" i="1" dirty="0" smtClean="0"/>
              <a:t>Customers</a:t>
            </a:r>
          </a:p>
          <a:p>
            <a:pPr marL="514350" indent="-514350">
              <a:buAutoNum type="arabicPeriod"/>
            </a:pPr>
            <a:r>
              <a:rPr lang="en-US" i="1" dirty="0" smtClean="0"/>
              <a:t>Greater </a:t>
            </a:r>
            <a:r>
              <a:rPr lang="en-US" i="1" dirty="0"/>
              <a:t>Innovative </a:t>
            </a:r>
            <a:r>
              <a:rPr lang="en-US" i="1" dirty="0" smtClean="0"/>
              <a:t>Potential</a:t>
            </a:r>
          </a:p>
          <a:p>
            <a:pPr marL="514350" indent="-514350">
              <a:buFont typeface="Arial" panose="020B0604020202020204" pitchFamily="34" charset="0"/>
              <a:buAutoNum type="arabicPeriod"/>
            </a:pPr>
            <a:r>
              <a:rPr lang="en-US" i="1" dirty="0"/>
              <a:t>Easier Installation</a:t>
            </a:r>
          </a:p>
          <a:p>
            <a:pPr marL="514350" indent="-514350">
              <a:buFont typeface="Arial" panose="020B0604020202020204" pitchFamily="34" charset="0"/>
              <a:buAutoNum type="arabicPeriod"/>
            </a:pPr>
            <a:r>
              <a:rPr lang="en-US" i="1" dirty="0"/>
              <a:t>Easier Entry to Market</a:t>
            </a:r>
          </a:p>
          <a:p>
            <a:pPr marL="514350" indent="-514350">
              <a:buFont typeface="Arial" panose="020B0604020202020204" pitchFamily="34" charset="0"/>
              <a:buAutoNum type="arabicPeriod"/>
            </a:pPr>
            <a:r>
              <a:rPr lang="en-US" i="1" dirty="0"/>
              <a:t>Compatible with More </a:t>
            </a:r>
            <a:r>
              <a:rPr lang="en-US" i="1" dirty="0" smtClean="0"/>
              <a:t>Devices</a:t>
            </a:r>
          </a:p>
          <a:p>
            <a:pPr marL="514350" indent="-514350">
              <a:buFont typeface="Arial" panose="020B0604020202020204" pitchFamily="34" charset="0"/>
              <a:buAutoNum type="arabicPeriod"/>
            </a:pPr>
            <a:r>
              <a:rPr lang="en-US" i="1" dirty="0" smtClean="0"/>
              <a:t>Easier </a:t>
            </a:r>
            <a:r>
              <a:rPr lang="en-US" i="1" dirty="0"/>
              <a:t>to Learn (For </a:t>
            </a:r>
            <a:r>
              <a:rPr lang="en-US" i="1" dirty="0" smtClean="0"/>
              <a:t>Developers)</a:t>
            </a:r>
          </a:p>
          <a:p>
            <a:pPr marL="514350" indent="-514350">
              <a:buFont typeface="Arial" panose="020B0604020202020204" pitchFamily="34" charset="0"/>
              <a:buAutoNum type="arabicPeriod"/>
            </a:pPr>
            <a:r>
              <a:rPr lang="en-US" i="1" dirty="0"/>
              <a:t>Lower Development Cost (OS Perspective</a:t>
            </a:r>
            <a:r>
              <a:rPr lang="en-US" i="1" dirty="0" smtClean="0"/>
              <a:t>)</a:t>
            </a:r>
            <a:r>
              <a:rPr lang="en-US" dirty="0" smtClean="0"/>
              <a:t/>
            </a:r>
            <a:br>
              <a:rPr lang="en-US" dirty="0" smtClean="0"/>
            </a:br>
            <a:r>
              <a:rPr lang="en-US" dirty="0" smtClean="0"/>
              <a:t/>
            </a:r>
            <a:br>
              <a:rPr lang="en-US" dirty="0" smtClean="0"/>
            </a:br>
            <a:endParaRPr lang="en-US" i="1" dirty="0"/>
          </a:p>
          <a:p>
            <a:endParaRPr lang="en-US" dirty="0"/>
          </a:p>
        </p:txBody>
      </p:sp>
    </p:spTree>
    <p:extLst>
      <p:ext uri="{BB962C8B-B14F-4D97-AF65-F5344CB8AC3E}">
        <p14:creationId xmlns:p14="http://schemas.microsoft.com/office/powerpoint/2010/main" val="395422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a:t>
            </a:r>
            <a:endParaRPr lang="en-US" dirty="0"/>
          </a:p>
        </p:txBody>
      </p:sp>
      <p:pic>
        <p:nvPicPr>
          <p:cNvPr id="6146" name="Picture 2" descr="Why Androi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91027" y="739475"/>
            <a:ext cx="5327759" cy="5493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249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Android is an open source and Linux-based </a:t>
            </a:r>
            <a:r>
              <a:rPr lang="en-US" b="1" dirty="0"/>
              <a:t>Operating System</a:t>
            </a:r>
            <a:r>
              <a:rPr lang="en-US" dirty="0"/>
              <a:t> for mobile devices such as smartphones and tablet computers. Android was developed by the </a:t>
            </a:r>
            <a:r>
              <a:rPr lang="en-US" i="1" dirty="0"/>
              <a:t>Open Handset Alliance</a:t>
            </a:r>
            <a:r>
              <a:rPr lang="en-US" dirty="0"/>
              <a:t>, led by Google, and other </a:t>
            </a:r>
            <a:r>
              <a:rPr lang="en-US" dirty="0" smtClean="0"/>
              <a:t>companies</a:t>
            </a:r>
          </a:p>
          <a:p>
            <a:r>
              <a:rPr lang="en-US" dirty="0" smtClean="0"/>
              <a:t>Android </a:t>
            </a:r>
            <a:r>
              <a:rPr lang="en-US" dirty="0"/>
              <a:t>was developed by the </a:t>
            </a:r>
            <a:r>
              <a:rPr lang="en-US" b="1" dirty="0"/>
              <a:t>Open Handset Alliance</a:t>
            </a:r>
            <a:r>
              <a:rPr lang="en-US" dirty="0"/>
              <a:t> (OHA</a:t>
            </a:r>
            <a:r>
              <a:rPr lang="en-US" dirty="0" smtClean="0"/>
              <a:t>) in 2007, </a:t>
            </a:r>
            <a:r>
              <a:rPr lang="en-US" dirty="0"/>
              <a:t>which is led by Google. The </a:t>
            </a:r>
            <a:r>
              <a:rPr lang="en-US" b="1" dirty="0"/>
              <a:t>Open Handset Alliance</a:t>
            </a:r>
            <a:r>
              <a:rPr lang="en-US" dirty="0"/>
              <a:t> (OHA) is a consortium of multiple companies like Samsung, Sony, Intel and many more to provide services and deploy handsets using the android </a:t>
            </a:r>
            <a:r>
              <a:rPr lang="en-US" dirty="0" smtClean="0"/>
              <a:t>platform.</a:t>
            </a:r>
            <a:endParaRPr lang="en-US" dirty="0"/>
          </a:p>
        </p:txBody>
      </p:sp>
    </p:spTree>
    <p:extLst>
      <p:ext uri="{BB962C8B-B14F-4D97-AF65-F5344CB8AC3E}">
        <p14:creationId xmlns:p14="http://schemas.microsoft.com/office/powerpoint/2010/main" val="1676145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Architecture</a:t>
            </a:r>
            <a:endParaRPr lang="en-US" dirty="0"/>
          </a:p>
        </p:txBody>
      </p:sp>
      <p:pic>
        <p:nvPicPr>
          <p:cNvPr id="7170" name="Picture 2" descr=" The Android stack"/>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588530" y="1825625"/>
            <a:ext cx="501494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2985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challenges of Android app development</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While </a:t>
            </a:r>
            <a:r>
              <a:rPr lang="en-US" dirty="0"/>
              <a:t>the Android platform provides rich functionality for app development, there are still a number of challenges you need to address, such as:</a:t>
            </a:r>
          </a:p>
          <a:p>
            <a:pPr lvl="1"/>
            <a:r>
              <a:rPr lang="en-US" dirty="0"/>
              <a:t>Building for a multiscreen world</a:t>
            </a:r>
          </a:p>
          <a:p>
            <a:pPr lvl="1"/>
            <a:r>
              <a:rPr lang="en-US" dirty="0"/>
              <a:t>Getting performance right</a:t>
            </a:r>
          </a:p>
          <a:p>
            <a:pPr lvl="1"/>
            <a:r>
              <a:rPr lang="en-US" dirty="0"/>
              <a:t>Keeping your code and your users more secure</a:t>
            </a:r>
          </a:p>
          <a:p>
            <a:pPr lvl="1"/>
            <a:r>
              <a:rPr lang="en-US" dirty="0"/>
              <a:t>Making sure your app is compatible with older platform versions</a:t>
            </a:r>
          </a:p>
          <a:p>
            <a:pPr lvl="1"/>
            <a:r>
              <a:rPr lang="en-US" dirty="0"/>
              <a:t>Understanding the market and the </a:t>
            </a:r>
            <a:r>
              <a:rPr lang="en-US" dirty="0" smtClean="0"/>
              <a:t>user</a:t>
            </a:r>
            <a:br>
              <a:rPr lang="en-US" dirty="0" smtClean="0"/>
            </a:br>
            <a:endParaRPr lang="en-US" dirty="0"/>
          </a:p>
        </p:txBody>
      </p:sp>
    </p:spTree>
    <p:extLst>
      <p:ext uri="{BB962C8B-B14F-4D97-AF65-F5344CB8AC3E}">
        <p14:creationId xmlns:p14="http://schemas.microsoft.com/office/powerpoint/2010/main" val="662499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Smartphone?</a:t>
            </a:r>
            <a:endParaRPr lang="en-US" dirty="0"/>
          </a:p>
        </p:txBody>
      </p:sp>
      <p:pic>
        <p:nvPicPr>
          <p:cNvPr id="4" name="Content Placeholder 3"/>
          <p:cNvPicPr>
            <a:picLocks noGrp="1" noChangeAspect="1"/>
          </p:cNvPicPr>
          <p:nvPr>
            <p:ph idx="1"/>
          </p:nvPr>
        </p:nvPicPr>
        <p:blipFill>
          <a:blip r:embed="rId2"/>
          <a:stretch>
            <a:fillRect/>
          </a:stretch>
        </p:blipFill>
        <p:spPr>
          <a:xfrm>
            <a:off x="1481665" y="1370278"/>
            <a:ext cx="9033933" cy="4893380"/>
          </a:xfrm>
          <a:prstGeom prst="rect">
            <a:avLst/>
          </a:prstGeom>
        </p:spPr>
      </p:pic>
    </p:spTree>
    <p:extLst>
      <p:ext uri="{BB962C8B-B14F-4D97-AF65-F5344CB8AC3E}">
        <p14:creationId xmlns:p14="http://schemas.microsoft.com/office/powerpoint/2010/main" val="1926384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Version History</a:t>
            </a:r>
            <a:endParaRPr lang="en-US" dirty="0"/>
          </a:p>
        </p:txBody>
      </p:sp>
      <p:pic>
        <p:nvPicPr>
          <p:cNvPr id="8196" name="Picture 4" descr="https://www.yourgadgetsguru.com/wp-content/uploads/2020/07/android-versions-names-A-to-Z..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6077" y="1539874"/>
            <a:ext cx="8399846" cy="4619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02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OS</a:t>
            </a:r>
            <a:endParaRPr lang="en-US" dirty="0"/>
          </a:p>
        </p:txBody>
      </p:sp>
      <p:sp>
        <p:nvSpPr>
          <p:cNvPr id="3" name="Content Placeholder 2"/>
          <p:cNvSpPr>
            <a:spLocks noGrp="1"/>
          </p:cNvSpPr>
          <p:nvPr>
            <p:ph idx="1"/>
          </p:nvPr>
        </p:nvSpPr>
        <p:spPr/>
        <p:txBody>
          <a:bodyPr>
            <a:normAutofit lnSpcReduction="10000"/>
          </a:bodyPr>
          <a:lstStyle/>
          <a:p>
            <a:r>
              <a:rPr lang="en-US" dirty="0" smtClean="0"/>
              <a:t>An OS much like Linux, windows or MAC to control your mobile device.</a:t>
            </a:r>
          </a:p>
          <a:p>
            <a:endParaRPr lang="en-US" dirty="0"/>
          </a:p>
          <a:p>
            <a:r>
              <a:rPr lang="en-US" dirty="0" smtClean="0"/>
              <a:t>Types:</a:t>
            </a:r>
          </a:p>
          <a:p>
            <a:pPr lvl="1"/>
            <a:r>
              <a:rPr lang="en-US" dirty="0" smtClean="0"/>
              <a:t>Android</a:t>
            </a:r>
          </a:p>
          <a:p>
            <a:pPr lvl="1"/>
            <a:r>
              <a:rPr lang="en-US" dirty="0" smtClean="0"/>
              <a:t>IOS</a:t>
            </a:r>
          </a:p>
          <a:p>
            <a:pPr lvl="1"/>
            <a:r>
              <a:rPr lang="en-US" dirty="0" smtClean="0"/>
              <a:t>BADA (Samsung)</a:t>
            </a:r>
          </a:p>
          <a:p>
            <a:pPr lvl="1"/>
            <a:r>
              <a:rPr lang="en-US" dirty="0" smtClean="0"/>
              <a:t>Windows Mobile</a:t>
            </a:r>
          </a:p>
          <a:p>
            <a:pPr lvl="1"/>
            <a:r>
              <a:rPr lang="en-US" dirty="0" smtClean="0"/>
              <a:t>Blackberry OS</a:t>
            </a:r>
          </a:p>
          <a:p>
            <a:pPr lvl="1"/>
            <a:r>
              <a:rPr lang="en-US" dirty="0" smtClean="0"/>
              <a:t>Palm OS (PDA)</a:t>
            </a:r>
          </a:p>
          <a:p>
            <a:pPr lvl="1"/>
            <a:r>
              <a:rPr lang="en-US" dirty="0" smtClean="0"/>
              <a:t>Symbian (Nokia)</a:t>
            </a:r>
          </a:p>
        </p:txBody>
      </p:sp>
    </p:spTree>
    <p:extLst>
      <p:ext uri="{BB962C8B-B14F-4D97-AF65-F5344CB8AC3E}">
        <p14:creationId xmlns:p14="http://schemas.microsoft.com/office/powerpoint/2010/main" val="1723395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Share</a:t>
            </a:r>
            <a:endParaRPr lang="en-US" dirty="0"/>
          </a:p>
        </p:txBody>
      </p:sp>
      <p:pic>
        <p:nvPicPr>
          <p:cNvPr id="9218" name="Picture 2" descr="https://www.counterpointresearch.com/wp-content/uploads/2020/05/Infographic-Q1-2020.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10354" y="1316869"/>
            <a:ext cx="7771292" cy="5457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1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MAD?</a:t>
            </a:r>
            <a:endParaRPr lang="en-US" dirty="0"/>
          </a:p>
        </p:txBody>
      </p:sp>
      <p:sp>
        <p:nvSpPr>
          <p:cNvPr id="3" name="Content Placeholder 2"/>
          <p:cNvSpPr>
            <a:spLocks noGrp="1"/>
          </p:cNvSpPr>
          <p:nvPr>
            <p:ph idx="1"/>
          </p:nvPr>
        </p:nvSpPr>
        <p:spPr/>
        <p:txBody>
          <a:bodyPr/>
          <a:lstStyle/>
          <a:p>
            <a:r>
              <a:rPr lang="en-US" dirty="0"/>
              <a:t>In 2020, mobile apps are</a:t>
            </a:r>
            <a:r>
              <a:rPr lang="en-US" dirty="0">
                <a:hlinkClick r:id="rId2"/>
              </a:rPr>
              <a:t> projected to generate $188.9 billion</a:t>
            </a:r>
            <a:r>
              <a:rPr lang="en-US" dirty="0"/>
              <a:t> in revenue via app stores and in-app advertising. What’s more, enterprise mobility is estimated to be worth</a:t>
            </a:r>
            <a:r>
              <a:rPr lang="en-US" dirty="0">
                <a:hlinkClick r:id="rId3"/>
              </a:rPr>
              <a:t> $510.39 billion by </a:t>
            </a:r>
            <a:r>
              <a:rPr lang="en-US" dirty="0" smtClean="0">
                <a:hlinkClick r:id="rId3"/>
              </a:rPr>
              <a:t>2022</a:t>
            </a:r>
            <a:r>
              <a:rPr lang="en-US" dirty="0" smtClean="0"/>
              <a:t>.</a:t>
            </a:r>
          </a:p>
          <a:p>
            <a:r>
              <a:rPr lang="en-US" dirty="0" smtClean="0"/>
              <a:t>USA proclaimed to completely remove physical banking system and move towards mobile banking system by 2025.</a:t>
            </a:r>
          </a:p>
          <a:p>
            <a:r>
              <a:rPr lang="en-US" dirty="0" smtClean="0"/>
              <a:t>Steep incline in the usage of mobile phones in the last few years.</a:t>
            </a:r>
          </a:p>
        </p:txBody>
      </p:sp>
    </p:spTree>
    <p:extLst>
      <p:ext uri="{BB962C8B-B14F-4D97-AF65-F5344CB8AC3E}">
        <p14:creationId xmlns:p14="http://schemas.microsoft.com/office/powerpoint/2010/main" val="783474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App Development Process</a:t>
            </a:r>
            <a:endParaRPr lang="en-US" dirty="0"/>
          </a:p>
        </p:txBody>
      </p:sp>
      <p:pic>
        <p:nvPicPr>
          <p:cNvPr id="1026" name="Picture 2" descr="Six phases of our app development proces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34534" y="1519011"/>
            <a:ext cx="9310088" cy="4657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735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Strategy</a:t>
            </a:r>
            <a:endParaRPr lang="en-US" dirty="0"/>
          </a:p>
        </p:txBody>
      </p:sp>
      <p:sp>
        <p:nvSpPr>
          <p:cNvPr id="3" name="Content Placeholder 2"/>
          <p:cNvSpPr>
            <a:spLocks noGrp="1"/>
          </p:cNvSpPr>
          <p:nvPr>
            <p:ph idx="1"/>
          </p:nvPr>
        </p:nvSpPr>
        <p:spPr/>
        <p:txBody>
          <a:bodyPr/>
          <a:lstStyle/>
          <a:p>
            <a:pPr marL="0" indent="0">
              <a:buNone/>
            </a:pPr>
            <a:r>
              <a:rPr lang="en-US" dirty="0" smtClean="0"/>
              <a:t>In this </a:t>
            </a:r>
            <a:r>
              <a:rPr lang="en-US" dirty="0"/>
              <a:t>phase, you will:</a:t>
            </a:r>
          </a:p>
          <a:p>
            <a:r>
              <a:rPr lang="en-US" dirty="0"/>
              <a:t>  Identify the app users</a:t>
            </a:r>
          </a:p>
          <a:p>
            <a:r>
              <a:rPr lang="en-US" dirty="0"/>
              <a:t>  Research the competition</a:t>
            </a:r>
          </a:p>
          <a:p>
            <a:r>
              <a:rPr lang="en-US" dirty="0"/>
              <a:t>  Establish the app’s goals and objectives</a:t>
            </a:r>
          </a:p>
          <a:p>
            <a:r>
              <a:rPr lang="en-US" dirty="0"/>
              <a:t>  Select a mobile platform for your app</a:t>
            </a:r>
          </a:p>
          <a:p>
            <a:endParaRPr lang="en-US" dirty="0"/>
          </a:p>
        </p:txBody>
      </p:sp>
    </p:spTree>
    <p:extLst>
      <p:ext uri="{BB962C8B-B14F-4D97-AF65-F5344CB8AC3E}">
        <p14:creationId xmlns:p14="http://schemas.microsoft.com/office/powerpoint/2010/main" val="314423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 Analysis and </a:t>
            </a:r>
            <a:r>
              <a:rPr lang="en-US" dirty="0" smtClean="0"/>
              <a:t>Planning</a:t>
            </a:r>
            <a:endParaRPr lang="en-US" dirty="0"/>
          </a:p>
        </p:txBody>
      </p:sp>
      <p:sp>
        <p:nvSpPr>
          <p:cNvPr id="3" name="Content Placeholder 2"/>
          <p:cNvSpPr>
            <a:spLocks noGrp="1"/>
          </p:cNvSpPr>
          <p:nvPr>
            <p:ph idx="1"/>
          </p:nvPr>
        </p:nvSpPr>
        <p:spPr/>
        <p:txBody>
          <a:bodyPr/>
          <a:lstStyle/>
          <a:p>
            <a:r>
              <a:rPr lang="en-US" dirty="0"/>
              <a:t>Analysis and planning begin with defining use cases and capturing detailed functional </a:t>
            </a:r>
            <a:r>
              <a:rPr lang="en-US" dirty="0" smtClean="0"/>
              <a:t>requirements.</a:t>
            </a:r>
          </a:p>
          <a:p>
            <a:r>
              <a:rPr lang="en-US" dirty="0"/>
              <a:t>After you have identified the requirements for your app, prepare a product </a:t>
            </a:r>
            <a:r>
              <a:rPr lang="en-US" dirty="0" smtClean="0"/>
              <a:t>roadmap.</a:t>
            </a:r>
          </a:p>
          <a:p>
            <a:r>
              <a:rPr lang="en-US" dirty="0"/>
              <a:t>This includes prioritizing the mobile app requirements and grouping them into delivery milestones. </a:t>
            </a:r>
            <a:endParaRPr lang="en-US" dirty="0" smtClean="0"/>
          </a:p>
          <a:p>
            <a:r>
              <a:rPr lang="en-US" dirty="0"/>
              <a:t>Part of the planning phase includes identifying the skills needed for your app development initiative</a:t>
            </a:r>
          </a:p>
        </p:txBody>
      </p:sp>
    </p:spTree>
    <p:extLst>
      <p:ext uri="{BB962C8B-B14F-4D97-AF65-F5344CB8AC3E}">
        <p14:creationId xmlns:p14="http://schemas.microsoft.com/office/powerpoint/2010/main" val="2517799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 UI / UX </a:t>
            </a:r>
            <a:r>
              <a:rPr lang="en-US" dirty="0" smtClean="0"/>
              <a:t>Design</a:t>
            </a:r>
            <a:endParaRPr lang="en-US" dirty="0"/>
          </a:p>
        </p:txBody>
      </p:sp>
      <p:sp>
        <p:nvSpPr>
          <p:cNvPr id="3" name="Content Placeholder 2"/>
          <p:cNvSpPr>
            <a:spLocks noGrp="1"/>
          </p:cNvSpPr>
          <p:nvPr>
            <p:ph idx="1"/>
          </p:nvPr>
        </p:nvSpPr>
        <p:spPr/>
        <p:txBody>
          <a:bodyPr/>
          <a:lstStyle/>
          <a:p>
            <a:r>
              <a:rPr lang="en-US" dirty="0"/>
              <a:t>The purpose of an app’s design is to deliver seamless and effortless user experiences with a polished look</a:t>
            </a:r>
            <a:r>
              <a:rPr lang="en-US" dirty="0" smtClean="0"/>
              <a:t>.</a:t>
            </a:r>
          </a:p>
          <a:p>
            <a:endParaRPr lang="en-US" dirty="0"/>
          </a:p>
          <a:p>
            <a:r>
              <a:rPr lang="en-US" dirty="0" smtClean="0"/>
              <a:t>There are many techniques used to create effective App Design</a:t>
            </a:r>
          </a:p>
          <a:p>
            <a:pPr lvl="1"/>
            <a:r>
              <a:rPr lang="en-US" dirty="0"/>
              <a:t>Information Architecture &amp; Workflows</a:t>
            </a:r>
          </a:p>
          <a:p>
            <a:pPr lvl="1"/>
            <a:r>
              <a:rPr lang="en-US" dirty="0" smtClean="0"/>
              <a:t>Wireframes</a:t>
            </a:r>
          </a:p>
          <a:p>
            <a:pPr lvl="1"/>
            <a:r>
              <a:rPr lang="en-US" dirty="0" smtClean="0"/>
              <a:t>Style Guide</a:t>
            </a:r>
          </a:p>
          <a:p>
            <a:pPr lvl="1"/>
            <a:r>
              <a:rPr lang="en-US" dirty="0"/>
              <a:t>Mockups</a:t>
            </a:r>
          </a:p>
          <a:p>
            <a:pPr lvl="1"/>
            <a:r>
              <a:rPr lang="en-US" dirty="0" smtClean="0"/>
              <a:t>Prototype</a:t>
            </a:r>
            <a:endParaRPr lang="en-US" dirty="0"/>
          </a:p>
          <a:p>
            <a:pPr lvl="1"/>
            <a:endParaRPr lang="en-US" dirty="0"/>
          </a:p>
        </p:txBody>
      </p:sp>
    </p:spTree>
    <p:extLst>
      <p:ext uri="{BB962C8B-B14F-4D97-AF65-F5344CB8AC3E}">
        <p14:creationId xmlns:p14="http://schemas.microsoft.com/office/powerpoint/2010/main" val="2605505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1225</Words>
  <Application>Microsoft Office PowerPoint</Application>
  <PresentationFormat>Widescreen</PresentationFormat>
  <Paragraphs>203</Paragraphs>
  <Slides>20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Lecture 1 : Introduction</vt:lpstr>
      <vt:lpstr>Smartphone?</vt:lpstr>
      <vt:lpstr>Mobile OS</vt:lpstr>
      <vt:lpstr>Market Share</vt:lpstr>
      <vt:lpstr>Why MAD?</vt:lpstr>
      <vt:lpstr>Mobile App Development Process</vt:lpstr>
      <vt:lpstr>1. Strategy</vt:lpstr>
      <vt:lpstr>2. Analysis and Planning</vt:lpstr>
      <vt:lpstr>3. UI / UX Design</vt:lpstr>
      <vt:lpstr>PowerPoint Presentation</vt:lpstr>
      <vt:lpstr>PowerPoint Presentation</vt:lpstr>
      <vt:lpstr>4. App Development</vt:lpstr>
      <vt:lpstr>5. Testing</vt:lpstr>
      <vt:lpstr>6. Deployment &amp; Support</vt:lpstr>
      <vt:lpstr>Why Android?</vt:lpstr>
      <vt:lpstr>Android</vt:lpstr>
      <vt:lpstr>Introduction</vt:lpstr>
      <vt:lpstr>Android Architecture</vt:lpstr>
      <vt:lpstr>The challenges of Android app development </vt:lpstr>
      <vt:lpstr>Android Version History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Nisar Ahmed</dc:creator>
  <cp:lastModifiedBy>Nisar Ahmed</cp:lastModifiedBy>
  <cp:revision>108</cp:revision>
  <dcterms:created xsi:type="dcterms:W3CDTF">2021-02-19T10:24:45Z</dcterms:created>
  <dcterms:modified xsi:type="dcterms:W3CDTF">2021-02-19T11:03:40Z</dcterms:modified>
</cp:coreProperties>
</file>