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305" r:id="rId2"/>
  </p:sldIdLst>
  <p:sldSz cx="14173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0096FF"/>
    <a:srgbClr val="0054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6865"/>
  </p:normalViewPr>
  <p:slideViewPr>
    <p:cSldViewPr snapToGrid="0" snapToObjects="1">
      <p:cViewPr varScale="1">
        <p:scale>
          <a:sx n="138" d="100"/>
          <a:sy n="138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C2E5C-A388-3B44-A739-A9ED4F22C9AD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1300" y="1143000"/>
            <a:ext cx="6375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07110-3245-F14E-8383-9751D69AB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6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1pPr>
    <a:lvl2pPr marL="504717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2pPr>
    <a:lvl3pPr marL="1009433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3pPr>
    <a:lvl4pPr marL="1514149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4pPr>
    <a:lvl5pPr marL="2018865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5pPr>
    <a:lvl6pPr marL="2523582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6pPr>
    <a:lvl7pPr marL="3028299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7pPr>
    <a:lvl8pPr marL="3533015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8pPr>
    <a:lvl9pPr marL="4037731" algn="l" defTabSz="1009433" rtl="0" eaLnBrk="1" latinLnBrk="0" hangingPunct="1">
      <a:defRPr sz="13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1300" y="1143000"/>
            <a:ext cx="6375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07110-3245-F14E-8383-9751D69ABB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10629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3602038"/>
            <a:ext cx="10629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111F-C6D8-5549-8470-CD10A0B17917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6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069C-9878-9241-9093-56D1EE4CF0EA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1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365125"/>
            <a:ext cx="30560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365125"/>
            <a:ext cx="899112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FC77-9249-3E47-BEDC-222699BCF3FE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5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0AEA1-0971-FC47-8515-27B0C89CF8D2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709739"/>
            <a:ext cx="122243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4589464"/>
            <a:ext cx="122243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109A-3C94-8845-9D1F-9749673D5C2A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F20F-C589-2A4C-B84A-42046C88972C}" type="datetime1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6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65126"/>
            <a:ext cx="122243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681163"/>
            <a:ext cx="59959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2505075"/>
            <a:ext cx="59959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681163"/>
            <a:ext cx="60254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2505075"/>
            <a:ext cx="60254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A2868-EE47-3F49-9407-6C9AF58834EA}" type="datetime1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856A8-965E-4C48-A432-2349AB810F73}" type="datetime1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D85-4560-AF4D-AD91-FC90DCE1AC8B}" type="datetime1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987426"/>
            <a:ext cx="7175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AECF-6284-3B45-BE6F-6D20053112B1}" type="datetime1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987426"/>
            <a:ext cx="71751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5CBB-4B0E-9B4F-BC78-9BA199D2947E}" type="datetime1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365126"/>
            <a:ext cx="1222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825625"/>
            <a:ext cx="12224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43DC-9FF9-CE48-8517-05005ED6E97B}" type="datetime1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6356351"/>
            <a:ext cx="478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F0B93-4517-284A-AA1F-58DE9E55B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43CA7AB-A8D6-5246-A1AE-50C25635C4A2}"/>
              </a:ext>
            </a:extLst>
          </p:cNvPr>
          <p:cNvGrpSpPr/>
          <p:nvPr/>
        </p:nvGrpSpPr>
        <p:grpSpPr>
          <a:xfrm>
            <a:off x="1679" y="44671"/>
            <a:ext cx="14187459" cy="6768671"/>
            <a:chOff x="403879" y="313301"/>
            <a:chExt cx="14187459" cy="67686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BAF4CB-1F93-BF4A-B5FD-17D415E96107}"/>
                </a:ext>
              </a:extLst>
            </p:cNvPr>
            <p:cNvSpPr/>
            <p:nvPr/>
          </p:nvSpPr>
          <p:spPr>
            <a:xfrm>
              <a:off x="8208556" y="313301"/>
              <a:ext cx="638278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0096FF"/>
                  </a:solidFill>
                  <a:latin typeface="Merriweather" pitchFamily="2" charset="77"/>
                </a:rPr>
                <a:t>Compliant controllers</a:t>
              </a:r>
            </a:p>
            <a:p>
              <a:pPr algn="ctr"/>
              <a:r>
                <a:rPr lang="en-US" sz="3600" b="1" dirty="0">
                  <a:solidFill>
                    <a:srgbClr val="0096FF"/>
                  </a:solidFill>
                  <a:latin typeface="Merriweather" pitchFamily="2" charset="77"/>
                </a:rPr>
                <a:t>Safety = low contact force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EFD4FF-4CF5-AB40-92DB-C1822A773E72}"/>
                </a:ext>
              </a:extLst>
            </p:cNvPr>
            <p:cNvSpPr/>
            <p:nvPr/>
          </p:nvSpPr>
          <p:spPr>
            <a:xfrm>
              <a:off x="403879" y="313301"/>
              <a:ext cx="744306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>
                  <a:solidFill>
                    <a:srgbClr val="9437FF"/>
                  </a:solidFill>
                  <a:latin typeface="Merriweather" pitchFamily="2" charset="77"/>
                </a:rPr>
                <a:t>Human-aware motion planners</a:t>
              </a:r>
            </a:p>
            <a:p>
              <a:pPr algn="ctr"/>
              <a:r>
                <a:rPr lang="en-US" sz="3600" b="1" dirty="0">
                  <a:solidFill>
                    <a:srgbClr val="9437FF"/>
                  </a:solidFill>
                  <a:latin typeface="Merriweather" pitchFamily="2" charset="77"/>
                </a:rPr>
                <a:t>Safety = collision avoidance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8148611-751A-F84B-BD68-55C3B066E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7079" y="1333355"/>
              <a:ext cx="3585737" cy="3585737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88D6D9F-45D2-7F49-AF27-F9D4D01B6687}"/>
                </a:ext>
              </a:extLst>
            </p:cNvPr>
            <p:cNvGrpSpPr/>
            <p:nvPr/>
          </p:nvGrpSpPr>
          <p:grpSpPr>
            <a:xfrm>
              <a:off x="1274751" y="1682406"/>
              <a:ext cx="5701321" cy="3378311"/>
              <a:chOff x="1264288" y="2278198"/>
              <a:chExt cx="5701321" cy="337831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60CEC3-54A1-1247-8AF5-41D91BE6E9D4}"/>
                  </a:ext>
                </a:extLst>
              </p:cNvPr>
              <p:cNvGrpSpPr/>
              <p:nvPr/>
            </p:nvGrpSpPr>
            <p:grpSpPr>
              <a:xfrm>
                <a:off x="1264288" y="2278198"/>
                <a:ext cx="5301060" cy="3378311"/>
                <a:chOff x="1920926" y="3650596"/>
                <a:chExt cx="5301060" cy="3378311"/>
              </a:xfrm>
            </p:grpSpPr>
            <p:pic>
              <p:nvPicPr>
                <p:cNvPr id="22" name="Graphic 21" descr="Raised hand">
                  <a:extLst>
                    <a:ext uri="{FF2B5EF4-FFF2-40B4-BE49-F238E27FC236}">
                      <a16:creationId xmlns:a16="http://schemas.microsoft.com/office/drawing/2014/main" id="{4F30AECB-8E1B-8C44-9FB8-0AEE5D534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9035" y="5931627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3" name="Graphic 22" descr="Robot">
                  <a:extLst>
                    <a:ext uri="{FF2B5EF4-FFF2-40B4-BE49-F238E27FC236}">
                      <a16:creationId xmlns:a16="http://schemas.microsoft.com/office/drawing/2014/main" id="{72B88B03-B9EA-0A44-9CC5-90250FADF6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20926" y="4939699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4" name="Graphic 23" descr="Robot">
                  <a:extLst>
                    <a:ext uri="{FF2B5EF4-FFF2-40B4-BE49-F238E27FC236}">
                      <a16:creationId xmlns:a16="http://schemas.microsoft.com/office/drawing/2014/main" id="{3D66F948-CF91-8947-86EF-099835F1A4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8628" y="3997134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5" name="Graphic 24" descr="Robot">
                  <a:extLst>
                    <a:ext uri="{FF2B5EF4-FFF2-40B4-BE49-F238E27FC236}">
                      <a16:creationId xmlns:a16="http://schemas.microsoft.com/office/drawing/2014/main" id="{BA70459D-CC09-A94C-B3EB-B315CC876F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6553" y="4216965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Robot">
                  <a:extLst>
                    <a:ext uri="{FF2B5EF4-FFF2-40B4-BE49-F238E27FC236}">
                      <a16:creationId xmlns:a16="http://schemas.microsoft.com/office/drawing/2014/main" id="{01E3FCA2-4F30-2648-856F-9D48FB1B6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2794" y="3650596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Raised hand">
                  <a:extLst>
                    <a:ext uri="{FF2B5EF4-FFF2-40B4-BE49-F238E27FC236}">
                      <a16:creationId xmlns:a16="http://schemas.microsoft.com/office/drawing/2014/main" id="{3A49B66D-F28E-FF47-9A7B-04E743A06A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219049">
                  <a:off x="3802794" y="4939699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Raised hand">
                  <a:extLst>
                    <a:ext uri="{FF2B5EF4-FFF2-40B4-BE49-F238E27FC236}">
                      <a16:creationId xmlns:a16="http://schemas.microsoft.com/office/drawing/2014/main" id="{DBCBA31D-0052-5441-B3F0-750AF317C6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 rot="2871157">
                  <a:off x="4411577" y="5812337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32" name="Graphic 31" descr="Star">
                  <a:extLst>
                    <a:ext uri="{FF2B5EF4-FFF2-40B4-BE49-F238E27FC236}">
                      <a16:creationId xmlns:a16="http://schemas.microsoft.com/office/drawing/2014/main" id="{B385AB4D-0580-BF4F-93D9-84EEAA0E30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4706" y="5657821"/>
                  <a:ext cx="1097280" cy="1097280"/>
                </a:xfrm>
                <a:prstGeom prst="rect">
                  <a:avLst/>
                </a:prstGeom>
              </p:spPr>
            </p:pic>
            <p:pic>
              <p:nvPicPr>
                <p:cNvPr id="37" name="Graphic 36" descr="Robot">
                  <a:extLst>
                    <a:ext uri="{FF2B5EF4-FFF2-40B4-BE49-F238E27FC236}">
                      <a16:creationId xmlns:a16="http://schemas.microsoft.com/office/drawing/2014/main" id="{1CB75D17-58B7-DF46-A03E-3146223E4A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53230" y="4903444"/>
                  <a:ext cx="1097280" cy="1097280"/>
                </a:xfrm>
                <a:prstGeom prst="rect">
                  <a:avLst/>
                </a:prstGeom>
              </p:spPr>
            </p:pic>
          </p:grpSp>
          <p:pic>
            <p:nvPicPr>
              <p:cNvPr id="40" name="Graphic 39" descr="Robot">
                <a:extLst>
                  <a:ext uri="{FF2B5EF4-FFF2-40B4-BE49-F238E27FC236}">
                    <a16:creationId xmlns:a16="http://schemas.microsoft.com/office/drawing/2014/main" id="{DF34A874-FD5B-9F48-8623-3844776F6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868329" y="4217525"/>
                <a:ext cx="1097280" cy="1097280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1C11E2-8DC8-1D46-BD54-7B530999D4E2}"/>
                </a:ext>
              </a:extLst>
            </p:cNvPr>
            <p:cNvSpPr/>
            <p:nvPr/>
          </p:nvSpPr>
          <p:spPr>
            <a:xfrm>
              <a:off x="1579125" y="6312531"/>
              <a:ext cx="9863598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9437FF"/>
                  </a:solidFill>
                  <a:latin typeface="Merriweather" pitchFamily="2" charset="77"/>
                </a:rPr>
                <a:t>Collision avoidance </a:t>
              </a:r>
              <a:r>
                <a:rPr lang="en-US" sz="4400" dirty="0">
                  <a:solidFill>
                    <a:schemeClr val="bg1"/>
                  </a:solidFill>
                  <a:highlight>
                    <a:srgbClr val="000000"/>
                  </a:highlight>
                  <a:latin typeface="Merriweather" pitchFamily="2" charset="77"/>
                </a:rPr>
                <a:t>OR</a:t>
              </a:r>
              <a:r>
                <a:rPr lang="en-US" sz="4400" dirty="0">
                  <a:solidFill>
                    <a:srgbClr val="FF0000"/>
                  </a:solidFill>
                  <a:latin typeface="Merriweather" pitchFamily="2" charset="77"/>
                </a:rPr>
                <a:t> </a:t>
              </a:r>
              <a:r>
                <a:rPr lang="en-US" sz="4400" dirty="0">
                  <a:solidFill>
                    <a:srgbClr val="0096FF"/>
                  </a:solidFill>
                  <a:latin typeface="Merriweather" pitchFamily="2" charset="77"/>
                </a:rPr>
                <a:t>safe impact</a:t>
              </a: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39E19840-EE08-3F43-B240-0C8CEA4B08A7}"/>
                </a:ext>
              </a:extLst>
            </p:cNvPr>
            <p:cNvSpPr/>
            <p:nvPr/>
          </p:nvSpPr>
          <p:spPr>
            <a:xfrm rot="5400000">
              <a:off x="7044978" y="1720016"/>
              <a:ext cx="1015661" cy="7687469"/>
            </a:xfrm>
            <a:prstGeom prst="rightBrace">
              <a:avLst>
                <a:gd name="adj1" fmla="val 31390"/>
                <a:gd name="adj2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11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20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Merriweather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250</cp:revision>
  <dcterms:created xsi:type="dcterms:W3CDTF">2021-06-24T13:16:37Z</dcterms:created>
  <dcterms:modified xsi:type="dcterms:W3CDTF">2021-07-01T21:55:08Z</dcterms:modified>
</cp:coreProperties>
</file>