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1796" y="2374899"/>
            <a:ext cx="1862687" cy="1026562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33" name="Shape 33"/>
          <p:cNvSpPr/>
          <p:nvPr/>
        </p:nvSpPr>
        <p:spPr>
          <a:xfrm>
            <a:off x="1155700" y="4165600"/>
            <a:ext cx="1862686" cy="7452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4" name="Shape 34"/>
          <p:cNvSpPr/>
          <p:nvPr/>
        </p:nvSpPr>
        <p:spPr>
          <a:xfrm>
            <a:off x="1130669" y="4271516"/>
            <a:ext cx="191274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400"/>
              <a:t>positive and negative </a:t>
            </a:r>
            <a:endParaRPr sz="1400"/>
          </a:p>
          <a:p>
            <a:pPr lvl="0">
              <a:defRPr sz="1800"/>
            </a:pPr>
            <a:r>
              <a:rPr sz="1400"/>
              <a:t>examples</a:t>
            </a:r>
          </a:p>
        </p:txBody>
      </p:sp>
      <p:sp>
        <p:nvSpPr>
          <p:cNvPr id="35" name="Shape 35"/>
          <p:cNvSpPr/>
          <p:nvPr/>
        </p:nvSpPr>
        <p:spPr>
          <a:xfrm>
            <a:off x="3514282" y="2374899"/>
            <a:ext cx="1270001" cy="1026562"/>
          </a:xfrm>
          <a:prstGeom prst="roundRect">
            <a:avLst>
              <a:gd name="adj" fmla="val 18557"/>
            </a:avLst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6" name="Shape 36"/>
          <p:cNvSpPr/>
          <p:nvPr/>
        </p:nvSpPr>
        <p:spPr>
          <a:xfrm>
            <a:off x="3556657" y="2621480"/>
            <a:ext cx="114168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1400"/>
              <a:t>Fault </a:t>
            </a:r>
            <a:endParaRPr b="1" sz="1400"/>
          </a:p>
          <a:p>
            <a:pPr lvl="0">
              <a:defRPr sz="1800"/>
            </a:pPr>
            <a:r>
              <a:rPr b="1" sz="1400"/>
              <a:t>Localization</a:t>
            </a:r>
          </a:p>
        </p:txBody>
      </p:sp>
      <p:sp>
        <p:nvSpPr>
          <p:cNvPr id="37" name="Shape 37"/>
          <p:cNvSpPr/>
          <p:nvPr/>
        </p:nvSpPr>
        <p:spPr>
          <a:xfrm>
            <a:off x="3067478" y="2648842"/>
            <a:ext cx="468883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8" name="Shape 38"/>
          <p:cNvSpPr/>
          <p:nvPr/>
        </p:nvSpPr>
        <p:spPr>
          <a:xfrm flipV="1">
            <a:off x="3015704" y="3329550"/>
            <a:ext cx="452705" cy="10212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9" name="Shape 39"/>
          <p:cNvSpPr/>
          <p:nvPr/>
        </p:nvSpPr>
        <p:spPr>
          <a:xfrm>
            <a:off x="4171404" y="3420081"/>
            <a:ext cx="1" cy="63299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0" name="Shape 40"/>
          <p:cNvSpPr/>
          <p:nvPr/>
        </p:nvSpPr>
        <p:spPr>
          <a:xfrm>
            <a:off x="4179190" y="3478248"/>
            <a:ext cx="96720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400"/>
              <a:t>important </a:t>
            </a:r>
            <a:endParaRPr sz="1400"/>
          </a:p>
          <a:p>
            <a:pPr lvl="0">
              <a:defRPr sz="1800"/>
            </a:pPr>
            <a:r>
              <a:rPr sz="1400"/>
              <a:t>weights</a:t>
            </a:r>
          </a:p>
        </p:txBody>
      </p:sp>
      <p:sp>
        <p:nvSpPr>
          <p:cNvPr id="41" name="Shape 41"/>
          <p:cNvSpPr/>
          <p:nvPr/>
        </p:nvSpPr>
        <p:spPr>
          <a:xfrm>
            <a:off x="3620814" y="4252466"/>
            <a:ext cx="101337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1400"/>
              <a:t>Concolic</a:t>
            </a:r>
            <a:endParaRPr b="1" sz="1400"/>
          </a:p>
          <a:p>
            <a:pPr lvl="0">
              <a:defRPr sz="1800"/>
            </a:pPr>
            <a:r>
              <a:rPr b="1" sz="1400"/>
              <a:t>Execution</a:t>
            </a:r>
            <a:endParaRPr b="1" sz="1400"/>
          </a:p>
          <a:p>
            <a:pPr lvl="0">
              <a:defRPr sz="1800"/>
            </a:pPr>
            <a:r>
              <a:rPr b="1" sz="1400"/>
              <a:t>(SPF)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5246661" y="4199295"/>
            <a:ext cx="1862687" cy="745233"/>
            <a:chOff x="0" y="0"/>
            <a:chExt cx="1862685" cy="745232"/>
          </a:xfrm>
        </p:grpSpPr>
        <p:sp>
          <p:nvSpPr>
            <p:cNvPr id="42" name="Shape 42"/>
            <p:cNvSpPr/>
            <p:nvPr/>
          </p:nvSpPr>
          <p:spPr>
            <a:xfrm>
              <a:off x="0" y="0"/>
              <a:ext cx="1862686" cy="745233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3" name="Shape 43"/>
            <p:cNvSpPr/>
            <p:nvPr/>
          </p:nvSpPr>
          <p:spPr>
            <a:xfrm>
              <a:off x="184151" y="213866"/>
              <a:ext cx="1494384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/>
                <a:t>repair constraints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7558430" y="4109431"/>
            <a:ext cx="1270001" cy="1026561"/>
            <a:chOff x="0" y="0"/>
            <a:chExt cx="1270000" cy="1026560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1270000" cy="1026561"/>
            </a:xfrm>
            <a:prstGeom prst="roundRect">
              <a:avLst>
                <a:gd name="adj" fmla="val 18557"/>
              </a:avLst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6" name="Shape 46"/>
            <p:cNvSpPr/>
            <p:nvPr/>
          </p:nvSpPr>
          <p:spPr>
            <a:xfrm>
              <a:off x="108650" y="137924"/>
              <a:ext cx="1052700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b="1" sz="1400"/>
                <a:t>Constraint</a:t>
              </a:r>
              <a:endParaRPr b="1" sz="1400"/>
            </a:p>
            <a:p>
              <a:pPr lvl="0">
                <a:defRPr sz="1800"/>
              </a:pPr>
              <a:r>
                <a:rPr b="1" sz="1400"/>
                <a:t>Solving</a:t>
              </a:r>
              <a:endParaRPr b="1" sz="1400"/>
            </a:p>
            <a:p>
              <a:pPr lvl="0">
                <a:defRPr sz="1800"/>
              </a:pPr>
              <a:r>
                <a:rPr b="1" sz="1400"/>
                <a:t>(Z3)</a:t>
              </a:r>
            </a:p>
          </p:txBody>
        </p:sp>
      </p:grpSp>
      <p:sp>
        <p:nvSpPr>
          <p:cNvPr id="48" name="Shape 48"/>
          <p:cNvSpPr/>
          <p:nvPr/>
        </p:nvSpPr>
        <p:spPr>
          <a:xfrm>
            <a:off x="1145782" y="2070992"/>
            <a:ext cx="81572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input NN</a:t>
            </a:r>
          </a:p>
        </p:txBody>
      </p:sp>
      <p:grpSp>
        <p:nvGrpSpPr>
          <p:cNvPr id="54" name="Group 54"/>
          <p:cNvGrpSpPr/>
          <p:nvPr/>
        </p:nvGrpSpPr>
        <p:grpSpPr>
          <a:xfrm>
            <a:off x="9297961" y="3397714"/>
            <a:ext cx="2979779" cy="1906212"/>
            <a:chOff x="0" y="0"/>
            <a:chExt cx="2979777" cy="1906210"/>
          </a:xfrm>
        </p:grpSpPr>
        <p:pic>
          <p:nvPicPr>
            <p:cNvPr id="49" name="image5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5675" y="490044"/>
              <a:ext cx="1862687" cy="1026561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pic>
          <p:nvPicPr>
            <p:cNvPr id="50" name="image5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20934" y="641126"/>
              <a:ext cx="1862687" cy="1026561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pic>
          <p:nvPicPr>
            <p:cNvPr id="51" name="image5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00334" y="736985"/>
              <a:ext cx="1862687" cy="1026561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52" name="Shape 52"/>
            <p:cNvSpPr/>
            <p:nvPr/>
          </p:nvSpPr>
          <p:spPr>
            <a:xfrm>
              <a:off x="1419785" y="0"/>
              <a:ext cx="1559993" cy="317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/>
                <a:t>combined experts</a:t>
              </a:r>
            </a:p>
          </p:txBody>
        </p:sp>
        <p:sp>
          <p:nvSpPr>
            <p:cNvPr id="53" name="Shape 53"/>
            <p:cNvSpPr/>
            <p:nvPr/>
          </p:nvSpPr>
          <p:spPr>
            <a:xfrm>
              <a:off x="0" y="351452"/>
              <a:ext cx="2698108" cy="1554759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sp>
        <p:nvSpPr>
          <p:cNvPr id="55" name="Shape 55"/>
          <p:cNvSpPr/>
          <p:nvPr/>
        </p:nvSpPr>
        <p:spPr>
          <a:xfrm>
            <a:off x="3492500" y="4088435"/>
            <a:ext cx="1270000" cy="1026562"/>
          </a:xfrm>
          <a:prstGeom prst="roundRect">
            <a:avLst>
              <a:gd name="adj" fmla="val 18557"/>
            </a:avLst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6" name="Shape 56"/>
          <p:cNvSpPr/>
          <p:nvPr/>
        </p:nvSpPr>
        <p:spPr>
          <a:xfrm>
            <a:off x="3004135" y="4627116"/>
            <a:ext cx="468883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7" name="Shape 57"/>
          <p:cNvSpPr/>
          <p:nvPr/>
        </p:nvSpPr>
        <p:spPr>
          <a:xfrm>
            <a:off x="3079089" y="3156904"/>
            <a:ext cx="448621" cy="104702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8" name="Shape 58"/>
          <p:cNvSpPr/>
          <p:nvPr/>
        </p:nvSpPr>
        <p:spPr>
          <a:xfrm>
            <a:off x="4781982" y="4627116"/>
            <a:ext cx="468883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9" name="Shape 59"/>
          <p:cNvSpPr/>
          <p:nvPr/>
        </p:nvSpPr>
        <p:spPr>
          <a:xfrm>
            <a:off x="7106082" y="4627116"/>
            <a:ext cx="468883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0" name="Shape 60"/>
          <p:cNvSpPr/>
          <p:nvPr/>
        </p:nvSpPr>
        <p:spPr>
          <a:xfrm>
            <a:off x="8832191" y="4627116"/>
            <a:ext cx="468883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