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62" r:id="rId2"/>
    <p:sldId id="369" r:id="rId3"/>
    <p:sldId id="371" r:id="rId4"/>
    <p:sldId id="372" r:id="rId5"/>
    <p:sldId id="373" r:id="rId6"/>
    <p:sldId id="374" r:id="rId7"/>
    <p:sldId id="375" r:id="rId8"/>
    <p:sldId id="385" r:id="rId9"/>
    <p:sldId id="386" r:id="rId10"/>
    <p:sldId id="388" r:id="rId11"/>
    <p:sldId id="404" r:id="rId12"/>
    <p:sldId id="389" r:id="rId13"/>
    <p:sldId id="390" r:id="rId14"/>
    <p:sldId id="393" r:id="rId15"/>
    <p:sldId id="391" r:id="rId16"/>
    <p:sldId id="392" r:id="rId17"/>
    <p:sldId id="394" r:id="rId18"/>
    <p:sldId id="395" r:id="rId19"/>
    <p:sldId id="400" r:id="rId20"/>
    <p:sldId id="401" r:id="rId21"/>
    <p:sldId id="3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Notebook" initials="S" lastIdx="1" clrIdx="0">
    <p:extLst>
      <p:ext uri="{19B8F6BF-5375-455C-9EA6-DF929625EA0E}">
        <p15:presenceInfo xmlns:p15="http://schemas.microsoft.com/office/powerpoint/2012/main" userId="Sudha-Notebo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66CCFF"/>
    <a:srgbClr val="1F497D"/>
    <a:srgbClr val="FF99FF"/>
    <a:srgbClr val="000000"/>
    <a:srgbClr val="FFFFFF"/>
    <a:srgbClr val="10253F"/>
    <a:srgbClr val="99FF66"/>
    <a:srgbClr val="99FF99"/>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747" autoAdjust="0"/>
  </p:normalViewPr>
  <p:slideViewPr>
    <p:cSldViewPr>
      <p:cViewPr varScale="1">
        <p:scale>
          <a:sx n="78" d="100"/>
          <a:sy n="78" d="100"/>
        </p:scale>
        <p:origin x="1531" y="72"/>
      </p:cViewPr>
      <p:guideLst>
        <p:guide orient="horz" pos="2160"/>
        <p:guide pos="2880"/>
      </p:guideLst>
    </p:cSldViewPr>
  </p:slideViewPr>
  <p:outlineViewPr>
    <p:cViewPr>
      <p:scale>
        <a:sx n="33" d="100"/>
        <a:sy n="33" d="100"/>
      </p:scale>
      <p:origin x="0" y="4205"/>
    </p:cViewPr>
  </p:outlineViewPr>
  <p:notesTextViewPr>
    <p:cViewPr>
      <p:scale>
        <a:sx n="100" d="100"/>
        <a:sy n="100" d="100"/>
      </p:scale>
      <p:origin x="0" y="0"/>
    </p:cViewPr>
  </p:notesTextViewPr>
  <p:sorterViewPr>
    <p:cViewPr>
      <p:scale>
        <a:sx n="66" d="100"/>
        <a:sy n="66" d="100"/>
      </p:scale>
      <p:origin x="0" y="23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296EEB-34DD-4D8E-BAB9-F4FE58A16A8E}" type="datetimeFigureOut">
              <a:rPr lang="en-US" smtClean="0"/>
              <a:pPr/>
              <a:t>1/29/2025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F61D36-556A-456E-93FC-D8C248B60EF8}"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25132-AF25-4FE3-84B8-7C7802FA004D}" type="datetimeFigureOut">
              <a:rPr lang="en-US" smtClean="0"/>
              <a:pPr/>
              <a:t>1/29/2025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7EDC57-975E-45E4-BAF9-3B7433462192}" type="slidenum">
              <a:rPr lang="en-IN" smtClean="0"/>
              <a:pPr/>
              <a:t>‹#›</a:t>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FB9A0-29AF-47DD-9689-6D05F63730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3"/>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1" name="Rectangle 10"/>
          <p:cNvSpPr/>
          <p:nvPr/>
        </p:nvSpPr>
        <p:spPr>
          <a:xfrm>
            <a:off x="467544" y="857233"/>
            <a:ext cx="8424936" cy="3182410"/>
          </a:xfrm>
          <a:prstGeom prst="rect">
            <a:avLst/>
          </a:prstGeom>
        </p:spPr>
        <p:txBody>
          <a:bodyPr wrap="square">
            <a:spAutoFit/>
          </a:bodyPr>
          <a:lstStyle/>
          <a:p>
            <a:pPr algn="ctr">
              <a:lnSpc>
                <a:spcPct val="150000"/>
              </a:lnSpc>
              <a:defRPr/>
            </a:pPr>
            <a:r>
              <a:rPr lang="en-US" sz="4000" b="1" dirty="0">
                <a:solidFill>
                  <a:srgbClr val="FF0000"/>
                </a:solidFill>
              </a:rPr>
              <a:t>SMART DASHBOARD FOR PENGUIN DATA INSIGHTS AND PREDICTION </a:t>
            </a:r>
            <a:endParaRPr lang="en-US" sz="2400" b="1" dirty="0">
              <a:solidFill>
                <a:srgbClr val="FF0000"/>
              </a:solidFill>
              <a:cs typeface="Arial" pitchFamily="34" charset="0"/>
            </a:endParaRPr>
          </a:p>
          <a:p>
            <a:pPr algn="ctr">
              <a:lnSpc>
                <a:spcPct val="150000"/>
              </a:lnSpc>
              <a:defRPr/>
            </a:pPr>
            <a:r>
              <a:rPr lang="en-US" b="1" i="1" dirty="0">
                <a:cs typeface="Arial" pitchFamily="34" charset="0"/>
              </a:rPr>
              <a:t>MASTER OF COMPUTER APLICATIONS 2023-2025</a:t>
            </a:r>
            <a:br>
              <a:rPr lang="en-US" sz="2000" i="1" dirty="0">
                <a:cs typeface="Arial" pitchFamily="34" charset="0"/>
              </a:rPr>
            </a:br>
            <a:endParaRPr lang="en-US" sz="4000" dirty="0">
              <a:cs typeface="Arial" pitchFamily="34" charset="0"/>
            </a:endParaRPr>
          </a:p>
        </p:txBody>
      </p:sp>
      <p:sp>
        <p:nvSpPr>
          <p:cNvPr id="12" name="TextBox 11"/>
          <p:cNvSpPr txBox="1"/>
          <p:nvPr/>
        </p:nvSpPr>
        <p:spPr>
          <a:xfrm>
            <a:off x="-32100" y="6395459"/>
            <a:ext cx="4419095" cy="369332"/>
          </a:xfrm>
          <a:prstGeom prst="rect">
            <a:avLst/>
          </a:prstGeom>
          <a:noFill/>
        </p:spPr>
        <p:txBody>
          <a:bodyPr wrap="none" rtlCol="0">
            <a:spAutoFit/>
          </a:bodyPr>
          <a:lstStyle/>
          <a:p>
            <a:r>
              <a:rPr lang="en-IN" b="1" dirty="0"/>
              <a:t>DEPARTMENT OF COMPUTER APPLICATIONS</a:t>
            </a:r>
          </a:p>
        </p:txBody>
      </p:sp>
      <p:sp>
        <p:nvSpPr>
          <p:cNvPr id="13" name="Rectangle 12"/>
          <p:cNvSpPr/>
          <p:nvPr/>
        </p:nvSpPr>
        <p:spPr>
          <a:xfrm>
            <a:off x="4512060" y="4282712"/>
            <a:ext cx="4824536" cy="880369"/>
          </a:xfrm>
          <a:prstGeom prst="rect">
            <a:avLst/>
          </a:prstGeom>
        </p:spPr>
        <p:txBody>
          <a:bodyPr wrap="square">
            <a:spAutoFit/>
          </a:bodyPr>
          <a:lstStyle/>
          <a:p>
            <a:pPr algn="ctr">
              <a:lnSpc>
                <a:spcPct val="150000"/>
              </a:lnSpc>
            </a:pPr>
            <a:r>
              <a:rPr lang="en-US" b="1" dirty="0">
                <a:solidFill>
                  <a:schemeClr val="tx2">
                    <a:lumMod val="50000"/>
                  </a:schemeClr>
                </a:solidFill>
              </a:rPr>
              <a:t>Student Name : Mohamed Safeek Rahman S </a:t>
            </a:r>
            <a:r>
              <a:rPr lang="en-US" b="1" dirty="0" err="1">
                <a:solidFill>
                  <a:schemeClr val="tx2">
                    <a:lumMod val="50000"/>
                  </a:schemeClr>
                </a:solidFill>
              </a:rPr>
              <a:t>S</a:t>
            </a:r>
            <a:endParaRPr lang="en-US" b="1" dirty="0">
              <a:solidFill>
                <a:schemeClr val="tx2">
                  <a:lumMod val="50000"/>
                </a:schemeClr>
              </a:solidFill>
            </a:endParaRPr>
          </a:p>
          <a:p>
            <a:pPr algn="ctr">
              <a:lnSpc>
                <a:spcPct val="150000"/>
              </a:lnSpc>
            </a:pPr>
            <a:r>
              <a:rPr lang="en-US" b="1" dirty="0">
                <a:solidFill>
                  <a:schemeClr val="tx2">
                    <a:lumMod val="50000"/>
                  </a:schemeClr>
                </a:solidFill>
              </a:rPr>
              <a:t> RRN:230282601072</a:t>
            </a:r>
            <a:endParaRPr lang="en-IN" b="1" dirty="0">
              <a:solidFill>
                <a:schemeClr val="tx2">
                  <a:lumMod val="50000"/>
                </a:schemeClr>
              </a:solidFill>
            </a:endParaRPr>
          </a:p>
        </p:txBody>
      </p:sp>
      <p:sp>
        <p:nvSpPr>
          <p:cNvPr id="5" name="TextBox 4">
            <a:extLst>
              <a:ext uri="{FF2B5EF4-FFF2-40B4-BE49-F238E27FC236}">
                <a16:creationId xmlns:a16="http://schemas.microsoft.com/office/drawing/2014/main" id="{945EE1BF-BC28-D153-7B2D-317F39174D83}"/>
              </a:ext>
            </a:extLst>
          </p:cNvPr>
          <p:cNvSpPr txBox="1"/>
          <p:nvPr/>
        </p:nvSpPr>
        <p:spPr>
          <a:xfrm>
            <a:off x="251520" y="4111082"/>
            <a:ext cx="5256584" cy="1295868"/>
          </a:xfrm>
          <a:prstGeom prst="rect">
            <a:avLst/>
          </a:prstGeom>
          <a:noFill/>
        </p:spPr>
        <p:txBody>
          <a:bodyPr wrap="square" rtlCol="0">
            <a:spAutoFit/>
          </a:bodyPr>
          <a:lstStyle/>
          <a:p>
            <a:pPr algn="just">
              <a:lnSpc>
                <a:spcPct val="150000"/>
              </a:lnSpc>
            </a:pPr>
            <a:r>
              <a:rPr lang="en-US" sz="1800" b="1" dirty="0">
                <a:solidFill>
                  <a:schemeClr val="tx2">
                    <a:lumMod val="50000"/>
                  </a:schemeClr>
                </a:solidFill>
              </a:rPr>
              <a:t>Supervisor: Mr. </a:t>
            </a:r>
            <a:r>
              <a:rPr lang="en-US" sz="1800" b="1" dirty="0" err="1">
                <a:solidFill>
                  <a:schemeClr val="tx2">
                    <a:lumMod val="50000"/>
                  </a:schemeClr>
                </a:solidFill>
              </a:rPr>
              <a:t>M.Mohammed</a:t>
            </a:r>
            <a:r>
              <a:rPr lang="en-US" sz="1800" b="1" dirty="0">
                <a:solidFill>
                  <a:schemeClr val="tx2">
                    <a:lumMod val="50000"/>
                  </a:schemeClr>
                </a:solidFill>
              </a:rPr>
              <a:t>  Jalaluddin</a:t>
            </a:r>
          </a:p>
          <a:p>
            <a:pPr algn="just">
              <a:lnSpc>
                <a:spcPct val="150000"/>
              </a:lnSpc>
            </a:pPr>
            <a:r>
              <a:rPr lang="en-US" sz="1800" b="1" dirty="0">
                <a:solidFill>
                  <a:schemeClr val="tx2">
                    <a:lumMod val="50000"/>
                  </a:schemeClr>
                </a:solidFill>
              </a:rPr>
              <a:t>Assistant Professor</a:t>
            </a:r>
          </a:p>
          <a:p>
            <a:pPr>
              <a:lnSpc>
                <a:spcPct val="150000"/>
              </a:lnSpc>
            </a:pPr>
            <a:r>
              <a:rPr lang="en-US" sz="1800" b="1" dirty="0">
                <a:solidFill>
                  <a:schemeClr val="tx2">
                    <a:lumMod val="50000"/>
                  </a:schemeClr>
                </a:solidFill>
              </a:rPr>
              <a:t>Department of Computer Applications</a:t>
            </a:r>
            <a:endParaRPr lang="en-IN" sz="1800" b="1"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9C907-337B-16A6-48B8-8607059302B6}"/>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A0581E96-89AF-7499-97CA-48BC281FD846}"/>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DE2F5488-FD48-E7D4-58EF-973985E3033D}"/>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3AB603E3-733D-5CB7-FB55-0F34AF53E4F0}"/>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E70C42E1-975F-0CB3-1CD5-C2B1BA4EC878}"/>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0DCA1DD4-0FE6-C93D-9150-7D6E7D768545}"/>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EBAF87E1-0656-00F1-B5F2-12434200BDF1}"/>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DEFE8A57-36A8-C71E-BF3E-788C2CD60375}"/>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10</a:t>
            </a:fld>
            <a:endParaRPr lang="en-IN" sz="1400" b="1" dirty="0">
              <a:solidFill>
                <a:schemeClr val="tx1"/>
              </a:solidFill>
            </a:endParaRPr>
          </a:p>
        </p:txBody>
      </p:sp>
      <p:sp>
        <p:nvSpPr>
          <p:cNvPr id="5" name="Rectangle 4">
            <a:extLst>
              <a:ext uri="{FF2B5EF4-FFF2-40B4-BE49-F238E27FC236}">
                <a16:creationId xmlns:a16="http://schemas.microsoft.com/office/drawing/2014/main" id="{7A0018FA-1E0F-32B7-5D46-F0B88E96AB21}"/>
              </a:ext>
            </a:extLst>
          </p:cNvPr>
          <p:cNvSpPr/>
          <p:nvPr/>
        </p:nvSpPr>
        <p:spPr>
          <a:xfrm>
            <a:off x="114148" y="191136"/>
            <a:ext cx="2932021"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IMPLEMENTATION</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850053BF-8B93-3BA8-B038-1D87ACB46714}"/>
              </a:ext>
            </a:extLst>
          </p:cNvPr>
          <p:cNvSpPr txBox="1"/>
          <p:nvPr/>
        </p:nvSpPr>
        <p:spPr>
          <a:xfrm>
            <a:off x="579685" y="1111402"/>
            <a:ext cx="7984629" cy="4708981"/>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t>The implementation of the system involves transitioning from the old system to the new, utilizing Python for the design and development. The project uses the Palmer Penguins dataset, which contains ecological data about three species of penguins: Adelie, Chinstrap, and Gentoo. This dataset includes features such as bill length, flipper length, body mass, sex, and island.</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The first step is data preprocessing, where the dataset is cleaned by handling missing values. Numerical missing values are imputed with the median, while categorical columns with missing data are dropped. The categorical features, including species, island, and sex, are then encoded into numerical values using label encoding. Feature scaling is generally not required for tree-based models like Random Forest but may be applied in specific cases.</a:t>
            </a:r>
          </a:p>
          <a:p>
            <a:pPr marL="342900"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456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88EC9-A698-FC01-D260-72C55E6BCCF9}"/>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9E08A13F-4289-BDCD-70D1-85945178D8FC}"/>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FEB45EAA-B8B6-4962-01A5-9012280702A1}"/>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14A7CE3D-E047-6A4D-C3D6-2ADA5A52A8E4}"/>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F6C50BD3-E7D5-D366-8C95-B1DC37F84FF0}"/>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8C88B72E-BBF1-09E1-0F06-F87484B2EBC7}"/>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FF91D0F3-5716-EE4A-D385-5838EFD193CF}"/>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58AC5985-C18D-EB46-CACA-B427EC5499EF}"/>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11</a:t>
            </a:fld>
            <a:endParaRPr lang="en-IN" sz="1400" b="1" dirty="0">
              <a:solidFill>
                <a:schemeClr val="tx1"/>
              </a:solidFill>
            </a:endParaRPr>
          </a:p>
        </p:txBody>
      </p:sp>
      <p:sp>
        <p:nvSpPr>
          <p:cNvPr id="5" name="Rectangle 4">
            <a:extLst>
              <a:ext uri="{FF2B5EF4-FFF2-40B4-BE49-F238E27FC236}">
                <a16:creationId xmlns:a16="http://schemas.microsoft.com/office/drawing/2014/main" id="{86677D44-9F6A-D92B-F193-AACFEDF7758E}"/>
              </a:ext>
            </a:extLst>
          </p:cNvPr>
          <p:cNvSpPr/>
          <p:nvPr/>
        </p:nvSpPr>
        <p:spPr>
          <a:xfrm>
            <a:off x="114148" y="191136"/>
            <a:ext cx="2932021"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IMPLEMENTATION</a:t>
            </a:r>
            <a:endParaRPr lang="en-IN" sz="2800" dirty="0">
              <a:solidFill>
                <a:schemeClr val="accent1">
                  <a:lumMod val="50000"/>
                </a:schemeClr>
              </a:solidFill>
            </a:endParaRPr>
          </a:p>
        </p:txBody>
      </p:sp>
      <p:sp>
        <p:nvSpPr>
          <p:cNvPr id="10" name="Rectangle 2">
            <a:extLst>
              <a:ext uri="{FF2B5EF4-FFF2-40B4-BE49-F238E27FC236}">
                <a16:creationId xmlns:a16="http://schemas.microsoft.com/office/drawing/2014/main" id="{CA209F65-7FC7-6455-0BF1-338F0604C941}"/>
              </a:ext>
            </a:extLst>
          </p:cNvPr>
          <p:cNvSpPr>
            <a:spLocks noChangeArrowheads="1"/>
          </p:cNvSpPr>
          <p:nvPr/>
        </p:nvSpPr>
        <p:spPr bwMode="auto">
          <a:xfrm>
            <a:off x="395536" y="2136339"/>
            <a:ext cx="83529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Next, the dataset is split into training and testing data. The training set, typically comprising 80% of the data, is used to train the Random Forest model, allowing it to learn patterns between features and species labels. The remaining 20% of the data is set aside as the testing data, helping evaluate the model's performance by comparing predictions with actual labels. This ensures that the model is generalizable and not overfitting to the training data. Cross-validation techniques may also be used to validate the model’s effectiveness.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50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7F1D8-C52E-3DF5-130D-7576E28EEF5E}"/>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5867415B-ECA1-7619-1882-28A48824F796}"/>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28F935E3-B99D-D027-073E-7C1310E2EF2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AF04C118-AD99-AA92-AFD0-B9BA44B700EC}"/>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50EC4CBF-A1C4-5425-B30E-C58CECFE0EE6}"/>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D2E1782D-11BC-9B50-A488-40458ED7A0BA}"/>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0B10BD9E-CFD8-CAC4-10B4-56961E8755FF}"/>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E44FC5EF-2367-E810-9C73-24570538C173}"/>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12</a:t>
            </a:fld>
            <a:endParaRPr lang="en-IN" sz="1400" b="1" dirty="0">
              <a:solidFill>
                <a:schemeClr val="tx1"/>
              </a:solidFill>
            </a:endParaRPr>
          </a:p>
        </p:txBody>
      </p:sp>
      <p:sp>
        <p:nvSpPr>
          <p:cNvPr id="5" name="Rectangle 4">
            <a:extLst>
              <a:ext uri="{FF2B5EF4-FFF2-40B4-BE49-F238E27FC236}">
                <a16:creationId xmlns:a16="http://schemas.microsoft.com/office/drawing/2014/main" id="{FDAD4316-C786-33D5-E030-907195EE3102}"/>
              </a:ext>
            </a:extLst>
          </p:cNvPr>
          <p:cNvSpPr/>
          <p:nvPr/>
        </p:nvSpPr>
        <p:spPr>
          <a:xfrm>
            <a:off x="114148" y="191136"/>
            <a:ext cx="1694375"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MODULES</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7B1B2D28-6B59-D0D7-6D9F-288773CA2DC4}"/>
              </a:ext>
            </a:extLst>
          </p:cNvPr>
          <p:cNvSpPr txBox="1"/>
          <p:nvPr/>
        </p:nvSpPr>
        <p:spPr>
          <a:xfrm>
            <a:off x="3017542" y="2564904"/>
            <a:ext cx="3161708" cy="1384995"/>
          </a:xfrm>
          <a:prstGeom prst="rect">
            <a:avLst/>
          </a:prstGeom>
          <a:noFill/>
        </p:spPr>
        <p:txBody>
          <a:bodyPr wrap="square">
            <a:spAutoFit/>
          </a:bodyPr>
          <a:lstStyle/>
          <a:p>
            <a:pPr marL="342900" marR="0" lvl="0" indent="-342900" algn="just">
              <a:buFont typeface="+mj-lt"/>
              <a:buAutoNum type="arabicPeriod"/>
            </a:pPr>
            <a:r>
              <a:rPr lang="en-US" sz="2400" spc="-5" dirty="0">
                <a:effectLst/>
                <a:latin typeface="Times New Roman" panose="02020603050405020304" pitchFamily="18" charset="0"/>
              </a:rPr>
              <a:t>Data</a:t>
            </a:r>
            <a:r>
              <a:rPr lang="en-US" sz="2400" spc="-60" dirty="0">
                <a:effectLst/>
                <a:latin typeface="Times New Roman" panose="02020603050405020304" pitchFamily="18" charset="0"/>
              </a:rPr>
              <a:t> </a:t>
            </a:r>
            <a:r>
              <a:rPr lang="en-US" sz="2400" spc="-5" dirty="0">
                <a:effectLst/>
                <a:latin typeface="Times New Roman" panose="02020603050405020304" pitchFamily="18" charset="0"/>
              </a:rPr>
              <a:t>Analysis</a:t>
            </a:r>
            <a:r>
              <a:rPr lang="en-US" sz="2400" dirty="0">
                <a:effectLst/>
                <a:latin typeface="Times New Roman" panose="02020603050405020304" pitchFamily="18" charset="0"/>
              </a:rPr>
              <a:t>  </a:t>
            </a:r>
          </a:p>
          <a:p>
            <a:pPr marL="342900" marR="0" lvl="0" indent="-342900" algn="just">
              <a:lnSpc>
                <a:spcPct val="150000"/>
              </a:lnSpc>
              <a:buFont typeface="+mj-lt"/>
              <a:buAutoNum type="arabicPeriod"/>
            </a:pPr>
            <a:r>
              <a:rPr lang="en-US" sz="2400" dirty="0">
                <a:effectLst/>
                <a:latin typeface="Times New Roman" panose="02020603050405020304" pitchFamily="18" charset="0"/>
              </a:rPr>
              <a:t>Descriptive</a:t>
            </a:r>
            <a:r>
              <a:rPr lang="en-US" sz="2400" spc="-75" dirty="0">
                <a:effectLst/>
                <a:latin typeface="Times New Roman" panose="02020603050405020304" pitchFamily="18" charset="0"/>
              </a:rPr>
              <a:t> </a:t>
            </a:r>
            <a:r>
              <a:rPr lang="en-US" sz="2400" dirty="0">
                <a:effectLst/>
                <a:latin typeface="Times New Roman" panose="02020603050405020304" pitchFamily="18" charset="0"/>
              </a:rPr>
              <a:t>Analytics</a:t>
            </a:r>
          </a:p>
          <a:p>
            <a:pPr marL="342900" marR="0" lvl="0" indent="-342900" algn="just">
              <a:spcBef>
                <a:spcPts val="5"/>
              </a:spcBef>
              <a:buFont typeface="+mj-lt"/>
              <a:buAutoNum type="arabicPeriod"/>
            </a:pPr>
            <a:r>
              <a:rPr lang="en-US" sz="2400" dirty="0">
                <a:effectLst/>
                <a:latin typeface="Times New Roman" panose="02020603050405020304" pitchFamily="18" charset="0"/>
              </a:rPr>
              <a:t>Predictive</a:t>
            </a:r>
            <a:r>
              <a:rPr lang="en-US" sz="2400" spc="-70" dirty="0">
                <a:effectLst/>
                <a:latin typeface="Times New Roman" panose="02020603050405020304" pitchFamily="18" charset="0"/>
              </a:rPr>
              <a:t> </a:t>
            </a:r>
            <a:r>
              <a:rPr lang="en-US" sz="2400" dirty="0">
                <a:effectLst/>
                <a:latin typeface="Times New Roman" panose="02020603050405020304" pitchFamily="18" charset="0"/>
              </a:rPr>
              <a:t>Analytics</a:t>
            </a:r>
          </a:p>
        </p:txBody>
      </p:sp>
    </p:spTree>
    <p:extLst>
      <p:ext uri="{BB962C8B-B14F-4D97-AF65-F5344CB8AC3E}">
        <p14:creationId xmlns:p14="http://schemas.microsoft.com/office/powerpoint/2010/main" val="2404647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FB263-D50C-9026-CBC2-C644EDEC8728}"/>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253FEF05-D7E1-F184-7C8E-9E83C88AC0A6}"/>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43919D4D-6CA3-E3F6-AA64-12F42C8E5037}"/>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AC9E27EE-4FED-E61B-BB0D-84427E4A9A68}"/>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C682A7D-F07B-BA37-9F6E-9B2B3359D579}"/>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83062E22-4F73-38F6-4411-479817FF8FC8}"/>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D4EEC386-04F2-9173-E3F4-9066F9208BA1}"/>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E0A170A6-8B48-A905-8145-ED6F4A326827}"/>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13</a:t>
            </a:fld>
            <a:endParaRPr lang="en-IN" sz="1400" b="1" dirty="0">
              <a:solidFill>
                <a:schemeClr val="tx1"/>
              </a:solidFill>
            </a:endParaRPr>
          </a:p>
        </p:txBody>
      </p:sp>
      <p:sp>
        <p:nvSpPr>
          <p:cNvPr id="5" name="Rectangle 4">
            <a:extLst>
              <a:ext uri="{FF2B5EF4-FFF2-40B4-BE49-F238E27FC236}">
                <a16:creationId xmlns:a16="http://schemas.microsoft.com/office/drawing/2014/main" id="{C218B119-6954-758E-7B09-103AA5A618E3}"/>
              </a:ext>
            </a:extLst>
          </p:cNvPr>
          <p:cNvSpPr/>
          <p:nvPr/>
        </p:nvSpPr>
        <p:spPr>
          <a:xfrm>
            <a:off x="114148" y="191136"/>
            <a:ext cx="1694375"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MODULES</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A4B5DDD1-6FBC-56F4-848F-0EC96A64D9B8}"/>
              </a:ext>
            </a:extLst>
          </p:cNvPr>
          <p:cNvSpPr txBox="1"/>
          <p:nvPr/>
        </p:nvSpPr>
        <p:spPr>
          <a:xfrm>
            <a:off x="467544" y="883741"/>
            <a:ext cx="8140736" cy="830997"/>
          </a:xfrm>
          <a:prstGeom prst="rect">
            <a:avLst/>
          </a:prstGeom>
          <a:noFill/>
        </p:spPr>
        <p:txBody>
          <a:bodyPr wrap="square">
            <a:spAutoFit/>
          </a:bodyPr>
          <a:lstStyle/>
          <a:p>
            <a:pPr marL="342900" indent="-342900" algn="just">
              <a:buAutoNum type="arabicPeriod"/>
            </a:pPr>
            <a:endParaRPr lang="en-US" sz="1600" b="1" dirty="0"/>
          </a:p>
          <a:p>
            <a:pPr algn="just"/>
            <a:endParaRPr lang="en-US" sz="1600" dirty="0"/>
          </a:p>
          <a:p>
            <a:pPr marL="342900" marR="0" lvl="0" indent="-342900" algn="just">
              <a:buFont typeface="+mj-lt"/>
              <a:buAutoNum type="arabicPeriod"/>
            </a:pPr>
            <a:endParaRPr lang="en-US" sz="1600" dirty="0">
              <a:effectLst/>
              <a:latin typeface="Times New Roman" panose="02020603050405020304" pitchFamily="18" charset="0"/>
            </a:endParaRPr>
          </a:p>
        </p:txBody>
      </p:sp>
      <p:sp>
        <p:nvSpPr>
          <p:cNvPr id="11" name="Rectangle 3">
            <a:extLst>
              <a:ext uri="{FF2B5EF4-FFF2-40B4-BE49-F238E27FC236}">
                <a16:creationId xmlns:a16="http://schemas.microsoft.com/office/drawing/2014/main" id="{75C06757-3824-E88C-2D73-FC9B57D4B7D2}"/>
              </a:ext>
            </a:extLst>
          </p:cNvPr>
          <p:cNvSpPr>
            <a:spLocks noChangeArrowheads="1"/>
          </p:cNvSpPr>
          <p:nvPr/>
        </p:nvSpPr>
        <p:spPr bwMode="auto">
          <a:xfrm>
            <a:off x="317037" y="1083915"/>
            <a:ext cx="8509925"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b="1" dirty="0"/>
              <a:t>1.Data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Data Analysis phase involves preparing the Palmer Penguins dataset for machine learning. The data is loaded using pandas and split into features (X) and target (y). Categorical features like island and sex are encoded using one-hot encoding, and the target species is converted into integer labels. This preprocessing ensures the data is ready for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eaLnBrk="0" fontAlgn="base" hangingPunct="0">
              <a:spcBef>
                <a:spcPct val="0"/>
              </a:spcBef>
              <a:spcAft>
                <a:spcPct val="0"/>
              </a:spcAft>
            </a:pPr>
            <a:r>
              <a:rPr lang="en-US" sz="1800" b="1" dirty="0">
                <a:effectLst/>
                <a:latin typeface="Times New Roman" panose="02020603050405020304" pitchFamily="18" charset="0"/>
              </a:rPr>
              <a:t>2.Descriptive</a:t>
            </a:r>
            <a:r>
              <a:rPr lang="en-US" sz="1800" b="1" spc="-75" dirty="0">
                <a:effectLst/>
                <a:latin typeface="Times New Roman" panose="02020603050405020304" pitchFamily="18" charset="0"/>
              </a:rPr>
              <a:t> </a:t>
            </a:r>
            <a:r>
              <a:rPr lang="en-US" sz="1800" b="1" dirty="0">
                <a:effectLst/>
                <a:latin typeface="Times New Roman" panose="02020603050405020304" pitchFamily="18" charset="0"/>
              </a:rPr>
              <a:t>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a:r>
              <a:rPr lang="en-US" sz="1600" dirty="0">
                <a:latin typeface="Arial" panose="020B0604020202020204" pitchFamily="34" charset="0"/>
                <a:cs typeface="Arial" panose="020B0604020202020204" pitchFamily="34" charset="0"/>
              </a:rPr>
              <a:t>Descriptive Analytics summarizes key features of the dataset, using scatter plots to explore relationships between variables like bill length and body mass, and identifying outliers or missing values.</a:t>
            </a:r>
          </a:p>
          <a:p>
            <a:pPr algn="just"/>
            <a:endParaRPr lang="en-US" sz="1600" b="1"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3.Predictive Analytics</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Predictive Analytics uses a Random Forest Classifier to predict penguin species, providing both species predictions and confidence probabilities</a:t>
            </a:r>
            <a:r>
              <a:rPr lang="en-US" dirty="0">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336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E4085-19FB-31CF-B71E-4F159BC742B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A1CC0878-3F11-18C8-DDF2-20B391F153DB}"/>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D488677B-4583-21D6-6108-4EA33AD2E687}"/>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09003EB8-03DD-7D45-3B77-A18801F1F01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A0DC447E-16CB-1FDB-1F21-BACAC033037E}"/>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1609718B-EFAC-5889-8A7D-09754C4C263B}"/>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AAABC2B1-F1D5-57B9-2248-9646E9B821B6}"/>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53DF8075-1658-6A5A-4FD3-3C46862DF633}"/>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14</a:t>
            </a:fld>
            <a:endParaRPr lang="en-IN" sz="1400" b="1" dirty="0">
              <a:solidFill>
                <a:schemeClr val="tx1"/>
              </a:solidFill>
            </a:endParaRPr>
          </a:p>
        </p:txBody>
      </p:sp>
      <p:sp>
        <p:nvSpPr>
          <p:cNvPr id="5" name="Rectangle 4">
            <a:extLst>
              <a:ext uri="{FF2B5EF4-FFF2-40B4-BE49-F238E27FC236}">
                <a16:creationId xmlns:a16="http://schemas.microsoft.com/office/drawing/2014/main" id="{8302DFA6-C2B9-1AC5-8C52-4C935F996AF5}"/>
              </a:ext>
            </a:extLst>
          </p:cNvPr>
          <p:cNvSpPr/>
          <p:nvPr/>
        </p:nvSpPr>
        <p:spPr>
          <a:xfrm>
            <a:off x="197691" y="191136"/>
            <a:ext cx="2310248"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SCREENSHOTS</a:t>
            </a:r>
            <a:endParaRPr lang="en-IN" sz="2800" dirty="0">
              <a:solidFill>
                <a:schemeClr val="accent1">
                  <a:lumMod val="50000"/>
                </a:schemeClr>
              </a:solidFill>
            </a:endParaRPr>
          </a:p>
        </p:txBody>
      </p:sp>
      <p:pic>
        <p:nvPicPr>
          <p:cNvPr id="11" name="Picture 10" descr="A screenshot of a machine learning app&#10;&#10;Description automatically generated">
            <a:extLst>
              <a:ext uri="{FF2B5EF4-FFF2-40B4-BE49-F238E27FC236}">
                <a16:creationId xmlns:a16="http://schemas.microsoft.com/office/drawing/2014/main" id="{E23C8072-C96E-7BD6-7E32-8508E3C6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40" y="889863"/>
            <a:ext cx="8240623" cy="5286466"/>
          </a:xfrm>
          <a:prstGeom prst="rect">
            <a:avLst/>
          </a:prstGeom>
        </p:spPr>
      </p:pic>
    </p:spTree>
    <p:extLst>
      <p:ext uri="{BB962C8B-B14F-4D97-AF65-F5344CB8AC3E}">
        <p14:creationId xmlns:p14="http://schemas.microsoft.com/office/powerpoint/2010/main" val="393711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ECA1-B819-A99B-2F28-32081AAE6B13}"/>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4DD5B279-2380-853B-B7E6-83F1A384630F}"/>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C91B5960-FD8C-EFBD-87D6-EF4502275479}"/>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2BDA863C-93DE-A7F4-A06F-B938BAA614A4}"/>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146BDF38-83A5-AF9A-FEBF-77B308BFA8A9}"/>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61C68045-1C0A-7610-785F-5018ADEE1A17}"/>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4B379973-D672-CC9B-6359-2A43C7B529D5}"/>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FEB954FA-DBA1-F84C-86FF-EFE49580F15E}"/>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15</a:t>
            </a:fld>
            <a:endParaRPr lang="en-IN" sz="1400" b="1" dirty="0">
              <a:solidFill>
                <a:schemeClr val="tx1"/>
              </a:solidFill>
            </a:endParaRPr>
          </a:p>
        </p:txBody>
      </p:sp>
      <p:sp>
        <p:nvSpPr>
          <p:cNvPr id="5" name="Rectangle 4">
            <a:extLst>
              <a:ext uri="{FF2B5EF4-FFF2-40B4-BE49-F238E27FC236}">
                <a16:creationId xmlns:a16="http://schemas.microsoft.com/office/drawing/2014/main" id="{C3EA3A83-25AF-835D-D3CD-5C9BF9B2E765}"/>
              </a:ext>
            </a:extLst>
          </p:cNvPr>
          <p:cNvSpPr/>
          <p:nvPr/>
        </p:nvSpPr>
        <p:spPr>
          <a:xfrm>
            <a:off x="197691" y="191136"/>
            <a:ext cx="2310248"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SCREENSHOTS</a:t>
            </a:r>
            <a:endParaRPr lang="en-IN" sz="2800" dirty="0">
              <a:solidFill>
                <a:schemeClr val="accent1">
                  <a:lumMod val="50000"/>
                </a:schemeClr>
              </a:solidFill>
            </a:endParaRPr>
          </a:p>
        </p:txBody>
      </p:sp>
      <p:pic>
        <p:nvPicPr>
          <p:cNvPr id="10" name="Picture 9" descr="A screenshot of a graph&#10;&#10;Description automatically generated">
            <a:extLst>
              <a:ext uri="{FF2B5EF4-FFF2-40B4-BE49-F238E27FC236}">
                <a16:creationId xmlns:a16="http://schemas.microsoft.com/office/drawing/2014/main" id="{DD847510-26E3-8769-A766-2B728B559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8" y="1127374"/>
            <a:ext cx="9144000" cy="5016381"/>
          </a:xfrm>
          <a:prstGeom prst="rect">
            <a:avLst/>
          </a:prstGeom>
        </p:spPr>
      </p:pic>
    </p:spTree>
    <p:extLst>
      <p:ext uri="{BB962C8B-B14F-4D97-AF65-F5344CB8AC3E}">
        <p14:creationId xmlns:p14="http://schemas.microsoft.com/office/powerpoint/2010/main" val="134171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BBE03-CBE0-4C38-85EE-56B1DD01FCCC}"/>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3EDEB758-775B-772B-F68A-4C8765C9E0E0}"/>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8DCC4CC3-8CE3-0627-1BDF-A9971A6B6F9C}"/>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A91C1560-3DA4-3122-013B-675C5EE831D7}"/>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E328354B-B4C9-17A4-F02E-C77B379011EF}"/>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73A1F920-BD44-5B11-3685-D287FAE90A9A}"/>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CA659610-2376-4117-5C1C-474EA2D9BB5C}"/>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DADF7DA0-BCB3-ACF5-FB56-24839ED1608A}"/>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16</a:t>
            </a:fld>
            <a:endParaRPr lang="en-IN" sz="1400" b="1" dirty="0">
              <a:solidFill>
                <a:schemeClr val="tx1"/>
              </a:solidFill>
            </a:endParaRPr>
          </a:p>
        </p:txBody>
      </p:sp>
      <p:sp>
        <p:nvSpPr>
          <p:cNvPr id="5" name="Rectangle 4">
            <a:extLst>
              <a:ext uri="{FF2B5EF4-FFF2-40B4-BE49-F238E27FC236}">
                <a16:creationId xmlns:a16="http://schemas.microsoft.com/office/drawing/2014/main" id="{0D5F3555-C43C-180D-5F1F-422E2520AED2}"/>
              </a:ext>
            </a:extLst>
          </p:cNvPr>
          <p:cNvSpPr/>
          <p:nvPr/>
        </p:nvSpPr>
        <p:spPr>
          <a:xfrm>
            <a:off x="197691" y="191136"/>
            <a:ext cx="2310248"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SCREENSHOTS</a:t>
            </a:r>
            <a:endParaRPr lang="en-IN" sz="2800" dirty="0">
              <a:solidFill>
                <a:schemeClr val="accent1">
                  <a:lumMod val="50000"/>
                </a:schemeClr>
              </a:solidFill>
            </a:endParaRPr>
          </a:p>
        </p:txBody>
      </p:sp>
      <p:pic>
        <p:nvPicPr>
          <p:cNvPr id="10" name="Picture 9" descr="A graph with red and blue dots&#10;&#10;Description automatically generated">
            <a:extLst>
              <a:ext uri="{FF2B5EF4-FFF2-40B4-BE49-F238E27FC236}">
                <a16:creationId xmlns:a16="http://schemas.microsoft.com/office/drawing/2014/main" id="{50FCE2BC-6453-A7FE-1010-C0646B08F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99" y="1052181"/>
            <a:ext cx="8249801" cy="4753638"/>
          </a:xfrm>
          <a:prstGeom prst="rect">
            <a:avLst/>
          </a:prstGeom>
        </p:spPr>
      </p:pic>
    </p:spTree>
    <p:extLst>
      <p:ext uri="{BB962C8B-B14F-4D97-AF65-F5344CB8AC3E}">
        <p14:creationId xmlns:p14="http://schemas.microsoft.com/office/powerpoint/2010/main" val="166683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802A3-DB42-AEE5-384C-850D5000B321}"/>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E23919AA-F5A0-1906-5DE5-0DA20F197623}"/>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F0D40565-B40A-70F1-7D95-415D042C75D0}"/>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C57B5557-35BD-25ED-0838-D8DE0BA5ECF4}"/>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8624F88F-12A5-C36E-6180-75C02C3B2FC4}"/>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02811D57-19B1-D6CD-EAF0-395C85B3ABC8}"/>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1807D9BD-4735-A274-E4AD-8DFD8E58DF98}"/>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0102E23-E51C-C61A-EB18-D46EF3BAC1C9}"/>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17</a:t>
            </a:fld>
            <a:endParaRPr lang="en-IN" sz="1400" b="1" dirty="0">
              <a:solidFill>
                <a:schemeClr val="tx1"/>
              </a:solidFill>
            </a:endParaRPr>
          </a:p>
        </p:txBody>
      </p:sp>
      <p:sp>
        <p:nvSpPr>
          <p:cNvPr id="5" name="Rectangle 4">
            <a:extLst>
              <a:ext uri="{FF2B5EF4-FFF2-40B4-BE49-F238E27FC236}">
                <a16:creationId xmlns:a16="http://schemas.microsoft.com/office/drawing/2014/main" id="{6231AA98-6AE5-B822-737B-4CD8B5197AD7}"/>
              </a:ext>
            </a:extLst>
          </p:cNvPr>
          <p:cNvSpPr/>
          <p:nvPr/>
        </p:nvSpPr>
        <p:spPr>
          <a:xfrm>
            <a:off x="197691" y="191136"/>
            <a:ext cx="2310248"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SCREENSHOTS</a:t>
            </a:r>
            <a:endParaRPr lang="en-IN" sz="2800" dirty="0">
              <a:solidFill>
                <a:schemeClr val="accent1">
                  <a:lumMod val="50000"/>
                </a:schemeClr>
              </a:solidFill>
            </a:endParaRPr>
          </a:p>
        </p:txBody>
      </p:sp>
      <p:pic>
        <p:nvPicPr>
          <p:cNvPr id="10" name="Picture 9" descr="A screenshot of a phone&#10;&#10;Description automatically generated">
            <a:extLst>
              <a:ext uri="{FF2B5EF4-FFF2-40B4-BE49-F238E27FC236}">
                <a16:creationId xmlns:a16="http://schemas.microsoft.com/office/drawing/2014/main" id="{97C83CA5-6C94-F7FC-A70B-8ED0680D3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6" y="976964"/>
            <a:ext cx="3535878" cy="4904072"/>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32C79BA2-B3D7-EEF8-F565-5B330A4FD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7904" y="2619262"/>
            <a:ext cx="5688632" cy="1619476"/>
          </a:xfrm>
          <a:prstGeom prst="rect">
            <a:avLst/>
          </a:prstGeom>
        </p:spPr>
      </p:pic>
    </p:spTree>
    <p:extLst>
      <p:ext uri="{BB962C8B-B14F-4D97-AF65-F5344CB8AC3E}">
        <p14:creationId xmlns:p14="http://schemas.microsoft.com/office/powerpoint/2010/main" val="4278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9FA4E-87DE-3F3B-079C-7AD5A3B6E3E3}"/>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409E5BE9-ED88-3F4F-2E85-E6D42CFBE1ED}"/>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F7CAC9C3-29F9-A22E-B241-0E59C65E952E}"/>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5C2DB5DB-78B0-A953-AA0B-02A56F84596A}"/>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D9C84C9D-50C6-7927-388C-063330B7591B}"/>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7A6E9EBD-0FFA-B551-E206-C1B049415F6A}"/>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74FF9132-9234-9D9A-9C4E-7420C863E608}"/>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32135F3C-A8E6-CD75-9F59-5DC1905BEFC8}"/>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18</a:t>
            </a:fld>
            <a:endParaRPr lang="en-IN" sz="1400" b="1" dirty="0">
              <a:solidFill>
                <a:schemeClr val="tx1"/>
              </a:solidFill>
            </a:endParaRPr>
          </a:p>
        </p:txBody>
      </p:sp>
      <p:sp>
        <p:nvSpPr>
          <p:cNvPr id="5" name="Rectangle 4">
            <a:extLst>
              <a:ext uri="{FF2B5EF4-FFF2-40B4-BE49-F238E27FC236}">
                <a16:creationId xmlns:a16="http://schemas.microsoft.com/office/drawing/2014/main" id="{0682F415-2E3C-B62C-4859-6291230213F5}"/>
              </a:ext>
            </a:extLst>
          </p:cNvPr>
          <p:cNvSpPr/>
          <p:nvPr/>
        </p:nvSpPr>
        <p:spPr>
          <a:xfrm>
            <a:off x="197691" y="191136"/>
            <a:ext cx="2310248"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SCREENSHOTS</a:t>
            </a:r>
            <a:endParaRPr lang="en-IN" sz="2800" dirty="0">
              <a:solidFill>
                <a:schemeClr val="accent1">
                  <a:lumMod val="50000"/>
                </a:schemeClr>
              </a:solidFill>
            </a:endParaRPr>
          </a:p>
        </p:txBody>
      </p:sp>
      <p:pic>
        <p:nvPicPr>
          <p:cNvPr id="11" name="Picture 10" descr="A screenshot of a computer&#10;&#10;Description automatically generated">
            <a:extLst>
              <a:ext uri="{FF2B5EF4-FFF2-40B4-BE49-F238E27FC236}">
                <a16:creationId xmlns:a16="http://schemas.microsoft.com/office/drawing/2014/main" id="{C9832CCE-6CF2-BB95-F98F-BDD66C362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15" y="2114366"/>
            <a:ext cx="8745170" cy="2629267"/>
          </a:xfrm>
          <a:prstGeom prst="rect">
            <a:avLst/>
          </a:prstGeom>
        </p:spPr>
      </p:pic>
    </p:spTree>
    <p:extLst>
      <p:ext uri="{BB962C8B-B14F-4D97-AF65-F5344CB8AC3E}">
        <p14:creationId xmlns:p14="http://schemas.microsoft.com/office/powerpoint/2010/main" val="162402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83B51-8036-1DCF-EA23-0979CCA14B01}"/>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03E3B0EC-C1E7-37D5-7899-3F6276A27BB9}"/>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C4386667-D1E0-BF5E-3148-61833AD2B4C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5DBD4871-7F8E-BCA3-87BB-68CD8905AE99}"/>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AB17ECA8-E8E4-B4AF-2268-D2DE9F2B8D23}"/>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BB850ABF-FF64-3C83-69B8-1AB2FDB7616F}"/>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8B2B7A00-2C07-909B-2A9F-76B824EC712E}"/>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4C5CE44D-C435-70A0-CD62-5F88D9A8B117}"/>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19</a:t>
            </a:fld>
            <a:endParaRPr lang="en-IN" sz="1400" b="1" dirty="0">
              <a:solidFill>
                <a:schemeClr val="tx1"/>
              </a:solidFill>
            </a:endParaRPr>
          </a:p>
        </p:txBody>
      </p:sp>
      <p:sp>
        <p:nvSpPr>
          <p:cNvPr id="5" name="Rectangle 4">
            <a:extLst>
              <a:ext uri="{FF2B5EF4-FFF2-40B4-BE49-F238E27FC236}">
                <a16:creationId xmlns:a16="http://schemas.microsoft.com/office/drawing/2014/main" id="{A91606F8-B776-7783-6353-85E19E1DE6F3}"/>
              </a:ext>
            </a:extLst>
          </p:cNvPr>
          <p:cNvSpPr/>
          <p:nvPr/>
        </p:nvSpPr>
        <p:spPr>
          <a:xfrm>
            <a:off x="186429" y="191136"/>
            <a:ext cx="5245731"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CONCLUSION AND FUTURE SCOPE</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53AC478B-D839-942A-BB3A-E62A212DCBB3}"/>
              </a:ext>
            </a:extLst>
          </p:cNvPr>
          <p:cNvSpPr txBox="1"/>
          <p:nvPr/>
        </p:nvSpPr>
        <p:spPr>
          <a:xfrm>
            <a:off x="143508" y="1192819"/>
            <a:ext cx="8856984" cy="4832092"/>
          </a:xfrm>
          <a:prstGeom prst="rect">
            <a:avLst/>
          </a:prstGeom>
          <a:noFill/>
        </p:spPr>
        <p:txBody>
          <a:bodyPr wrap="square" rtlCol="0">
            <a:spAutoFit/>
          </a:bodyPr>
          <a:lstStyle/>
          <a:p>
            <a:pPr algn="just"/>
            <a:r>
              <a:rPr lang="en-IN" b="1" dirty="0"/>
              <a:t>Conclusion</a:t>
            </a:r>
            <a:r>
              <a:rPr lang="en-IN" sz="1600" b="1" dirty="0"/>
              <a:t>:</a:t>
            </a:r>
            <a:r>
              <a:rPr lang="en-IN" sz="1600" dirty="0"/>
              <a:t>	</a:t>
            </a:r>
          </a:p>
          <a:p>
            <a:pPr algn="just"/>
            <a:endParaRPr lang="en-IN" sz="1600" dirty="0"/>
          </a:p>
          <a:p>
            <a:pPr algn="just"/>
            <a:r>
              <a:rPr lang="en-US" sz="1600" dirty="0">
                <a:latin typeface="Arial" panose="020B0604020202020204" pitchFamily="34" charset="0"/>
                <a:cs typeface="Arial" panose="020B0604020202020204" pitchFamily="34" charset="0"/>
              </a:rPr>
              <a:t>The analysis of the penguin dataset reveals important insights into the physical traits and habitat preferences of different species, highlighting the relationship between morphology and environment. It provides a foundation for further ecological studies and conservation efforts, particularly in understanding how environmental factors influence penguin populations. This dataset is crucial for identifying vulnerable species and promoting biodiversity preservation. Future enhancements could include integrating climate data and exploring deeper ecological and evolutionary patterns.</a:t>
            </a:r>
          </a:p>
          <a:p>
            <a:pPr algn="just"/>
            <a:endParaRPr lang="en-US" sz="1600" dirty="0">
              <a:latin typeface="Arial" panose="020B0604020202020204" pitchFamily="34" charset="0"/>
              <a:cs typeface="Arial" panose="020B0604020202020204" pitchFamily="34" charset="0"/>
            </a:endParaRPr>
          </a:p>
          <a:p>
            <a:pPr algn="just"/>
            <a:r>
              <a:rPr lang="en-US" b="1" dirty="0"/>
              <a:t>Future enhancements</a:t>
            </a:r>
          </a:p>
          <a:p>
            <a:pPr algn="just"/>
            <a:endParaRPr lang="en-US" sz="1600" b="1" dirty="0"/>
          </a:p>
          <a:p>
            <a:pPr algn="just"/>
            <a:r>
              <a:rPr lang="en-US" sz="1600" dirty="0">
                <a:latin typeface="Arial" panose="020B0604020202020204" pitchFamily="34" charset="0"/>
                <a:cs typeface="Arial" panose="020B0604020202020204" pitchFamily="34" charset="0"/>
              </a:rPr>
              <a:t>Future enhancements to the penguin dataset and analysis could include expanding the species coverage to include more geographic regions, providing a broader understanding of penguin adaptations. Incorporating detailed environmental data like sea temperature, ice coverage, and food supply would offer deeper insights into how penguins respond to climate change. Longitudinal data could improve predictions on population dynamics and survival rates. Additionally, integrating genetic data could reveal evolutionary trends and enhance understanding of penguin adaptations, supporting ecological studies and conservation efforts</a:t>
            </a:r>
            <a:r>
              <a:rPr lang="en-US" sz="1600" dirty="0"/>
              <a:t>.</a:t>
            </a:r>
            <a:endParaRPr lang="en-US" sz="1600" b="1" dirty="0"/>
          </a:p>
        </p:txBody>
      </p:sp>
    </p:spTree>
    <p:extLst>
      <p:ext uri="{BB962C8B-B14F-4D97-AF65-F5344CB8AC3E}">
        <p14:creationId xmlns:p14="http://schemas.microsoft.com/office/powerpoint/2010/main" val="253021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2</a:t>
            </a:fld>
            <a:endParaRPr lang="en-IN" sz="1400" b="1" dirty="0">
              <a:solidFill>
                <a:schemeClr val="tx1"/>
              </a:solidFill>
            </a:endParaRPr>
          </a:p>
        </p:txBody>
      </p:sp>
      <p:sp>
        <p:nvSpPr>
          <p:cNvPr id="5" name="Rectangle 4"/>
          <p:cNvSpPr/>
          <p:nvPr/>
        </p:nvSpPr>
        <p:spPr>
          <a:xfrm>
            <a:off x="172549" y="191136"/>
            <a:ext cx="1735155" cy="523220"/>
          </a:xfrm>
          <a:prstGeom prst="rect">
            <a:avLst/>
          </a:prstGeom>
        </p:spPr>
        <p:txBody>
          <a:bodyPr wrap="none">
            <a:spAutoFit/>
          </a:bodyPr>
          <a:lstStyle/>
          <a:p>
            <a:r>
              <a:rPr lang="en-IN" sz="2800" b="1" dirty="0">
                <a:solidFill>
                  <a:srgbClr val="17375E"/>
                </a:solidFill>
                <a:cs typeface="Arial" panose="020B0604020202020204" pitchFamily="34" charset="0"/>
              </a:rPr>
              <a:t>ABSTRACT</a:t>
            </a:r>
            <a:endParaRPr lang="en-IN" sz="2800" dirty="0"/>
          </a:p>
        </p:txBody>
      </p:sp>
      <p:sp>
        <p:nvSpPr>
          <p:cNvPr id="10" name="TextBox 9">
            <a:extLst>
              <a:ext uri="{FF2B5EF4-FFF2-40B4-BE49-F238E27FC236}">
                <a16:creationId xmlns:a16="http://schemas.microsoft.com/office/drawing/2014/main" id="{F2A23030-D363-3E7A-2ACF-170CD0E62BE6}"/>
              </a:ext>
            </a:extLst>
          </p:cNvPr>
          <p:cNvSpPr txBox="1"/>
          <p:nvPr/>
        </p:nvSpPr>
        <p:spPr>
          <a:xfrm>
            <a:off x="300123" y="1271444"/>
            <a:ext cx="8543753" cy="4247317"/>
          </a:xfrm>
          <a:prstGeom prst="rect">
            <a:avLst/>
          </a:prstGeom>
          <a:noFill/>
        </p:spPr>
        <p:txBody>
          <a:bodyPr wrap="square">
            <a:spAutoFit/>
          </a:bodyPr>
          <a:lstStyle/>
          <a:p>
            <a:pPr marL="342900" indent="-342900" algn="just">
              <a:buFont typeface="Wingdings" panose="05000000000000000000" pitchFamily="2" charset="2"/>
              <a:buChar char="Ø"/>
            </a:pPr>
            <a:r>
              <a:rPr lang="en-US" dirty="0"/>
              <a:t>The "Data Visualization Dashboard for Penguin Dataset Using Python" is an interactive application designed to explore, visualize, and predict penguin species using machine learning. Developed with </a:t>
            </a:r>
            <a:r>
              <a:rPr lang="en-US" dirty="0" err="1"/>
              <a:t>Streamlit</a:t>
            </a:r>
            <a:r>
              <a:rPr lang="en-US" dirty="0"/>
              <a:t>, the project integrates data analysis, visualization, and predictive modelling into a seamless, user-friendly interface. </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a:t>It leverages the Palmer Penguins dataset, a reliable alternative to the Iris dataset, to demonstrate practical applications of data science in ecological studies. </a:t>
            </a:r>
          </a:p>
          <a:p>
            <a:pPr algn="just"/>
            <a:endParaRPr lang="en-US" dirty="0"/>
          </a:p>
          <a:p>
            <a:pPr marL="342900" indent="-342900" algn="just">
              <a:buFont typeface="Wingdings" panose="05000000000000000000" pitchFamily="2" charset="2"/>
              <a:buChar char="Ø"/>
            </a:pPr>
            <a:r>
              <a:rPr lang="en-US" dirty="0"/>
              <a:t>The dashboard provides users with tools to explore raw data and uncover patterns through interactive visualizations. Relationships between features such as bill length, bill depth, flipper length, body mass, and island habitats are displayed dynamically, allowing users to gain insights into the underlying trends within the dataset. </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a:t>This promotes an intuitive understanding of how various features contribute to distinguishing penguin species. </a:t>
            </a:r>
          </a:p>
        </p:txBody>
      </p:sp>
    </p:spTree>
    <p:extLst>
      <p:ext uri="{BB962C8B-B14F-4D97-AF65-F5344CB8AC3E}">
        <p14:creationId xmlns:p14="http://schemas.microsoft.com/office/powerpoint/2010/main" val="36127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4F159-6ED1-CA4E-79CE-556D739915AE}"/>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28EC610A-789B-5B1F-5465-083E13797587}"/>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A2D17418-ED68-87AD-F9E0-F62ED1DBF18D}"/>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5DC536EA-700A-EDBB-92F9-6DBFED3AF1FA}"/>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49C3EF2-255D-EF4F-48D5-BC3484DC41ED}"/>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FC247B42-15F8-7A7E-C6CE-54DFBE43D941}"/>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97003497-3391-D5EA-1724-222310ABFA9C}"/>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281EBA45-F65D-EB27-B350-ACEE53F70ED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20</a:t>
            </a:fld>
            <a:endParaRPr lang="en-IN" sz="1400" b="1" dirty="0">
              <a:solidFill>
                <a:schemeClr val="tx1"/>
              </a:solidFill>
            </a:endParaRPr>
          </a:p>
        </p:txBody>
      </p:sp>
      <p:sp>
        <p:nvSpPr>
          <p:cNvPr id="5" name="Rectangle 4">
            <a:extLst>
              <a:ext uri="{FF2B5EF4-FFF2-40B4-BE49-F238E27FC236}">
                <a16:creationId xmlns:a16="http://schemas.microsoft.com/office/drawing/2014/main" id="{03991A6F-075C-0892-B82F-18A030048B65}"/>
              </a:ext>
            </a:extLst>
          </p:cNvPr>
          <p:cNvSpPr/>
          <p:nvPr/>
        </p:nvSpPr>
        <p:spPr>
          <a:xfrm>
            <a:off x="186429" y="191136"/>
            <a:ext cx="1880643"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REFERENCE</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FA0E904D-1E32-0BF6-8421-B4D01B677AB6}"/>
              </a:ext>
            </a:extLst>
          </p:cNvPr>
          <p:cNvSpPr txBox="1"/>
          <p:nvPr/>
        </p:nvSpPr>
        <p:spPr>
          <a:xfrm>
            <a:off x="683568" y="1402898"/>
            <a:ext cx="8208912"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 M. Allaire et al., "Interactive web applications using R with Shiny," </a:t>
            </a:r>
            <a:r>
              <a:rPr lang="en-US" i="1" dirty="0"/>
              <a:t>Journal of Statistical Software</a:t>
            </a:r>
            <a:r>
              <a:rPr lang="en-US" dirty="0"/>
              <a:t>, vol. 87, no. 1, pp. 1–39, 2018</a:t>
            </a:r>
          </a:p>
          <a:p>
            <a:pPr algn="just"/>
            <a:r>
              <a:rPr lang="en-IN" sz="1800" dirty="0">
                <a:solidFill>
                  <a:srgbClr val="000000"/>
                </a:solidFill>
                <a:effectLst/>
                <a:latin typeface="Times New Roman" panose="02020603050405020304" pitchFamily="18" charset="0"/>
              </a:rPr>
              <a:t>	View at: Publisher Site | Google Scholar </a:t>
            </a:r>
          </a:p>
          <a:p>
            <a:pPr algn="just"/>
            <a:endParaRPr lang="en-IN" dirty="0"/>
          </a:p>
          <a:p>
            <a:pPr marL="285750" indent="-285750" algn="just">
              <a:buFont typeface="Wingdings" panose="05000000000000000000" pitchFamily="2" charset="2"/>
              <a:buChar char="Ø"/>
            </a:pPr>
            <a:r>
              <a:rPr lang="en-US" dirty="0"/>
              <a:t>A. Developer, "Building machine learning apps with </a:t>
            </a:r>
            <a:r>
              <a:rPr lang="en-US" dirty="0" err="1"/>
              <a:t>Streamlit</a:t>
            </a:r>
            <a:r>
              <a:rPr lang="en-US" dirty="0"/>
              <a:t>: A hands-on approach," </a:t>
            </a:r>
            <a:r>
              <a:rPr lang="en-US" i="1" dirty="0"/>
              <a:t>Open Source Python Projects</a:t>
            </a:r>
            <a:r>
              <a:rPr lang="en-US" dirty="0"/>
              <a:t>, 2024</a:t>
            </a:r>
          </a:p>
          <a:p>
            <a:pPr algn="just"/>
            <a:r>
              <a:rPr lang="en-IN" sz="1800" dirty="0">
                <a:solidFill>
                  <a:srgbClr val="000000"/>
                </a:solidFill>
                <a:effectLst/>
                <a:latin typeface="Times New Roman" panose="02020603050405020304" pitchFamily="18" charset="0"/>
              </a:rPr>
              <a:t>	View at: Publisher Site | Google Scholar </a:t>
            </a:r>
          </a:p>
          <a:p>
            <a:pPr algn="just"/>
            <a:endParaRPr lang="en-IN" dirty="0"/>
          </a:p>
          <a:p>
            <a:pPr marL="285750" indent="-285750" algn="just">
              <a:buFont typeface="Wingdings" panose="05000000000000000000" pitchFamily="2" charset="2"/>
              <a:buChar char="Ø"/>
            </a:pPr>
            <a:r>
              <a:rPr lang="en-US" dirty="0"/>
              <a:t>M. Wilke, "Streamlined workflows for creating data visualizations using ggplot2," </a:t>
            </a:r>
            <a:r>
              <a:rPr lang="en-US" i="1" dirty="0"/>
              <a:t>R Journal</a:t>
            </a:r>
            <a:r>
              <a:rPr lang="en-US" dirty="0"/>
              <a:t>, vol. 10, no. 2, pp. 378–396, 2018</a:t>
            </a:r>
            <a:r>
              <a:rPr lang="en-IN" sz="1800" dirty="0">
                <a:solidFill>
                  <a:srgbClr val="000000"/>
                </a:solidFill>
                <a:effectLst/>
                <a:latin typeface="Times New Roman" panose="02020603050405020304" pitchFamily="18" charset="0"/>
              </a:rPr>
              <a:t>. </a:t>
            </a:r>
            <a:endParaRPr lang="en-IN" dirty="0"/>
          </a:p>
          <a:p>
            <a:pPr algn="just"/>
            <a:r>
              <a:rPr lang="en-IN" sz="1800" dirty="0">
                <a:solidFill>
                  <a:srgbClr val="000000"/>
                </a:solidFill>
                <a:effectLst/>
                <a:latin typeface="Times New Roman" panose="02020603050405020304" pitchFamily="18" charset="0"/>
              </a:rPr>
              <a:t>	View at: </a:t>
            </a:r>
            <a:r>
              <a:rPr lang="en-IN" sz="1800" dirty="0">
                <a:solidFill>
                  <a:srgbClr val="0000FF"/>
                </a:solidFill>
                <a:effectLst/>
                <a:latin typeface="Times New Roman" panose="02020603050405020304" pitchFamily="18" charset="0"/>
              </a:rPr>
              <a:t>Publisher Site </a:t>
            </a:r>
            <a:r>
              <a:rPr lang="en-IN" sz="1800" dirty="0">
                <a:solidFill>
                  <a:srgbClr val="000000"/>
                </a:solidFill>
                <a:effectLst/>
                <a:latin typeface="Times New Roman" panose="02020603050405020304" pitchFamily="18" charset="0"/>
              </a:rPr>
              <a:t>| Google Scholar </a:t>
            </a:r>
          </a:p>
          <a:p>
            <a:pPr algn="just"/>
            <a:endParaRPr lang="en-IN" sz="1800"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Ø"/>
            </a:pPr>
            <a:r>
              <a:rPr lang="en-US" dirty="0"/>
              <a:t>      T. Chen and C. </a:t>
            </a:r>
            <a:r>
              <a:rPr lang="en-US" dirty="0" err="1"/>
              <a:t>Guestrin</a:t>
            </a:r>
            <a:r>
              <a:rPr lang="en-US" dirty="0"/>
              <a:t>, "</a:t>
            </a:r>
            <a:r>
              <a:rPr lang="en-US" dirty="0" err="1"/>
              <a:t>XGBoost</a:t>
            </a:r>
            <a:r>
              <a:rPr lang="en-US" dirty="0"/>
              <a:t>: A scalable tree boosting system," </a:t>
            </a:r>
            <a:r>
              <a:rPr lang="en-US" i="1" dirty="0"/>
              <a:t>Proceedings of the 22nd ACM SIGKDD International Conference on Knowledge Discovery and Data Mining</a:t>
            </a:r>
            <a:r>
              <a:rPr lang="en-US" dirty="0"/>
              <a:t>, pp. 785–794, 2016.</a:t>
            </a:r>
          </a:p>
          <a:p>
            <a:pPr algn="just"/>
            <a:r>
              <a:rPr lang="en-US" sz="1800" dirty="0">
                <a:solidFill>
                  <a:srgbClr val="000000"/>
                </a:solidFill>
                <a:effectLst/>
                <a:latin typeface="Times New Roman" panose="02020603050405020304" pitchFamily="18" charset="0"/>
              </a:rPr>
              <a:t>                 </a:t>
            </a:r>
            <a:r>
              <a:rPr lang="en-IN" sz="1800" dirty="0">
                <a:solidFill>
                  <a:srgbClr val="000000"/>
                </a:solidFill>
                <a:effectLst/>
                <a:latin typeface="Times New Roman" panose="02020603050405020304" pitchFamily="18" charset="0"/>
              </a:rPr>
              <a:t>View at: </a:t>
            </a:r>
            <a:r>
              <a:rPr lang="en-IN" sz="1800" dirty="0">
                <a:solidFill>
                  <a:srgbClr val="0000FF"/>
                </a:solidFill>
                <a:effectLst/>
                <a:latin typeface="Times New Roman" panose="02020603050405020304" pitchFamily="18" charset="0"/>
              </a:rPr>
              <a:t>Publisher Site </a:t>
            </a:r>
            <a:r>
              <a:rPr lang="en-IN" sz="1800" dirty="0">
                <a:solidFill>
                  <a:srgbClr val="000000"/>
                </a:solidFill>
                <a:effectLst/>
                <a:latin typeface="Times New Roman" panose="02020603050405020304" pitchFamily="18" charset="0"/>
              </a:rPr>
              <a:t>| Google Scholar </a:t>
            </a:r>
          </a:p>
          <a:p>
            <a:pPr algn="just"/>
            <a:endParaRPr lang="en-IN" sz="18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01563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21</a:t>
            </a:fld>
            <a:endParaRPr lang="en-IN" sz="1400" b="1" dirty="0">
              <a:solidFill>
                <a:schemeClr val="tx1"/>
              </a:solidFill>
            </a:endParaRPr>
          </a:p>
        </p:txBody>
      </p:sp>
      <p:pic>
        <p:nvPicPr>
          <p:cNvPr id="1026" name="Picture 2" descr="Thank You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297657"/>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00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3</a:t>
            </a:fld>
            <a:endParaRPr lang="en-IN" sz="1400" b="1" dirty="0">
              <a:solidFill>
                <a:schemeClr val="tx1"/>
              </a:solidFill>
            </a:endParaRPr>
          </a:p>
        </p:txBody>
      </p:sp>
      <p:sp>
        <p:nvSpPr>
          <p:cNvPr id="5" name="Rectangle 4"/>
          <p:cNvSpPr/>
          <p:nvPr/>
        </p:nvSpPr>
        <p:spPr>
          <a:xfrm>
            <a:off x="137989" y="191136"/>
            <a:ext cx="1769715" cy="523220"/>
          </a:xfrm>
          <a:prstGeom prst="rect">
            <a:avLst/>
          </a:prstGeom>
        </p:spPr>
        <p:txBody>
          <a:bodyPr wrap="none">
            <a:spAutoFit/>
          </a:bodyPr>
          <a:lstStyle/>
          <a:p>
            <a:r>
              <a:rPr lang="en-IN" sz="2800" b="1" dirty="0">
                <a:solidFill>
                  <a:schemeClr val="accent1">
                    <a:lumMod val="50000"/>
                  </a:schemeClr>
                </a:solidFill>
                <a:cs typeface="Arial" panose="020B0604020202020204" pitchFamily="34" charset="0"/>
              </a:rPr>
              <a:t>OBJECTIVE</a:t>
            </a:r>
            <a:endParaRPr lang="en-IN" sz="2800" dirty="0">
              <a:solidFill>
                <a:schemeClr val="accent1">
                  <a:lumMod val="50000"/>
                </a:schemeClr>
              </a:solidFill>
            </a:endParaRPr>
          </a:p>
        </p:txBody>
      </p:sp>
      <p:sp>
        <p:nvSpPr>
          <p:cNvPr id="10" name="TextBox 9">
            <a:extLst>
              <a:ext uri="{FF2B5EF4-FFF2-40B4-BE49-F238E27FC236}">
                <a16:creationId xmlns:a16="http://schemas.microsoft.com/office/drawing/2014/main" id="{B18A9601-00DD-5B9C-3653-0B6DFC7A5780}"/>
              </a:ext>
            </a:extLst>
          </p:cNvPr>
          <p:cNvSpPr txBox="1"/>
          <p:nvPr/>
        </p:nvSpPr>
        <p:spPr>
          <a:xfrm>
            <a:off x="395536" y="830387"/>
            <a:ext cx="8496943" cy="5632311"/>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t>The </a:t>
            </a:r>
            <a:r>
              <a:rPr lang="en-US" sz="2000" b="1" dirty="0"/>
              <a:t>Penguin Dataset Visualization Dashboard</a:t>
            </a:r>
            <a:r>
              <a:rPr lang="en-US" sz="2000" dirty="0"/>
              <a:t> is an interactive platform designed to explore, analyze, and predict penguin species using the Palmer Penguins dataset. It provides a user-friendly interface to visualize relationships between features such as bill length, flipper length, body mass, and species distribution.</a:t>
            </a:r>
          </a:p>
          <a:p>
            <a:pPr algn="just"/>
            <a:endParaRPr lang="en-US" sz="2000" dirty="0"/>
          </a:p>
          <a:p>
            <a:pPr marL="342900" indent="-342900" algn="just">
              <a:buFont typeface="Wingdings" panose="05000000000000000000" pitchFamily="2" charset="2"/>
              <a:buChar char="Ø"/>
            </a:pPr>
            <a:r>
              <a:rPr lang="en-US" sz="2000" dirty="0"/>
              <a:t>The application uses a Random Forest Classifier to predict penguin species in real time based on user inputs like physical measurements and habitat data. It dynamically processes inputs, delivering predictions and probabilities while demonstrating the power of machine learning in ecological data analysis.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This project serves as an educational tool for understanding data science concepts, including preprocessing, feature engineering, and model training, while showcasing machine learning applications in biodiversity conservation and ecological research. By combining hands-on exploration with an intuitive interface, it enhances user engagement and highlights the importance of data-driven decision-making in environmental studies.</a:t>
            </a:r>
          </a:p>
          <a:p>
            <a:pPr marL="342900"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370616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4</a:t>
            </a:fld>
            <a:endParaRPr lang="en-IN" sz="1400" b="1" dirty="0">
              <a:solidFill>
                <a:schemeClr val="tx1"/>
              </a:solidFill>
            </a:endParaRPr>
          </a:p>
        </p:txBody>
      </p:sp>
      <p:sp>
        <p:nvSpPr>
          <p:cNvPr id="5" name="Rectangle 4"/>
          <p:cNvSpPr/>
          <p:nvPr/>
        </p:nvSpPr>
        <p:spPr>
          <a:xfrm>
            <a:off x="-28679" y="191136"/>
            <a:ext cx="3221972" cy="523220"/>
          </a:xfrm>
          <a:prstGeom prst="rect">
            <a:avLst/>
          </a:prstGeom>
        </p:spPr>
        <p:txBody>
          <a:bodyPr wrap="none">
            <a:spAutoFit/>
          </a:bodyPr>
          <a:lstStyle/>
          <a:p>
            <a:r>
              <a:rPr lang="en-IN" sz="2800" b="1" dirty="0">
                <a:solidFill>
                  <a:srgbClr val="17375E"/>
                </a:solidFill>
                <a:cs typeface="Arial" panose="020B0604020202020204" pitchFamily="34" charset="0"/>
              </a:rPr>
              <a:t>LITERATURE SURVEY</a:t>
            </a:r>
            <a:endParaRPr lang="en-IN" sz="2800" dirty="0"/>
          </a:p>
        </p:txBody>
      </p:sp>
      <p:sp>
        <p:nvSpPr>
          <p:cNvPr id="10" name="TextBox 9">
            <a:extLst>
              <a:ext uri="{FF2B5EF4-FFF2-40B4-BE49-F238E27FC236}">
                <a16:creationId xmlns:a16="http://schemas.microsoft.com/office/drawing/2014/main" id="{A7866130-125C-758D-5677-C10A7FCF1B9A}"/>
              </a:ext>
            </a:extLst>
          </p:cNvPr>
          <p:cNvSpPr txBox="1"/>
          <p:nvPr/>
        </p:nvSpPr>
        <p:spPr>
          <a:xfrm>
            <a:off x="179512" y="764704"/>
            <a:ext cx="8568952" cy="5355312"/>
          </a:xfrm>
          <a:prstGeom prst="rect">
            <a:avLst/>
          </a:prstGeom>
          <a:noFill/>
        </p:spPr>
        <p:txBody>
          <a:bodyPr wrap="square">
            <a:spAutoFit/>
          </a:bodyPr>
          <a:lstStyle/>
          <a:p>
            <a:r>
              <a:rPr lang="en-US" b="1" dirty="0"/>
              <a:t>Machine Learning in Ecology</a:t>
            </a:r>
            <a:br>
              <a:rPr lang="en-US" dirty="0"/>
            </a:br>
            <a:r>
              <a:rPr lang="en-US" dirty="0"/>
              <a:t>Machine learning algorithms like decision trees and Random Forest are used to analyze ecological data, helping with species classification and ecosystem predictions.</a:t>
            </a:r>
          </a:p>
          <a:p>
            <a:endParaRPr lang="en-US" dirty="0"/>
          </a:p>
          <a:p>
            <a:r>
              <a:rPr lang="en-US" b="1" dirty="0"/>
              <a:t>Palmer Penguins Dataset</a:t>
            </a:r>
            <a:br>
              <a:rPr lang="en-US" dirty="0"/>
            </a:br>
            <a:r>
              <a:rPr lang="en-US" dirty="0"/>
              <a:t>The Palmer Penguins dataset offers practical insights for machine learning, with features like bill length and species, ideal for classification tasks.</a:t>
            </a:r>
          </a:p>
          <a:p>
            <a:endParaRPr lang="en-US" dirty="0"/>
          </a:p>
          <a:p>
            <a:r>
              <a:rPr lang="en-US" b="1" dirty="0"/>
              <a:t>Data Visualization</a:t>
            </a:r>
            <a:br>
              <a:rPr lang="en-US" dirty="0"/>
            </a:br>
            <a:r>
              <a:rPr lang="en-US" dirty="0"/>
              <a:t>Tools like scatter plots and histograms help visualize ecological data, revealing patterns and trends crucial for understanding species and habitats.</a:t>
            </a:r>
          </a:p>
          <a:p>
            <a:endParaRPr lang="en-US" dirty="0"/>
          </a:p>
          <a:p>
            <a:r>
              <a:rPr lang="en-US" b="1" dirty="0"/>
              <a:t>Random Forest Classifier</a:t>
            </a:r>
            <a:br>
              <a:rPr lang="en-US" dirty="0"/>
            </a:br>
            <a:r>
              <a:rPr lang="en-US" dirty="0"/>
              <a:t>Random Forest is a powerful tool for classifying species based on physical traits, providing accurate predictions in ecological studies.</a:t>
            </a:r>
          </a:p>
          <a:p>
            <a:endParaRPr lang="en-US" dirty="0"/>
          </a:p>
          <a:p>
            <a:r>
              <a:rPr lang="en-US" b="1" dirty="0" err="1"/>
              <a:t>Streamlit</a:t>
            </a:r>
            <a:r>
              <a:rPr lang="en-US" b="1" dirty="0"/>
              <a:t> for Web Applications</a:t>
            </a:r>
            <a:br>
              <a:rPr lang="en-US" dirty="0"/>
            </a:br>
            <a:r>
              <a:rPr lang="en-US" dirty="0" err="1"/>
              <a:t>Streamlit</a:t>
            </a:r>
            <a:r>
              <a:rPr lang="en-US" dirty="0"/>
              <a:t> enables the creation of interactive dashboards for real-time data analysis and machine learning model interaction.</a:t>
            </a:r>
          </a:p>
        </p:txBody>
      </p:sp>
    </p:spTree>
    <p:extLst>
      <p:ext uri="{BB962C8B-B14F-4D97-AF65-F5344CB8AC3E}">
        <p14:creationId xmlns:p14="http://schemas.microsoft.com/office/powerpoint/2010/main" val="23253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5</a:t>
            </a:fld>
            <a:endParaRPr lang="en-IN" sz="1400" b="1" dirty="0">
              <a:solidFill>
                <a:schemeClr val="tx1"/>
              </a:solidFill>
            </a:endParaRPr>
          </a:p>
        </p:txBody>
      </p:sp>
      <p:sp>
        <p:nvSpPr>
          <p:cNvPr id="5" name="Rectangle 4"/>
          <p:cNvSpPr/>
          <p:nvPr/>
        </p:nvSpPr>
        <p:spPr>
          <a:xfrm>
            <a:off x="97352" y="191136"/>
            <a:ext cx="2818464" cy="523220"/>
          </a:xfrm>
          <a:prstGeom prst="rect">
            <a:avLst/>
          </a:prstGeom>
        </p:spPr>
        <p:txBody>
          <a:bodyPr wrap="none">
            <a:spAutoFit/>
          </a:bodyPr>
          <a:lstStyle/>
          <a:p>
            <a:r>
              <a:rPr lang="en-IN" sz="2800" b="1" dirty="0">
                <a:solidFill>
                  <a:schemeClr val="accent1">
                    <a:lumMod val="50000"/>
                  </a:schemeClr>
                </a:solidFill>
                <a:cs typeface="Arial" panose="020B0604020202020204" pitchFamily="34" charset="0"/>
              </a:rPr>
              <a:t>EXISTING SYSTEM</a:t>
            </a:r>
            <a:endParaRPr lang="en-IN" sz="2800" dirty="0">
              <a:solidFill>
                <a:schemeClr val="accent1">
                  <a:lumMod val="50000"/>
                </a:schemeClr>
              </a:solidFill>
            </a:endParaRPr>
          </a:p>
        </p:txBody>
      </p:sp>
      <p:sp>
        <p:nvSpPr>
          <p:cNvPr id="10" name="TextBox 9">
            <a:extLst>
              <a:ext uri="{FF2B5EF4-FFF2-40B4-BE49-F238E27FC236}">
                <a16:creationId xmlns:a16="http://schemas.microsoft.com/office/drawing/2014/main" id="{1F27A332-0A96-D79F-7813-D8A6A4289A85}"/>
              </a:ext>
            </a:extLst>
          </p:cNvPr>
          <p:cNvSpPr txBox="1"/>
          <p:nvPr/>
        </p:nvSpPr>
        <p:spPr>
          <a:xfrm>
            <a:off x="467544" y="980728"/>
            <a:ext cx="8352928" cy="4801314"/>
          </a:xfrm>
          <a:prstGeom prst="rect">
            <a:avLst/>
          </a:prstGeom>
          <a:noFill/>
        </p:spPr>
        <p:txBody>
          <a:bodyPr wrap="square">
            <a:spAutoFit/>
          </a:bodyPr>
          <a:lstStyle/>
          <a:p>
            <a:pPr marL="285750" indent="-285750" algn="just">
              <a:buFont typeface="Wingdings" panose="05000000000000000000" pitchFamily="2" charset="2"/>
              <a:buChar char="Ø"/>
            </a:pPr>
            <a:r>
              <a:rPr lang="en-US" dirty="0"/>
              <a:t>Existing systems for ecological data analysis are often fragmented, relying on standalone tools that don’t integrate seamlessly. These systems typically involve manual processes, making them time-consuming and inaccessible to non-technical users. Common tools like Excel, SPSS, and statistical software require extensive knowledge of data analysis and statistical methods, which can be intimidating for those without technical expertise. Many visualization platforms, such as Tableau or basic Python libraries, offer static visualizations and lack real-time interactivity or predictive modeling capabilities.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Machine learning tools like Python’s scikit-learn also present challenges, as they require programming knowledge and data preprocessing skills. Additionally, current systems are often disjointed, with users needing to switch between different software for data collection, visualization, and model building. This fragmented workflow complicates the process and reduces efficiency, making it difficult for users to integrate data analysis steps and perform comprehensive ecological analysis. As a result, these systems are less accessible to a broader audience, limiting their practical use.</a:t>
            </a:r>
          </a:p>
        </p:txBody>
      </p:sp>
    </p:spTree>
    <p:extLst>
      <p:ext uri="{BB962C8B-B14F-4D97-AF65-F5344CB8AC3E}">
        <p14:creationId xmlns:p14="http://schemas.microsoft.com/office/powerpoint/2010/main" val="421033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6</a:t>
            </a:fld>
            <a:endParaRPr lang="en-IN" sz="1400" b="1" dirty="0">
              <a:solidFill>
                <a:schemeClr val="tx1"/>
              </a:solidFill>
            </a:endParaRPr>
          </a:p>
        </p:txBody>
      </p:sp>
      <p:sp>
        <p:nvSpPr>
          <p:cNvPr id="5" name="Rectangle 4"/>
          <p:cNvSpPr/>
          <p:nvPr/>
        </p:nvSpPr>
        <p:spPr>
          <a:xfrm>
            <a:off x="611560" y="920621"/>
            <a:ext cx="8136904" cy="5120954"/>
          </a:xfrm>
          <a:prstGeom prst="rect">
            <a:avLst/>
          </a:prstGeom>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000" dirty="0"/>
              <a:t>The proposed system addresses the limitations of existing platforms by integrating data visualization, machine learning, and user interactivity into a single platform using Python and </a:t>
            </a:r>
            <a:r>
              <a:rPr lang="en-US" sz="2000" dirty="0" err="1"/>
              <a:t>Streamlit</a:t>
            </a:r>
            <a:r>
              <a:rPr lang="en-US" sz="2000" dirty="0"/>
              <a:t>. It simplifies the entire data analysis pipeline, allowing users to visualize relationships between features and input custom data for real-time predictions. The system enables users to explore trends, test hypotheses, and receive species predictions based on a pre-trained machine learning model, such as Random Forest, without needing programming expertise. Unlike fragmented systems, it combines data preparation, visualization, modeling, and interaction into one unified, user-friendly platform, making it accessible for educational and research purposes in ecological data analysis.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CF16D72-7E29-65BE-645A-A8D3440968DA}"/>
              </a:ext>
            </a:extLst>
          </p:cNvPr>
          <p:cNvSpPr/>
          <p:nvPr/>
        </p:nvSpPr>
        <p:spPr>
          <a:xfrm>
            <a:off x="125698" y="191136"/>
            <a:ext cx="3078150" cy="954107"/>
          </a:xfrm>
          <a:prstGeom prst="rect">
            <a:avLst/>
          </a:prstGeom>
        </p:spPr>
        <p:txBody>
          <a:bodyPr wrap="none">
            <a:spAutoFit/>
          </a:bodyPr>
          <a:lstStyle/>
          <a:p>
            <a:r>
              <a:rPr lang="en-IN" sz="2800" b="1" dirty="0">
                <a:solidFill>
                  <a:schemeClr val="accent1">
                    <a:lumMod val="50000"/>
                  </a:schemeClr>
                </a:solidFill>
              </a:rPr>
              <a:t>PROPOSED SYSTEM</a:t>
            </a:r>
          </a:p>
          <a:p>
            <a:endParaRPr lang="en-IN" sz="2800" dirty="0">
              <a:solidFill>
                <a:schemeClr val="accent1">
                  <a:lumMod val="50000"/>
                </a:schemeClr>
              </a:solidFill>
            </a:endParaRPr>
          </a:p>
        </p:txBody>
      </p:sp>
    </p:spTree>
    <p:extLst>
      <p:ext uri="{BB962C8B-B14F-4D97-AF65-F5344CB8AC3E}">
        <p14:creationId xmlns:p14="http://schemas.microsoft.com/office/powerpoint/2010/main" val="333283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7</a:t>
            </a:fld>
            <a:endParaRPr lang="en-IN" sz="1400" b="1" dirty="0">
              <a:solidFill>
                <a:schemeClr val="tx1"/>
              </a:solidFill>
            </a:endParaRPr>
          </a:p>
        </p:txBody>
      </p:sp>
      <p:sp>
        <p:nvSpPr>
          <p:cNvPr id="5" name="Rectangle 4"/>
          <p:cNvSpPr/>
          <p:nvPr/>
        </p:nvSpPr>
        <p:spPr>
          <a:xfrm>
            <a:off x="114148" y="191136"/>
            <a:ext cx="2585644"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METHODOLOGY</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5B600D45-7641-DFB0-BC15-09AAEBB2F247}"/>
              </a:ext>
            </a:extLst>
          </p:cNvPr>
          <p:cNvSpPr txBox="1"/>
          <p:nvPr/>
        </p:nvSpPr>
        <p:spPr>
          <a:xfrm>
            <a:off x="467544" y="1126451"/>
            <a:ext cx="8424936" cy="5324535"/>
          </a:xfrm>
          <a:prstGeom prst="rect">
            <a:avLst/>
          </a:prstGeom>
          <a:noFill/>
        </p:spPr>
        <p:txBody>
          <a:bodyPr wrap="square">
            <a:spAutoFit/>
          </a:bodyPr>
          <a:lstStyle/>
          <a:p>
            <a:pPr algn="just"/>
            <a:r>
              <a:rPr lang="en-US" sz="2000" b="1" dirty="0"/>
              <a:t>1. Data Collection and Cleaning</a:t>
            </a:r>
          </a:p>
          <a:p>
            <a:pPr algn="just"/>
            <a:r>
              <a:rPr lang="en-US" sz="2000" dirty="0"/>
              <a:t>The Palmer Penguins dataset is collected and cleaned to remove inconsistencies and missing values. The cleaning process includes handling null or erroneous entries, standardizing data formats, and ensuring all features are in a usable form for analysis.</a:t>
            </a:r>
          </a:p>
          <a:p>
            <a:pPr algn="just">
              <a:buFont typeface="Arial" panose="020B0604020202020204" pitchFamily="34" charset="0"/>
              <a:buChar char="•"/>
            </a:pPr>
            <a:endParaRPr lang="en-US" sz="2000" dirty="0"/>
          </a:p>
          <a:p>
            <a:pPr algn="just"/>
            <a:r>
              <a:rPr lang="en-US" sz="2000" b="1" dirty="0"/>
              <a:t>2. Feature Preparation</a:t>
            </a:r>
          </a:p>
          <a:p>
            <a:pPr algn="just"/>
            <a:r>
              <a:rPr lang="en-US" sz="2000" dirty="0"/>
              <a:t>Relevant features such as bill length, flipper length, body mass, and habitat-related variables (island and sex) are selected. Categorical data is encoded using one-hot encoding to convert them into numerical values, enabling the data to be used effectively by machine learning models.</a:t>
            </a:r>
          </a:p>
          <a:p>
            <a:pPr algn="just"/>
            <a:endParaRPr lang="en-US" sz="2000" dirty="0"/>
          </a:p>
          <a:p>
            <a:pPr algn="just"/>
            <a:r>
              <a:rPr lang="en-US" sz="2000" b="1" dirty="0"/>
              <a:t>3. Model Training</a:t>
            </a:r>
          </a:p>
          <a:p>
            <a:pPr algn="just"/>
            <a:r>
              <a:rPr lang="en-US" sz="2000" dirty="0"/>
              <a:t>A Random Forest classifier is trained on the prepared dataset. This model is well-suited for classification tasks, learning patterns and relationships in the data to predict penguin species (Adelie, Chinstrap, Gentoo).</a:t>
            </a:r>
          </a:p>
          <a:p>
            <a:pPr marL="342900" indent="-3429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3507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86D0D-CCF1-85D5-381F-A25F0098776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6BD7CE2F-1855-704A-29E9-62EA3174900C}"/>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916B5998-F6BD-55F7-A6B9-B3CC0EA23582}"/>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5D8DE6F5-0B9A-32FB-E477-D3F9A2ADDAB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E475F026-EF03-5A92-E026-CC8CF911A2A4}"/>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583F6A76-E304-8207-BB25-402927C9E112}"/>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A7C5E3B6-0AF4-D430-E713-F61990D46AB7}"/>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67CA9A3C-B8AF-6106-217D-F15AFC6CDEAB}"/>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8</a:t>
            </a:fld>
            <a:endParaRPr lang="en-IN" sz="1400" b="1" dirty="0">
              <a:solidFill>
                <a:schemeClr val="tx1"/>
              </a:solidFill>
            </a:endParaRPr>
          </a:p>
        </p:txBody>
      </p:sp>
      <p:sp>
        <p:nvSpPr>
          <p:cNvPr id="5" name="Rectangle 4">
            <a:extLst>
              <a:ext uri="{FF2B5EF4-FFF2-40B4-BE49-F238E27FC236}">
                <a16:creationId xmlns:a16="http://schemas.microsoft.com/office/drawing/2014/main" id="{0FA5FD78-6CB4-3ACF-65C4-F3DDC6AA5BF0}"/>
              </a:ext>
            </a:extLst>
          </p:cNvPr>
          <p:cNvSpPr/>
          <p:nvPr/>
        </p:nvSpPr>
        <p:spPr>
          <a:xfrm>
            <a:off x="114148" y="191136"/>
            <a:ext cx="2585644"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METHODOLOGY</a:t>
            </a:r>
            <a:endParaRPr lang="en-IN" sz="2800" dirty="0">
              <a:solidFill>
                <a:schemeClr val="accent1">
                  <a:lumMod val="50000"/>
                </a:schemeClr>
              </a:solidFill>
            </a:endParaRPr>
          </a:p>
        </p:txBody>
      </p:sp>
      <p:sp>
        <p:nvSpPr>
          <p:cNvPr id="14" name="TextBox 13">
            <a:extLst>
              <a:ext uri="{FF2B5EF4-FFF2-40B4-BE49-F238E27FC236}">
                <a16:creationId xmlns:a16="http://schemas.microsoft.com/office/drawing/2014/main" id="{19A842BC-4FA0-BA5E-6369-5EC40B5D4B6E}"/>
              </a:ext>
            </a:extLst>
          </p:cNvPr>
          <p:cNvSpPr txBox="1"/>
          <p:nvPr/>
        </p:nvSpPr>
        <p:spPr>
          <a:xfrm>
            <a:off x="467544" y="1690062"/>
            <a:ext cx="8424936" cy="3477875"/>
          </a:xfrm>
          <a:prstGeom prst="rect">
            <a:avLst/>
          </a:prstGeom>
          <a:noFill/>
        </p:spPr>
        <p:txBody>
          <a:bodyPr wrap="square">
            <a:spAutoFit/>
          </a:bodyPr>
          <a:lstStyle/>
          <a:p>
            <a:r>
              <a:rPr lang="en-US" sz="2000" b="1" dirty="0"/>
              <a:t>4. Application Development</a:t>
            </a:r>
          </a:p>
          <a:p>
            <a:r>
              <a:rPr lang="en-US" sz="2000" dirty="0" err="1"/>
              <a:t>Streamlit</a:t>
            </a:r>
            <a:r>
              <a:rPr lang="en-US" sz="2000" dirty="0"/>
              <a:t> is used to develop an interactive web-based application. The application displays visualizations of the data and allows users to input custom data points, such as penguin measurements, to receive real-time species predictions using the trained Random Forest model.</a:t>
            </a:r>
          </a:p>
          <a:p>
            <a:endParaRPr lang="en-US" sz="2000" b="1" dirty="0"/>
          </a:p>
          <a:p>
            <a:r>
              <a:rPr lang="en-US" sz="2000" b="1" dirty="0"/>
              <a:t>5. Integrated Platform</a:t>
            </a:r>
          </a:p>
          <a:p>
            <a:pPr algn="just"/>
            <a:r>
              <a:rPr lang="en-US" sz="2000" dirty="0"/>
              <a:t>The final system combines data visualization, model training, real-time data input, and prediction into one cohesive platform. This integrated approach ensures an intuitive and interactive user experience, making it accessible even to users with minimal technical or statistical knowledge.</a:t>
            </a:r>
          </a:p>
        </p:txBody>
      </p:sp>
    </p:spTree>
    <p:extLst>
      <p:ext uri="{BB962C8B-B14F-4D97-AF65-F5344CB8AC3E}">
        <p14:creationId xmlns:p14="http://schemas.microsoft.com/office/powerpoint/2010/main" val="164492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AF5AD-6A85-EC98-6894-CBA9C38BD4F5}"/>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9E94ABF7-3776-D15B-2B0F-7B0D5964CBDF}"/>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483F19E0-0E9F-7802-305E-1F3C956ECFBC}"/>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F191D927-289E-C00F-23A1-4E51BF692E99}"/>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2D11F861-0B37-44E0-4688-87A20397D6C9}"/>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488582F5-BF3E-EE2E-6BCA-AF7F140C0323}"/>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9C9C3C89-B6A9-09DE-50C6-6E0E42E10FB1}"/>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4161FAE8-B50F-8741-3B3A-8480B44CB647}"/>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9</a:t>
            </a:fld>
            <a:endParaRPr lang="en-IN" sz="1400" b="1" dirty="0">
              <a:solidFill>
                <a:schemeClr val="tx1"/>
              </a:solidFill>
            </a:endParaRPr>
          </a:p>
        </p:txBody>
      </p:sp>
      <p:sp>
        <p:nvSpPr>
          <p:cNvPr id="5" name="Rectangle 4">
            <a:extLst>
              <a:ext uri="{FF2B5EF4-FFF2-40B4-BE49-F238E27FC236}">
                <a16:creationId xmlns:a16="http://schemas.microsoft.com/office/drawing/2014/main" id="{E3B31263-C07E-9FFB-D935-2075983CDA06}"/>
              </a:ext>
            </a:extLst>
          </p:cNvPr>
          <p:cNvSpPr/>
          <p:nvPr/>
        </p:nvSpPr>
        <p:spPr>
          <a:xfrm>
            <a:off x="114148" y="191136"/>
            <a:ext cx="4024563" cy="523220"/>
          </a:xfrm>
          <a:prstGeom prst="rect">
            <a:avLst/>
          </a:prstGeom>
        </p:spPr>
        <p:txBody>
          <a:bodyPr wrap="none">
            <a:spAutoFit/>
          </a:bodyPr>
          <a:lstStyle/>
          <a:p>
            <a:r>
              <a:rPr lang="en-US" sz="2800" b="1" dirty="0">
                <a:solidFill>
                  <a:schemeClr val="accent1">
                    <a:lumMod val="50000"/>
                  </a:schemeClr>
                </a:solidFill>
                <a:cs typeface="Arial" panose="020B0604020202020204" pitchFamily="34" charset="0"/>
              </a:rPr>
              <a:t>ARCHITECTURE DIAGRAM</a:t>
            </a:r>
            <a:endParaRPr lang="en-IN" sz="2800" dirty="0">
              <a:solidFill>
                <a:schemeClr val="accent1">
                  <a:lumMod val="50000"/>
                </a:schemeClr>
              </a:solidFill>
            </a:endParaRPr>
          </a:p>
        </p:txBody>
      </p:sp>
      <p:pic>
        <p:nvPicPr>
          <p:cNvPr id="10" name="Picture 9">
            <a:extLst>
              <a:ext uri="{FF2B5EF4-FFF2-40B4-BE49-F238E27FC236}">
                <a16:creationId xmlns:a16="http://schemas.microsoft.com/office/drawing/2014/main" id="{98F4C918-E98F-34AC-BC24-BFDF211DB4DA}"/>
              </a:ext>
            </a:extLst>
          </p:cNvPr>
          <p:cNvPicPr>
            <a:picLocks noChangeAspect="1"/>
          </p:cNvPicPr>
          <p:nvPr/>
        </p:nvPicPr>
        <p:blipFill>
          <a:blip r:embed="rId3"/>
          <a:stretch>
            <a:fillRect/>
          </a:stretch>
        </p:blipFill>
        <p:spPr>
          <a:xfrm>
            <a:off x="1300330" y="814351"/>
            <a:ext cx="6543339" cy="5450354"/>
          </a:xfrm>
          <a:prstGeom prst="rect">
            <a:avLst/>
          </a:prstGeom>
        </p:spPr>
      </p:pic>
    </p:spTree>
    <p:extLst>
      <p:ext uri="{BB962C8B-B14F-4D97-AF65-F5344CB8AC3E}">
        <p14:creationId xmlns:p14="http://schemas.microsoft.com/office/powerpoint/2010/main" val="2649199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4331</TotalTime>
  <Words>1849</Words>
  <Application>Microsoft Office PowerPoint</Application>
  <PresentationFormat>On-screen Show (4:3)</PresentationFormat>
  <Paragraphs>142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CRESCENT</dc:creator>
  <cp:lastModifiedBy>Safeek Rahman</cp:lastModifiedBy>
  <cp:revision>474</cp:revision>
  <dcterms:created xsi:type="dcterms:W3CDTF">2020-12-10T05:13:00Z</dcterms:created>
  <dcterms:modified xsi:type="dcterms:W3CDTF">2025-01-29T12:45:04Z</dcterms:modified>
</cp:coreProperties>
</file>