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35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1116B-5771-4405-B403-FA56D6E723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A9D71E9C-73EA-47E7-9814-1C1784911E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42CE9FA4-DFFA-4B29-B36A-D650286ABECE}"/>
              </a:ext>
            </a:extLst>
          </p:cNvPr>
          <p:cNvSpPr>
            <a:spLocks noGrp="1"/>
          </p:cNvSpPr>
          <p:nvPr>
            <p:ph type="dt" sz="half" idx="10"/>
          </p:nvPr>
        </p:nvSpPr>
        <p:spPr/>
        <p:txBody>
          <a:bodyPr/>
          <a:lstStyle/>
          <a:p>
            <a:fld id="{4F0F0F16-EA5A-4886-9113-C90923E7311F}" type="datetimeFigureOut">
              <a:rPr lang="en-PK" smtClean="0"/>
              <a:t>21/11/2019</a:t>
            </a:fld>
            <a:endParaRPr lang="en-PK"/>
          </a:p>
        </p:txBody>
      </p:sp>
      <p:sp>
        <p:nvSpPr>
          <p:cNvPr id="5" name="Footer Placeholder 4">
            <a:extLst>
              <a:ext uri="{FF2B5EF4-FFF2-40B4-BE49-F238E27FC236}">
                <a16:creationId xmlns:a16="http://schemas.microsoft.com/office/drawing/2014/main" id="{623809F2-366E-452C-A813-C074970B9041}"/>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711482DD-1C6C-4E55-836E-1056F4B3A4BB}"/>
              </a:ext>
            </a:extLst>
          </p:cNvPr>
          <p:cNvSpPr>
            <a:spLocks noGrp="1"/>
          </p:cNvSpPr>
          <p:nvPr>
            <p:ph type="sldNum" sz="quarter" idx="12"/>
          </p:nvPr>
        </p:nvSpPr>
        <p:spPr/>
        <p:txBody>
          <a:bodyPr/>
          <a:lstStyle/>
          <a:p>
            <a:fld id="{42BA0C18-F486-4EF7-AD36-ACE34D99DD66}" type="slidenum">
              <a:rPr lang="en-PK" smtClean="0"/>
              <a:t>‹#›</a:t>
            </a:fld>
            <a:endParaRPr lang="en-PK"/>
          </a:p>
        </p:txBody>
      </p:sp>
    </p:spTree>
    <p:extLst>
      <p:ext uri="{BB962C8B-B14F-4D97-AF65-F5344CB8AC3E}">
        <p14:creationId xmlns:p14="http://schemas.microsoft.com/office/powerpoint/2010/main" val="1101593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470AF-7682-4ED4-B073-3AC3A1B4555B}"/>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86C93DD1-575C-4767-8A96-6DDBE2CEAB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63BDEBFD-06C4-4692-89B6-EC4396B09F44}"/>
              </a:ext>
            </a:extLst>
          </p:cNvPr>
          <p:cNvSpPr>
            <a:spLocks noGrp="1"/>
          </p:cNvSpPr>
          <p:nvPr>
            <p:ph type="dt" sz="half" idx="10"/>
          </p:nvPr>
        </p:nvSpPr>
        <p:spPr/>
        <p:txBody>
          <a:bodyPr/>
          <a:lstStyle/>
          <a:p>
            <a:fld id="{4F0F0F16-EA5A-4886-9113-C90923E7311F}" type="datetimeFigureOut">
              <a:rPr lang="en-PK" smtClean="0"/>
              <a:t>21/11/2019</a:t>
            </a:fld>
            <a:endParaRPr lang="en-PK"/>
          </a:p>
        </p:txBody>
      </p:sp>
      <p:sp>
        <p:nvSpPr>
          <p:cNvPr id="5" name="Footer Placeholder 4">
            <a:extLst>
              <a:ext uri="{FF2B5EF4-FFF2-40B4-BE49-F238E27FC236}">
                <a16:creationId xmlns:a16="http://schemas.microsoft.com/office/drawing/2014/main" id="{A0E51C5E-4B0E-4110-A3D4-D1108CBBC317}"/>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296A1A63-9629-4E43-8CF9-7F31455CE3A8}"/>
              </a:ext>
            </a:extLst>
          </p:cNvPr>
          <p:cNvSpPr>
            <a:spLocks noGrp="1"/>
          </p:cNvSpPr>
          <p:nvPr>
            <p:ph type="sldNum" sz="quarter" idx="12"/>
          </p:nvPr>
        </p:nvSpPr>
        <p:spPr/>
        <p:txBody>
          <a:bodyPr/>
          <a:lstStyle/>
          <a:p>
            <a:fld id="{42BA0C18-F486-4EF7-AD36-ACE34D99DD66}" type="slidenum">
              <a:rPr lang="en-PK" smtClean="0"/>
              <a:t>‹#›</a:t>
            </a:fld>
            <a:endParaRPr lang="en-PK"/>
          </a:p>
        </p:txBody>
      </p:sp>
    </p:spTree>
    <p:extLst>
      <p:ext uri="{BB962C8B-B14F-4D97-AF65-F5344CB8AC3E}">
        <p14:creationId xmlns:p14="http://schemas.microsoft.com/office/powerpoint/2010/main" val="3188195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4785E6-4473-4EC0-AE6D-E1CE228647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C8D0698E-C1D1-468D-8476-FF82421CC3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E4A6FB09-A1C0-4B97-8359-B78E072F4D8F}"/>
              </a:ext>
            </a:extLst>
          </p:cNvPr>
          <p:cNvSpPr>
            <a:spLocks noGrp="1"/>
          </p:cNvSpPr>
          <p:nvPr>
            <p:ph type="dt" sz="half" idx="10"/>
          </p:nvPr>
        </p:nvSpPr>
        <p:spPr/>
        <p:txBody>
          <a:bodyPr/>
          <a:lstStyle/>
          <a:p>
            <a:fld id="{4F0F0F16-EA5A-4886-9113-C90923E7311F}" type="datetimeFigureOut">
              <a:rPr lang="en-PK" smtClean="0"/>
              <a:t>21/11/2019</a:t>
            </a:fld>
            <a:endParaRPr lang="en-PK"/>
          </a:p>
        </p:txBody>
      </p:sp>
      <p:sp>
        <p:nvSpPr>
          <p:cNvPr id="5" name="Footer Placeholder 4">
            <a:extLst>
              <a:ext uri="{FF2B5EF4-FFF2-40B4-BE49-F238E27FC236}">
                <a16:creationId xmlns:a16="http://schemas.microsoft.com/office/drawing/2014/main" id="{EA2EF991-C234-47AA-B0A8-92D45E6DD71A}"/>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69223EFD-B59E-4B1A-BB6C-D1CE2059CB8F}"/>
              </a:ext>
            </a:extLst>
          </p:cNvPr>
          <p:cNvSpPr>
            <a:spLocks noGrp="1"/>
          </p:cNvSpPr>
          <p:nvPr>
            <p:ph type="sldNum" sz="quarter" idx="12"/>
          </p:nvPr>
        </p:nvSpPr>
        <p:spPr/>
        <p:txBody>
          <a:bodyPr/>
          <a:lstStyle/>
          <a:p>
            <a:fld id="{42BA0C18-F486-4EF7-AD36-ACE34D99DD66}" type="slidenum">
              <a:rPr lang="en-PK" smtClean="0"/>
              <a:t>‹#›</a:t>
            </a:fld>
            <a:endParaRPr lang="en-PK"/>
          </a:p>
        </p:txBody>
      </p:sp>
    </p:spTree>
    <p:extLst>
      <p:ext uri="{BB962C8B-B14F-4D97-AF65-F5344CB8AC3E}">
        <p14:creationId xmlns:p14="http://schemas.microsoft.com/office/powerpoint/2010/main" val="628120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7C926-206D-4DDF-B6F9-2DB1AFD11EFE}"/>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FC90A7DA-1EE5-4EC6-9C7E-BD437A0FA0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6D725774-7C9C-41DE-93B2-6378B3A8C243}"/>
              </a:ext>
            </a:extLst>
          </p:cNvPr>
          <p:cNvSpPr>
            <a:spLocks noGrp="1"/>
          </p:cNvSpPr>
          <p:nvPr>
            <p:ph type="dt" sz="half" idx="10"/>
          </p:nvPr>
        </p:nvSpPr>
        <p:spPr/>
        <p:txBody>
          <a:bodyPr/>
          <a:lstStyle/>
          <a:p>
            <a:fld id="{4F0F0F16-EA5A-4886-9113-C90923E7311F}" type="datetimeFigureOut">
              <a:rPr lang="en-PK" smtClean="0"/>
              <a:t>21/11/2019</a:t>
            </a:fld>
            <a:endParaRPr lang="en-PK"/>
          </a:p>
        </p:txBody>
      </p:sp>
      <p:sp>
        <p:nvSpPr>
          <p:cNvPr id="5" name="Footer Placeholder 4">
            <a:extLst>
              <a:ext uri="{FF2B5EF4-FFF2-40B4-BE49-F238E27FC236}">
                <a16:creationId xmlns:a16="http://schemas.microsoft.com/office/drawing/2014/main" id="{E732A976-DEEF-4F0C-8580-E2E68C9DE51F}"/>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5D4C347B-862A-4FC2-A2D0-0AECD13F6072}"/>
              </a:ext>
            </a:extLst>
          </p:cNvPr>
          <p:cNvSpPr>
            <a:spLocks noGrp="1"/>
          </p:cNvSpPr>
          <p:nvPr>
            <p:ph type="sldNum" sz="quarter" idx="12"/>
          </p:nvPr>
        </p:nvSpPr>
        <p:spPr/>
        <p:txBody>
          <a:bodyPr/>
          <a:lstStyle/>
          <a:p>
            <a:fld id="{42BA0C18-F486-4EF7-AD36-ACE34D99DD66}" type="slidenum">
              <a:rPr lang="en-PK" smtClean="0"/>
              <a:t>‹#›</a:t>
            </a:fld>
            <a:endParaRPr lang="en-PK"/>
          </a:p>
        </p:txBody>
      </p:sp>
    </p:spTree>
    <p:extLst>
      <p:ext uri="{BB962C8B-B14F-4D97-AF65-F5344CB8AC3E}">
        <p14:creationId xmlns:p14="http://schemas.microsoft.com/office/powerpoint/2010/main" val="3988943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A2481-4FE8-41BD-A4AB-464C577E37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392511E6-6149-4182-8F11-96984B81F5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A85EFC-5EFE-4488-8A58-FBDDC9D70F2E}"/>
              </a:ext>
            </a:extLst>
          </p:cNvPr>
          <p:cNvSpPr>
            <a:spLocks noGrp="1"/>
          </p:cNvSpPr>
          <p:nvPr>
            <p:ph type="dt" sz="half" idx="10"/>
          </p:nvPr>
        </p:nvSpPr>
        <p:spPr/>
        <p:txBody>
          <a:bodyPr/>
          <a:lstStyle/>
          <a:p>
            <a:fld id="{4F0F0F16-EA5A-4886-9113-C90923E7311F}" type="datetimeFigureOut">
              <a:rPr lang="en-PK" smtClean="0"/>
              <a:t>21/11/2019</a:t>
            </a:fld>
            <a:endParaRPr lang="en-PK"/>
          </a:p>
        </p:txBody>
      </p:sp>
      <p:sp>
        <p:nvSpPr>
          <p:cNvPr id="5" name="Footer Placeholder 4">
            <a:extLst>
              <a:ext uri="{FF2B5EF4-FFF2-40B4-BE49-F238E27FC236}">
                <a16:creationId xmlns:a16="http://schemas.microsoft.com/office/drawing/2014/main" id="{DEFB3E61-062A-417C-B92D-0BD00BCA7A70}"/>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CAA1B424-4F66-42A4-85FD-28C9CA1339A4}"/>
              </a:ext>
            </a:extLst>
          </p:cNvPr>
          <p:cNvSpPr>
            <a:spLocks noGrp="1"/>
          </p:cNvSpPr>
          <p:nvPr>
            <p:ph type="sldNum" sz="quarter" idx="12"/>
          </p:nvPr>
        </p:nvSpPr>
        <p:spPr/>
        <p:txBody>
          <a:bodyPr/>
          <a:lstStyle/>
          <a:p>
            <a:fld id="{42BA0C18-F486-4EF7-AD36-ACE34D99DD66}" type="slidenum">
              <a:rPr lang="en-PK" smtClean="0"/>
              <a:t>‹#›</a:t>
            </a:fld>
            <a:endParaRPr lang="en-PK"/>
          </a:p>
        </p:txBody>
      </p:sp>
    </p:spTree>
    <p:extLst>
      <p:ext uri="{BB962C8B-B14F-4D97-AF65-F5344CB8AC3E}">
        <p14:creationId xmlns:p14="http://schemas.microsoft.com/office/powerpoint/2010/main" val="783109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D7886-8175-40F0-984E-E10940971953}"/>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1189BFDE-192A-419F-B590-1BC08E3A39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2DDF05A3-ADE7-4759-A67E-7D7DBEB174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9E351463-96F9-4871-A826-E2AE6A5B035F}"/>
              </a:ext>
            </a:extLst>
          </p:cNvPr>
          <p:cNvSpPr>
            <a:spLocks noGrp="1"/>
          </p:cNvSpPr>
          <p:nvPr>
            <p:ph type="dt" sz="half" idx="10"/>
          </p:nvPr>
        </p:nvSpPr>
        <p:spPr/>
        <p:txBody>
          <a:bodyPr/>
          <a:lstStyle/>
          <a:p>
            <a:fld id="{4F0F0F16-EA5A-4886-9113-C90923E7311F}" type="datetimeFigureOut">
              <a:rPr lang="en-PK" smtClean="0"/>
              <a:t>21/11/2019</a:t>
            </a:fld>
            <a:endParaRPr lang="en-PK"/>
          </a:p>
        </p:txBody>
      </p:sp>
      <p:sp>
        <p:nvSpPr>
          <p:cNvPr id="6" name="Footer Placeholder 5">
            <a:extLst>
              <a:ext uri="{FF2B5EF4-FFF2-40B4-BE49-F238E27FC236}">
                <a16:creationId xmlns:a16="http://schemas.microsoft.com/office/drawing/2014/main" id="{45DC7D40-C243-4F4B-9DEE-83F4C1E4DF09}"/>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DBB531BD-59A9-46D3-86C8-94B93CCE42D9}"/>
              </a:ext>
            </a:extLst>
          </p:cNvPr>
          <p:cNvSpPr>
            <a:spLocks noGrp="1"/>
          </p:cNvSpPr>
          <p:nvPr>
            <p:ph type="sldNum" sz="quarter" idx="12"/>
          </p:nvPr>
        </p:nvSpPr>
        <p:spPr/>
        <p:txBody>
          <a:bodyPr/>
          <a:lstStyle/>
          <a:p>
            <a:fld id="{42BA0C18-F486-4EF7-AD36-ACE34D99DD66}" type="slidenum">
              <a:rPr lang="en-PK" smtClean="0"/>
              <a:t>‹#›</a:t>
            </a:fld>
            <a:endParaRPr lang="en-PK"/>
          </a:p>
        </p:txBody>
      </p:sp>
    </p:spTree>
    <p:extLst>
      <p:ext uri="{BB962C8B-B14F-4D97-AF65-F5344CB8AC3E}">
        <p14:creationId xmlns:p14="http://schemas.microsoft.com/office/powerpoint/2010/main" val="3327926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04382-126F-4E96-854E-B83BA65C711B}"/>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18C21F58-7338-4602-A3A2-661BC0CBD5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426F1F-52C6-4C04-B9AE-E88B448EECA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237D70AB-3BB2-43C0-A9C3-64E89C7FCF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5DC1D61-402B-42E0-8C27-1392D1A99E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9FA49DB6-423F-44A2-A1CC-1B85AD606996}"/>
              </a:ext>
            </a:extLst>
          </p:cNvPr>
          <p:cNvSpPr>
            <a:spLocks noGrp="1"/>
          </p:cNvSpPr>
          <p:nvPr>
            <p:ph type="dt" sz="half" idx="10"/>
          </p:nvPr>
        </p:nvSpPr>
        <p:spPr/>
        <p:txBody>
          <a:bodyPr/>
          <a:lstStyle/>
          <a:p>
            <a:fld id="{4F0F0F16-EA5A-4886-9113-C90923E7311F}" type="datetimeFigureOut">
              <a:rPr lang="en-PK" smtClean="0"/>
              <a:t>21/11/2019</a:t>
            </a:fld>
            <a:endParaRPr lang="en-PK"/>
          </a:p>
        </p:txBody>
      </p:sp>
      <p:sp>
        <p:nvSpPr>
          <p:cNvPr id="8" name="Footer Placeholder 7">
            <a:extLst>
              <a:ext uri="{FF2B5EF4-FFF2-40B4-BE49-F238E27FC236}">
                <a16:creationId xmlns:a16="http://schemas.microsoft.com/office/drawing/2014/main" id="{87D2224D-1179-49B3-B99D-64FB03259428}"/>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99384559-F9D4-406B-B512-2ADF28DFC288}"/>
              </a:ext>
            </a:extLst>
          </p:cNvPr>
          <p:cNvSpPr>
            <a:spLocks noGrp="1"/>
          </p:cNvSpPr>
          <p:nvPr>
            <p:ph type="sldNum" sz="quarter" idx="12"/>
          </p:nvPr>
        </p:nvSpPr>
        <p:spPr/>
        <p:txBody>
          <a:bodyPr/>
          <a:lstStyle/>
          <a:p>
            <a:fld id="{42BA0C18-F486-4EF7-AD36-ACE34D99DD66}" type="slidenum">
              <a:rPr lang="en-PK" smtClean="0"/>
              <a:t>‹#›</a:t>
            </a:fld>
            <a:endParaRPr lang="en-PK"/>
          </a:p>
        </p:txBody>
      </p:sp>
    </p:spTree>
    <p:extLst>
      <p:ext uri="{BB962C8B-B14F-4D97-AF65-F5344CB8AC3E}">
        <p14:creationId xmlns:p14="http://schemas.microsoft.com/office/powerpoint/2010/main" val="1610266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8990D-4C75-43E9-A596-A778FB4EF194}"/>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9DBDD4B4-181F-468D-88BB-8C15745C1337}"/>
              </a:ext>
            </a:extLst>
          </p:cNvPr>
          <p:cNvSpPr>
            <a:spLocks noGrp="1"/>
          </p:cNvSpPr>
          <p:nvPr>
            <p:ph type="dt" sz="half" idx="10"/>
          </p:nvPr>
        </p:nvSpPr>
        <p:spPr/>
        <p:txBody>
          <a:bodyPr/>
          <a:lstStyle/>
          <a:p>
            <a:fld id="{4F0F0F16-EA5A-4886-9113-C90923E7311F}" type="datetimeFigureOut">
              <a:rPr lang="en-PK" smtClean="0"/>
              <a:t>21/11/2019</a:t>
            </a:fld>
            <a:endParaRPr lang="en-PK"/>
          </a:p>
        </p:txBody>
      </p:sp>
      <p:sp>
        <p:nvSpPr>
          <p:cNvPr id="4" name="Footer Placeholder 3">
            <a:extLst>
              <a:ext uri="{FF2B5EF4-FFF2-40B4-BE49-F238E27FC236}">
                <a16:creationId xmlns:a16="http://schemas.microsoft.com/office/drawing/2014/main" id="{710BA671-6120-436B-A543-F359763D5E4B}"/>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B01680FD-F7F5-4FB6-AAE7-6859A88E28BC}"/>
              </a:ext>
            </a:extLst>
          </p:cNvPr>
          <p:cNvSpPr>
            <a:spLocks noGrp="1"/>
          </p:cNvSpPr>
          <p:nvPr>
            <p:ph type="sldNum" sz="quarter" idx="12"/>
          </p:nvPr>
        </p:nvSpPr>
        <p:spPr/>
        <p:txBody>
          <a:bodyPr/>
          <a:lstStyle/>
          <a:p>
            <a:fld id="{42BA0C18-F486-4EF7-AD36-ACE34D99DD66}" type="slidenum">
              <a:rPr lang="en-PK" smtClean="0"/>
              <a:t>‹#›</a:t>
            </a:fld>
            <a:endParaRPr lang="en-PK"/>
          </a:p>
        </p:txBody>
      </p:sp>
    </p:spTree>
    <p:extLst>
      <p:ext uri="{BB962C8B-B14F-4D97-AF65-F5344CB8AC3E}">
        <p14:creationId xmlns:p14="http://schemas.microsoft.com/office/powerpoint/2010/main" val="3257792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92C528-2464-4654-B884-EC3B7AD5CC72}"/>
              </a:ext>
            </a:extLst>
          </p:cNvPr>
          <p:cNvSpPr>
            <a:spLocks noGrp="1"/>
          </p:cNvSpPr>
          <p:nvPr>
            <p:ph type="dt" sz="half" idx="10"/>
          </p:nvPr>
        </p:nvSpPr>
        <p:spPr/>
        <p:txBody>
          <a:bodyPr/>
          <a:lstStyle/>
          <a:p>
            <a:fld id="{4F0F0F16-EA5A-4886-9113-C90923E7311F}" type="datetimeFigureOut">
              <a:rPr lang="en-PK" smtClean="0"/>
              <a:t>21/11/2019</a:t>
            </a:fld>
            <a:endParaRPr lang="en-PK"/>
          </a:p>
        </p:txBody>
      </p:sp>
      <p:sp>
        <p:nvSpPr>
          <p:cNvPr id="3" name="Footer Placeholder 2">
            <a:extLst>
              <a:ext uri="{FF2B5EF4-FFF2-40B4-BE49-F238E27FC236}">
                <a16:creationId xmlns:a16="http://schemas.microsoft.com/office/drawing/2014/main" id="{B3C078CA-D67E-47A7-B60F-8B397A37C337}"/>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BC48A87D-44E3-4AA3-8C73-0323FE963705}"/>
              </a:ext>
            </a:extLst>
          </p:cNvPr>
          <p:cNvSpPr>
            <a:spLocks noGrp="1"/>
          </p:cNvSpPr>
          <p:nvPr>
            <p:ph type="sldNum" sz="quarter" idx="12"/>
          </p:nvPr>
        </p:nvSpPr>
        <p:spPr/>
        <p:txBody>
          <a:bodyPr/>
          <a:lstStyle/>
          <a:p>
            <a:fld id="{42BA0C18-F486-4EF7-AD36-ACE34D99DD66}" type="slidenum">
              <a:rPr lang="en-PK" smtClean="0"/>
              <a:t>‹#›</a:t>
            </a:fld>
            <a:endParaRPr lang="en-PK"/>
          </a:p>
        </p:txBody>
      </p:sp>
    </p:spTree>
    <p:extLst>
      <p:ext uri="{BB962C8B-B14F-4D97-AF65-F5344CB8AC3E}">
        <p14:creationId xmlns:p14="http://schemas.microsoft.com/office/powerpoint/2010/main" val="3305376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30BD4-6C3A-40BF-BC92-A6744A1D5D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A9592DB2-48ED-4C50-B6B4-2585285A23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7E6B574D-0932-4B4C-8E1F-779C098FA5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4D0239-B686-4B9D-B72A-742B172765BC}"/>
              </a:ext>
            </a:extLst>
          </p:cNvPr>
          <p:cNvSpPr>
            <a:spLocks noGrp="1"/>
          </p:cNvSpPr>
          <p:nvPr>
            <p:ph type="dt" sz="half" idx="10"/>
          </p:nvPr>
        </p:nvSpPr>
        <p:spPr/>
        <p:txBody>
          <a:bodyPr/>
          <a:lstStyle/>
          <a:p>
            <a:fld id="{4F0F0F16-EA5A-4886-9113-C90923E7311F}" type="datetimeFigureOut">
              <a:rPr lang="en-PK" smtClean="0"/>
              <a:t>21/11/2019</a:t>
            </a:fld>
            <a:endParaRPr lang="en-PK"/>
          </a:p>
        </p:txBody>
      </p:sp>
      <p:sp>
        <p:nvSpPr>
          <p:cNvPr id="6" name="Footer Placeholder 5">
            <a:extLst>
              <a:ext uri="{FF2B5EF4-FFF2-40B4-BE49-F238E27FC236}">
                <a16:creationId xmlns:a16="http://schemas.microsoft.com/office/drawing/2014/main" id="{4CC033EF-0F49-4206-B921-67A05ADE2DA4}"/>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047AA976-B34A-4CDF-93D8-06192B9BDF60}"/>
              </a:ext>
            </a:extLst>
          </p:cNvPr>
          <p:cNvSpPr>
            <a:spLocks noGrp="1"/>
          </p:cNvSpPr>
          <p:nvPr>
            <p:ph type="sldNum" sz="quarter" idx="12"/>
          </p:nvPr>
        </p:nvSpPr>
        <p:spPr/>
        <p:txBody>
          <a:bodyPr/>
          <a:lstStyle/>
          <a:p>
            <a:fld id="{42BA0C18-F486-4EF7-AD36-ACE34D99DD66}" type="slidenum">
              <a:rPr lang="en-PK" smtClean="0"/>
              <a:t>‹#›</a:t>
            </a:fld>
            <a:endParaRPr lang="en-PK"/>
          </a:p>
        </p:txBody>
      </p:sp>
    </p:spTree>
    <p:extLst>
      <p:ext uri="{BB962C8B-B14F-4D97-AF65-F5344CB8AC3E}">
        <p14:creationId xmlns:p14="http://schemas.microsoft.com/office/powerpoint/2010/main" val="2147601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4995F-C841-4069-BCFE-CE78490A5E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B6AB45BE-0D42-4C13-AD5A-B4A8B491ED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B6C48E47-665F-4788-92CF-4ACE895376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557F11-2D37-4E19-8884-59F5C5352950}"/>
              </a:ext>
            </a:extLst>
          </p:cNvPr>
          <p:cNvSpPr>
            <a:spLocks noGrp="1"/>
          </p:cNvSpPr>
          <p:nvPr>
            <p:ph type="dt" sz="half" idx="10"/>
          </p:nvPr>
        </p:nvSpPr>
        <p:spPr/>
        <p:txBody>
          <a:bodyPr/>
          <a:lstStyle/>
          <a:p>
            <a:fld id="{4F0F0F16-EA5A-4886-9113-C90923E7311F}" type="datetimeFigureOut">
              <a:rPr lang="en-PK" smtClean="0"/>
              <a:t>21/11/2019</a:t>
            </a:fld>
            <a:endParaRPr lang="en-PK"/>
          </a:p>
        </p:txBody>
      </p:sp>
      <p:sp>
        <p:nvSpPr>
          <p:cNvPr id="6" name="Footer Placeholder 5">
            <a:extLst>
              <a:ext uri="{FF2B5EF4-FFF2-40B4-BE49-F238E27FC236}">
                <a16:creationId xmlns:a16="http://schemas.microsoft.com/office/drawing/2014/main" id="{F925D473-2C42-4439-A46B-3BE589B6270E}"/>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9F677445-D5FF-4EF0-8430-B318C9987B90}"/>
              </a:ext>
            </a:extLst>
          </p:cNvPr>
          <p:cNvSpPr>
            <a:spLocks noGrp="1"/>
          </p:cNvSpPr>
          <p:nvPr>
            <p:ph type="sldNum" sz="quarter" idx="12"/>
          </p:nvPr>
        </p:nvSpPr>
        <p:spPr/>
        <p:txBody>
          <a:bodyPr/>
          <a:lstStyle/>
          <a:p>
            <a:fld id="{42BA0C18-F486-4EF7-AD36-ACE34D99DD66}" type="slidenum">
              <a:rPr lang="en-PK" smtClean="0"/>
              <a:t>‹#›</a:t>
            </a:fld>
            <a:endParaRPr lang="en-PK"/>
          </a:p>
        </p:txBody>
      </p:sp>
    </p:spTree>
    <p:extLst>
      <p:ext uri="{BB962C8B-B14F-4D97-AF65-F5344CB8AC3E}">
        <p14:creationId xmlns:p14="http://schemas.microsoft.com/office/powerpoint/2010/main" val="2245844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5D35F6-3E58-4FD5-9441-F7F145F1DC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9FCABB40-4002-42BC-BD38-BAEF03836A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96F69763-2EE2-4D7B-AFCF-817C4CA54B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0F0F16-EA5A-4886-9113-C90923E7311F}" type="datetimeFigureOut">
              <a:rPr lang="en-PK" smtClean="0"/>
              <a:t>21/11/2019</a:t>
            </a:fld>
            <a:endParaRPr lang="en-PK"/>
          </a:p>
        </p:txBody>
      </p:sp>
      <p:sp>
        <p:nvSpPr>
          <p:cNvPr id="5" name="Footer Placeholder 4">
            <a:extLst>
              <a:ext uri="{FF2B5EF4-FFF2-40B4-BE49-F238E27FC236}">
                <a16:creationId xmlns:a16="http://schemas.microsoft.com/office/drawing/2014/main" id="{2BF5A6A1-58C5-4309-91EA-A06AB22B04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D8D40423-64C4-4328-BA29-95DEFFB20E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BA0C18-F486-4EF7-AD36-ACE34D99DD66}" type="slidenum">
              <a:rPr lang="en-PK" smtClean="0"/>
              <a:t>‹#›</a:t>
            </a:fld>
            <a:endParaRPr lang="en-PK"/>
          </a:p>
        </p:txBody>
      </p:sp>
    </p:spTree>
    <p:extLst>
      <p:ext uri="{BB962C8B-B14F-4D97-AF65-F5344CB8AC3E}">
        <p14:creationId xmlns:p14="http://schemas.microsoft.com/office/powerpoint/2010/main" val="32004695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towardsdatascience.com/understanding-auc-roc-curve-68b2303cc9c5" TargetMode="External"/><Relationship Id="rId2" Type="http://schemas.openxmlformats.org/officeDocument/2006/relationships/hyperlink" Target="https://medium.com/@narkhedesarang/understanding-confusion-matrix-a9ad42dcfd62"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E249-5FA9-48C8-B361-592A8652ADBA}"/>
              </a:ext>
            </a:extLst>
          </p:cNvPr>
          <p:cNvSpPr>
            <a:spLocks noGrp="1"/>
          </p:cNvSpPr>
          <p:nvPr>
            <p:ph type="ctrTitle"/>
          </p:nvPr>
        </p:nvSpPr>
        <p:spPr/>
        <p:txBody>
          <a:bodyPr>
            <a:normAutofit fontScale="90000"/>
          </a:bodyPr>
          <a:lstStyle/>
          <a:p>
            <a:r>
              <a:rPr lang="en-US" b="1" dirty="0"/>
              <a:t>Understanding Logistic Regression</a:t>
            </a:r>
            <a:br>
              <a:rPr lang="en-US" dirty="0"/>
            </a:br>
            <a:endParaRPr lang="en-PK" dirty="0"/>
          </a:p>
        </p:txBody>
      </p:sp>
      <p:sp>
        <p:nvSpPr>
          <p:cNvPr id="3" name="Subtitle 2">
            <a:extLst>
              <a:ext uri="{FF2B5EF4-FFF2-40B4-BE49-F238E27FC236}">
                <a16:creationId xmlns:a16="http://schemas.microsoft.com/office/drawing/2014/main" id="{BC7EAD75-1FAA-4B72-A4C2-5A0FD135454D}"/>
              </a:ext>
            </a:extLst>
          </p:cNvPr>
          <p:cNvSpPr>
            <a:spLocks noGrp="1"/>
          </p:cNvSpPr>
          <p:nvPr>
            <p:ph type="subTitle" idx="1"/>
          </p:nvPr>
        </p:nvSpPr>
        <p:spPr/>
        <p:txBody>
          <a:bodyPr/>
          <a:lstStyle/>
          <a:p>
            <a:r>
              <a:rPr lang="en-US" dirty="0"/>
              <a:t>Maryam Bashir</a:t>
            </a:r>
          </a:p>
          <a:p>
            <a:r>
              <a:rPr lang="en-US" dirty="0"/>
              <a:t>PhD Scholar</a:t>
            </a:r>
          </a:p>
          <a:p>
            <a:r>
              <a:rPr lang="en-US" dirty="0"/>
              <a:t>Data Science</a:t>
            </a:r>
            <a:endParaRPr lang="en-PK" dirty="0"/>
          </a:p>
        </p:txBody>
      </p:sp>
    </p:spTree>
    <p:extLst>
      <p:ext uri="{BB962C8B-B14F-4D97-AF65-F5344CB8AC3E}">
        <p14:creationId xmlns:p14="http://schemas.microsoft.com/office/powerpoint/2010/main" val="2998570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07AEB-A4FA-4019-8200-7D3AC97F68E6}"/>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89B2DB91-AD18-46FC-B381-EEF2B1F3B517}"/>
              </a:ext>
            </a:extLst>
          </p:cNvPr>
          <p:cNvSpPr>
            <a:spLocks noGrp="1"/>
          </p:cNvSpPr>
          <p:nvPr>
            <p:ph idx="1"/>
          </p:nvPr>
        </p:nvSpPr>
        <p:spPr/>
        <p:txBody>
          <a:bodyPr/>
          <a:lstStyle/>
          <a:p>
            <a:r>
              <a:rPr lang="en-US" dirty="0"/>
              <a:t>And if we plot it, the graph will be </a:t>
            </a:r>
            <a:r>
              <a:rPr lang="en-US" b="1" i="1" dirty="0"/>
              <a:t>S</a:t>
            </a:r>
            <a:r>
              <a:rPr lang="en-US" dirty="0"/>
              <a:t> curve,</a:t>
            </a:r>
            <a:endParaRPr lang="en-PK" dirty="0"/>
          </a:p>
        </p:txBody>
      </p:sp>
    </p:spTree>
    <p:extLst>
      <p:ext uri="{BB962C8B-B14F-4D97-AF65-F5344CB8AC3E}">
        <p14:creationId xmlns:p14="http://schemas.microsoft.com/office/powerpoint/2010/main" val="155124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9EF62-39B7-43D1-913B-47E0B073B357}"/>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02C89F9E-F3C6-46F4-8717-6A40B0BD1B8A}"/>
              </a:ext>
            </a:extLst>
          </p:cNvPr>
          <p:cNvSpPr>
            <a:spLocks noGrp="1"/>
          </p:cNvSpPr>
          <p:nvPr>
            <p:ph idx="1"/>
          </p:nvPr>
        </p:nvSpPr>
        <p:spPr/>
        <p:txBody>
          <a:bodyPr/>
          <a:lstStyle/>
          <a:p>
            <a:r>
              <a:rPr lang="en-US" dirty="0"/>
              <a:t>Let’s consider </a:t>
            </a:r>
            <a:r>
              <a:rPr lang="en-US" b="1" i="1" dirty="0"/>
              <a:t>t</a:t>
            </a:r>
            <a:r>
              <a:rPr lang="en-US" dirty="0"/>
              <a:t> as linear function in a univariate regression model.</a:t>
            </a:r>
            <a:endParaRPr lang="en-PK" dirty="0"/>
          </a:p>
        </p:txBody>
      </p:sp>
    </p:spTree>
    <p:extLst>
      <p:ext uri="{BB962C8B-B14F-4D97-AF65-F5344CB8AC3E}">
        <p14:creationId xmlns:p14="http://schemas.microsoft.com/office/powerpoint/2010/main" val="4056610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A79AA-CD32-4BA4-A044-77E75D77D243}"/>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FF332F7F-70C8-4C1D-9906-260C2E6D4841}"/>
              </a:ext>
            </a:extLst>
          </p:cNvPr>
          <p:cNvSpPr>
            <a:spLocks noGrp="1"/>
          </p:cNvSpPr>
          <p:nvPr>
            <p:ph idx="1"/>
          </p:nvPr>
        </p:nvSpPr>
        <p:spPr/>
        <p:txBody>
          <a:bodyPr/>
          <a:lstStyle/>
          <a:p>
            <a:r>
              <a:rPr lang="en-US" dirty="0"/>
              <a:t>Now, when logistic regression model come across an outlier, it will take care of it.</a:t>
            </a:r>
          </a:p>
          <a:p>
            <a:endParaRPr lang="en-US" dirty="0">
              <a:effectLst/>
            </a:endParaRPr>
          </a:p>
          <a:p>
            <a:r>
              <a:rPr lang="en-US" dirty="0"/>
              <a:t>But sometime it will shift its y axis to left or right depending on outliers positions.</a:t>
            </a:r>
            <a:br>
              <a:rPr lang="en-US" dirty="0">
                <a:effectLst/>
              </a:rPr>
            </a:br>
            <a:endParaRPr lang="en-PK" dirty="0"/>
          </a:p>
        </p:txBody>
      </p:sp>
    </p:spTree>
    <p:extLst>
      <p:ext uri="{BB962C8B-B14F-4D97-AF65-F5344CB8AC3E}">
        <p14:creationId xmlns:p14="http://schemas.microsoft.com/office/powerpoint/2010/main" val="1462950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8BC7F-922B-4A76-AF62-520236B08557}"/>
              </a:ext>
            </a:extLst>
          </p:cNvPr>
          <p:cNvSpPr>
            <a:spLocks noGrp="1"/>
          </p:cNvSpPr>
          <p:nvPr>
            <p:ph type="title"/>
          </p:nvPr>
        </p:nvSpPr>
        <p:spPr/>
        <p:txBody>
          <a:bodyPr/>
          <a:lstStyle/>
          <a:p>
            <a:r>
              <a:rPr lang="en-US" b="1" dirty="0"/>
              <a:t>What is Decision Boundary?</a:t>
            </a:r>
            <a:endParaRPr lang="en-PK" dirty="0"/>
          </a:p>
        </p:txBody>
      </p:sp>
      <p:sp>
        <p:nvSpPr>
          <p:cNvPr id="3" name="Content Placeholder 2">
            <a:extLst>
              <a:ext uri="{FF2B5EF4-FFF2-40B4-BE49-F238E27FC236}">
                <a16:creationId xmlns:a16="http://schemas.microsoft.com/office/drawing/2014/main" id="{DFF935E7-352F-4980-853B-F288CBBEFC37}"/>
              </a:ext>
            </a:extLst>
          </p:cNvPr>
          <p:cNvSpPr>
            <a:spLocks noGrp="1"/>
          </p:cNvSpPr>
          <p:nvPr>
            <p:ph idx="1"/>
          </p:nvPr>
        </p:nvSpPr>
        <p:spPr/>
        <p:txBody>
          <a:bodyPr/>
          <a:lstStyle/>
          <a:p>
            <a:r>
              <a:rPr lang="en-US" dirty="0"/>
              <a:t>Decision boundary helps to differentiate probabilities into positive class and negative class.</a:t>
            </a:r>
          </a:p>
          <a:p>
            <a:r>
              <a:rPr lang="en-US" dirty="0"/>
              <a:t>Linear Decision Boundary</a:t>
            </a:r>
          </a:p>
          <a:p>
            <a:endParaRPr lang="en-PK" dirty="0"/>
          </a:p>
        </p:txBody>
      </p:sp>
      <p:pic>
        <p:nvPicPr>
          <p:cNvPr id="4" name="Picture 3">
            <a:extLst>
              <a:ext uri="{FF2B5EF4-FFF2-40B4-BE49-F238E27FC236}">
                <a16:creationId xmlns:a16="http://schemas.microsoft.com/office/drawing/2014/main" id="{207B84F1-F1B8-435C-8EB2-63C91FFA9751}"/>
              </a:ext>
            </a:extLst>
          </p:cNvPr>
          <p:cNvPicPr>
            <a:picLocks noChangeAspect="1"/>
          </p:cNvPicPr>
          <p:nvPr/>
        </p:nvPicPr>
        <p:blipFill rotWithShape="1">
          <a:blip r:embed="rId2"/>
          <a:srcRect l="25362" t="14016" r="28059" b="5303"/>
          <a:stretch/>
        </p:blipFill>
        <p:spPr>
          <a:xfrm>
            <a:off x="3501190" y="3429000"/>
            <a:ext cx="3477126" cy="3386167"/>
          </a:xfrm>
          <a:prstGeom prst="rect">
            <a:avLst/>
          </a:prstGeom>
        </p:spPr>
      </p:pic>
    </p:spTree>
    <p:extLst>
      <p:ext uri="{BB962C8B-B14F-4D97-AF65-F5344CB8AC3E}">
        <p14:creationId xmlns:p14="http://schemas.microsoft.com/office/powerpoint/2010/main" val="1245200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B4333-D966-43B6-B12C-BF3ED80C8961}"/>
              </a:ext>
            </a:extLst>
          </p:cNvPr>
          <p:cNvSpPr>
            <a:spLocks noGrp="1"/>
          </p:cNvSpPr>
          <p:nvPr>
            <p:ph type="title"/>
          </p:nvPr>
        </p:nvSpPr>
        <p:spPr/>
        <p:txBody>
          <a:bodyPr/>
          <a:lstStyle/>
          <a:p>
            <a:r>
              <a:rPr lang="en-US" dirty="0"/>
              <a:t>Non Linear Decision Boundary</a:t>
            </a:r>
            <a:endParaRPr lang="en-PK" dirty="0"/>
          </a:p>
        </p:txBody>
      </p:sp>
      <p:pic>
        <p:nvPicPr>
          <p:cNvPr id="4" name="Content Placeholder 3">
            <a:extLst>
              <a:ext uri="{FF2B5EF4-FFF2-40B4-BE49-F238E27FC236}">
                <a16:creationId xmlns:a16="http://schemas.microsoft.com/office/drawing/2014/main" id="{F7A8B839-D0A7-412D-B379-D22A60F38F1F}"/>
              </a:ext>
            </a:extLst>
          </p:cNvPr>
          <p:cNvPicPr>
            <a:picLocks noGrp="1" noChangeAspect="1"/>
          </p:cNvPicPr>
          <p:nvPr>
            <p:ph idx="1"/>
          </p:nvPr>
        </p:nvPicPr>
        <p:blipFill rotWithShape="1">
          <a:blip r:embed="rId2"/>
          <a:srcRect l="30775" t="13621" r="31915" b="5640"/>
          <a:stretch/>
        </p:blipFill>
        <p:spPr>
          <a:xfrm>
            <a:off x="4102769" y="1896411"/>
            <a:ext cx="3777916" cy="4596464"/>
          </a:xfrm>
          <a:prstGeom prst="rect">
            <a:avLst/>
          </a:prstGeom>
        </p:spPr>
      </p:pic>
    </p:spTree>
    <p:extLst>
      <p:ext uri="{BB962C8B-B14F-4D97-AF65-F5344CB8AC3E}">
        <p14:creationId xmlns:p14="http://schemas.microsoft.com/office/powerpoint/2010/main" val="9555318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8F68E-3DC4-4726-85B5-7677ACA68AF6}"/>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12D18C97-7FD5-4E08-81BC-F63B680DB92E}"/>
              </a:ext>
            </a:extLst>
          </p:cNvPr>
          <p:cNvSpPr>
            <a:spLocks noGrp="1"/>
          </p:cNvSpPr>
          <p:nvPr>
            <p:ph idx="1"/>
          </p:nvPr>
        </p:nvSpPr>
        <p:spPr/>
        <p:txBody>
          <a:bodyPr/>
          <a:lstStyle/>
          <a:p>
            <a:r>
              <a:rPr lang="en-US" b="1" dirty="0"/>
              <a:t>How to check performance?</a:t>
            </a:r>
            <a:endParaRPr lang="en-US" dirty="0"/>
          </a:p>
          <a:p>
            <a:r>
              <a:rPr lang="en-US" dirty="0"/>
              <a:t>To check the performance, we can use confusion matrix and AUC - ROC Curve. To know what it is, </a:t>
            </a:r>
            <a:r>
              <a:rPr lang="en-US"/>
              <a:t>check these </a:t>
            </a:r>
            <a:r>
              <a:rPr lang="en-US" dirty="0"/>
              <a:t>article about </a:t>
            </a:r>
            <a:r>
              <a:rPr lang="en-US" dirty="0">
                <a:hlinkClick r:id="rId2"/>
              </a:rPr>
              <a:t>confusion matrix</a:t>
            </a:r>
            <a:r>
              <a:rPr lang="en-US" dirty="0"/>
              <a:t> and </a:t>
            </a:r>
            <a:r>
              <a:rPr lang="en-US" dirty="0">
                <a:hlinkClick r:id="rId3"/>
              </a:rPr>
              <a:t>AUC - ROC Curve</a:t>
            </a:r>
            <a:r>
              <a:rPr lang="en-US" dirty="0"/>
              <a:t>.</a:t>
            </a:r>
          </a:p>
          <a:p>
            <a:endParaRPr lang="en-PK" dirty="0"/>
          </a:p>
        </p:txBody>
      </p:sp>
    </p:spTree>
    <p:extLst>
      <p:ext uri="{BB962C8B-B14F-4D97-AF65-F5344CB8AC3E}">
        <p14:creationId xmlns:p14="http://schemas.microsoft.com/office/powerpoint/2010/main" val="1896063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37D4A-3148-4D65-A63E-AD4A8D756943}"/>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46F82080-36D8-48AB-954D-2A51592D033D}"/>
              </a:ext>
            </a:extLst>
          </p:cNvPr>
          <p:cNvSpPr>
            <a:spLocks noGrp="1"/>
          </p:cNvSpPr>
          <p:nvPr>
            <p:ph idx="1"/>
          </p:nvPr>
        </p:nvSpPr>
        <p:spPr/>
        <p:txBody>
          <a:bodyPr/>
          <a:lstStyle/>
          <a:p>
            <a:r>
              <a:rPr lang="en-US" dirty="0"/>
              <a:t>Logistic Regression is one of the basic and popular algorithm to solve a classification problem. It is named as ‘Logistic Regression’, because it’s underlying technique is quite the same as Linear Regression. The term “Logistic” is taken from the </a:t>
            </a:r>
            <a:r>
              <a:rPr lang="en-US" b="1" dirty="0"/>
              <a:t>Logit function</a:t>
            </a:r>
            <a:r>
              <a:rPr lang="en-US" dirty="0"/>
              <a:t> that is used in this method of classification.</a:t>
            </a:r>
            <a:endParaRPr lang="en-PK" dirty="0"/>
          </a:p>
        </p:txBody>
      </p:sp>
    </p:spTree>
    <p:extLst>
      <p:ext uri="{BB962C8B-B14F-4D97-AF65-F5344CB8AC3E}">
        <p14:creationId xmlns:p14="http://schemas.microsoft.com/office/powerpoint/2010/main" val="611461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61B79-A6CF-4733-8090-6D2A9C8BADD8}"/>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60251BA0-BB95-4417-B616-D99D12A1ECC6}"/>
              </a:ext>
            </a:extLst>
          </p:cNvPr>
          <p:cNvSpPr>
            <a:spLocks noGrp="1"/>
          </p:cNvSpPr>
          <p:nvPr>
            <p:ph idx="1"/>
          </p:nvPr>
        </p:nvSpPr>
        <p:spPr/>
        <p:txBody>
          <a:bodyPr/>
          <a:lstStyle/>
          <a:p>
            <a:r>
              <a:rPr lang="en-US" dirty="0"/>
              <a:t>1. What is Classification problem?</a:t>
            </a:r>
          </a:p>
          <a:p>
            <a:r>
              <a:rPr lang="en-US" dirty="0"/>
              <a:t>2. Why not use Linear Regression?</a:t>
            </a:r>
          </a:p>
          <a:p>
            <a:r>
              <a:rPr lang="en-US" dirty="0"/>
              <a:t>3. Logistic Regression Algorithm?</a:t>
            </a:r>
          </a:p>
          <a:p>
            <a:r>
              <a:rPr lang="en-US" dirty="0"/>
              <a:t>4. What is Decision Boundary?</a:t>
            </a:r>
          </a:p>
          <a:p>
            <a:r>
              <a:rPr lang="en-US" dirty="0"/>
              <a:t>5. How to check model performance?</a:t>
            </a:r>
          </a:p>
          <a:p>
            <a:endParaRPr lang="en-PK" dirty="0"/>
          </a:p>
        </p:txBody>
      </p:sp>
    </p:spTree>
    <p:extLst>
      <p:ext uri="{BB962C8B-B14F-4D97-AF65-F5344CB8AC3E}">
        <p14:creationId xmlns:p14="http://schemas.microsoft.com/office/powerpoint/2010/main" val="3815471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C2154-33D5-43C5-B819-A6D4C60E7018}"/>
              </a:ext>
            </a:extLst>
          </p:cNvPr>
          <p:cNvSpPr>
            <a:spLocks noGrp="1"/>
          </p:cNvSpPr>
          <p:nvPr>
            <p:ph type="title"/>
          </p:nvPr>
        </p:nvSpPr>
        <p:spPr/>
        <p:txBody>
          <a:bodyPr/>
          <a:lstStyle/>
          <a:p>
            <a:r>
              <a:rPr lang="en-US" b="1" dirty="0"/>
              <a:t>What is a Classification Problem?</a:t>
            </a:r>
            <a:endParaRPr lang="en-PK" dirty="0"/>
          </a:p>
        </p:txBody>
      </p:sp>
      <p:sp>
        <p:nvSpPr>
          <p:cNvPr id="3" name="Content Placeholder 2">
            <a:extLst>
              <a:ext uri="{FF2B5EF4-FFF2-40B4-BE49-F238E27FC236}">
                <a16:creationId xmlns:a16="http://schemas.microsoft.com/office/drawing/2014/main" id="{EAFDC7DC-40AF-4A0D-B6CA-508126998287}"/>
              </a:ext>
            </a:extLst>
          </p:cNvPr>
          <p:cNvSpPr>
            <a:spLocks noGrp="1"/>
          </p:cNvSpPr>
          <p:nvPr>
            <p:ph idx="1"/>
          </p:nvPr>
        </p:nvSpPr>
        <p:spPr/>
        <p:txBody>
          <a:bodyPr/>
          <a:lstStyle/>
          <a:p>
            <a:pPr marL="0" indent="0">
              <a:buNone/>
            </a:pPr>
            <a:r>
              <a:rPr lang="en-US" dirty="0"/>
              <a:t>We identify problem as classification problem when independent variables are continuous in nature and dependent variable is in categorical form i.e. in classes like positive class and negative class. The real life example of classification example would be, to categorize the mail as spam or not spam, to categorize the tumor as malignant or benign and to categorize the transaction as fraudulent or genuine. All these problem’s answers are in categorical form i.e. Yes or No. and that is why they are two class classification problems.</a:t>
            </a:r>
          </a:p>
          <a:p>
            <a:endParaRPr lang="en-PK" dirty="0"/>
          </a:p>
        </p:txBody>
      </p:sp>
    </p:spTree>
    <p:extLst>
      <p:ext uri="{BB962C8B-B14F-4D97-AF65-F5344CB8AC3E}">
        <p14:creationId xmlns:p14="http://schemas.microsoft.com/office/powerpoint/2010/main" val="4177315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250AF-2D22-44F9-B32C-BAE21E299B9B}"/>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07840123-B66A-4570-91E9-8B896DF2F096}"/>
              </a:ext>
            </a:extLst>
          </p:cNvPr>
          <p:cNvSpPr>
            <a:spLocks noGrp="1"/>
          </p:cNvSpPr>
          <p:nvPr>
            <p:ph idx="1"/>
          </p:nvPr>
        </p:nvSpPr>
        <p:spPr/>
        <p:txBody>
          <a:bodyPr/>
          <a:lstStyle/>
          <a:p>
            <a:r>
              <a:rPr lang="en-US" dirty="0"/>
              <a:t>Although, sometime we come across more than 2 classes and still it is a classification problem. These types of problems are known as multi class classification problems.</a:t>
            </a:r>
            <a:endParaRPr lang="en-PK" dirty="0"/>
          </a:p>
        </p:txBody>
      </p:sp>
    </p:spTree>
    <p:extLst>
      <p:ext uri="{BB962C8B-B14F-4D97-AF65-F5344CB8AC3E}">
        <p14:creationId xmlns:p14="http://schemas.microsoft.com/office/powerpoint/2010/main" val="2342303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CBC19-C171-4D83-A6DE-3CE6ACCC96F7}"/>
              </a:ext>
            </a:extLst>
          </p:cNvPr>
          <p:cNvSpPr>
            <a:spLocks noGrp="1"/>
          </p:cNvSpPr>
          <p:nvPr>
            <p:ph type="title"/>
          </p:nvPr>
        </p:nvSpPr>
        <p:spPr/>
        <p:txBody>
          <a:bodyPr/>
          <a:lstStyle/>
          <a:p>
            <a:r>
              <a:rPr lang="en-US" b="1" dirty="0"/>
              <a:t>Why not use Linear Regression?</a:t>
            </a:r>
            <a:endParaRPr lang="en-PK" dirty="0"/>
          </a:p>
        </p:txBody>
      </p:sp>
      <p:sp>
        <p:nvSpPr>
          <p:cNvPr id="3" name="Content Placeholder 2">
            <a:extLst>
              <a:ext uri="{FF2B5EF4-FFF2-40B4-BE49-F238E27FC236}">
                <a16:creationId xmlns:a16="http://schemas.microsoft.com/office/drawing/2014/main" id="{E2FFB35F-F5ED-4DEA-8486-F2142FC01458}"/>
              </a:ext>
            </a:extLst>
          </p:cNvPr>
          <p:cNvSpPr>
            <a:spLocks noGrp="1"/>
          </p:cNvSpPr>
          <p:nvPr>
            <p:ph idx="1"/>
          </p:nvPr>
        </p:nvSpPr>
        <p:spPr/>
        <p:txBody>
          <a:bodyPr/>
          <a:lstStyle/>
          <a:p>
            <a:r>
              <a:rPr lang="en-US" dirty="0"/>
              <a:t>Suppose we have a data of tumor size vs its malignancy. As it is a classification problem, if we plot, we can see, all the values will lie on </a:t>
            </a:r>
            <a:r>
              <a:rPr lang="en-US" b="1" dirty="0"/>
              <a:t>0</a:t>
            </a:r>
            <a:r>
              <a:rPr lang="en-US" dirty="0"/>
              <a:t> and </a:t>
            </a:r>
            <a:r>
              <a:rPr lang="en-US" b="1" dirty="0"/>
              <a:t>1</a:t>
            </a:r>
            <a:r>
              <a:rPr lang="en-US" dirty="0"/>
              <a:t>. And if we fit best found regression line, by assuming the threshold at 0.5, we can do line pretty reasonable job.</a:t>
            </a:r>
          </a:p>
          <a:p>
            <a:endParaRPr lang="en-PK" dirty="0"/>
          </a:p>
        </p:txBody>
      </p:sp>
    </p:spTree>
    <p:extLst>
      <p:ext uri="{BB962C8B-B14F-4D97-AF65-F5344CB8AC3E}">
        <p14:creationId xmlns:p14="http://schemas.microsoft.com/office/powerpoint/2010/main" val="2734314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8A6F7-FB27-4398-A8E5-4238A3398976}"/>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1E93D4DB-B65A-4F5C-8E94-8EE96E78AED6}"/>
              </a:ext>
            </a:extLst>
          </p:cNvPr>
          <p:cNvSpPr>
            <a:spLocks noGrp="1"/>
          </p:cNvSpPr>
          <p:nvPr>
            <p:ph idx="1"/>
          </p:nvPr>
        </p:nvSpPr>
        <p:spPr/>
        <p:txBody>
          <a:bodyPr/>
          <a:lstStyle/>
          <a:p>
            <a:r>
              <a:rPr lang="en-US" dirty="0"/>
              <a:t>We can decide the point on the x axis from where all the values lie to its left side are considered as negative class and all the values lie to its right side are positive class.</a:t>
            </a:r>
          </a:p>
          <a:p>
            <a:r>
              <a:rPr lang="en-US" dirty="0"/>
              <a:t>But what if there is an outlier in the data. Things would get pretty messy. For example, for 0.5 threshold,</a:t>
            </a:r>
            <a:endParaRPr lang="en-PK" dirty="0"/>
          </a:p>
        </p:txBody>
      </p:sp>
    </p:spTree>
    <p:extLst>
      <p:ext uri="{BB962C8B-B14F-4D97-AF65-F5344CB8AC3E}">
        <p14:creationId xmlns:p14="http://schemas.microsoft.com/office/powerpoint/2010/main" val="4016058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9DE42-08AC-4D92-899B-A77BECBFF026}"/>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519BD18B-D84A-4757-887C-38A2F635A564}"/>
              </a:ext>
            </a:extLst>
          </p:cNvPr>
          <p:cNvSpPr>
            <a:spLocks noGrp="1"/>
          </p:cNvSpPr>
          <p:nvPr>
            <p:ph idx="1"/>
          </p:nvPr>
        </p:nvSpPr>
        <p:spPr/>
        <p:txBody>
          <a:bodyPr/>
          <a:lstStyle/>
          <a:p>
            <a:r>
              <a:rPr lang="en-US" dirty="0"/>
              <a:t>If we fit best found regression line, it still won’t be enough to decide any point by which we can differentiate classes. It will put some positive class examples into negative class. The green dotted line (Decision Boundary) is dividing malignant tumors from benign tumors but the line should have been at a yellow line which is clearly dividing the positive and negative examples. So just a single outlier is disturbing the whole linear regression predictions. And that is where logistic regression comes into a picture.</a:t>
            </a:r>
            <a:endParaRPr lang="en-PK" dirty="0"/>
          </a:p>
        </p:txBody>
      </p:sp>
    </p:spTree>
    <p:extLst>
      <p:ext uri="{BB962C8B-B14F-4D97-AF65-F5344CB8AC3E}">
        <p14:creationId xmlns:p14="http://schemas.microsoft.com/office/powerpoint/2010/main" val="3356016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CB1E-FE41-4A71-B712-F32A43040584}"/>
              </a:ext>
            </a:extLst>
          </p:cNvPr>
          <p:cNvSpPr>
            <a:spLocks noGrp="1"/>
          </p:cNvSpPr>
          <p:nvPr>
            <p:ph type="title"/>
          </p:nvPr>
        </p:nvSpPr>
        <p:spPr/>
        <p:txBody>
          <a:bodyPr/>
          <a:lstStyle/>
          <a:p>
            <a:r>
              <a:rPr lang="en-US" b="1" dirty="0"/>
              <a:t>Logistic Regression Algorithm</a:t>
            </a:r>
            <a:endParaRPr lang="en-PK" dirty="0"/>
          </a:p>
        </p:txBody>
      </p:sp>
      <p:sp>
        <p:nvSpPr>
          <p:cNvPr id="3" name="Content Placeholder 2">
            <a:extLst>
              <a:ext uri="{FF2B5EF4-FFF2-40B4-BE49-F238E27FC236}">
                <a16:creationId xmlns:a16="http://schemas.microsoft.com/office/drawing/2014/main" id="{26DFFFFD-E904-4F42-AEA2-2CB14055AC69}"/>
              </a:ext>
            </a:extLst>
          </p:cNvPr>
          <p:cNvSpPr>
            <a:spLocks noGrp="1"/>
          </p:cNvSpPr>
          <p:nvPr>
            <p:ph idx="1"/>
          </p:nvPr>
        </p:nvSpPr>
        <p:spPr/>
        <p:txBody>
          <a:bodyPr/>
          <a:lstStyle/>
          <a:p>
            <a:r>
              <a:rPr lang="en-US" dirty="0"/>
              <a:t>As discussed earlier, to deal with outliers, Logistic Regression uses Sigmoid function.</a:t>
            </a:r>
          </a:p>
          <a:p>
            <a:r>
              <a:rPr lang="en-US" dirty="0"/>
              <a:t>An explanation of logistic regression can begin with an explanation of the standard logistic function. The logistic function is a Sigmoid function, which takes any real value between zero and one. It is defined as</a:t>
            </a:r>
          </a:p>
          <a:p>
            <a:endParaRPr lang="en-PK" dirty="0"/>
          </a:p>
        </p:txBody>
      </p:sp>
    </p:spTree>
    <p:extLst>
      <p:ext uri="{BB962C8B-B14F-4D97-AF65-F5344CB8AC3E}">
        <p14:creationId xmlns:p14="http://schemas.microsoft.com/office/powerpoint/2010/main" val="25925212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559</Words>
  <Application>Microsoft Office PowerPoint</Application>
  <PresentationFormat>Widescreen</PresentationFormat>
  <Paragraphs>32</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Understanding Logistic Regression </vt:lpstr>
      <vt:lpstr>PowerPoint Presentation</vt:lpstr>
      <vt:lpstr>PowerPoint Presentation</vt:lpstr>
      <vt:lpstr>What is a Classification Problem?</vt:lpstr>
      <vt:lpstr>PowerPoint Presentation</vt:lpstr>
      <vt:lpstr>Why not use Linear Regression?</vt:lpstr>
      <vt:lpstr>PowerPoint Presentation</vt:lpstr>
      <vt:lpstr>PowerPoint Presentation</vt:lpstr>
      <vt:lpstr>Logistic Regression Algorithm</vt:lpstr>
      <vt:lpstr>PowerPoint Presentation</vt:lpstr>
      <vt:lpstr>PowerPoint Presentation</vt:lpstr>
      <vt:lpstr>PowerPoint Presentation</vt:lpstr>
      <vt:lpstr>What is Decision Boundary?</vt:lpstr>
      <vt:lpstr>Non Linear Decision Boundary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Logistic Regression </dc:title>
  <dc:creator>Maryam Bashir</dc:creator>
  <cp:lastModifiedBy>Maryam Bashir</cp:lastModifiedBy>
  <cp:revision>5</cp:revision>
  <dcterms:created xsi:type="dcterms:W3CDTF">2019-11-21T16:39:00Z</dcterms:created>
  <dcterms:modified xsi:type="dcterms:W3CDTF">2019-11-21T16:52:11Z</dcterms:modified>
</cp:coreProperties>
</file>