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1" r:id="rId3"/>
    <p:sldId id="262" r:id="rId4"/>
    <p:sldId id="263" r:id="rId5"/>
    <p:sldId id="264" r:id="rId6"/>
    <p:sldId id="265" r:id="rId7"/>
    <p:sldId id="266" r:id="rId8"/>
    <p:sldId id="267" r:id="rId9"/>
    <p:sldId id="268" r:id="rId10"/>
    <p:sldId id="269" r:id="rId11"/>
    <p:sldId id="257" r:id="rId12"/>
    <p:sldId id="260"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BD5293-B165-4995-918A-11CA4EB93EDE}" type="datetimeFigureOut">
              <a:rPr lang="en-US" smtClean="0"/>
              <a:t>11/28/2019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C8B5B-8842-49C0-BA00-CC9996E01507}"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19D62E-2295-46C4-808E-19A073650A70}" type="datetimeFigureOut">
              <a:rPr lang="en-US" smtClean="0"/>
              <a:t>11/28/2019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FE47C-3569-4EF3-88B6-D466BC838B58}"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CFE47C-3569-4EF3-88B6-D466BC838B58}"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C4E421-3206-4323-8F9C-EB602503EE2E}"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29C4F-3173-4C5B-9C2A-A42C1B38B015}"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1CFD4-D98B-4917-B4FD-667D2ED370F2}"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80B70-672D-4526-92B4-C141B4E1C7FC}"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FCB3D-C761-45ED-8BEC-2FB98C7C3B14}"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9773AC-B9F1-4F88-9336-70192BCA571D}" type="datetime1">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13213F-5800-4674-B467-4316CB3AE82B}" type="datetime1">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80BD7-5036-4480-BC8C-E189A6B67036}" type="datetime1">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31FC7-A98A-4455-9AC2-1B01CBD54550}" type="datetime1">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5CBE70-BFE6-4F4F-97FC-6A4C70337D89}" type="datetime1">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C1C0FE-86A0-468E-BABE-FC80DDCE3181}" type="datetime1">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9C434-C753-4112-8392-6206CD13B3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BB57B-AF3E-4E53-8D8D-8237AA6CABE6}" type="datetime1">
              <a:rPr lang="en-US" smtClean="0"/>
              <a:t>11/28/2019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9C434-C753-4112-8392-6206CD13B3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CROWDSOURING , KIGGLE MODEL AND INTRO TO FEATURE SELECTION </a:t>
            </a:r>
            <a:br>
              <a:rPr lang="en-US" dirty="0" smtClean="0"/>
            </a:b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Sanan</a:t>
            </a:r>
            <a:r>
              <a:rPr lang="en-US" dirty="0" smtClean="0"/>
              <a:t> shah</a:t>
            </a:r>
            <a:endParaRPr lang="en-US" dirty="0"/>
          </a:p>
        </p:txBody>
      </p:sp>
      <p:sp>
        <p:nvSpPr>
          <p:cNvPr id="4" name="Date Placeholder 3"/>
          <p:cNvSpPr>
            <a:spLocks noGrp="1"/>
          </p:cNvSpPr>
          <p:nvPr>
            <p:ph type="dt" sz="half" idx="10"/>
          </p:nvPr>
        </p:nvSpPr>
        <p:spPr/>
        <p:txBody>
          <a:bodyPr/>
          <a:lstStyle/>
          <a:p>
            <a:fld id="{E1D291C2-9E91-488D-89C4-454A4DE1A36B}"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Kaggle competitions work</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The competition host prepares the data and a description of the problem.</a:t>
            </a:r>
          </a:p>
          <a:p>
            <a:r>
              <a:rPr lang="en-US" dirty="0" smtClean="0"/>
              <a:t>Participants experiment with different techniques and compete against each other to produce the best models. Work is shared publicly through Kaggle Kernels to achieve a better benchmark and to inspire new ideas. Submissions can be made through Kaggle Kernels, through manual upload or using the Kaggle API. For most competitions, submissions are scored immediately (based on their predictive accuracy relative to a hidden solution file) and summarized on a live </a:t>
            </a:r>
            <a:r>
              <a:rPr lang="en-US" dirty="0" smtClean="0"/>
              <a:t>leader board.</a:t>
            </a:r>
            <a:endParaRPr lang="en-US" dirty="0" smtClean="0"/>
          </a:p>
          <a:p>
            <a:r>
              <a:rPr lang="en-US" dirty="0" smtClean="0"/>
              <a:t>After the deadline passes, the competition host pays the prize money in exchange for "a </a:t>
            </a:r>
            <a:r>
              <a:rPr lang="en-US" dirty="0" smtClean="0"/>
              <a:t>worldwide.</a:t>
            </a:r>
            <a:endParaRPr lang="en-US" dirty="0" smtClean="0"/>
          </a:p>
          <a:p>
            <a:endParaRPr lang="en-US" dirty="0"/>
          </a:p>
        </p:txBody>
      </p:sp>
      <p:sp>
        <p:nvSpPr>
          <p:cNvPr id="4" name="Date Placeholder 3"/>
          <p:cNvSpPr>
            <a:spLocks noGrp="1"/>
          </p:cNvSpPr>
          <p:nvPr>
            <p:ph type="dt" sz="half" idx="10"/>
          </p:nvPr>
        </p:nvSpPr>
        <p:spPr/>
        <p:txBody>
          <a:bodyPr/>
          <a:lstStyle/>
          <a:p>
            <a:fld id="{EAD80B70-672D-4526-92B4-C141B4E1C7FC}"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smtClean="0"/>
              <a:t>is feature selection?</a:t>
            </a:r>
            <a:r>
              <a:rPr lang="en-US" dirty="0" smtClean="0"/>
              <a:t/>
            </a:r>
            <a:br>
              <a:rPr lang="en-US" dirty="0" smtClean="0"/>
            </a:br>
            <a:endParaRPr lang="en-US" dirty="0"/>
          </a:p>
        </p:txBody>
      </p:sp>
      <p:sp>
        <p:nvSpPr>
          <p:cNvPr id="3" name="Content Placeholder 2"/>
          <p:cNvSpPr>
            <a:spLocks noGrp="1"/>
          </p:cNvSpPr>
          <p:nvPr>
            <p:ph idx="1"/>
          </p:nvPr>
        </p:nvSpPr>
        <p:spPr>
          <a:xfrm>
            <a:off x="304800" y="1676400"/>
            <a:ext cx="8229600" cy="4525963"/>
          </a:xfrm>
        </p:spPr>
        <p:txBody>
          <a:bodyPr>
            <a:normAutofit/>
          </a:bodyPr>
          <a:lstStyle/>
          <a:p>
            <a:r>
              <a:rPr lang="en-US" dirty="0" smtClean="0"/>
              <a:t>Feature </a:t>
            </a:r>
            <a:r>
              <a:rPr lang="en-US" dirty="0"/>
              <a:t>Selection is the process where you automatically or manually select those features which contribute most to your prediction variable or output in which you are interested in</a:t>
            </a:r>
            <a:r>
              <a:rPr lang="en-US" dirty="0" smtClean="0"/>
              <a:t>.</a:t>
            </a:r>
            <a:endParaRPr lang="en-US" dirty="0"/>
          </a:p>
          <a:p>
            <a:r>
              <a:rPr lang="en-US" dirty="0" smtClean="0"/>
              <a:t>The idea of feature selection is identifying the subset of data or transformed data that you want to put into your model. </a:t>
            </a:r>
            <a:endParaRPr lang="en-US" dirty="0"/>
          </a:p>
        </p:txBody>
      </p:sp>
      <p:sp>
        <p:nvSpPr>
          <p:cNvPr id="4" name="Date Placeholder 3"/>
          <p:cNvSpPr>
            <a:spLocks noGrp="1"/>
          </p:cNvSpPr>
          <p:nvPr>
            <p:ph type="dt" sz="half" idx="10"/>
          </p:nvPr>
        </p:nvSpPr>
        <p:spPr/>
        <p:txBody>
          <a:bodyPr/>
          <a:lstStyle/>
          <a:p>
            <a:fld id="{A0794ABD-2B6D-4AA3-A482-617AD02D1C74}"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we use feature selection?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dirty="0" smtClean="0"/>
              <a:t>It’s </a:t>
            </a:r>
            <a:r>
              <a:rPr lang="en-US" dirty="0" smtClean="0"/>
              <a:t>possible you have many redundancies or correlated variables in your raw data, and so you don’t want to include all those variables in your model. </a:t>
            </a:r>
          </a:p>
          <a:p>
            <a:endParaRPr lang="en-US" dirty="0"/>
          </a:p>
        </p:txBody>
      </p:sp>
      <p:sp>
        <p:nvSpPr>
          <p:cNvPr id="4" name="Date Placeholder 3"/>
          <p:cNvSpPr>
            <a:spLocks noGrp="1"/>
          </p:cNvSpPr>
          <p:nvPr>
            <p:ph type="dt" sz="half" idx="10"/>
          </p:nvPr>
        </p:nvSpPr>
        <p:spPr/>
        <p:txBody>
          <a:bodyPr/>
          <a:lstStyle/>
          <a:p>
            <a:fld id="{D301A6F1-DA4A-4BFE-A378-8FB6CFACC42B}"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1782762"/>
          </a:xfrm>
        </p:spPr>
        <p:txBody>
          <a:bodyPr>
            <a:normAutofit fontScale="90000"/>
          </a:bodyPr>
          <a:lstStyle/>
          <a:p>
            <a:r>
              <a:rPr lang="en-US" b="1" dirty="0" smtClean="0"/>
              <a:t/>
            </a:r>
            <a:br>
              <a:rPr lang="en-US" b="1" dirty="0" smtClean="0"/>
            </a:br>
            <a:r>
              <a:rPr lang="en-US" b="1" dirty="0" smtClean="0"/>
              <a:t>What </a:t>
            </a:r>
            <a:r>
              <a:rPr lang="en-US" b="1" dirty="0" smtClean="0"/>
              <a:t>are Benefits of performing feature selection before modeling your data?</a:t>
            </a:r>
            <a:r>
              <a:rPr lang="en-US" dirty="0" smtClean="0"/>
              <a:t> </a:t>
            </a:r>
            <a:br>
              <a:rPr lang="en-US" dirty="0" smtClean="0"/>
            </a:br>
            <a:endParaRPr lang="en-US" dirty="0"/>
          </a:p>
        </p:txBody>
      </p:sp>
      <p:sp>
        <p:nvSpPr>
          <p:cNvPr id="3" name="Content Placeholder 2"/>
          <p:cNvSpPr>
            <a:spLocks noGrp="1"/>
          </p:cNvSpPr>
          <p:nvPr>
            <p:ph idx="1"/>
          </p:nvPr>
        </p:nvSpPr>
        <p:spPr>
          <a:xfrm>
            <a:off x="228600" y="2209800"/>
            <a:ext cx="8610600" cy="4144963"/>
          </a:xfrm>
        </p:spPr>
        <p:txBody>
          <a:bodyPr>
            <a:normAutofit/>
          </a:bodyPr>
          <a:lstStyle/>
          <a:p>
            <a:r>
              <a:rPr lang="en-US" dirty="0" smtClean="0"/>
              <a:t>I</a:t>
            </a:r>
            <a:r>
              <a:rPr lang="en-US" dirty="0" smtClean="0"/>
              <a:t>t </a:t>
            </a:r>
            <a:r>
              <a:rPr lang="en-US" dirty="0"/>
              <a:t>enables the machine learning algorithm to train faster.</a:t>
            </a:r>
          </a:p>
          <a:p>
            <a:r>
              <a:rPr lang="en-US" dirty="0"/>
              <a:t>It reduces the complexity of a model and makes it easier to interpret.</a:t>
            </a:r>
          </a:p>
          <a:p>
            <a:r>
              <a:rPr lang="en-US" dirty="0"/>
              <a:t>It improves the accuracy of a model if the right subset is chosen.</a:t>
            </a:r>
          </a:p>
          <a:p>
            <a:r>
              <a:rPr lang="en-US" dirty="0"/>
              <a:t>It reduces </a:t>
            </a:r>
            <a:r>
              <a:rPr lang="en-US" dirty="0" smtClean="0"/>
              <a:t>over fitting</a:t>
            </a:r>
            <a:r>
              <a:rPr lang="en-US" dirty="0"/>
              <a:t>.</a:t>
            </a:r>
          </a:p>
          <a:p>
            <a:pPr>
              <a:buNone/>
            </a:pPr>
            <a:endParaRPr lang="en-US" b="1" dirty="0" smtClean="0"/>
          </a:p>
        </p:txBody>
      </p:sp>
      <p:sp>
        <p:nvSpPr>
          <p:cNvPr id="4" name="Date Placeholder 3"/>
          <p:cNvSpPr>
            <a:spLocks noGrp="1"/>
          </p:cNvSpPr>
          <p:nvPr>
            <p:ph type="dt" sz="half" idx="10"/>
          </p:nvPr>
        </p:nvSpPr>
        <p:spPr/>
        <p:txBody>
          <a:bodyPr/>
          <a:lstStyle/>
          <a:p>
            <a:fld id="{8C1BAF42-6044-4F7D-8FD5-784F702AD713}"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smtClean="0"/>
              <a:t>is Outsourcing?</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Crowd </a:t>
            </a:r>
            <a:r>
              <a:rPr lang="en-US" dirty="0" smtClean="0"/>
              <a:t>souring is the process of getting work or funding, usually online, from a crowd of people.</a:t>
            </a:r>
            <a:endParaRPr lang="en-US" dirty="0" smtClean="0"/>
          </a:p>
          <a:p>
            <a:r>
              <a:rPr lang="en-US" dirty="0" smtClean="0"/>
              <a:t>Crowd sourcing is a sourcing model in which individuals or organizations obtain goods and services, including ideas and finances, from a large, relatively open and often rapidly-evolving group of internet users</a:t>
            </a:r>
            <a:r>
              <a:rPr lang="en-US" dirty="0" smtClean="0"/>
              <a:t>.</a:t>
            </a:r>
            <a:endParaRPr lang="en-US" dirty="0" smtClean="0"/>
          </a:p>
        </p:txBody>
      </p:sp>
      <p:sp>
        <p:nvSpPr>
          <p:cNvPr id="4" name="Date Placeholder 3"/>
          <p:cNvSpPr>
            <a:spLocks noGrp="1"/>
          </p:cNvSpPr>
          <p:nvPr>
            <p:ph type="dt" sz="half" idx="10"/>
          </p:nvPr>
        </p:nvSpPr>
        <p:spPr/>
        <p:txBody>
          <a:bodyPr/>
          <a:lstStyle/>
          <a:p>
            <a:fld id="{FE420A20-5406-4F35-BD70-F5348463CEE9}"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of crowd souring</a:t>
            </a:r>
            <a:endParaRPr lang="en-US" dirty="0"/>
          </a:p>
        </p:txBody>
      </p:sp>
      <p:sp>
        <p:nvSpPr>
          <p:cNvPr id="3" name="Content Placeholder 2"/>
          <p:cNvSpPr>
            <a:spLocks noGrp="1"/>
          </p:cNvSpPr>
          <p:nvPr>
            <p:ph idx="1"/>
          </p:nvPr>
        </p:nvSpPr>
        <p:spPr/>
        <p:txBody>
          <a:bodyPr/>
          <a:lstStyle/>
          <a:p>
            <a:r>
              <a:rPr lang="en-US" dirty="0" smtClean="0"/>
              <a:t>The idea is to take work and outsource it to crowd of worker.</a:t>
            </a:r>
            <a:endParaRPr lang="en-US" dirty="0"/>
          </a:p>
        </p:txBody>
      </p:sp>
      <p:sp>
        <p:nvSpPr>
          <p:cNvPr id="4" name="Date Placeholder 3"/>
          <p:cNvSpPr>
            <a:spLocks noGrp="1"/>
          </p:cNvSpPr>
          <p:nvPr>
            <p:ph type="dt" sz="half" idx="10"/>
          </p:nvPr>
        </p:nvSpPr>
        <p:spPr/>
        <p:txBody>
          <a:bodyPr/>
          <a:lstStyle/>
          <a:p>
            <a:fld id="{A08C968D-A009-4E5E-9817-02736E68A51D}"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of crowd souring</a:t>
            </a:r>
            <a:endParaRPr lang="en-US" dirty="0"/>
          </a:p>
        </p:txBody>
      </p:sp>
      <p:sp>
        <p:nvSpPr>
          <p:cNvPr id="3" name="Content Placeholder 2"/>
          <p:cNvSpPr>
            <a:spLocks noGrp="1"/>
          </p:cNvSpPr>
          <p:nvPr>
            <p:ph idx="1"/>
          </p:nvPr>
        </p:nvSpPr>
        <p:spPr/>
        <p:txBody>
          <a:bodyPr/>
          <a:lstStyle/>
          <a:p>
            <a:r>
              <a:rPr lang="en-US" dirty="0" smtClean="0"/>
              <a:t>Example : Wikipedia, instead of </a:t>
            </a:r>
            <a:r>
              <a:rPr lang="en-US" dirty="0" smtClean="0"/>
              <a:t>Wikipedia</a:t>
            </a:r>
            <a:r>
              <a:rPr lang="en-US" dirty="0" smtClean="0"/>
              <a:t> an encyclopedia on their own, hiring writers and editor, they gave crowd the ability to create the information </a:t>
            </a:r>
            <a:r>
              <a:rPr lang="en-US" dirty="0" smtClean="0"/>
              <a:t>o</a:t>
            </a:r>
            <a:r>
              <a:rPr lang="en-US" dirty="0" smtClean="0"/>
              <a:t>n their own, the result?</a:t>
            </a:r>
          </a:p>
          <a:p>
            <a:r>
              <a:rPr lang="en-US" dirty="0" smtClean="0"/>
              <a:t> The most comprehensive encyclopedia the world has ever seen.</a:t>
            </a:r>
          </a:p>
        </p:txBody>
      </p:sp>
      <p:sp>
        <p:nvSpPr>
          <p:cNvPr id="4" name="Date Placeholder 3"/>
          <p:cNvSpPr>
            <a:spLocks noGrp="1"/>
          </p:cNvSpPr>
          <p:nvPr>
            <p:ph type="dt" sz="half" idx="10"/>
          </p:nvPr>
        </p:nvSpPr>
        <p:spPr/>
        <p:txBody>
          <a:bodyPr/>
          <a:lstStyle/>
          <a:p>
            <a:fld id="{5786AD49-F3BF-4B8C-B308-5B7C80A2A22D}"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 sourcing and quality:</a:t>
            </a:r>
            <a:endParaRPr lang="en-US" dirty="0"/>
          </a:p>
        </p:txBody>
      </p:sp>
      <p:sp>
        <p:nvSpPr>
          <p:cNvPr id="3" name="Content Placeholder 2"/>
          <p:cNvSpPr>
            <a:spLocks noGrp="1"/>
          </p:cNvSpPr>
          <p:nvPr>
            <p:ph idx="1"/>
          </p:nvPr>
        </p:nvSpPr>
        <p:spPr/>
        <p:txBody>
          <a:bodyPr/>
          <a:lstStyle/>
          <a:p>
            <a:r>
              <a:rPr lang="en-US" dirty="0" smtClean="0"/>
              <a:t>The principle of crowd sourcing is that more head is better then one. By a large crowd of people for Ideas, skills, or participant, the quality of content and idea generation will be superior. </a:t>
            </a:r>
          </a:p>
          <a:p>
            <a:pPr>
              <a:buNone/>
            </a:pPr>
            <a:r>
              <a:rPr lang="en-US" dirty="0" smtClean="0"/>
              <a:t> </a:t>
            </a:r>
            <a:r>
              <a:rPr lang="en-US" dirty="0" smtClean="0"/>
              <a:t>      crowd souring is the practice of outsource tasks to a broad , undefined group of people(CROWD).</a:t>
            </a:r>
            <a:endParaRPr lang="en-US" dirty="0"/>
          </a:p>
        </p:txBody>
      </p:sp>
      <p:sp>
        <p:nvSpPr>
          <p:cNvPr id="4" name="Date Placeholder 3"/>
          <p:cNvSpPr>
            <a:spLocks noGrp="1"/>
          </p:cNvSpPr>
          <p:nvPr>
            <p:ph type="dt" sz="half" idx="10"/>
          </p:nvPr>
        </p:nvSpPr>
        <p:spPr/>
        <p:txBody>
          <a:bodyPr/>
          <a:lstStyle/>
          <a:p>
            <a:fld id="{0630F2B8-13CC-4BE3-A7AA-3041BA050F95}"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crowd souring</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b="1" u="sng" dirty="0" smtClean="0"/>
              <a:t>six great reasons why you should use </a:t>
            </a:r>
            <a:r>
              <a:rPr lang="en-US" b="1" u="sng" dirty="0" smtClean="0"/>
              <a:t>crowd sourcing </a:t>
            </a:r>
            <a:r>
              <a:rPr lang="en-US" b="1" u="sng" dirty="0" smtClean="0"/>
              <a:t>to generate ideas</a:t>
            </a:r>
            <a:r>
              <a:rPr lang="en-US" dirty="0" smtClean="0"/>
              <a:t>:</a:t>
            </a:r>
          </a:p>
          <a:p>
            <a:pPr fontAlgn="base"/>
            <a:r>
              <a:rPr lang="en-US" b="1" dirty="0" smtClean="0"/>
              <a:t>Unexpected solutions to tough </a:t>
            </a:r>
            <a:r>
              <a:rPr lang="en-US" b="1" dirty="0" smtClean="0"/>
              <a:t>problems:</a:t>
            </a:r>
            <a:r>
              <a:rPr lang="en-US" dirty="0" smtClean="0"/>
              <a:t> </a:t>
            </a:r>
            <a:r>
              <a:rPr lang="en-US" dirty="0" smtClean="0"/>
              <a:t>a company can gain access to hundreds or even thousands of different approaches to problem solving. </a:t>
            </a:r>
          </a:p>
          <a:p>
            <a:pPr fontAlgn="base"/>
            <a:r>
              <a:rPr lang="en-US" b="1" dirty="0" smtClean="0"/>
              <a:t>Greater diversity of thinking</a:t>
            </a:r>
          </a:p>
          <a:p>
            <a:pPr fontAlgn="base"/>
            <a:r>
              <a:rPr lang="en-US" b="1" dirty="0" smtClean="0"/>
              <a:t>Reduced management burden</a:t>
            </a:r>
          </a:p>
          <a:p>
            <a:pPr fontAlgn="base"/>
            <a:r>
              <a:rPr lang="en-US" b="1" dirty="0" smtClean="0"/>
              <a:t>More marketing buzz</a:t>
            </a:r>
          </a:p>
          <a:p>
            <a:pPr fontAlgn="base"/>
            <a:r>
              <a:rPr lang="en-US" b="1" dirty="0" smtClean="0"/>
              <a:t>Faster problem solving</a:t>
            </a:r>
          </a:p>
          <a:p>
            <a:pPr fontAlgn="base"/>
            <a:r>
              <a:rPr lang="en-US" b="1" dirty="0" smtClean="0"/>
              <a:t>Customer-centric data</a:t>
            </a:r>
          </a:p>
          <a:p>
            <a:endParaRPr lang="en-US" dirty="0" smtClean="0"/>
          </a:p>
        </p:txBody>
      </p:sp>
      <p:sp>
        <p:nvSpPr>
          <p:cNvPr id="4" name="Date Placeholder 3"/>
          <p:cNvSpPr>
            <a:spLocks noGrp="1"/>
          </p:cNvSpPr>
          <p:nvPr>
            <p:ph type="dt" sz="half" idx="10"/>
          </p:nvPr>
        </p:nvSpPr>
        <p:spPr/>
        <p:txBody>
          <a:bodyPr/>
          <a:lstStyle/>
          <a:p>
            <a:fld id="{6DE3CF04-A234-4EEA-B593-A5040A06F2C3}"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Kaggle model</a:t>
            </a:r>
            <a:endParaRPr lang="en-US" dirty="0"/>
          </a:p>
        </p:txBody>
      </p:sp>
      <p:sp>
        <p:nvSpPr>
          <p:cNvPr id="3" name="Content Placeholder 2"/>
          <p:cNvSpPr>
            <a:spLocks noGrp="1"/>
          </p:cNvSpPr>
          <p:nvPr>
            <p:ph idx="1"/>
          </p:nvPr>
        </p:nvSpPr>
        <p:spPr/>
        <p:txBody>
          <a:bodyPr/>
          <a:lstStyle/>
          <a:p>
            <a:r>
              <a:rPr lang="en-US" dirty="0" smtClean="0"/>
              <a:t>Kaggle is a company whose tagline is, “We’re making data science a sport.” Kaggle forms relationships with companies and with data scientists. For a fee, Kaggle hosts competitions for businesses that essentially want to </a:t>
            </a:r>
            <a:r>
              <a:rPr lang="en-US" dirty="0" smtClean="0"/>
              <a:t>crowd source to </a:t>
            </a:r>
            <a:r>
              <a:rPr lang="en-US" dirty="0" smtClean="0"/>
              <a:t>solve their data problems. Kaggle provides the infrastructure and attracts the data science talent. </a:t>
            </a:r>
            <a:endParaRPr lang="en-US" dirty="0"/>
          </a:p>
        </p:txBody>
      </p:sp>
      <p:sp>
        <p:nvSpPr>
          <p:cNvPr id="4" name="Date Placeholder 3"/>
          <p:cNvSpPr>
            <a:spLocks noGrp="1"/>
          </p:cNvSpPr>
          <p:nvPr>
            <p:ph type="dt" sz="half" idx="10"/>
          </p:nvPr>
        </p:nvSpPr>
        <p:spPr/>
        <p:txBody>
          <a:bodyPr/>
          <a:lstStyle/>
          <a:p>
            <a:fld id="{EAD80B70-672D-4526-92B4-C141B4E1C7FC}"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Kaggle community</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a:t>
            </a:r>
            <a:r>
              <a:rPr lang="en-US" dirty="0" smtClean="0"/>
              <a:t>t </a:t>
            </a:r>
            <a:r>
              <a:rPr lang="en-US" dirty="0" smtClean="0"/>
              <a:t>is the largest and most diverse data community in </a:t>
            </a:r>
            <a:r>
              <a:rPr lang="en-US" dirty="0" smtClean="0"/>
              <a:t>the world, </a:t>
            </a:r>
            <a:r>
              <a:rPr lang="en-US" dirty="0" smtClean="0"/>
              <a:t>ranging from those just starting out to many of the world's best known researchers</a:t>
            </a:r>
            <a:r>
              <a:rPr lang="en-US" dirty="0" smtClean="0"/>
              <a:t>.</a:t>
            </a:r>
          </a:p>
          <a:p>
            <a:r>
              <a:rPr lang="en-US" dirty="0" smtClean="0"/>
              <a:t>Kaggle competitions regularly attract over a thousand teams and individuals.</a:t>
            </a:r>
          </a:p>
          <a:p>
            <a:r>
              <a:rPr lang="en-US" dirty="0" smtClean="0"/>
              <a:t> </a:t>
            </a:r>
            <a:r>
              <a:rPr lang="en-US" dirty="0" err="1" smtClean="0"/>
              <a:t>Kaggle's</a:t>
            </a:r>
            <a:r>
              <a:rPr lang="en-US" dirty="0" smtClean="0"/>
              <a:t> community has thousands of public datasets and code snippets (called "kernels" on Kaggle). Many of these researchers publish papers in journals based on their performance in Kaggle competitions.</a:t>
            </a:r>
          </a:p>
          <a:p>
            <a:endParaRPr lang="en-US" dirty="0"/>
          </a:p>
        </p:txBody>
      </p:sp>
      <p:sp>
        <p:nvSpPr>
          <p:cNvPr id="4" name="Date Placeholder 3"/>
          <p:cNvSpPr>
            <a:spLocks noGrp="1"/>
          </p:cNvSpPr>
          <p:nvPr>
            <p:ph type="dt" sz="half" idx="10"/>
          </p:nvPr>
        </p:nvSpPr>
        <p:spPr/>
        <p:txBody>
          <a:bodyPr/>
          <a:lstStyle/>
          <a:p>
            <a:fld id="{EAD80B70-672D-4526-92B4-C141B4E1C7FC}"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Kaggle's</a:t>
            </a:r>
            <a:r>
              <a:rPr lang="en-US" dirty="0" smtClean="0"/>
              <a:t> </a:t>
            </a:r>
            <a:r>
              <a:rPr lang="en-US" dirty="0" smtClean="0"/>
              <a:t>services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Machine </a:t>
            </a:r>
            <a:r>
              <a:rPr lang="en-US" dirty="0" smtClean="0"/>
              <a:t>learning competitions: this was </a:t>
            </a:r>
            <a:r>
              <a:rPr lang="en-US" dirty="0" err="1" smtClean="0"/>
              <a:t>Kaggle's</a:t>
            </a:r>
            <a:r>
              <a:rPr lang="en-US" dirty="0" smtClean="0"/>
              <a:t> first product and still what the site is most famous </a:t>
            </a:r>
            <a:r>
              <a:rPr lang="en-US" dirty="0" smtClean="0"/>
              <a:t>for. Companies </a:t>
            </a:r>
            <a:r>
              <a:rPr lang="en-US" dirty="0" smtClean="0"/>
              <a:t>post problems and machine learners compete to build the best algorithm.</a:t>
            </a:r>
          </a:p>
          <a:p>
            <a:endParaRPr lang="en-US" dirty="0"/>
          </a:p>
        </p:txBody>
      </p:sp>
      <p:sp>
        <p:nvSpPr>
          <p:cNvPr id="4" name="Date Placeholder 3"/>
          <p:cNvSpPr>
            <a:spLocks noGrp="1"/>
          </p:cNvSpPr>
          <p:nvPr>
            <p:ph type="dt" sz="half" idx="10"/>
          </p:nvPr>
        </p:nvSpPr>
        <p:spPr/>
        <p:txBody>
          <a:bodyPr/>
          <a:lstStyle/>
          <a:p>
            <a:fld id="{EAD80B70-672D-4526-92B4-C141B4E1C7FC}" type="datetime1">
              <a:rPr lang="en-US" smtClean="0"/>
              <a:t>11/28/2019</a:t>
            </a:fld>
            <a:endParaRPr lang="en-US"/>
          </a:p>
        </p:txBody>
      </p:sp>
      <p:sp>
        <p:nvSpPr>
          <p:cNvPr id="5" name="Slide Number Placeholder 4"/>
          <p:cNvSpPr>
            <a:spLocks noGrp="1"/>
          </p:cNvSpPr>
          <p:nvPr>
            <p:ph type="sldNum" sz="quarter" idx="12"/>
          </p:nvPr>
        </p:nvSpPr>
        <p:spPr/>
        <p:txBody>
          <a:bodyPr/>
          <a:lstStyle/>
          <a:p>
            <a:fld id="{47F9C434-C753-4112-8392-6206CD13B379}"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575</Words>
  <Application>Microsoft Office PowerPoint</Application>
  <PresentationFormat>On-screen Show (4:3)</PresentationFormat>
  <Paragraphs>70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CROWDSOURING , KIGGLE MODEL AND INTRO TO FEATURE SELECTION  </vt:lpstr>
      <vt:lpstr> What is Outsourcing? </vt:lpstr>
      <vt:lpstr>Idea of crowd souring</vt:lpstr>
      <vt:lpstr>Example of crowd souring</vt:lpstr>
      <vt:lpstr>Crowd sourcing and quality:</vt:lpstr>
      <vt:lpstr>Benefits of crowd souring</vt:lpstr>
      <vt:lpstr>Kaggle model</vt:lpstr>
      <vt:lpstr>Kaggle community </vt:lpstr>
      <vt:lpstr>Kaggle's services </vt:lpstr>
      <vt:lpstr>How Kaggle competitions work </vt:lpstr>
      <vt:lpstr> What is feature selection? </vt:lpstr>
      <vt:lpstr>Why we use feature selection?</vt:lpstr>
      <vt:lpstr> What are Benefits of performing feature selection before modeling your data?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ASIF COMPUTERS</dc:creator>
  <cp:lastModifiedBy>ASIF COMPUTERS</cp:lastModifiedBy>
  <cp:revision>26</cp:revision>
  <dcterms:created xsi:type="dcterms:W3CDTF">2019-11-27T13:18:43Z</dcterms:created>
  <dcterms:modified xsi:type="dcterms:W3CDTF">2019-11-28T16:08:56Z</dcterms:modified>
</cp:coreProperties>
</file>