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3" r:id="rId2"/>
    <p:sldId id="316" r:id="rId3"/>
    <p:sldId id="314" r:id="rId4"/>
    <p:sldId id="338" r:id="rId5"/>
    <p:sldId id="339" r:id="rId6"/>
    <p:sldId id="345" r:id="rId7"/>
    <p:sldId id="340" r:id="rId8"/>
    <p:sldId id="341" r:id="rId9"/>
    <p:sldId id="327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3D6"/>
    <a:srgbClr val="7B7479"/>
    <a:srgbClr val="DCDDDE"/>
    <a:srgbClr val="85B8BD"/>
    <a:srgbClr val="A0C9EE"/>
    <a:srgbClr val="529198"/>
    <a:srgbClr val="A0C3CC"/>
    <a:srgbClr val="C497FF"/>
    <a:srgbClr val="3674BA"/>
    <a:srgbClr val="BCB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5320" autoAdjust="0"/>
  </p:normalViewPr>
  <p:slideViewPr>
    <p:cSldViewPr snapToGrid="0" showGuides="1">
      <p:cViewPr varScale="1">
        <p:scale>
          <a:sx n="88" d="100"/>
          <a:sy n="88" d="100"/>
        </p:scale>
        <p:origin x="451" y="67"/>
      </p:cViewPr>
      <p:guideLst>
        <p:guide pos="3863"/>
        <p:guide orient="horz" pos="21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20303-C8AA-4655-A623-23DE71C0434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896DC-B2B2-40BE-8377-AABDBCBFA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930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A155E-F449-4EE0-8A63-0891CF1DD15F}" type="datetimeFigureOut">
              <a:rPr lang="ko-KR" altLang="en-US" smtClean="0"/>
              <a:t>2019-10-21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B04AE-3FC1-4BB9-9C6E-E7A44C3638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9905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47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월 실적 약 </a:t>
            </a:r>
            <a:r>
              <a:rPr lang="en-US" altLang="ko-KR" dirty="0" smtClean="0"/>
              <a:t>1400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</a:t>
            </a:r>
            <a:r>
              <a:rPr lang="ko-KR" altLang="en-US" dirty="0" smtClean="0"/>
              <a:t>억</a:t>
            </a:r>
            <a:r>
              <a:rPr lang="en-US" altLang="ko-KR" dirty="0" smtClean="0"/>
              <a:t>7</a:t>
            </a:r>
            <a:r>
              <a:rPr lang="ko-KR" altLang="en-US" dirty="0" smtClean="0"/>
              <a:t>천</a:t>
            </a:r>
            <a:r>
              <a:rPr lang="en-US" altLang="ko-KR" dirty="0" smtClean="0"/>
              <a:t>5</a:t>
            </a:r>
            <a:r>
              <a:rPr lang="ko-KR" altLang="en-US" dirty="0" smtClean="0"/>
              <a:t>백만원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월 예상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3</a:t>
            </a:r>
            <a:r>
              <a:rPr lang="ko-KR" altLang="en-US" dirty="0" smtClean="0"/>
              <a:t>억</a:t>
            </a:r>
            <a:r>
              <a:rPr lang="en-US" altLang="ko-KR" dirty="0" smtClean="0"/>
              <a:t>2500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억 예상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68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제목">
    <p:bg>
      <p:bgPr>
        <a:solidFill>
          <a:srgbClr val="278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4765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1401098" y="3996095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Contents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9" y="701188"/>
            <a:ext cx="2565362" cy="28622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6" y="2700417"/>
            <a:ext cx="3886600" cy="2880000"/>
          </a:xfrm>
          <a:prstGeom prst="rect">
            <a:avLst/>
          </a:prstGeom>
          <a:noFill/>
          <a:effectLst>
            <a:reflection stA="82000" endPos="65000" dist="12700" dir="5400000" sy="-100000" algn="bl" rotWithShape="0"/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1585360" y="6356350"/>
            <a:ext cx="567431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4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1305970"/>
            <a:ext cx="6172200" cy="45550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9941010" y="430212"/>
            <a:ext cx="1923473" cy="839196"/>
            <a:chOff x="9941010" y="237172"/>
            <a:chExt cx="1923473" cy="839196"/>
          </a:xfrm>
        </p:grpSpPr>
        <p:pic>
          <p:nvPicPr>
            <p:cNvPr id="10" name="내용 개체 틀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397" y="237172"/>
              <a:ext cx="1771249" cy="45206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 userDrawn="1"/>
          </p:nvSpPr>
          <p:spPr>
            <a:xfrm>
              <a:off x="9941010" y="660870"/>
              <a:ext cx="1923473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Your discovery develops with </a:t>
              </a:r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us</a:t>
              </a:r>
            </a:p>
            <a:p>
              <a:pPr algn="ctr"/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A FULL SERVICE CRO</a:t>
              </a:r>
              <a:endParaRPr lang="ko-KR" altLang="en-US" sz="105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1416685" y="6356350"/>
            <a:ext cx="656208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1305970"/>
            <a:ext cx="6172200" cy="4555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9941010" y="430212"/>
            <a:ext cx="1923473" cy="839196"/>
            <a:chOff x="9941010" y="237172"/>
            <a:chExt cx="1923473" cy="839196"/>
          </a:xfrm>
        </p:grpSpPr>
        <p:pic>
          <p:nvPicPr>
            <p:cNvPr id="10" name="내용 개체 틀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397" y="237172"/>
              <a:ext cx="1771249" cy="45206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 userDrawn="1"/>
          </p:nvSpPr>
          <p:spPr>
            <a:xfrm>
              <a:off x="9941010" y="660870"/>
              <a:ext cx="1923473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Your discovery develops with </a:t>
              </a:r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us</a:t>
              </a:r>
            </a:p>
            <a:p>
              <a:pPr algn="ctr"/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A FULL SERVICE CRO</a:t>
              </a:r>
              <a:endParaRPr lang="ko-KR" altLang="en-US" sz="105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1540971" y="6356350"/>
            <a:ext cx="567431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3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2" name="오각형 11"/>
          <p:cNvSpPr/>
          <p:nvPr userDrawn="1"/>
        </p:nvSpPr>
        <p:spPr>
          <a:xfrm>
            <a:off x="0" y="308302"/>
            <a:ext cx="9873673" cy="872292"/>
          </a:xfrm>
          <a:prstGeom prst="homePlate">
            <a:avLst/>
          </a:prstGeom>
          <a:solidFill>
            <a:srgbClr val="2783D6"/>
          </a:solidFill>
          <a:ln>
            <a:solidFill>
              <a:srgbClr val="278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291441" y="483521"/>
            <a:ext cx="8776063" cy="5486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9941010" y="430212"/>
            <a:ext cx="1923473" cy="839196"/>
            <a:chOff x="9941010" y="237172"/>
            <a:chExt cx="1923473" cy="839196"/>
          </a:xfrm>
        </p:grpSpPr>
        <p:pic>
          <p:nvPicPr>
            <p:cNvPr id="10" name="내용 개체 틀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397" y="237172"/>
              <a:ext cx="1771249" cy="45206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 userDrawn="1"/>
          </p:nvSpPr>
          <p:spPr>
            <a:xfrm>
              <a:off x="9941010" y="660870"/>
              <a:ext cx="1923473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Your discovery develops with </a:t>
              </a:r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us</a:t>
              </a:r>
            </a:p>
            <a:p>
              <a:pPr algn="ctr"/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A FULL SERVICE CRO</a:t>
              </a:r>
              <a:endParaRPr lang="ko-KR" altLang="en-US" sz="105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11461073" y="6356350"/>
            <a:ext cx="611819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3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1500066"/>
            <a:ext cx="2628900" cy="467689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9941010" y="430212"/>
            <a:ext cx="1923473" cy="839196"/>
            <a:chOff x="9941010" y="237172"/>
            <a:chExt cx="1923473" cy="839196"/>
          </a:xfrm>
        </p:grpSpPr>
        <p:pic>
          <p:nvPicPr>
            <p:cNvPr id="14" name="내용 개체 틀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397" y="237172"/>
              <a:ext cx="1771249" cy="45206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 userDrawn="1"/>
          </p:nvSpPr>
          <p:spPr>
            <a:xfrm>
              <a:off x="9941010" y="660870"/>
              <a:ext cx="1923473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Your discovery develops with </a:t>
              </a:r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us</a:t>
              </a:r>
            </a:p>
            <a:p>
              <a:pPr algn="ctr"/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A FULL SERVICE CRO</a:t>
              </a:r>
              <a:endParaRPr lang="ko-KR" altLang="en-US" sz="105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443319" y="6356350"/>
            <a:ext cx="638452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3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">
    <p:bg>
      <p:bgPr>
        <a:solidFill>
          <a:srgbClr val="278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-327960" y="0"/>
            <a:ext cx="4056581" cy="6858000"/>
            <a:chOff x="-871519" y="-3894484"/>
            <a:chExt cx="4495270" cy="8034817"/>
          </a:xfrm>
        </p:grpSpPr>
        <p:cxnSp>
          <p:nvCxnSpPr>
            <p:cNvPr id="10" name="직선 연결선 9"/>
            <p:cNvCxnSpPr>
              <a:stCxn id="11" idx="1"/>
            </p:cNvCxnSpPr>
            <p:nvPr/>
          </p:nvCxnSpPr>
          <p:spPr>
            <a:xfrm flipH="1">
              <a:off x="-464153" y="-3768289"/>
              <a:ext cx="1032637" cy="651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546651" y="-3790122"/>
              <a:ext cx="149087" cy="14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536713" y="-3783496"/>
              <a:ext cx="188844" cy="18884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503583" y="-3811657"/>
              <a:ext cx="258417" cy="2584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19100" y="-3894484"/>
              <a:ext cx="425727" cy="425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3949" y="-3854728"/>
              <a:ext cx="351181" cy="351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연결선 15"/>
            <p:cNvCxnSpPr/>
            <p:nvPr/>
          </p:nvCxnSpPr>
          <p:spPr>
            <a:xfrm flipH="1">
              <a:off x="-452851" y="-3775896"/>
              <a:ext cx="1084963" cy="27897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-700208" y="-3749293"/>
              <a:ext cx="425727" cy="425727"/>
              <a:chOff x="-700208" y="-3749293"/>
              <a:chExt cx="425727" cy="425727"/>
            </a:xfrm>
          </p:grpSpPr>
          <p:sp>
            <p:nvSpPr>
              <p:cNvPr id="206" name="타원 205"/>
              <p:cNvSpPr/>
              <p:nvPr/>
            </p:nvSpPr>
            <p:spPr>
              <a:xfrm>
                <a:off x="-700208" y="-3749293"/>
                <a:ext cx="425727" cy="4257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타원 206"/>
              <p:cNvSpPr/>
              <p:nvPr/>
            </p:nvSpPr>
            <p:spPr>
              <a:xfrm>
                <a:off x="-663744" y="-3712829"/>
                <a:ext cx="352799" cy="35279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-616712" y="-3665797"/>
                <a:ext cx="258735" cy="25873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9" name="타원 208"/>
              <p:cNvSpPr/>
              <p:nvPr/>
            </p:nvSpPr>
            <p:spPr>
              <a:xfrm>
                <a:off x="-568674" y="-3617759"/>
                <a:ext cx="162659" cy="16265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-538271" y="-3587356"/>
                <a:ext cx="101852" cy="101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 flipH="1" flipV="1">
              <a:off x="-489167" y="-3502243"/>
              <a:ext cx="2771854" cy="73253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627710" y="-3751228"/>
              <a:ext cx="1654977" cy="98152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2256930" y="-2826026"/>
              <a:ext cx="101663" cy="1016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2094897" y="-2988059"/>
              <a:ext cx="425727" cy="425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2129555" y="-2952143"/>
              <a:ext cx="353894" cy="3538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2195058" y="-2890607"/>
              <a:ext cx="243130" cy="24313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2195059" y="-2871633"/>
              <a:ext cx="205430" cy="20543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5" name="직선 연결선 24"/>
            <p:cNvCxnSpPr>
              <a:endCxn id="11" idx="6"/>
            </p:cNvCxnSpPr>
            <p:nvPr/>
          </p:nvCxnSpPr>
          <p:spPr>
            <a:xfrm flipH="1" flipV="1">
              <a:off x="695738" y="-3715578"/>
              <a:ext cx="1110381" cy="12175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637227" y="-3768289"/>
              <a:ext cx="753839" cy="228404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238485" y="-3760682"/>
              <a:ext cx="396603" cy="24026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-464153" y="-3717683"/>
              <a:ext cx="1085747" cy="89165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536713" y="-3166202"/>
              <a:ext cx="1269406" cy="66816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-455437" y="-3182217"/>
              <a:ext cx="1001316" cy="35728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-454990" y="-3186716"/>
              <a:ext cx="998330" cy="13469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55" idx="3"/>
            </p:cNvCxnSpPr>
            <p:nvPr/>
          </p:nvCxnSpPr>
          <p:spPr>
            <a:xfrm flipH="1" flipV="1">
              <a:off x="-452561" y="-3406293"/>
              <a:ext cx="383846" cy="399571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265361" y="-1993477"/>
              <a:ext cx="153739" cy="153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8222" y="-1519023"/>
              <a:ext cx="425727" cy="425727"/>
              <a:chOff x="-700208" y="-3749293"/>
              <a:chExt cx="425727" cy="425727"/>
            </a:xfrm>
          </p:grpSpPr>
          <p:sp>
            <p:nvSpPr>
              <p:cNvPr id="201" name="타원 200"/>
              <p:cNvSpPr/>
              <p:nvPr/>
            </p:nvSpPr>
            <p:spPr>
              <a:xfrm>
                <a:off x="-700208" y="-3749293"/>
                <a:ext cx="425727" cy="4257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타원 201"/>
              <p:cNvSpPr/>
              <p:nvPr/>
            </p:nvSpPr>
            <p:spPr>
              <a:xfrm>
                <a:off x="-663744" y="-3712829"/>
                <a:ext cx="352799" cy="35279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타원 202"/>
              <p:cNvSpPr/>
              <p:nvPr/>
            </p:nvSpPr>
            <p:spPr>
              <a:xfrm>
                <a:off x="-616712" y="-3665797"/>
                <a:ext cx="258735" cy="25873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-568674" y="-3617759"/>
                <a:ext cx="162659" cy="16265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-538271" y="-3587356"/>
                <a:ext cx="101852" cy="101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410746" y="-1839738"/>
              <a:ext cx="425727" cy="425727"/>
              <a:chOff x="-700208" y="-3749293"/>
              <a:chExt cx="425727" cy="425727"/>
            </a:xfrm>
          </p:grpSpPr>
          <p:sp>
            <p:nvSpPr>
              <p:cNvPr id="196" name="타원 195"/>
              <p:cNvSpPr/>
              <p:nvPr/>
            </p:nvSpPr>
            <p:spPr>
              <a:xfrm>
                <a:off x="-700208" y="-3749293"/>
                <a:ext cx="425727" cy="4257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타원 196"/>
              <p:cNvSpPr/>
              <p:nvPr/>
            </p:nvSpPr>
            <p:spPr>
              <a:xfrm>
                <a:off x="-663744" y="-3712829"/>
                <a:ext cx="352799" cy="35279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8" name="타원 197"/>
              <p:cNvSpPr/>
              <p:nvPr/>
            </p:nvSpPr>
            <p:spPr>
              <a:xfrm>
                <a:off x="-616712" y="-3665797"/>
                <a:ext cx="258735" cy="25873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-568674" y="-3617759"/>
                <a:ext cx="162659" cy="16265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0" name="타원 199"/>
              <p:cNvSpPr/>
              <p:nvPr/>
            </p:nvSpPr>
            <p:spPr>
              <a:xfrm>
                <a:off x="-538271" y="-3587356"/>
                <a:ext cx="101852" cy="101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029471" y="-640417"/>
              <a:ext cx="425727" cy="425727"/>
              <a:chOff x="-700208" y="-3749293"/>
              <a:chExt cx="425727" cy="425727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-700208" y="-3749293"/>
                <a:ext cx="425727" cy="4257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타원 191"/>
              <p:cNvSpPr/>
              <p:nvPr/>
            </p:nvSpPr>
            <p:spPr>
              <a:xfrm>
                <a:off x="-663744" y="-3712829"/>
                <a:ext cx="352799" cy="35279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3" name="타원 192"/>
              <p:cNvSpPr/>
              <p:nvPr/>
            </p:nvSpPr>
            <p:spPr>
              <a:xfrm>
                <a:off x="-616712" y="-3665797"/>
                <a:ext cx="258735" cy="25873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-568674" y="-3617759"/>
                <a:ext cx="162659" cy="16265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-538271" y="-3587356"/>
                <a:ext cx="101852" cy="101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198024" y="-1048730"/>
              <a:ext cx="425727" cy="425727"/>
              <a:chOff x="-700208" y="-3749293"/>
              <a:chExt cx="425727" cy="425727"/>
            </a:xfrm>
          </p:grpSpPr>
          <p:sp>
            <p:nvSpPr>
              <p:cNvPr id="186" name="타원 185"/>
              <p:cNvSpPr/>
              <p:nvPr/>
            </p:nvSpPr>
            <p:spPr>
              <a:xfrm>
                <a:off x="-700208" y="-3749293"/>
                <a:ext cx="425727" cy="4257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-663744" y="-3712829"/>
                <a:ext cx="352799" cy="35279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8" name="타원 187"/>
              <p:cNvSpPr/>
              <p:nvPr/>
            </p:nvSpPr>
            <p:spPr>
              <a:xfrm>
                <a:off x="-616712" y="-3665797"/>
                <a:ext cx="258735" cy="25873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-568674" y="-3617759"/>
                <a:ext cx="162659" cy="16265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0" name="타원 189"/>
              <p:cNvSpPr/>
              <p:nvPr/>
            </p:nvSpPr>
            <p:spPr>
              <a:xfrm>
                <a:off x="-538271" y="-3587356"/>
                <a:ext cx="101852" cy="101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102774" y="818170"/>
              <a:ext cx="425727" cy="425727"/>
              <a:chOff x="-700208" y="-3749293"/>
              <a:chExt cx="425727" cy="425727"/>
            </a:xfrm>
          </p:grpSpPr>
          <p:sp>
            <p:nvSpPr>
              <p:cNvPr id="181" name="타원 180"/>
              <p:cNvSpPr/>
              <p:nvPr/>
            </p:nvSpPr>
            <p:spPr>
              <a:xfrm>
                <a:off x="-700208" y="-3749293"/>
                <a:ext cx="425727" cy="4257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-663744" y="-3712829"/>
                <a:ext cx="352799" cy="35279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-616712" y="-3665797"/>
                <a:ext cx="258735" cy="25873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-568674" y="-3617759"/>
                <a:ext cx="162659" cy="16265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-538271" y="-3587356"/>
                <a:ext cx="101852" cy="101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494242" y="1980220"/>
              <a:ext cx="425727" cy="425727"/>
              <a:chOff x="-700208" y="-3749293"/>
              <a:chExt cx="425727" cy="425727"/>
            </a:xfrm>
          </p:grpSpPr>
          <p:sp>
            <p:nvSpPr>
              <p:cNvPr id="176" name="타원 175"/>
              <p:cNvSpPr/>
              <p:nvPr/>
            </p:nvSpPr>
            <p:spPr>
              <a:xfrm>
                <a:off x="-700208" y="-3749293"/>
                <a:ext cx="425727" cy="4257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-663744" y="-3712829"/>
                <a:ext cx="352799" cy="35279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-616712" y="-3665797"/>
                <a:ext cx="258735" cy="25873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-568674" y="-3617759"/>
                <a:ext cx="162659" cy="16265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-538271" y="-3587356"/>
                <a:ext cx="101852" cy="101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669035" y="1322995"/>
              <a:ext cx="425727" cy="425727"/>
              <a:chOff x="-700208" y="-3749293"/>
              <a:chExt cx="425727" cy="425727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-700208" y="-3749293"/>
                <a:ext cx="425727" cy="4257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-663744" y="-3712829"/>
                <a:ext cx="352799" cy="35279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-616712" y="-3665797"/>
                <a:ext cx="258735" cy="25873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-568674" y="-3617759"/>
                <a:ext cx="162659" cy="16265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-538271" y="-3587356"/>
                <a:ext cx="101852" cy="101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2415" y="3714606"/>
              <a:ext cx="425727" cy="425727"/>
              <a:chOff x="-700208" y="-3749293"/>
              <a:chExt cx="425727" cy="425727"/>
            </a:xfrm>
          </p:grpSpPr>
          <p:sp>
            <p:nvSpPr>
              <p:cNvPr id="166" name="타원 165"/>
              <p:cNvSpPr/>
              <p:nvPr/>
            </p:nvSpPr>
            <p:spPr>
              <a:xfrm>
                <a:off x="-700208" y="-3749293"/>
                <a:ext cx="425727" cy="4257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-663744" y="-3712829"/>
                <a:ext cx="352799" cy="35279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-616712" y="-3665797"/>
                <a:ext cx="258735" cy="25873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-568674" y="-3617759"/>
                <a:ext cx="162659" cy="16265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-538271" y="-3587356"/>
                <a:ext cx="101852" cy="101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1881643" y="-374359"/>
              <a:ext cx="153739" cy="153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1426623" y="2157614"/>
              <a:ext cx="153739" cy="153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4" name="직선 연결선 43"/>
            <p:cNvCxnSpPr>
              <a:stCxn id="43" idx="0"/>
            </p:cNvCxnSpPr>
            <p:nvPr/>
          </p:nvCxnSpPr>
          <p:spPr>
            <a:xfrm flipV="1">
              <a:off x="1503493" y="-1596482"/>
              <a:ext cx="1067454" cy="375409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endCxn id="189" idx="3"/>
            </p:cNvCxnSpPr>
            <p:nvPr/>
          </p:nvCxnSpPr>
          <p:spPr>
            <a:xfrm flipV="1">
              <a:off x="2198818" y="-778358"/>
              <a:ext cx="1154561" cy="374559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185" idx="4"/>
            </p:cNvCxnSpPr>
            <p:nvPr/>
          </p:nvCxnSpPr>
          <p:spPr>
            <a:xfrm flipV="1">
              <a:off x="2203269" y="1081959"/>
              <a:ext cx="1112368" cy="189377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1455198" y="2990302"/>
              <a:ext cx="711517" cy="43869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520689" y="3407872"/>
              <a:ext cx="905934" cy="5085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endCxn id="189" idx="2"/>
            </p:cNvCxnSpPr>
            <p:nvPr/>
          </p:nvCxnSpPr>
          <p:spPr>
            <a:xfrm flipV="1">
              <a:off x="1533330" y="-835866"/>
              <a:ext cx="1796228" cy="12936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1526398" y="-2498033"/>
              <a:ext cx="279721" cy="17649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 flipV="1">
              <a:off x="1806119" y="-2498033"/>
              <a:ext cx="500383" cy="17268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313409" y="-734719"/>
              <a:ext cx="686966" cy="103951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43" idx="7"/>
            </p:cNvCxnSpPr>
            <p:nvPr/>
          </p:nvCxnSpPr>
          <p:spPr>
            <a:xfrm flipV="1">
              <a:off x="1557847" y="1112363"/>
              <a:ext cx="1195130" cy="10677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20" idx="2"/>
              <a:endCxn id="33" idx="6"/>
            </p:cNvCxnSpPr>
            <p:nvPr/>
          </p:nvCxnSpPr>
          <p:spPr>
            <a:xfrm flipH="1">
              <a:off x="419100" y="-2775194"/>
              <a:ext cx="1837830" cy="85858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823175" y="-2508700"/>
              <a:ext cx="984680" cy="111218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43340" y="-3160559"/>
              <a:ext cx="279834" cy="177307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-523276" y="-2731983"/>
              <a:ext cx="1339791" cy="13307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-54171" y="-1405123"/>
              <a:ext cx="870117" cy="193451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205" idx="4"/>
            </p:cNvCxnSpPr>
            <p:nvPr/>
          </p:nvCxnSpPr>
          <p:spPr>
            <a:xfrm flipV="1">
              <a:off x="-70156" y="-1255234"/>
              <a:ext cx="301241" cy="172617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endCxn id="205" idx="4"/>
            </p:cNvCxnSpPr>
            <p:nvPr/>
          </p:nvCxnSpPr>
          <p:spPr>
            <a:xfrm flipV="1">
              <a:off x="-460079" y="-1255234"/>
              <a:ext cx="691164" cy="1004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-486146" y="-1306160"/>
              <a:ext cx="696785" cy="55162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-567338" y="-1329063"/>
              <a:ext cx="776873" cy="3635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-554382" y="-1321400"/>
              <a:ext cx="757401" cy="1210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-513605" y="-1793343"/>
              <a:ext cx="715819" cy="4490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-365343" y="-2562332"/>
              <a:ext cx="613796" cy="102932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 flipV="1">
              <a:off x="265019" y="-1549497"/>
              <a:ext cx="549948" cy="15358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endCxn id="11" idx="3"/>
            </p:cNvCxnSpPr>
            <p:nvPr/>
          </p:nvCxnSpPr>
          <p:spPr>
            <a:xfrm flipV="1">
              <a:off x="-361423" y="-3662868"/>
              <a:ext cx="929907" cy="109957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/>
            <p:cNvGrpSpPr/>
            <p:nvPr/>
          </p:nvGrpSpPr>
          <p:grpSpPr>
            <a:xfrm>
              <a:off x="1172865" y="-1647369"/>
              <a:ext cx="425727" cy="425727"/>
              <a:chOff x="-700208" y="-3749293"/>
              <a:chExt cx="425727" cy="425727"/>
            </a:xfrm>
          </p:grpSpPr>
          <p:sp>
            <p:nvSpPr>
              <p:cNvPr id="161" name="타원 160"/>
              <p:cNvSpPr/>
              <p:nvPr/>
            </p:nvSpPr>
            <p:spPr>
              <a:xfrm>
                <a:off x="-700208" y="-3749293"/>
                <a:ext cx="425727" cy="4257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-663744" y="-3712829"/>
                <a:ext cx="352799" cy="35279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-616712" y="-3665797"/>
                <a:ext cx="258735" cy="25873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-568674" y="-3617759"/>
                <a:ext cx="162659" cy="16265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-538271" y="-3587356"/>
                <a:ext cx="101852" cy="101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203522" y="448724"/>
              <a:ext cx="425727" cy="425727"/>
              <a:chOff x="-700208" y="-3749293"/>
              <a:chExt cx="425727" cy="425727"/>
            </a:xfrm>
          </p:grpSpPr>
          <p:sp>
            <p:nvSpPr>
              <p:cNvPr id="156" name="타원 155"/>
              <p:cNvSpPr/>
              <p:nvPr/>
            </p:nvSpPr>
            <p:spPr>
              <a:xfrm>
                <a:off x="-700208" y="-3749293"/>
                <a:ext cx="425727" cy="4257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타원 156"/>
              <p:cNvSpPr/>
              <p:nvPr/>
            </p:nvSpPr>
            <p:spPr>
              <a:xfrm>
                <a:off x="-663744" y="-3712829"/>
                <a:ext cx="352799" cy="35279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-616712" y="-3665797"/>
                <a:ext cx="258735" cy="25873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-568674" y="-3617759"/>
                <a:ext cx="162659" cy="16265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-538271" y="-3587356"/>
                <a:ext cx="101852" cy="101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-245568" y="340546"/>
              <a:ext cx="425727" cy="425727"/>
              <a:chOff x="-700208" y="-3749293"/>
              <a:chExt cx="425727" cy="42572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-700208" y="-3749293"/>
                <a:ext cx="425727" cy="4257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-663744" y="-3712829"/>
                <a:ext cx="352799" cy="35279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-616712" y="-3665797"/>
                <a:ext cx="258735" cy="25873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-568674" y="-3617759"/>
                <a:ext cx="162659" cy="16265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-538271" y="-3587356"/>
                <a:ext cx="101852" cy="101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71" name="직선 연결선 70"/>
            <p:cNvCxnSpPr>
              <a:stCxn id="20" idx="4"/>
              <a:endCxn id="185" idx="0"/>
            </p:cNvCxnSpPr>
            <p:nvPr/>
          </p:nvCxnSpPr>
          <p:spPr>
            <a:xfrm>
              <a:off x="2307762" y="-2724363"/>
              <a:ext cx="1007875" cy="370447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190" idx="3"/>
              <a:endCxn id="185" idx="7"/>
            </p:cNvCxnSpPr>
            <p:nvPr/>
          </p:nvCxnSpPr>
          <p:spPr>
            <a:xfrm flipH="1">
              <a:off x="3351647" y="-799857"/>
              <a:ext cx="23230" cy="17948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20" idx="4"/>
              <a:endCxn id="190" idx="2"/>
            </p:cNvCxnSpPr>
            <p:nvPr/>
          </p:nvCxnSpPr>
          <p:spPr>
            <a:xfrm>
              <a:off x="2307762" y="-2724363"/>
              <a:ext cx="1052199" cy="188849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endCxn id="190" idx="2"/>
            </p:cNvCxnSpPr>
            <p:nvPr/>
          </p:nvCxnSpPr>
          <p:spPr>
            <a:xfrm>
              <a:off x="1803523" y="-2498034"/>
              <a:ext cx="1556438" cy="166216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20" idx="3"/>
              <a:endCxn id="154" idx="0"/>
            </p:cNvCxnSpPr>
            <p:nvPr/>
          </p:nvCxnSpPr>
          <p:spPr>
            <a:xfrm flipH="1">
              <a:off x="-32704" y="-2739251"/>
              <a:ext cx="2304522" cy="32113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199" idx="3"/>
              <a:endCxn id="155" idx="3"/>
            </p:cNvCxnSpPr>
            <p:nvPr/>
          </p:nvCxnSpPr>
          <p:spPr>
            <a:xfrm flipH="1">
              <a:off x="-68715" y="-1569366"/>
              <a:ext cx="2634816" cy="215878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3281520" y="151061"/>
              <a:ext cx="153739" cy="153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679210" y="2541512"/>
              <a:ext cx="425727" cy="425727"/>
              <a:chOff x="-700208" y="-3749293"/>
              <a:chExt cx="425727" cy="425727"/>
            </a:xfrm>
          </p:grpSpPr>
          <p:sp>
            <p:nvSpPr>
              <p:cNvPr id="146" name="타원 145"/>
              <p:cNvSpPr/>
              <p:nvPr/>
            </p:nvSpPr>
            <p:spPr>
              <a:xfrm>
                <a:off x="-700208" y="-3749293"/>
                <a:ext cx="425727" cy="4257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-663744" y="-3712829"/>
                <a:ext cx="352799" cy="35279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-616712" y="-3665797"/>
                <a:ext cx="258735" cy="25873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-568674" y="-3617759"/>
                <a:ext cx="162659" cy="16265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-538271" y="-3587356"/>
                <a:ext cx="101852" cy="101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79" name="직선 연결선 78"/>
            <p:cNvCxnSpPr>
              <a:stCxn id="175" idx="1"/>
            </p:cNvCxnSpPr>
            <p:nvPr/>
          </p:nvCxnSpPr>
          <p:spPr>
            <a:xfrm flipH="1" flipV="1">
              <a:off x="217828" y="-1329966"/>
              <a:ext cx="628060" cy="28298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 flipV="1">
              <a:off x="1970782" y="-310516"/>
              <a:ext cx="756324" cy="145038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5" idx="1"/>
            </p:cNvCxnSpPr>
            <p:nvPr/>
          </p:nvCxnSpPr>
          <p:spPr>
            <a:xfrm flipH="1">
              <a:off x="-178902" y="995023"/>
              <a:ext cx="3458529" cy="4686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H="1">
              <a:off x="1451356" y="2585390"/>
              <a:ext cx="380500" cy="8381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180" idx="2"/>
            </p:cNvCxnSpPr>
            <p:nvPr/>
          </p:nvCxnSpPr>
          <p:spPr>
            <a:xfrm flipH="1">
              <a:off x="1817385" y="2193083"/>
              <a:ext cx="838794" cy="37935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185" idx="4"/>
              <a:endCxn id="170" idx="0"/>
            </p:cNvCxnSpPr>
            <p:nvPr/>
          </p:nvCxnSpPr>
          <p:spPr>
            <a:xfrm flipH="1">
              <a:off x="525278" y="1081959"/>
              <a:ext cx="2790359" cy="279458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 flipV="1">
              <a:off x="917908" y="1571868"/>
              <a:ext cx="1267728" cy="14168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/>
            <p:cNvSpPr/>
            <p:nvPr/>
          </p:nvSpPr>
          <p:spPr>
            <a:xfrm>
              <a:off x="2115358" y="2908478"/>
              <a:ext cx="153739" cy="153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1236837" y="3195406"/>
              <a:ext cx="425727" cy="425727"/>
              <a:chOff x="-700208" y="-3749293"/>
              <a:chExt cx="425727" cy="425727"/>
            </a:xfrm>
          </p:grpSpPr>
          <p:sp>
            <p:nvSpPr>
              <p:cNvPr id="141" name="타원 140"/>
              <p:cNvSpPr/>
              <p:nvPr/>
            </p:nvSpPr>
            <p:spPr>
              <a:xfrm>
                <a:off x="-700208" y="-3749293"/>
                <a:ext cx="425727" cy="4257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-663744" y="-3712829"/>
                <a:ext cx="352799" cy="35279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-616712" y="-3665797"/>
                <a:ext cx="258735" cy="25873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-568674" y="-3617759"/>
                <a:ext cx="162659" cy="16265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-538271" y="-3587356"/>
                <a:ext cx="101852" cy="101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-494442" y="1681932"/>
              <a:ext cx="425727" cy="425727"/>
              <a:chOff x="-700208" y="-3749293"/>
              <a:chExt cx="425727" cy="42572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-700208" y="-3749293"/>
                <a:ext cx="425727" cy="42572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-663744" y="-3712829"/>
                <a:ext cx="352799" cy="35279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-616712" y="-3665797"/>
                <a:ext cx="258735" cy="25873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-568674" y="-3617759"/>
                <a:ext cx="162659" cy="16265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-538271" y="-3587356"/>
                <a:ext cx="101852" cy="101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89" name="직선 연결선 88"/>
            <p:cNvCxnSpPr>
              <a:endCxn id="185" idx="1"/>
            </p:cNvCxnSpPr>
            <p:nvPr/>
          </p:nvCxnSpPr>
          <p:spPr>
            <a:xfrm>
              <a:off x="821073" y="-1386632"/>
              <a:ext cx="2458554" cy="238165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160" idx="2"/>
              <a:endCxn id="77" idx="6"/>
            </p:cNvCxnSpPr>
            <p:nvPr/>
          </p:nvCxnSpPr>
          <p:spPr>
            <a:xfrm flipV="1">
              <a:off x="1365459" y="227931"/>
              <a:ext cx="2069800" cy="43365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endCxn id="190" idx="2"/>
            </p:cNvCxnSpPr>
            <p:nvPr/>
          </p:nvCxnSpPr>
          <p:spPr>
            <a:xfrm flipV="1">
              <a:off x="1979046" y="-835867"/>
              <a:ext cx="1380915" cy="136470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155" idx="7"/>
              <a:endCxn id="190" idx="1"/>
            </p:cNvCxnSpPr>
            <p:nvPr/>
          </p:nvCxnSpPr>
          <p:spPr>
            <a:xfrm flipV="1">
              <a:off x="3305" y="-871877"/>
              <a:ext cx="3371572" cy="13892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160" idx="1"/>
            </p:cNvCxnSpPr>
            <p:nvPr/>
          </p:nvCxnSpPr>
          <p:spPr>
            <a:xfrm flipH="1" flipV="1">
              <a:off x="1102022" y="-1084345"/>
              <a:ext cx="278353" cy="17099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200" idx="2"/>
              <a:endCxn id="205" idx="6"/>
            </p:cNvCxnSpPr>
            <p:nvPr/>
          </p:nvCxnSpPr>
          <p:spPr>
            <a:xfrm flipH="1">
              <a:off x="282011" y="-1626875"/>
              <a:ext cx="2290672" cy="3207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155" idx="2"/>
              <a:endCxn id="160" idx="2"/>
            </p:cNvCxnSpPr>
            <p:nvPr/>
          </p:nvCxnSpPr>
          <p:spPr>
            <a:xfrm>
              <a:off x="-83631" y="553409"/>
              <a:ext cx="1449090" cy="1081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155" idx="5"/>
              <a:endCxn id="175" idx="1"/>
            </p:cNvCxnSpPr>
            <p:nvPr/>
          </p:nvCxnSpPr>
          <p:spPr>
            <a:xfrm>
              <a:off x="3305" y="589419"/>
              <a:ext cx="842583" cy="91042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160" idx="3"/>
              <a:endCxn id="175" idx="3"/>
            </p:cNvCxnSpPr>
            <p:nvPr/>
          </p:nvCxnSpPr>
          <p:spPr>
            <a:xfrm flipH="1">
              <a:off x="845888" y="697597"/>
              <a:ext cx="534487" cy="87427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160" idx="3"/>
              <a:endCxn id="180" idx="1"/>
            </p:cNvCxnSpPr>
            <p:nvPr/>
          </p:nvCxnSpPr>
          <p:spPr>
            <a:xfrm>
              <a:off x="1380375" y="697597"/>
              <a:ext cx="1290720" cy="14594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stCxn id="42" idx="4"/>
              <a:endCxn id="160" idx="2"/>
            </p:cNvCxnSpPr>
            <p:nvPr/>
          </p:nvCxnSpPr>
          <p:spPr>
            <a:xfrm flipH="1">
              <a:off x="1365459" y="-220620"/>
              <a:ext cx="593054" cy="88220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205" idx="5"/>
            </p:cNvCxnSpPr>
            <p:nvPr/>
          </p:nvCxnSpPr>
          <p:spPr>
            <a:xfrm>
              <a:off x="267095" y="-1270150"/>
              <a:ext cx="1015077" cy="125340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 flipV="1">
              <a:off x="1285125" y="-18400"/>
              <a:ext cx="663517" cy="55978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1796865" y="317579"/>
              <a:ext cx="1218972" cy="87184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endCxn id="43" idx="3"/>
            </p:cNvCxnSpPr>
            <p:nvPr/>
          </p:nvCxnSpPr>
          <p:spPr>
            <a:xfrm flipV="1">
              <a:off x="1217880" y="2288838"/>
              <a:ext cx="231258" cy="9208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140" idx="5"/>
              <a:endCxn id="43" idx="2"/>
            </p:cNvCxnSpPr>
            <p:nvPr/>
          </p:nvCxnSpPr>
          <p:spPr>
            <a:xfrm>
              <a:off x="-245569" y="1930805"/>
              <a:ext cx="1672192" cy="30367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40" idx="6"/>
              <a:endCxn id="175" idx="3"/>
            </p:cNvCxnSpPr>
            <p:nvPr/>
          </p:nvCxnSpPr>
          <p:spPr>
            <a:xfrm flipV="1">
              <a:off x="-230653" y="1571868"/>
              <a:ext cx="1076541" cy="32292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>
              <a:endCxn id="150" idx="1"/>
            </p:cNvCxnSpPr>
            <p:nvPr/>
          </p:nvCxnSpPr>
          <p:spPr>
            <a:xfrm>
              <a:off x="-550543" y="1007050"/>
              <a:ext cx="1406606" cy="17113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stCxn id="155" idx="3"/>
              <a:endCxn id="140" idx="0"/>
            </p:cNvCxnSpPr>
            <p:nvPr/>
          </p:nvCxnSpPr>
          <p:spPr>
            <a:xfrm flipH="1">
              <a:off x="-281579" y="589419"/>
              <a:ext cx="212864" cy="12544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>
              <a:endCxn id="155" idx="2"/>
            </p:cNvCxnSpPr>
            <p:nvPr/>
          </p:nvCxnSpPr>
          <p:spPr>
            <a:xfrm flipV="1">
              <a:off x="-464153" y="553409"/>
              <a:ext cx="380522" cy="179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endCxn id="155" idx="1"/>
            </p:cNvCxnSpPr>
            <p:nvPr/>
          </p:nvCxnSpPr>
          <p:spPr>
            <a:xfrm>
              <a:off x="-489315" y="-189719"/>
              <a:ext cx="420600" cy="70711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155" idx="2"/>
            </p:cNvCxnSpPr>
            <p:nvPr/>
          </p:nvCxnSpPr>
          <p:spPr>
            <a:xfrm flipH="1">
              <a:off x="-492267" y="553409"/>
              <a:ext cx="408636" cy="5178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150" idx="1"/>
            </p:cNvCxnSpPr>
            <p:nvPr/>
          </p:nvCxnSpPr>
          <p:spPr>
            <a:xfrm flipH="1" flipV="1">
              <a:off x="-475851" y="581257"/>
              <a:ext cx="1331914" cy="21371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150" idx="0"/>
              <a:endCxn id="175" idx="4"/>
            </p:cNvCxnSpPr>
            <p:nvPr/>
          </p:nvCxnSpPr>
          <p:spPr>
            <a:xfrm flipH="1" flipV="1">
              <a:off x="881898" y="1586784"/>
              <a:ext cx="10175" cy="11166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175" idx="7"/>
            </p:cNvCxnSpPr>
            <p:nvPr/>
          </p:nvCxnSpPr>
          <p:spPr>
            <a:xfrm flipV="1">
              <a:off x="917908" y="1206906"/>
              <a:ext cx="877742" cy="292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flipV="1">
              <a:off x="1091377" y="1187222"/>
              <a:ext cx="690736" cy="53857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-523276" y="2749693"/>
              <a:ext cx="1399692" cy="8349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-663744" y="3932999"/>
              <a:ext cx="1153012" cy="4531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>
              <a:endCxn id="145" idx="4"/>
            </p:cNvCxnSpPr>
            <p:nvPr/>
          </p:nvCxnSpPr>
          <p:spPr>
            <a:xfrm>
              <a:off x="-564768" y="2187518"/>
              <a:ext cx="2014468" cy="127167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>
              <a:stCxn id="150" idx="5"/>
            </p:cNvCxnSpPr>
            <p:nvPr/>
          </p:nvCxnSpPr>
          <p:spPr>
            <a:xfrm>
              <a:off x="928083" y="2790385"/>
              <a:ext cx="271012" cy="40985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endCxn id="86" idx="6"/>
            </p:cNvCxnSpPr>
            <p:nvPr/>
          </p:nvCxnSpPr>
          <p:spPr>
            <a:xfrm flipV="1">
              <a:off x="-452851" y="2985348"/>
              <a:ext cx="2721948" cy="59118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stCxn id="140" idx="4"/>
              <a:endCxn id="170" idx="1"/>
            </p:cNvCxnSpPr>
            <p:nvPr/>
          </p:nvCxnSpPr>
          <p:spPr>
            <a:xfrm>
              <a:off x="-281579" y="1945721"/>
              <a:ext cx="770847" cy="19457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endCxn id="170" idx="1"/>
            </p:cNvCxnSpPr>
            <p:nvPr/>
          </p:nvCxnSpPr>
          <p:spPr>
            <a:xfrm>
              <a:off x="-871519" y="2561988"/>
              <a:ext cx="1360787" cy="132947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V="1">
              <a:off x="581193" y="-878229"/>
              <a:ext cx="8040" cy="113671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362413" y="289383"/>
              <a:ext cx="216048" cy="7199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H="1">
              <a:off x="-193385" y="984246"/>
              <a:ext cx="560894" cy="4617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-297888" y="850381"/>
              <a:ext cx="666583" cy="13858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V="1">
              <a:off x="-446413" y="-875065"/>
              <a:ext cx="1030652" cy="8595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H="1">
              <a:off x="-521235" y="984246"/>
              <a:ext cx="893195" cy="33367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stCxn id="175" idx="2"/>
            </p:cNvCxnSpPr>
            <p:nvPr/>
          </p:nvCxnSpPr>
          <p:spPr>
            <a:xfrm flipH="1" flipV="1">
              <a:off x="-193384" y="1437382"/>
              <a:ext cx="1024356" cy="9847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>
              <a:stCxn id="150" idx="2"/>
            </p:cNvCxnSpPr>
            <p:nvPr/>
          </p:nvCxnSpPr>
          <p:spPr>
            <a:xfrm flipH="1">
              <a:off x="-535697" y="2754375"/>
              <a:ext cx="1376844" cy="19919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그룹 129"/>
            <p:cNvGrpSpPr/>
            <p:nvPr/>
          </p:nvGrpSpPr>
          <p:grpSpPr>
            <a:xfrm>
              <a:off x="1044524" y="-2361769"/>
              <a:ext cx="205430" cy="205430"/>
              <a:chOff x="1044524" y="-2361769"/>
              <a:chExt cx="205430" cy="205430"/>
            </a:xfrm>
          </p:grpSpPr>
          <p:sp>
            <p:nvSpPr>
              <p:cNvPr id="134" name="타원 133"/>
              <p:cNvSpPr/>
              <p:nvPr/>
            </p:nvSpPr>
            <p:spPr>
              <a:xfrm>
                <a:off x="1044524" y="-2361769"/>
                <a:ext cx="205430" cy="20543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1089812" y="-2314997"/>
                <a:ext cx="101663" cy="1016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2073563" y="1502207"/>
              <a:ext cx="205430" cy="205430"/>
              <a:chOff x="1044524" y="-2361769"/>
              <a:chExt cx="205430" cy="205430"/>
            </a:xfrm>
          </p:grpSpPr>
          <p:sp>
            <p:nvSpPr>
              <p:cNvPr id="132" name="타원 131"/>
              <p:cNvSpPr/>
              <p:nvPr/>
            </p:nvSpPr>
            <p:spPr>
              <a:xfrm>
                <a:off x="1044524" y="-2361769"/>
                <a:ext cx="205430" cy="20543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089812" y="-2314997"/>
                <a:ext cx="101663" cy="1016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11" name="직사각형 210"/>
          <p:cNvSpPr/>
          <p:nvPr userDrawn="1"/>
        </p:nvSpPr>
        <p:spPr>
          <a:xfrm>
            <a:off x="3453385" y="2736503"/>
            <a:ext cx="52852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The End</a:t>
            </a:r>
            <a:endParaRPr lang="en-US" altLang="ko-KR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 for your attention</a:t>
            </a:r>
            <a:endParaRPr lang="en-US" altLang="ko-KR" sz="20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22" name="그룹 221"/>
          <p:cNvGrpSpPr/>
          <p:nvPr userDrawn="1"/>
        </p:nvGrpSpPr>
        <p:grpSpPr>
          <a:xfrm>
            <a:off x="9941010" y="430212"/>
            <a:ext cx="1923473" cy="839196"/>
            <a:chOff x="9941010" y="237172"/>
            <a:chExt cx="1923473" cy="839196"/>
          </a:xfrm>
        </p:grpSpPr>
        <p:pic>
          <p:nvPicPr>
            <p:cNvPr id="223" name="내용 개체 틀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7122" y="237172"/>
              <a:ext cx="1771249" cy="452060"/>
            </a:xfrm>
            <a:prstGeom prst="rect">
              <a:avLst/>
            </a:prstGeom>
          </p:spPr>
        </p:pic>
        <p:sp>
          <p:nvSpPr>
            <p:cNvPr id="224" name="직사각형 223"/>
            <p:cNvSpPr/>
            <p:nvPr userDrawn="1"/>
          </p:nvSpPr>
          <p:spPr>
            <a:xfrm>
              <a:off x="9941010" y="660870"/>
              <a:ext cx="1923473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Your discovery develops with </a:t>
              </a:r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us</a:t>
              </a:r>
            </a:p>
            <a:p>
              <a:pPr algn="ctr"/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A FULL SERVICE CRO</a:t>
              </a:r>
              <a:endParaRPr lang="ko-KR" altLang="en-US" sz="105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01D5-2B87-4359-A1D6-33EE5BF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2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3602038"/>
            <a:ext cx="12192000" cy="326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2496443" y="843116"/>
            <a:ext cx="7197213" cy="5171768"/>
          </a:xfrm>
          <a:prstGeom prst="rect">
            <a:avLst/>
          </a:prstGeom>
          <a:solidFill>
            <a:srgbClr val="278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2496443" y="0"/>
            <a:ext cx="7197213" cy="293892"/>
          </a:xfrm>
          <a:prstGeom prst="rect">
            <a:avLst/>
          </a:prstGeom>
          <a:solidFill>
            <a:srgbClr val="278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708919" y="965200"/>
            <a:ext cx="6770361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2496442" y="6537648"/>
            <a:ext cx="7236000" cy="320351"/>
          </a:xfrm>
          <a:prstGeom prst="rect">
            <a:avLst/>
          </a:prstGeom>
          <a:solidFill>
            <a:srgbClr val="278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9704279" y="3602038"/>
            <a:ext cx="2494800" cy="3267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2496442" y="6537648"/>
            <a:ext cx="7197214" cy="320351"/>
          </a:xfrm>
          <a:prstGeom prst="rect">
            <a:avLst/>
          </a:prstGeom>
          <a:solidFill>
            <a:srgbClr val="2783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l"/>
            <a:r>
              <a:rPr lang="en-US" altLang="ko-KR" sz="950" dirty="0" smtClean="0">
                <a:latin typeface="Calibri" panose="020F0502020204030204" pitchFamily="34" charset="0"/>
                <a:cs typeface="Calibri" panose="020F0502020204030204" pitchFamily="34" charset="0"/>
              </a:rPr>
              <a:t>Copyright © 2019 Dt&amp;SanoMedics. All Rights Reserved.</a:t>
            </a:r>
            <a:endParaRPr lang="ko-KR" altLang="en-US" sz="9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08919" y="3602038"/>
            <a:ext cx="677036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1540972" y="6356350"/>
            <a:ext cx="549676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34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263" y="415484"/>
            <a:ext cx="3541646" cy="907007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V="1">
            <a:off x="3908697" y="1278428"/>
            <a:ext cx="7380000" cy="10160"/>
          </a:xfrm>
          <a:prstGeom prst="line">
            <a:avLst/>
          </a:prstGeom>
          <a:ln w="12700">
            <a:solidFill>
              <a:srgbClr val="2783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0" y="6721475"/>
            <a:ext cx="12192000" cy="144000"/>
          </a:xfrm>
          <a:prstGeom prst="rect">
            <a:avLst/>
          </a:prstGeom>
          <a:solidFill>
            <a:srgbClr val="278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dirty="0" smtClean="0"/>
              <a:t>Copyright © 2019 Dt&amp;SanoMedics. All Rights Reserved.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>
          <a:xfrm>
            <a:off x="11540971" y="6356350"/>
            <a:ext cx="567431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87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V="1">
            <a:off x="3908697" y="1278428"/>
            <a:ext cx="7380000" cy="10160"/>
          </a:xfrm>
          <a:prstGeom prst="line">
            <a:avLst/>
          </a:prstGeom>
          <a:ln w="12700">
            <a:solidFill>
              <a:srgbClr val="2783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842" y="522279"/>
            <a:ext cx="3067478" cy="800212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0" y="6721475"/>
            <a:ext cx="12192000" cy="144000"/>
          </a:xfrm>
          <a:prstGeom prst="rect">
            <a:avLst/>
          </a:prstGeom>
          <a:solidFill>
            <a:srgbClr val="278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dirty="0" smtClean="0"/>
              <a:t>Copyright © 2019 Dt&amp;SanoMedics. All Rights Reserved.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11425560" y="6356350"/>
            <a:ext cx="691718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/>
            </a:lvl2pPr>
            <a:lvl3pPr>
              <a:defRPr sz="1400"/>
            </a:lvl3pPr>
            <a:lvl4pPr marL="1657350" indent="-285750">
              <a:buFont typeface="Arial" panose="020B0604020202020204" pitchFamily="34" charset="0"/>
              <a:buChar char="•"/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오각형 6"/>
          <p:cNvSpPr/>
          <p:nvPr userDrawn="1"/>
        </p:nvSpPr>
        <p:spPr>
          <a:xfrm>
            <a:off x="0" y="308302"/>
            <a:ext cx="9873673" cy="872292"/>
          </a:xfrm>
          <a:prstGeom prst="homePlate">
            <a:avLst/>
          </a:prstGeom>
          <a:solidFill>
            <a:srgbClr val="2783D6"/>
          </a:solidFill>
          <a:ln>
            <a:solidFill>
              <a:srgbClr val="278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제목 1"/>
          <p:cNvSpPr>
            <a:spLocks noGrp="1"/>
          </p:cNvSpPr>
          <p:nvPr userDrawn="1">
            <p:ph type="title"/>
          </p:nvPr>
        </p:nvSpPr>
        <p:spPr>
          <a:xfrm>
            <a:off x="291441" y="483521"/>
            <a:ext cx="8776063" cy="5486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rgbClr val="278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dirty="0" smtClean="0"/>
              <a:t>Copyright © 2019 Dt&amp;SanoMedics. All Rights Reserved.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9941010" y="430212"/>
            <a:ext cx="1923473" cy="839196"/>
            <a:chOff x="9941010" y="237172"/>
            <a:chExt cx="1923473" cy="839196"/>
          </a:xfrm>
        </p:grpSpPr>
        <p:pic>
          <p:nvPicPr>
            <p:cNvPr id="14" name="내용 개체 틀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397" y="237172"/>
              <a:ext cx="1771249" cy="45206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 userDrawn="1"/>
          </p:nvSpPr>
          <p:spPr>
            <a:xfrm>
              <a:off x="9941010" y="660870"/>
              <a:ext cx="1923473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Your discovery develops with </a:t>
              </a:r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us</a:t>
              </a:r>
            </a:p>
            <a:p>
              <a:pPr algn="ctr"/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A FULL SERVICE CRO</a:t>
              </a:r>
              <a:endParaRPr lang="ko-KR" altLang="en-US" sz="105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620870" y="6356350"/>
            <a:ext cx="514165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2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3" name="오각형 12"/>
          <p:cNvSpPr/>
          <p:nvPr userDrawn="1"/>
        </p:nvSpPr>
        <p:spPr>
          <a:xfrm>
            <a:off x="0" y="308302"/>
            <a:ext cx="9873673" cy="872292"/>
          </a:xfrm>
          <a:prstGeom prst="homePlate">
            <a:avLst/>
          </a:prstGeom>
          <a:solidFill>
            <a:srgbClr val="2783D6"/>
          </a:solidFill>
          <a:ln>
            <a:solidFill>
              <a:srgbClr val="278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91441" y="483521"/>
            <a:ext cx="8776063" cy="5486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9941010" y="430212"/>
            <a:ext cx="1923473" cy="839196"/>
            <a:chOff x="9941010" y="237172"/>
            <a:chExt cx="1923473" cy="839196"/>
          </a:xfrm>
        </p:grpSpPr>
        <p:pic>
          <p:nvPicPr>
            <p:cNvPr id="11" name="내용 개체 틀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397" y="237172"/>
              <a:ext cx="1771249" cy="45206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 userDrawn="1"/>
          </p:nvSpPr>
          <p:spPr>
            <a:xfrm>
              <a:off x="9941010" y="660870"/>
              <a:ext cx="1923473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Your discovery develops with </a:t>
              </a:r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us</a:t>
              </a:r>
            </a:p>
            <a:p>
              <a:pPr algn="ctr"/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A FULL SERVICE CRO</a:t>
              </a:r>
              <a:endParaRPr lang="ko-KR" altLang="en-US" sz="105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496585" y="6356350"/>
            <a:ext cx="611819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2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5" name="오각형 14"/>
          <p:cNvSpPr/>
          <p:nvPr userDrawn="1"/>
        </p:nvSpPr>
        <p:spPr>
          <a:xfrm>
            <a:off x="0" y="308302"/>
            <a:ext cx="9873673" cy="872292"/>
          </a:xfrm>
          <a:prstGeom prst="homePlate">
            <a:avLst/>
          </a:prstGeom>
          <a:solidFill>
            <a:srgbClr val="2783D6"/>
          </a:solidFill>
          <a:ln>
            <a:solidFill>
              <a:srgbClr val="278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291441" y="483521"/>
            <a:ext cx="8776063" cy="5486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9941010" y="430212"/>
            <a:ext cx="1923473" cy="839196"/>
            <a:chOff x="9941010" y="237172"/>
            <a:chExt cx="1923473" cy="839196"/>
          </a:xfrm>
        </p:grpSpPr>
        <p:pic>
          <p:nvPicPr>
            <p:cNvPr id="13" name="내용 개체 틀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397" y="237172"/>
              <a:ext cx="1771249" cy="45206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 userDrawn="1"/>
          </p:nvSpPr>
          <p:spPr>
            <a:xfrm>
              <a:off x="9941010" y="660870"/>
              <a:ext cx="1923473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Your discovery develops with </a:t>
              </a:r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us</a:t>
              </a:r>
            </a:p>
            <a:p>
              <a:pPr algn="ctr"/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A FULL SERVICE CRO</a:t>
              </a:r>
              <a:endParaRPr lang="ko-KR" altLang="en-US" sz="105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11469953" y="6356350"/>
            <a:ext cx="594064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2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 userDrawn="1"/>
        </p:nvSpPr>
        <p:spPr>
          <a:xfrm>
            <a:off x="0" y="308302"/>
            <a:ext cx="9873673" cy="872292"/>
          </a:xfrm>
          <a:prstGeom prst="homePlate">
            <a:avLst/>
          </a:prstGeom>
          <a:solidFill>
            <a:srgbClr val="2783D6"/>
          </a:solidFill>
          <a:ln>
            <a:solidFill>
              <a:srgbClr val="278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91441" y="483521"/>
            <a:ext cx="8776063" cy="5486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9941010" y="430212"/>
            <a:ext cx="1923473" cy="839196"/>
            <a:chOff x="9941010" y="237172"/>
            <a:chExt cx="1923473" cy="839196"/>
          </a:xfrm>
        </p:grpSpPr>
        <p:pic>
          <p:nvPicPr>
            <p:cNvPr id="9" name="내용 개체 틀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397" y="237172"/>
              <a:ext cx="1771249" cy="45206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 userDrawn="1"/>
          </p:nvSpPr>
          <p:spPr>
            <a:xfrm>
              <a:off x="9941010" y="660870"/>
              <a:ext cx="1923473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dirty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Your discovery develops with </a:t>
              </a:r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us</a:t>
              </a:r>
            </a:p>
            <a:p>
              <a:pPr algn="ctr"/>
              <a:r>
                <a:rPr lang="en-US" altLang="ko-KR" sz="1050" dirty="0" smtClean="0">
                  <a:ln w="0"/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A FULL SERVICE CRO</a:t>
              </a:r>
              <a:endParaRPr lang="ko-KR" altLang="en-US" sz="105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461071" y="6356350"/>
            <a:ext cx="629575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487707" y="6356350"/>
            <a:ext cx="611819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05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rgbClr val="278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50" dirty="0" smtClean="0">
                <a:latin typeface="Calibri" panose="020F0502020204030204" pitchFamily="34" charset="0"/>
                <a:cs typeface="Calibri" panose="020F0502020204030204" pitchFamily="34" charset="0"/>
              </a:rPr>
              <a:t>Copyright © 2019 Dt&amp;SanoMedics. All Rights Reserved.</a:t>
            </a:r>
            <a:endParaRPr lang="ko-KR" altLang="en-US" sz="9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11523216" y="6356350"/>
            <a:ext cx="585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E01D5-2B87-4359-A1D6-33EE5BF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5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6" r:id="rId3"/>
    <p:sldLayoutId id="2147483677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7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68901" y="3755697"/>
            <a:ext cx="5400720" cy="707886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r"/>
            <a:r>
              <a:rPr lang="en-US" altLang="ko-KR" sz="4000" b="1" dirty="0" err="1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DtnSM</a:t>
            </a:r>
            <a:r>
              <a:rPr lang="en-US" altLang="ko-KR" sz="4000" b="1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 e-SOP </a:t>
            </a:r>
            <a:r>
              <a:rPr lang="ko-KR" altLang="en-US" sz="4000" b="1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시스템</a:t>
            </a:r>
            <a:endParaRPr lang="en-US" altLang="ko-KR" sz="4000" b="1" dirty="0" smtClean="0"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473621" y="5235357"/>
            <a:ext cx="6096000" cy="9933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600" b="1" dirty="0" smtClean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algn="r"/>
            <a:endParaRPr lang="en-US" altLang="ko-KR" sz="1600" b="1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algn="r"/>
            <a:r>
              <a:rPr lang="en-US" altLang="ko-KR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23-OCT-2019</a:t>
            </a:r>
          </a:p>
        </p:txBody>
      </p:sp>
    </p:spTree>
    <p:extLst>
      <p:ext uri="{BB962C8B-B14F-4D97-AF65-F5344CB8AC3E}">
        <p14:creationId xmlns:p14="http://schemas.microsoft.com/office/powerpoint/2010/main" val="28776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55618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기존 </a:t>
            </a:r>
            <a:r>
              <a:rPr lang="en-US" altLang="ko-KR" sz="2400" dirty="0" smtClean="0"/>
              <a:t>SOP Training </a:t>
            </a:r>
            <a:r>
              <a:rPr lang="ko-KR" altLang="en-US" sz="2400" dirty="0" smtClean="0"/>
              <a:t>방식 및 문제점</a:t>
            </a:r>
            <a:endParaRPr lang="en-US" altLang="ko-KR" sz="2400" dirty="0" smtClean="0"/>
          </a:p>
          <a:p>
            <a:pPr marL="914400" lvl="1" indent="-457200">
              <a:buAutoNum type="arabicParenR"/>
            </a:pPr>
            <a:r>
              <a:rPr lang="en-US" altLang="ko-KR" sz="2000" dirty="0" smtClean="0"/>
              <a:t>SOP Training </a:t>
            </a:r>
            <a:r>
              <a:rPr lang="ko-KR" altLang="en-US" sz="2000" dirty="0" smtClean="0"/>
              <a:t>및 이력 관리</a:t>
            </a:r>
            <a:r>
              <a:rPr lang="en-US" altLang="ko-KR" sz="2000" dirty="0" smtClean="0"/>
              <a:t> </a:t>
            </a:r>
          </a:p>
          <a:p>
            <a:pPr marL="914400" lvl="1" indent="-457200">
              <a:buAutoNum type="arabicParenR"/>
            </a:pPr>
            <a:r>
              <a:rPr lang="ko-KR" altLang="en-US" sz="2000" dirty="0" smtClean="0"/>
              <a:t>문제점</a:t>
            </a:r>
            <a:endParaRPr lang="en-US" altLang="ko-KR" sz="2000" dirty="0" smtClean="0"/>
          </a:p>
          <a:p>
            <a:r>
              <a:rPr lang="en-US" altLang="ko-KR" sz="2400" dirty="0" smtClean="0"/>
              <a:t>2. e-SOP </a:t>
            </a:r>
            <a:r>
              <a:rPr lang="ko-KR" altLang="en-US" sz="2400" dirty="0" smtClean="0"/>
              <a:t>주요기능</a:t>
            </a:r>
            <a:endParaRPr lang="en-US" altLang="ko-KR" sz="2000" dirty="0" smtClean="0"/>
          </a:p>
          <a:p>
            <a:pPr marL="914400" lvl="1" indent="-457200">
              <a:buAutoNum type="arabicParenR"/>
            </a:pPr>
            <a:r>
              <a:rPr lang="ko-KR" altLang="en-US" sz="2000" dirty="0" smtClean="0"/>
              <a:t>그룹웨어</a:t>
            </a:r>
            <a:r>
              <a:rPr lang="en-US" altLang="ko-KR" sz="2000" dirty="0"/>
              <a:t> (gw.dtnsm.com)</a:t>
            </a:r>
            <a:r>
              <a:rPr lang="ko-KR" altLang="en-US" sz="2000" dirty="0" smtClean="0"/>
              <a:t> 연동을 통한 사용자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조직도 연동</a:t>
            </a:r>
            <a:endParaRPr lang="en-US" altLang="ko-KR" sz="2000" dirty="0" smtClean="0"/>
          </a:p>
          <a:p>
            <a:pPr marL="914400" lvl="1" indent="-457200">
              <a:buAutoNum type="arabicParenR"/>
            </a:pPr>
            <a:r>
              <a:rPr lang="en-US" altLang="ko-KR" sz="2000" dirty="0" smtClean="0"/>
              <a:t>SOP/RD </a:t>
            </a:r>
            <a:r>
              <a:rPr lang="ko-KR" altLang="en-US" sz="2000" dirty="0" smtClean="0"/>
              <a:t>문서 관리</a:t>
            </a:r>
            <a:endParaRPr lang="en-US" altLang="ko-KR" sz="2000" dirty="0" smtClean="0"/>
          </a:p>
          <a:p>
            <a:pPr marL="914400" lvl="1" indent="-457200">
              <a:buAutoNum type="arabicParenR"/>
            </a:pPr>
            <a:r>
              <a:rPr lang="en-US" altLang="ko-KR" sz="2000" dirty="0" smtClean="0"/>
              <a:t>Batch Job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SOP/RD </a:t>
            </a:r>
            <a:r>
              <a:rPr lang="ko-KR" altLang="en-US" sz="2000" dirty="0" smtClean="0"/>
              <a:t>상태 변경</a:t>
            </a:r>
            <a:r>
              <a:rPr lang="en-US" altLang="ko-KR" sz="2000" dirty="0" smtClean="0"/>
              <a:t>(Effective, Superseded, Retirement)</a:t>
            </a:r>
          </a:p>
          <a:p>
            <a:pPr marL="914400" lvl="1" indent="-457200">
              <a:buAutoNum type="arabicParenR"/>
            </a:pPr>
            <a:r>
              <a:rPr lang="en-US" altLang="ko-KR" sz="2000" dirty="0" smtClean="0"/>
              <a:t>SOP Viewer</a:t>
            </a:r>
          </a:p>
          <a:p>
            <a:pPr marL="914400" lvl="1" indent="-457200">
              <a:buAutoNum type="arabicParenR"/>
            </a:pPr>
            <a:r>
              <a:rPr lang="en-US" altLang="ko-KR" sz="2000" dirty="0" smtClean="0"/>
              <a:t>SOP Training </a:t>
            </a:r>
            <a:r>
              <a:rPr lang="ko-KR" altLang="en-US" sz="2000" dirty="0" smtClean="0"/>
              <a:t>및 </a:t>
            </a:r>
            <a:r>
              <a:rPr lang="en-US" altLang="ko-KR" sz="2000" dirty="0" smtClean="0"/>
              <a:t>Test </a:t>
            </a:r>
            <a:r>
              <a:rPr lang="ko-KR" altLang="en-US" sz="2000" dirty="0" smtClean="0"/>
              <a:t>이력 관리</a:t>
            </a:r>
            <a:endParaRPr lang="en-US" altLang="ko-KR" sz="2000" dirty="0" smtClean="0"/>
          </a:p>
          <a:p>
            <a:pPr marL="914400" lvl="1" indent="-457200">
              <a:buAutoNum type="arabicParenR"/>
            </a:pPr>
            <a:r>
              <a:rPr lang="ko-KR" altLang="en-US" sz="2000" dirty="0" smtClean="0"/>
              <a:t>실시간 팀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부서</a:t>
            </a:r>
            <a:r>
              <a:rPr lang="ko-KR" altLang="en-US" sz="2000" dirty="0"/>
              <a:t>원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Training Log </a:t>
            </a:r>
            <a:r>
              <a:rPr lang="ko-KR" altLang="en-US" sz="2000" dirty="0" smtClean="0"/>
              <a:t>확인</a:t>
            </a:r>
            <a:r>
              <a:rPr lang="en-US" altLang="ko-KR" sz="2000" dirty="0" smtClean="0"/>
              <a:t> </a:t>
            </a:r>
          </a:p>
          <a:p>
            <a:pPr marL="914400" lvl="1" indent="-457200">
              <a:buAutoNum type="arabicParenR"/>
            </a:pPr>
            <a:r>
              <a:rPr lang="ko-KR" altLang="en-US" sz="2000" dirty="0" smtClean="0"/>
              <a:t>전자결재</a:t>
            </a:r>
            <a:endParaRPr lang="en-US" altLang="ko-KR" sz="2000" dirty="0" smtClean="0"/>
          </a:p>
          <a:p>
            <a:pPr marL="914400" lvl="1" indent="-457200">
              <a:buAutoNum type="arabicParenR"/>
            </a:pPr>
            <a:r>
              <a:rPr lang="ko-KR" altLang="en-US" sz="2000" dirty="0" smtClean="0"/>
              <a:t>외부 고객</a:t>
            </a:r>
            <a:r>
              <a:rPr lang="en-US" altLang="ko-KR" sz="2000" dirty="0" smtClean="0"/>
              <a:t>(SOP/RD)</a:t>
            </a:r>
          </a:p>
          <a:p>
            <a:pPr marL="914400" lvl="1" indent="-457200">
              <a:buAutoNum type="arabicParenR"/>
            </a:pPr>
            <a:r>
              <a:rPr lang="ko-KR" altLang="en-US" sz="2000" dirty="0" smtClean="0"/>
              <a:t>알림</a:t>
            </a:r>
            <a:endParaRPr lang="en-US" altLang="ko-KR" sz="2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644011" y="6356350"/>
            <a:ext cx="419910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2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</a:rPr>
              <a:t>기존 </a:t>
            </a:r>
            <a:r>
              <a:rPr lang="en-US" altLang="ko-KR" sz="2800" dirty="0" smtClean="0">
                <a:solidFill>
                  <a:schemeClr val="bg1"/>
                </a:solidFill>
              </a:rPr>
              <a:t>SOP Training </a:t>
            </a:r>
            <a:r>
              <a:rPr lang="ko-KR" altLang="en-US" sz="2800" dirty="0" smtClean="0">
                <a:solidFill>
                  <a:schemeClr val="bg1"/>
                </a:solidFill>
              </a:rPr>
              <a:t>방법 및 문제점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11566189" y="6356350"/>
            <a:ext cx="488004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0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1) SOP Training </a:t>
            </a:r>
            <a:r>
              <a:rPr lang="ko-KR" altLang="en-US" dirty="0" smtClean="0">
                <a:solidFill>
                  <a:schemeClr val="bg1"/>
                </a:solidFill>
              </a:rPr>
              <a:t>및 이력관리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11605101" y="6356350"/>
            <a:ext cx="488004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852" y="202306"/>
            <a:ext cx="938438" cy="3243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72" y="1584960"/>
            <a:ext cx="4066052" cy="4648472"/>
          </a:xfrm>
          <a:prstGeom prst="rect">
            <a:avLst/>
          </a:prstGeom>
        </p:spPr>
      </p:pic>
      <p:sp>
        <p:nvSpPr>
          <p:cNvPr id="6" name="Arrow Left (3)"/>
          <p:cNvSpPr>
            <a:spLocks noChangeAspect="1"/>
          </p:cNvSpPr>
          <p:nvPr/>
        </p:nvSpPr>
        <p:spPr bwMode="auto">
          <a:xfrm rot="11561527">
            <a:off x="4615799" y="3465511"/>
            <a:ext cx="370198" cy="303752"/>
          </a:xfrm>
          <a:custGeom>
            <a:avLst/>
            <a:gdLst>
              <a:gd name="T0" fmla="*/ 559 w 1083"/>
              <a:gd name="T1" fmla="*/ 877 h 884"/>
              <a:gd name="T2" fmla="*/ 24 w 1083"/>
              <a:gd name="T3" fmla="*/ 600 h 884"/>
              <a:gd name="T4" fmla="*/ 4 w 1083"/>
              <a:gd name="T5" fmla="*/ 569 h 884"/>
              <a:gd name="T6" fmla="*/ 6 w 1083"/>
              <a:gd name="T7" fmla="*/ 533 h 884"/>
              <a:gd name="T8" fmla="*/ 331 w 1083"/>
              <a:gd name="T9" fmla="*/ 25 h 884"/>
              <a:gd name="T10" fmla="*/ 385 w 1083"/>
              <a:gd name="T11" fmla="*/ 6 h 884"/>
              <a:gd name="T12" fmla="*/ 429 w 1083"/>
              <a:gd name="T13" fmla="*/ 50 h 884"/>
              <a:gd name="T14" fmla="*/ 481 w 1083"/>
              <a:gd name="T15" fmla="*/ 243 h 884"/>
              <a:gd name="T16" fmla="*/ 977 w 1083"/>
              <a:gd name="T17" fmla="*/ 154 h 884"/>
              <a:gd name="T18" fmla="*/ 1064 w 1083"/>
              <a:gd name="T19" fmla="*/ 285 h 884"/>
              <a:gd name="T20" fmla="*/ 1053 w 1083"/>
              <a:gd name="T21" fmla="*/ 435 h 884"/>
              <a:gd name="T22" fmla="*/ 580 w 1083"/>
              <a:gd name="T23" fmla="*/ 614 h 884"/>
              <a:gd name="T24" fmla="*/ 632 w 1083"/>
              <a:gd name="T25" fmla="*/ 806 h 884"/>
              <a:gd name="T26" fmla="*/ 616 w 1083"/>
              <a:gd name="T27" fmla="*/ 866 h 884"/>
              <a:gd name="T28" fmla="*/ 560 w 1083"/>
              <a:gd name="T29" fmla="*/ 877 h 884"/>
              <a:gd name="T30" fmla="*/ 559 w 1083"/>
              <a:gd name="T31" fmla="*/ 877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3" h="884">
                <a:moveTo>
                  <a:pt x="559" y="877"/>
                </a:moveTo>
                <a:cubicBezTo>
                  <a:pt x="297" y="789"/>
                  <a:pt x="31" y="610"/>
                  <a:pt x="24" y="600"/>
                </a:cubicBezTo>
                <a:cubicBezTo>
                  <a:pt x="15" y="594"/>
                  <a:pt x="3" y="581"/>
                  <a:pt x="4" y="569"/>
                </a:cubicBezTo>
                <a:cubicBezTo>
                  <a:pt x="0" y="555"/>
                  <a:pt x="1" y="542"/>
                  <a:pt x="6" y="533"/>
                </a:cubicBezTo>
                <a:cubicBezTo>
                  <a:pt x="12" y="524"/>
                  <a:pt x="153" y="235"/>
                  <a:pt x="331" y="25"/>
                </a:cubicBezTo>
                <a:cubicBezTo>
                  <a:pt x="342" y="6"/>
                  <a:pt x="364" y="0"/>
                  <a:pt x="385" y="6"/>
                </a:cubicBezTo>
                <a:cubicBezTo>
                  <a:pt x="407" y="12"/>
                  <a:pt x="423" y="28"/>
                  <a:pt x="429" y="50"/>
                </a:cubicBezTo>
                <a:lnTo>
                  <a:pt x="481" y="243"/>
                </a:lnTo>
                <a:cubicBezTo>
                  <a:pt x="481" y="243"/>
                  <a:pt x="951" y="145"/>
                  <a:pt x="977" y="154"/>
                </a:cubicBezTo>
                <a:cubicBezTo>
                  <a:pt x="1013" y="168"/>
                  <a:pt x="1053" y="229"/>
                  <a:pt x="1064" y="285"/>
                </a:cubicBezTo>
                <a:cubicBezTo>
                  <a:pt x="1083" y="340"/>
                  <a:pt x="1076" y="405"/>
                  <a:pt x="1053" y="435"/>
                </a:cubicBezTo>
                <a:cubicBezTo>
                  <a:pt x="1034" y="456"/>
                  <a:pt x="580" y="614"/>
                  <a:pt x="580" y="614"/>
                </a:cubicBezTo>
                <a:lnTo>
                  <a:pt x="632" y="806"/>
                </a:lnTo>
                <a:cubicBezTo>
                  <a:pt x="638" y="829"/>
                  <a:pt x="631" y="850"/>
                  <a:pt x="616" y="866"/>
                </a:cubicBezTo>
                <a:cubicBezTo>
                  <a:pt x="603" y="878"/>
                  <a:pt x="581" y="884"/>
                  <a:pt x="560" y="877"/>
                </a:cubicBezTo>
                <a:lnTo>
                  <a:pt x="559" y="877"/>
                </a:lnTo>
                <a:close/>
              </a:path>
            </a:pathLst>
          </a:custGeom>
          <a:solidFill>
            <a:srgbClr val="FF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272" y="1584960"/>
            <a:ext cx="6690377" cy="46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3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84 0.00023 L 0.26471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2) </a:t>
            </a:r>
            <a:r>
              <a:rPr lang="ko-KR" altLang="en-US" dirty="0" smtClean="0">
                <a:solidFill>
                  <a:schemeClr val="bg1"/>
                </a:solidFill>
              </a:rPr>
              <a:t>문제점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11588173" y="6356350"/>
            <a:ext cx="524385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852" y="202306"/>
            <a:ext cx="938438" cy="3243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1845" y="2183363"/>
            <a:ext cx="4585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실제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여부 확인 불가</a:t>
            </a:r>
            <a:r>
              <a:rPr lang="en-US" altLang="ko-KR" dirty="0" smtClean="0"/>
              <a:t>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팀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부서원의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이력 확인 불가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SOP Training </a:t>
            </a:r>
            <a:r>
              <a:rPr lang="ko-KR" altLang="en-US" dirty="0" smtClean="0"/>
              <a:t>기간 준수 여부 확인 불가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……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4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1. e-SOP </a:t>
            </a:r>
            <a:r>
              <a:rPr lang="ko-KR" altLang="en-US" sz="3200" dirty="0" smtClean="0">
                <a:solidFill>
                  <a:schemeClr val="bg1"/>
                </a:solidFill>
              </a:rPr>
              <a:t>주요기능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11566189" y="6356350"/>
            <a:ext cx="488004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3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spcBef>
                <a:spcPct val="0"/>
              </a:spcBef>
            </a:pPr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altLang="ko-KR" sz="2200" b="1" dirty="0" smtClean="0">
                <a:solidFill>
                  <a:schemeClr val="bg1"/>
                </a:solidFill>
                <a:latin typeface="+mj-lt"/>
              </a:rPr>
              <a:t>) </a:t>
            </a:r>
            <a:r>
              <a:rPr lang="ko-KR" altLang="en-US" sz="2200" b="1" dirty="0" smtClean="0">
                <a:solidFill>
                  <a:schemeClr val="bg1"/>
                </a:solidFill>
                <a:latin typeface="+mj-lt"/>
              </a:rPr>
              <a:t>그룹웨어</a:t>
            </a:r>
            <a:r>
              <a:rPr lang="en-US" altLang="ko-KR" sz="22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200" b="1" dirty="0" smtClean="0">
                <a:solidFill>
                  <a:schemeClr val="bg1"/>
                </a:solidFill>
                <a:latin typeface="+mj-lt"/>
              </a:rPr>
              <a:t>연동을 통한 사용자</a:t>
            </a:r>
            <a:r>
              <a:rPr lang="en-US" altLang="ko-KR" sz="2200" b="1" dirty="0" smtClean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2200" b="1" dirty="0" smtClean="0">
                <a:solidFill>
                  <a:schemeClr val="bg1"/>
                </a:solidFill>
                <a:latin typeface="+mj-lt"/>
              </a:rPr>
              <a:t>조직도 연동</a:t>
            </a:r>
            <a:endParaRPr lang="ko-KR" alt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11653737" y="6356350"/>
            <a:ext cx="458821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852" y="202306"/>
            <a:ext cx="938438" cy="3243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34" y="2132920"/>
            <a:ext cx="5437823" cy="37247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493" y="2132920"/>
            <a:ext cx="5575653" cy="37247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 Left (3)"/>
          <p:cNvSpPr>
            <a:spLocks noChangeAspect="1"/>
          </p:cNvSpPr>
          <p:nvPr/>
        </p:nvSpPr>
        <p:spPr bwMode="auto">
          <a:xfrm rot="11561527">
            <a:off x="5803600" y="3813245"/>
            <a:ext cx="370198" cy="303752"/>
          </a:xfrm>
          <a:custGeom>
            <a:avLst/>
            <a:gdLst>
              <a:gd name="T0" fmla="*/ 559 w 1083"/>
              <a:gd name="T1" fmla="*/ 877 h 884"/>
              <a:gd name="T2" fmla="*/ 24 w 1083"/>
              <a:gd name="T3" fmla="*/ 600 h 884"/>
              <a:gd name="T4" fmla="*/ 4 w 1083"/>
              <a:gd name="T5" fmla="*/ 569 h 884"/>
              <a:gd name="T6" fmla="*/ 6 w 1083"/>
              <a:gd name="T7" fmla="*/ 533 h 884"/>
              <a:gd name="T8" fmla="*/ 331 w 1083"/>
              <a:gd name="T9" fmla="*/ 25 h 884"/>
              <a:gd name="T10" fmla="*/ 385 w 1083"/>
              <a:gd name="T11" fmla="*/ 6 h 884"/>
              <a:gd name="T12" fmla="*/ 429 w 1083"/>
              <a:gd name="T13" fmla="*/ 50 h 884"/>
              <a:gd name="T14" fmla="*/ 481 w 1083"/>
              <a:gd name="T15" fmla="*/ 243 h 884"/>
              <a:gd name="T16" fmla="*/ 977 w 1083"/>
              <a:gd name="T17" fmla="*/ 154 h 884"/>
              <a:gd name="T18" fmla="*/ 1064 w 1083"/>
              <a:gd name="T19" fmla="*/ 285 h 884"/>
              <a:gd name="T20" fmla="*/ 1053 w 1083"/>
              <a:gd name="T21" fmla="*/ 435 h 884"/>
              <a:gd name="T22" fmla="*/ 580 w 1083"/>
              <a:gd name="T23" fmla="*/ 614 h 884"/>
              <a:gd name="T24" fmla="*/ 632 w 1083"/>
              <a:gd name="T25" fmla="*/ 806 h 884"/>
              <a:gd name="T26" fmla="*/ 616 w 1083"/>
              <a:gd name="T27" fmla="*/ 866 h 884"/>
              <a:gd name="T28" fmla="*/ 560 w 1083"/>
              <a:gd name="T29" fmla="*/ 877 h 884"/>
              <a:gd name="T30" fmla="*/ 559 w 1083"/>
              <a:gd name="T31" fmla="*/ 877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3" h="884">
                <a:moveTo>
                  <a:pt x="559" y="877"/>
                </a:moveTo>
                <a:cubicBezTo>
                  <a:pt x="297" y="789"/>
                  <a:pt x="31" y="610"/>
                  <a:pt x="24" y="600"/>
                </a:cubicBezTo>
                <a:cubicBezTo>
                  <a:pt x="15" y="594"/>
                  <a:pt x="3" y="581"/>
                  <a:pt x="4" y="569"/>
                </a:cubicBezTo>
                <a:cubicBezTo>
                  <a:pt x="0" y="555"/>
                  <a:pt x="1" y="542"/>
                  <a:pt x="6" y="533"/>
                </a:cubicBezTo>
                <a:cubicBezTo>
                  <a:pt x="12" y="524"/>
                  <a:pt x="153" y="235"/>
                  <a:pt x="331" y="25"/>
                </a:cubicBezTo>
                <a:cubicBezTo>
                  <a:pt x="342" y="6"/>
                  <a:pt x="364" y="0"/>
                  <a:pt x="385" y="6"/>
                </a:cubicBezTo>
                <a:cubicBezTo>
                  <a:pt x="407" y="12"/>
                  <a:pt x="423" y="28"/>
                  <a:pt x="429" y="50"/>
                </a:cubicBezTo>
                <a:lnTo>
                  <a:pt x="481" y="243"/>
                </a:lnTo>
                <a:cubicBezTo>
                  <a:pt x="481" y="243"/>
                  <a:pt x="951" y="145"/>
                  <a:pt x="977" y="154"/>
                </a:cubicBezTo>
                <a:cubicBezTo>
                  <a:pt x="1013" y="168"/>
                  <a:pt x="1053" y="229"/>
                  <a:pt x="1064" y="285"/>
                </a:cubicBezTo>
                <a:cubicBezTo>
                  <a:pt x="1083" y="340"/>
                  <a:pt x="1076" y="405"/>
                  <a:pt x="1053" y="435"/>
                </a:cubicBezTo>
                <a:cubicBezTo>
                  <a:pt x="1034" y="456"/>
                  <a:pt x="580" y="614"/>
                  <a:pt x="580" y="614"/>
                </a:cubicBezTo>
                <a:lnTo>
                  <a:pt x="632" y="806"/>
                </a:lnTo>
                <a:cubicBezTo>
                  <a:pt x="638" y="829"/>
                  <a:pt x="631" y="850"/>
                  <a:pt x="616" y="866"/>
                </a:cubicBezTo>
                <a:cubicBezTo>
                  <a:pt x="603" y="878"/>
                  <a:pt x="581" y="884"/>
                  <a:pt x="560" y="877"/>
                </a:cubicBezTo>
                <a:lnTo>
                  <a:pt x="559" y="877"/>
                </a:lnTo>
                <a:close/>
              </a:path>
            </a:pathLst>
          </a:custGeom>
          <a:solidFill>
            <a:srgbClr val="FF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3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84 0.00023 L 0.26471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spcBef>
                <a:spcPct val="0"/>
              </a:spcBef>
            </a:pPr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2) SOP/RD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문서 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11634281" y="6356350"/>
            <a:ext cx="458821" cy="365125"/>
          </a:xfrm>
        </p:spPr>
        <p:txBody>
          <a:bodyPr/>
          <a:lstStyle/>
          <a:p>
            <a:fld id="{75EE01D5-2B87-4359-A1D6-33EE5BFCC4B7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852" y="202306"/>
            <a:ext cx="938438" cy="3243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40" y="1689512"/>
            <a:ext cx="11751379" cy="309709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743" y="3330723"/>
            <a:ext cx="7481206" cy="3025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63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9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tnSM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161</Words>
  <Application>Microsoft Office PowerPoint</Application>
  <PresentationFormat>와이드스크린</PresentationFormat>
  <Paragraphs>37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나눔바른고딕</vt:lpstr>
      <vt:lpstr>나눔스퀘어</vt:lpstr>
      <vt:lpstr>맑은 고딕</vt:lpstr>
      <vt:lpstr>Arial</vt:lpstr>
      <vt:lpstr>Calibri</vt:lpstr>
      <vt:lpstr>Segoe UI</vt:lpstr>
      <vt:lpstr>DtnSM 테마</vt:lpstr>
      <vt:lpstr>PowerPoint 프레젠테이션</vt:lpstr>
      <vt:lpstr>PowerPoint 프레젠테이션</vt:lpstr>
      <vt:lpstr>1. 기존 SOP Training 방법 및 문제점</vt:lpstr>
      <vt:lpstr>1) SOP Training 및 이력관리</vt:lpstr>
      <vt:lpstr>2) 문제점</vt:lpstr>
      <vt:lpstr>1. e-SOP 주요기능</vt:lpstr>
      <vt:lpstr>3) 그룹웨어 연동을 통한 사용자/조직도 연동</vt:lpstr>
      <vt:lpstr>2) SOP/RD 문서 관리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SANO EFFECT FOR SANO MEDICINES</dc:title>
  <dc:creator>jsjeon</dc:creator>
  <cp:lastModifiedBy>JHSEO</cp:lastModifiedBy>
  <cp:revision>386</cp:revision>
  <cp:lastPrinted>2018-12-05T01:33:27Z</cp:lastPrinted>
  <dcterms:created xsi:type="dcterms:W3CDTF">2018-11-16T01:14:32Z</dcterms:created>
  <dcterms:modified xsi:type="dcterms:W3CDTF">2019-10-21T13:15:21Z</dcterms:modified>
</cp:coreProperties>
</file>