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333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8" r:id="rId17"/>
    <p:sldId id="347" r:id="rId18"/>
    <p:sldId id="351" r:id="rId19"/>
    <p:sldId id="353" r:id="rId20"/>
    <p:sldId id="349" r:id="rId21"/>
    <p:sldId id="354" r:id="rId22"/>
    <p:sldId id="355" r:id="rId23"/>
    <p:sldId id="304" r:id="rId24"/>
  </p:sldIdLst>
  <p:sldSz cx="9144000" cy="5143500" type="screen16x9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6" clrIdx="0">
    <p:extLst>
      <p:ext uri="{19B8F6BF-5375-455C-9EA6-DF929625EA0E}">
        <p15:presenceInfo xmlns:p15="http://schemas.microsoft.com/office/powerpoint/2012/main" userId="Home" providerId="None"/>
      </p:ext>
    </p:extLst>
  </p:cmAuthor>
  <p:cmAuthor id="2" name="Hostetter, Seth" initials="HS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0" autoAdjust="0"/>
    <p:restoredTop sz="74682" autoAdjust="0"/>
  </p:normalViewPr>
  <p:slideViewPr>
    <p:cSldViewPr snapToGrid="0" snapToObjects="1">
      <p:cViewPr>
        <p:scale>
          <a:sx n="150" d="100"/>
          <a:sy n="150" d="100"/>
        </p:scale>
        <p:origin x="-456" y="-19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2616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43BD4AD-DA96-C047-A04C-4DBEADBB582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D4CCC07-B836-4E42-B841-A3570F7270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B687F6D-7A91-8C44-AC15-472C7786CA8B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2BDA32E-08F6-8046-961B-BC80F64B7F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06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8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DA32E-08F6-8046-961B-BC80F64B7F9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3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432892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6786"/>
            <a:ext cx="7772400" cy="651744"/>
          </a:xfrm>
        </p:spPr>
        <p:txBody>
          <a:bodyPr>
            <a:normAutofit/>
          </a:bodyPr>
          <a:lstStyle>
            <a:lvl1pPr algn="ctr">
              <a:defRPr sz="3200" b="1" cap="all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9551"/>
            <a:ext cx="6400800" cy="36964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144170" y="3938469"/>
            <a:ext cx="2855660" cy="305875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DOT Logo_gree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58" y="4513893"/>
            <a:ext cx="809885" cy="48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3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948925"/>
            <a:ext cx="3590925" cy="26739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33231"/>
            <a:ext cx="8229600" cy="549853"/>
          </a:xfrm>
        </p:spPr>
        <p:txBody>
          <a:bodyPr>
            <a:normAutofit/>
          </a:bodyPr>
          <a:lstStyle>
            <a:lvl1pPr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741"/>
            <a:ext cx="8229600" cy="3155881"/>
          </a:xfrm>
        </p:spPr>
        <p:txBody>
          <a:bodyPr/>
          <a:lstStyle>
            <a:lvl1pPr marL="0" indent="0">
              <a:buNone/>
              <a:defRPr sz="2800"/>
            </a:lvl1pPr>
            <a:lvl2pPr marL="742950" indent="-285750">
              <a:buFont typeface="Arial"/>
              <a:buChar char="•"/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4767263"/>
          </a:xfrm>
          <a:prstGeom prst="rect">
            <a:avLst/>
          </a:prstGeom>
          <a:solidFill>
            <a:srgbClr val="41E06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902" y="2222566"/>
            <a:ext cx="4752444" cy="6053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9144000" cy="47672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592377" y="1879858"/>
            <a:ext cx="2173342" cy="2887404"/>
          </a:xfrm>
        </p:spPr>
        <p:txBody>
          <a:bodyPr anchor="t">
            <a:noAutofit/>
          </a:bodyPr>
          <a:lstStyle>
            <a:lvl1pPr marL="0" indent="0" algn="r">
              <a:buNone/>
              <a:defRPr sz="20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902" y="2222566"/>
            <a:ext cx="4752444" cy="6053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5059" y="2158019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/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1" y="948925"/>
            <a:ext cx="3117850" cy="26739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5257"/>
            <a:ext cx="3117850" cy="678296"/>
          </a:xfrm>
        </p:spPr>
        <p:txBody>
          <a:bodyPr anchor="b">
            <a:normAutofit/>
          </a:bodyPr>
          <a:lstStyle>
            <a:lvl1pPr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575050" y="0"/>
            <a:ext cx="5568950" cy="47672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add Image or Map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38741"/>
            <a:ext cx="2926068" cy="3155881"/>
          </a:xfrm>
        </p:spPr>
        <p:txBody>
          <a:bodyPr/>
          <a:lstStyle>
            <a:lvl1pPr marL="342900" indent="-342900">
              <a:buFont typeface="Arial"/>
              <a:buChar char="•"/>
              <a:defRPr sz="2000"/>
            </a:lvl1pPr>
            <a:lvl2pPr marL="742950" indent="-285750">
              <a:buFont typeface="Arial"/>
              <a:buChar char="•"/>
              <a:defRPr sz="2000"/>
            </a:lvl2pPr>
          </a:lstStyle>
          <a:p>
            <a:pPr lvl="0"/>
            <a:r>
              <a:rPr lang="en-US" dirty="0"/>
              <a:t>Bullets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4764970"/>
            <a:ext cx="9144000" cy="2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5466" y="4819518"/>
            <a:ext cx="9284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692" y="481687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84C7628-C826-734A-9399-C59A657BA6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5"/>
            <a:ext cx="9143999" cy="4303058"/>
          </a:xfrm>
        </p:spPr>
      </p:pic>
      <p:sp>
        <p:nvSpPr>
          <p:cNvPr id="6" name="Rectangle 5"/>
          <p:cNvSpPr/>
          <p:nvPr/>
        </p:nvSpPr>
        <p:spPr>
          <a:xfrm>
            <a:off x="0" y="3188699"/>
            <a:ext cx="9144000" cy="1140229"/>
          </a:xfrm>
          <a:prstGeom prst="rect">
            <a:avLst/>
          </a:prstGeom>
          <a:solidFill>
            <a:schemeClr val="tx1">
              <a:lumMod val="85000"/>
              <a:lumOff val="15000"/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188700"/>
            <a:ext cx="7772400" cy="65174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Crash data </a:t>
            </a:r>
            <a:r>
              <a:rPr lang="en-US" dirty="0" smtClean="0"/>
              <a:t>at </a:t>
            </a:r>
            <a:r>
              <a:rPr lang="en-US" dirty="0"/>
              <a:t>NYC DOT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October 2018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15134" y="3935920"/>
            <a:ext cx="27137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3"/>
    </mc:Choice>
    <mc:Fallback xmlns="">
      <p:transition spd="slow" advTm="9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Before / after (NYPD)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Ranking (NYSDOT + Fatality)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VZ priority info </a:t>
            </a:r>
            <a:r>
              <a:rPr lang="en-US" dirty="0"/>
              <a:t>(NYSDOT + Fatality)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Project / program analysis (SIP, Bikes, trucks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Research studies (seniors, left turn,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Press requests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Injuries by mode (citywide) - NYPD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8" y="2967362"/>
            <a:ext cx="7449206" cy="168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8" y="1442745"/>
            <a:ext cx="6552872" cy="143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92" y="1748182"/>
            <a:ext cx="19907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36483" y="2912184"/>
            <a:ext cx="8624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09" y="3700627"/>
            <a:ext cx="2000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25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Injuries by mode (citywide) - NYSDOT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2" y="1453438"/>
            <a:ext cx="6392918" cy="328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797434"/>
            <a:ext cx="2771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10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Injuries by mode at intersection </a:t>
            </a:r>
            <a:r>
              <a:rPr lang="en-US" dirty="0" smtClean="0"/>
              <a:t>– NYPD TAMS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3" y="1537338"/>
            <a:ext cx="7050387" cy="321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14" y="2452032"/>
            <a:ext cx="1828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86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Injuries by mode at intersection – NYPD FORMS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2" y="1537338"/>
            <a:ext cx="7659414" cy="298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26" y="3323896"/>
            <a:ext cx="19431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54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Injuries by mode at intersection - </a:t>
            </a:r>
            <a:r>
              <a:rPr lang="en-US" dirty="0" smtClean="0"/>
              <a:t>NYSDOT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537339"/>
            <a:ext cx="6514105" cy="321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01" y="1857375"/>
            <a:ext cx="1895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36483" y="2998895"/>
            <a:ext cx="8624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01" y="3624755"/>
            <a:ext cx="1714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09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Child </a:t>
            </a:r>
            <a:r>
              <a:rPr lang="en-US" dirty="0" err="1" smtClean="0"/>
              <a:t>Ped</a:t>
            </a:r>
            <a:r>
              <a:rPr lang="en-US" dirty="0" smtClean="0"/>
              <a:t> injuries in the Bronx - NYPD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93" y="1537337"/>
            <a:ext cx="7036849" cy="139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36483" y="2912184"/>
            <a:ext cx="8624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31" y="3605212"/>
            <a:ext cx="14668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5" y="2978069"/>
            <a:ext cx="5913876" cy="169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31" y="2100263"/>
            <a:ext cx="15430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75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Child </a:t>
            </a:r>
            <a:r>
              <a:rPr lang="en-US" dirty="0" err="1"/>
              <a:t>Ped</a:t>
            </a:r>
            <a:r>
              <a:rPr lang="en-US" dirty="0"/>
              <a:t> injuries in the Bronx - </a:t>
            </a:r>
            <a:r>
              <a:rPr lang="en-US" dirty="0" smtClean="0"/>
              <a:t>NYSDOT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4" y="1537338"/>
            <a:ext cx="6210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64" y="2011582"/>
            <a:ext cx="1381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65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Child </a:t>
            </a:r>
            <a:r>
              <a:rPr lang="en-US" dirty="0" smtClean="0"/>
              <a:t>Passengers injuries </a:t>
            </a:r>
            <a:r>
              <a:rPr lang="en-US" dirty="0"/>
              <a:t>in the Bronx - </a:t>
            </a:r>
            <a:r>
              <a:rPr lang="en-US" dirty="0" smtClean="0"/>
              <a:t>NYPD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7" y="1447302"/>
            <a:ext cx="6549259" cy="161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36483" y="3066884"/>
            <a:ext cx="8624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994" y="2162175"/>
            <a:ext cx="13525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994" y="3866738"/>
            <a:ext cx="13906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7" y="3141592"/>
            <a:ext cx="3580545" cy="160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24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2" y="1032150"/>
            <a:ext cx="8090452" cy="5051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Child </a:t>
            </a:r>
            <a:r>
              <a:rPr lang="en-US" dirty="0" smtClean="0"/>
              <a:t>Passengers injuries </a:t>
            </a:r>
            <a:r>
              <a:rPr lang="en-US" dirty="0"/>
              <a:t>in the Bronx - </a:t>
            </a:r>
            <a:r>
              <a:rPr lang="en-US" dirty="0" smtClean="0"/>
              <a:t>NYSDOT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53" y="1537338"/>
            <a:ext cx="8566347" cy="203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14" y="2800350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6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2" y="948926"/>
            <a:ext cx="4075981" cy="267399"/>
          </a:xfrm>
        </p:spPr>
        <p:txBody>
          <a:bodyPr/>
          <a:lstStyle/>
          <a:p>
            <a:r>
              <a:rPr lang="en-US" dirty="0" smtClean="0"/>
              <a:t>Crash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58"/>
            <a:ext cx="8229600" cy="549853"/>
          </a:xfrm>
        </p:spPr>
        <p:txBody>
          <a:bodyPr>
            <a:noAutofit/>
          </a:bodyPr>
          <a:lstStyle/>
          <a:p>
            <a:r>
              <a:rPr lang="en-US" dirty="0"/>
              <a:t>OUTLINE</a:t>
            </a:r>
            <a:endParaRPr lang="en-US" sz="2800" b="1" cap="al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853D069-6100-514A-9E1A-2ECFF936860B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8572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764971"/>
            <a:ext cx="9144000" cy="229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468" y="4819518"/>
            <a:ext cx="979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nyc.gov/dot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96513"/>
              </p:ext>
            </p:extLst>
          </p:nvPr>
        </p:nvGraphicFramePr>
        <p:xfrm>
          <a:off x="545345" y="1409784"/>
          <a:ext cx="5166686" cy="295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134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Overview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Mapping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lvl="0"/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Pitfalls</a:t>
                      </a:r>
                      <a:endParaRPr lang="en-US" b="1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7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</a:t>
                      </a:r>
                      <a:r>
                        <a:rPr lang="en-US" b="1" baseline="0" dirty="0" smtClean="0"/>
                        <a:t> cases</a:t>
                      </a:r>
                      <a:endParaRPr lang="en-US" b="1" dirty="0" smtClean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1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637195"/>
            <a:ext cx="9144000" cy="213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84C7628-C826-734A-9399-C59A657BA6E2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 Placeholder 10"/>
          <p:cNvSpPr txBox="1">
            <a:spLocks/>
          </p:cNvSpPr>
          <p:nvPr/>
        </p:nvSpPr>
        <p:spPr>
          <a:xfrm>
            <a:off x="457200" y="948925"/>
            <a:ext cx="3590925" cy="267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33231"/>
            <a:ext cx="2606149" cy="549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48570" y="904452"/>
            <a:ext cx="730631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82" y="2972869"/>
            <a:ext cx="1157599" cy="69480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831946" y="3920206"/>
            <a:ext cx="872473" cy="635168"/>
            <a:chOff x="1981053" y="3587915"/>
            <a:chExt cx="872473" cy="63516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103" y="3587915"/>
              <a:ext cx="325120" cy="32512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98105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29006" y="3877045"/>
            <a:ext cx="872473" cy="678329"/>
            <a:chOff x="2878113" y="3544754"/>
            <a:chExt cx="872473" cy="67832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124" y="3544754"/>
              <a:ext cx="471794" cy="47179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878113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1479" y="3946084"/>
            <a:ext cx="872473" cy="609290"/>
            <a:chOff x="3750586" y="3613793"/>
            <a:chExt cx="872473" cy="60929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262" y="3613793"/>
              <a:ext cx="325120" cy="3251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750586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nyc_dot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5119" y="3857706"/>
            <a:ext cx="889726" cy="697668"/>
            <a:chOff x="4584226" y="3525415"/>
            <a:chExt cx="889726" cy="69766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226" y="3525415"/>
              <a:ext cx="872473" cy="542896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601479" y="3946084"/>
              <a:ext cx="872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NYCDOT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1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"/>
    </mc:Choice>
    <mc:Fallback xmlns="">
      <p:transition spd="slow" advTm="11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740829"/>
            <a:ext cx="5568950" cy="3285605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 data flow</a:t>
            </a:r>
          </a:p>
          <a:p>
            <a:r>
              <a:rPr lang="en-US" dirty="0" smtClean="0"/>
              <a:t>Primary datasets (NYPD &amp; NYSDOT) </a:t>
            </a:r>
          </a:p>
          <a:p>
            <a:pPr lvl="1"/>
            <a:r>
              <a:rPr lang="en-US" dirty="0" smtClean="0"/>
              <a:t>do not agree on basic info</a:t>
            </a:r>
          </a:p>
          <a:p>
            <a:pPr lvl="1"/>
            <a:r>
              <a:rPr lang="en-US" dirty="0" smtClean="0"/>
              <a:t>Do not share ID#s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reporting </a:t>
            </a:r>
          </a:p>
          <a:p>
            <a:endParaRPr lang="en-US" dirty="0" smtClean="0"/>
          </a:p>
          <a:p>
            <a:r>
              <a:rPr lang="en-US" dirty="0" smtClean="0"/>
              <a:t>Accuracy </a:t>
            </a:r>
          </a:p>
          <a:p>
            <a:endParaRPr lang="en-US" dirty="0" smtClean="0"/>
          </a:p>
          <a:p>
            <a:r>
              <a:rPr lang="en-US" dirty="0" smtClean="0"/>
              <a:t>Completeness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NYSDOT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47035"/>
            <a:ext cx="4038600" cy="25455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Severity</a:t>
            </a:r>
          </a:p>
          <a:p>
            <a:r>
              <a:rPr lang="en-US" dirty="0" smtClean="0"/>
              <a:t>NYSDOT does QA and Geocoding</a:t>
            </a:r>
          </a:p>
          <a:p>
            <a:r>
              <a:rPr lang="en-US" dirty="0" smtClean="0"/>
              <a:t>Includes most of MV104 Report</a:t>
            </a:r>
          </a:p>
          <a:p>
            <a:r>
              <a:rPr lang="en-US" dirty="0" smtClean="0"/>
              <a:t>Can be linked to MV104</a:t>
            </a:r>
          </a:p>
          <a:p>
            <a:r>
              <a:rPr lang="en-US" dirty="0" smtClean="0"/>
              <a:t>Accessible via Safety Data Viewer (depending on need)</a:t>
            </a:r>
          </a:p>
          <a:p>
            <a:r>
              <a:rPr lang="en-US" dirty="0" smtClean="0"/>
              <a:t>Includes motorist reports</a:t>
            </a:r>
          </a:p>
          <a:p>
            <a:r>
              <a:rPr lang="en-US" dirty="0" smtClean="0"/>
              <a:t>Includes registration info from DMV (ex. TLC)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47035"/>
            <a:ext cx="4038600" cy="25455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1-2 years behind</a:t>
            </a:r>
          </a:p>
          <a:p>
            <a:r>
              <a:rPr lang="en-US" dirty="0" smtClean="0"/>
              <a:t>Schema design </a:t>
            </a:r>
          </a:p>
          <a:p>
            <a:r>
              <a:rPr lang="en-US" dirty="0" smtClean="0"/>
              <a:t>Unmapped cases</a:t>
            </a:r>
          </a:p>
          <a:p>
            <a:r>
              <a:rPr lang="en-US" dirty="0" smtClean="0"/>
              <a:t>High volume of unknowns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/>
              <a:t>Includes motorist reports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337437"/>
            <a:ext cx="4038600" cy="46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48200" y="1337437"/>
            <a:ext cx="4038600" cy="46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NYPD TAMS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47035"/>
            <a:ext cx="4038600" cy="25455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Updated daily</a:t>
            </a:r>
          </a:p>
          <a:p>
            <a:r>
              <a:rPr lang="en-US" dirty="0" smtClean="0"/>
              <a:t>Consistent 1998-2016</a:t>
            </a:r>
          </a:p>
          <a:p>
            <a:r>
              <a:rPr lang="en-US" dirty="0" smtClean="0"/>
              <a:t> 	some details added (after requested) +/- 2015 – present</a:t>
            </a:r>
          </a:p>
          <a:p>
            <a:r>
              <a:rPr lang="en-US" dirty="0" smtClean="0"/>
              <a:t>Can request MV104 from NYPD using ID# (2016 – present)</a:t>
            </a:r>
          </a:p>
          <a:p>
            <a:r>
              <a:rPr lang="en-US" dirty="0" smtClean="0"/>
              <a:t>Available in open data </a:t>
            </a:r>
          </a:p>
          <a:p>
            <a:r>
              <a:rPr lang="en-US" dirty="0" smtClean="0"/>
              <a:t>Has license plate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47035"/>
            <a:ext cx="4038600" cy="254555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Will end in 2019</a:t>
            </a:r>
          </a:p>
          <a:p>
            <a:pPr lvl="1"/>
            <a:r>
              <a:rPr lang="en-US" dirty="0" smtClean="0"/>
              <a:t>2016-2018 is temp solution from FORMS data </a:t>
            </a:r>
          </a:p>
          <a:p>
            <a:r>
              <a:rPr lang="en-US" dirty="0"/>
              <a:t>Limited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All crashes mapped to intersection</a:t>
            </a:r>
            <a:endParaRPr lang="en-US" dirty="0"/>
          </a:p>
          <a:p>
            <a:r>
              <a:rPr lang="en-US" dirty="0" smtClean="0"/>
              <a:t>Mapping issues</a:t>
            </a:r>
          </a:p>
          <a:p>
            <a:r>
              <a:rPr lang="en-US" dirty="0" smtClean="0"/>
              <a:t>Mapped to street network at the time of the crash (not the current map)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337437"/>
            <a:ext cx="4038600" cy="46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48200" y="1337437"/>
            <a:ext cx="4038600" cy="46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5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NYPD 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947035"/>
            <a:ext cx="4038600" cy="25455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Updated </a:t>
            </a:r>
            <a:r>
              <a:rPr lang="en-US" dirty="0" smtClean="0"/>
              <a:t>daily</a:t>
            </a:r>
          </a:p>
          <a:p>
            <a:r>
              <a:rPr lang="en-US" dirty="0" smtClean="0"/>
              <a:t>Modified when errors are found</a:t>
            </a:r>
            <a:endParaRPr lang="en-US" dirty="0"/>
          </a:p>
          <a:p>
            <a:r>
              <a:rPr lang="en-US" dirty="0" smtClean="0"/>
              <a:t>Full MV104 report data</a:t>
            </a:r>
          </a:p>
          <a:p>
            <a:r>
              <a:rPr lang="en-US" dirty="0" smtClean="0"/>
              <a:t>Includes midblock locations</a:t>
            </a:r>
          </a:p>
          <a:p>
            <a:r>
              <a:rPr lang="en-US" dirty="0" smtClean="0"/>
              <a:t>Severity can be calculated </a:t>
            </a:r>
          </a:p>
          <a:p>
            <a:r>
              <a:rPr lang="en-US" dirty="0"/>
              <a:t>Includes Non-MV bike crashes</a:t>
            </a:r>
          </a:p>
          <a:p>
            <a:r>
              <a:rPr lang="en-US" dirty="0" smtClean="0"/>
              <a:t>Includes coordinates and address info</a:t>
            </a:r>
          </a:p>
          <a:p>
            <a:r>
              <a:rPr lang="en-US" dirty="0"/>
              <a:t>Has license plate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47035"/>
            <a:ext cx="4038600" cy="254555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Only available from 2016 </a:t>
            </a:r>
          </a:p>
          <a:p>
            <a:r>
              <a:rPr lang="en-US" dirty="0" smtClean="0"/>
              <a:t>Only reliable from 2017</a:t>
            </a:r>
          </a:p>
          <a:p>
            <a:r>
              <a:rPr lang="en-US" dirty="0" smtClean="0"/>
              <a:t>Requires reverse geocode</a:t>
            </a:r>
          </a:p>
          <a:p>
            <a:r>
              <a:rPr lang="en-US" dirty="0" smtClean="0"/>
              <a:t>Includes </a:t>
            </a:r>
            <a:r>
              <a:rPr lang="en-US" dirty="0"/>
              <a:t>midblock locations</a:t>
            </a:r>
          </a:p>
          <a:p>
            <a:r>
              <a:rPr lang="en-US" dirty="0" smtClean="0"/>
              <a:t>Geographic errors</a:t>
            </a:r>
          </a:p>
          <a:p>
            <a:r>
              <a:rPr lang="en-US" dirty="0"/>
              <a:t>Mapped to street network at the time of the crash (not the current map)</a:t>
            </a:r>
          </a:p>
          <a:p>
            <a:r>
              <a:rPr lang="en-US" dirty="0" smtClean="0"/>
              <a:t>Includes uninvolved people </a:t>
            </a:r>
          </a:p>
          <a:p>
            <a:r>
              <a:rPr lang="en-US" dirty="0"/>
              <a:t>Includes Non-MV bike </a:t>
            </a:r>
            <a:r>
              <a:rPr lang="en-US" dirty="0" smtClean="0"/>
              <a:t>crashes</a:t>
            </a:r>
            <a:endParaRPr lang="en-US" dirty="0"/>
          </a:p>
          <a:p>
            <a:r>
              <a:rPr lang="en-US" dirty="0" smtClean="0"/>
              <a:t>Issue resolution may require DOITT, NYPD, IBM, and IBI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1337437"/>
            <a:ext cx="4038600" cy="46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48200" y="1337437"/>
            <a:ext cx="4038600" cy="46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2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– all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Crash location descriptions are insufficiently specific (all data sets)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Problematic locations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Parks 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Highways &amp; ramps</a:t>
            </a:r>
          </a:p>
          <a:p>
            <a:pPr marL="1200150" lvl="1" indent="-457200">
              <a:buFont typeface="Arial" pitchFamily="34" charset="0"/>
              <a:buChar char="•"/>
            </a:pPr>
            <a:r>
              <a:rPr lang="en-US" dirty="0" smtClean="0"/>
              <a:t>Bridges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Street network changes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Intersection crashes are related to the intersection node as well as all related segments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7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Using wrong (or mixed) versions of street network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Mixing NYPD and NYSDOT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Using KSI where data is not available in both NYSDOT and Fatality data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Severity ambiguity with more than 1 victim (NYSDOT)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Taxi/livery is a registration type not a vehicle type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Not accounting for unknowns (ex. Exactly </a:t>
            </a:r>
            <a:r>
              <a:rPr lang="en-US" dirty="0"/>
              <a:t>midnight in crash </a:t>
            </a:r>
            <a:r>
              <a:rPr lang="en-US" dirty="0" smtClean="0"/>
              <a:t>time)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Collision type for bike/</a:t>
            </a:r>
            <a:r>
              <a:rPr lang="en-US" dirty="0" err="1" smtClean="0"/>
              <a:t>ped</a:t>
            </a:r>
            <a:r>
              <a:rPr lang="en-US" dirty="0" smtClean="0"/>
              <a:t> crashes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X/Y vs. ST_X/ST_Y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Exclude = 0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Make sure field / value is used at appropriate frequencies prior to use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NYPD mapping pre/post 2016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FORMS victim table includes non-injured people (registrants, witnesses,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7628-C826-734A-9399-C59A657BA6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sion Zero">
      <a:dk1>
        <a:sysClr val="windowText" lastClr="000000"/>
      </a:dk1>
      <a:lt1>
        <a:sysClr val="window" lastClr="FFFFFF"/>
      </a:lt1>
      <a:dk2>
        <a:srgbClr val="173061"/>
      </a:dk2>
      <a:lt2>
        <a:srgbClr val="EEECE1"/>
      </a:lt2>
      <a:accent1>
        <a:srgbClr val="004A8D"/>
      </a:accent1>
      <a:accent2>
        <a:srgbClr val="0083C0"/>
      </a:accent2>
      <a:accent3>
        <a:srgbClr val="147A2F"/>
      </a:accent3>
      <a:accent4>
        <a:srgbClr val="5FAD34"/>
      </a:accent4>
      <a:accent5>
        <a:srgbClr val="FFE113"/>
      </a:accent5>
      <a:accent6>
        <a:srgbClr val="E37424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1D0B9B13D7124B8B7ACF9BF8BC6CAB" ma:contentTypeVersion="3" ma:contentTypeDescription="Create a new document." ma:contentTypeScope="" ma:versionID="5a412acb2be0f3c78a911502b9acf9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81f99126b07a3fbc008e2e664536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/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1AE825-9372-4484-A274-84A1CC8B0B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428585-5908-4116-B96A-C54636AC5D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541EDA-036A-4C40-BB35-05ED8B67A4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35365</TotalTime>
  <Words>545</Words>
  <Application>Microsoft Office PowerPoint</Application>
  <PresentationFormat>On-screen Show (16:9)</PresentationFormat>
  <Paragraphs>150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Crash data at NYC DOT</vt:lpstr>
      <vt:lpstr>OUTLINE</vt:lpstr>
      <vt:lpstr>overview</vt:lpstr>
      <vt:lpstr>Common problems</vt:lpstr>
      <vt:lpstr>NYSDOT</vt:lpstr>
      <vt:lpstr>NYPD TAMS</vt:lpstr>
      <vt:lpstr>NYPD FORMS</vt:lpstr>
      <vt:lpstr>Mapping – all data</vt:lpstr>
      <vt:lpstr>Common pitfalls </vt:lpstr>
      <vt:lpstr>Typical uses</vt:lpstr>
      <vt:lpstr>Basic queries</vt:lpstr>
      <vt:lpstr>Basic queries</vt:lpstr>
      <vt:lpstr>Basic queries</vt:lpstr>
      <vt:lpstr>Basic queries</vt:lpstr>
      <vt:lpstr>Basic queries</vt:lpstr>
      <vt:lpstr>Basic queries</vt:lpstr>
      <vt:lpstr>Basic queries</vt:lpstr>
      <vt:lpstr>Basic queries</vt:lpstr>
      <vt:lpstr>Basic queries</vt:lpstr>
      <vt:lpstr>PowerPoint Presentation</vt:lpstr>
    </vt:vector>
  </TitlesOfParts>
  <Company>Carly Clark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Clark</dc:creator>
  <cp:lastModifiedBy>Oge, Samuel</cp:lastModifiedBy>
  <cp:revision>448</cp:revision>
  <cp:lastPrinted>2018-09-20T18:55:28Z</cp:lastPrinted>
  <dcterms:created xsi:type="dcterms:W3CDTF">2015-11-09T21:41:32Z</dcterms:created>
  <dcterms:modified xsi:type="dcterms:W3CDTF">2020-02-14T23:14:51Z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0x010100D41D0B9B13D7124B8B7ACF9BF8BC6CAB</vt:lpwstr>
  </property>
</Properties>
</file>