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9" r:id="rId5"/>
    <p:sldId id="333" r:id="rId6"/>
    <p:sldId id="337" r:id="rId7"/>
    <p:sldId id="338" r:id="rId8"/>
    <p:sldId id="342" r:id="rId9"/>
    <p:sldId id="346" r:id="rId10"/>
    <p:sldId id="347" r:id="rId11"/>
    <p:sldId id="348" r:id="rId12"/>
    <p:sldId id="349" r:id="rId13"/>
    <p:sldId id="351" r:id="rId14"/>
    <p:sldId id="352" r:id="rId15"/>
    <p:sldId id="350" r:id="rId16"/>
    <p:sldId id="353" r:id="rId17"/>
    <p:sldId id="354" r:id="rId18"/>
    <p:sldId id="355" r:id="rId19"/>
    <p:sldId id="345" r:id="rId20"/>
    <p:sldId id="344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04" r:id="rId29"/>
  </p:sldIdLst>
  <p:sldSz cx="9144000" cy="5143500" type="screen16x9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6" clrIdx="0">
    <p:extLst>
      <p:ext uri="{19B8F6BF-5375-455C-9EA6-DF929625EA0E}">
        <p15:presenceInfo xmlns:p15="http://schemas.microsoft.com/office/powerpoint/2012/main" xmlns="" userId="Home" providerId="None"/>
      </p:ext>
    </p:extLst>
  </p:cmAuthor>
  <p:cmAuthor id="2" name="Hostetter, Seth" initials="HS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0" autoAdjust="0"/>
    <p:restoredTop sz="74682" autoAdjust="0"/>
  </p:normalViewPr>
  <p:slideViewPr>
    <p:cSldViewPr snapToGrid="0" snapToObjects="1">
      <p:cViewPr varScale="1">
        <p:scale>
          <a:sx n="72" d="100"/>
          <a:sy n="72" d="100"/>
        </p:scale>
        <p:origin x="-90" y="-5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616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43BD4AD-DA96-C047-A04C-4DBEADBB5823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D4CCC07-B836-4E42-B841-A3570F727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B687F6D-7A91-8C44-AC15-472C7786CA8B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2BDA32E-08F6-8046-961B-BC80F64B7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6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32892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6786"/>
            <a:ext cx="7772400" cy="651744"/>
          </a:xfrm>
        </p:spPr>
        <p:txBody>
          <a:bodyPr>
            <a:normAutofit/>
          </a:bodyPr>
          <a:lstStyle>
            <a:lvl1pPr algn="ctr">
              <a:defRPr sz="3200" b="1" cap="all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9551"/>
            <a:ext cx="6400800" cy="36964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144170" y="3938469"/>
            <a:ext cx="2855660" cy="305875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8" y="4513893"/>
            <a:ext cx="809885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948925"/>
            <a:ext cx="3590925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3231"/>
            <a:ext cx="8229600" cy="549853"/>
          </a:xfrm>
        </p:spPr>
        <p:txBody>
          <a:bodyPr>
            <a:normAutofit/>
          </a:bodyPr>
          <a:lstStyle>
            <a:lvl1pPr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741"/>
            <a:ext cx="8229600" cy="3155881"/>
          </a:xfrm>
        </p:spPr>
        <p:txBody>
          <a:bodyPr/>
          <a:lstStyle>
            <a:lvl1pPr marL="0" indent="0">
              <a:buNone/>
              <a:defRPr sz="28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rgbClr val="41E06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/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1" y="948925"/>
            <a:ext cx="3117850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5257"/>
            <a:ext cx="3117850" cy="678296"/>
          </a:xfrm>
        </p:spPr>
        <p:txBody>
          <a:bodyPr anchor="b">
            <a:normAutofit/>
          </a:bodyPr>
          <a:lstStyle>
            <a:lvl1pPr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575050" y="0"/>
            <a:ext cx="5568950" cy="47672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add Image or Map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8741"/>
            <a:ext cx="2926068" cy="3155881"/>
          </a:xfrm>
        </p:spPr>
        <p:txBody>
          <a:bodyPr/>
          <a:lstStyle>
            <a:lvl1pPr marL="342900" indent="-342900">
              <a:buFont typeface="Arial"/>
              <a:buChar char="•"/>
              <a:defRPr sz="20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764970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5466" y="4819518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0"/>
          <a:stretch/>
        </p:blipFill>
        <p:spPr>
          <a:xfrm>
            <a:off x="0" y="0"/>
            <a:ext cx="9144000" cy="4328930"/>
          </a:xfrm>
        </p:spPr>
      </p:pic>
      <p:sp>
        <p:nvSpPr>
          <p:cNvPr id="6" name="Rectangle 5"/>
          <p:cNvSpPr/>
          <p:nvPr/>
        </p:nvSpPr>
        <p:spPr>
          <a:xfrm>
            <a:off x="0" y="3188699"/>
            <a:ext cx="9144000" cy="1140229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188700"/>
            <a:ext cx="7772400" cy="6517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Street networks </a:t>
            </a:r>
            <a:r>
              <a:rPr lang="en-US" dirty="0" smtClean="0"/>
              <a:t>at </a:t>
            </a:r>
            <a:r>
              <a:rPr lang="en-US" dirty="0"/>
              <a:t>NYC DOT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October 2018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15134" y="3935920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3"/>
    </mc:Choice>
    <mc:Fallback xmlns="">
      <p:transition spd="slow" advTm="9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 Intersection Clusters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38741"/>
            <a:ext cx="3387218" cy="31558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nodes are in different police precincts and are too far apart, the clusters are split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Intersections </a:t>
            </a:r>
            <a:r>
              <a:rPr lang="en-US" dirty="0"/>
              <a:t>that are too close to </a:t>
            </a:r>
            <a:r>
              <a:rPr lang="en-US" dirty="0" smtClean="0"/>
              <a:t>each other </a:t>
            </a:r>
            <a:r>
              <a:rPr lang="en-US" dirty="0"/>
              <a:t>are indistinguishable in most data and are often grouped in the conceptual model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4" t="26027" r="16783" b="18174"/>
          <a:stretch/>
        </p:blipFill>
        <p:spPr bwMode="auto">
          <a:xfrm>
            <a:off x="3844418" y="4521"/>
            <a:ext cx="4637364" cy="242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9312" r="16514"/>
          <a:stretch/>
        </p:blipFill>
        <p:spPr bwMode="auto">
          <a:xfrm>
            <a:off x="4703331" y="2075108"/>
            <a:ext cx="3675356" cy="26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930887" y="219933"/>
            <a:ext cx="14478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8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Triangles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Streets that intersect forming a triangle are often conceptually a single intersection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0"/>
          <a:stretch/>
        </p:blipFill>
        <p:spPr bwMode="auto">
          <a:xfrm>
            <a:off x="5579500" y="2050982"/>
            <a:ext cx="2818356" cy="276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6317" r="7516" b="6058"/>
          <a:stretch/>
        </p:blipFill>
        <p:spPr bwMode="auto">
          <a:xfrm>
            <a:off x="5579500" y="145257"/>
            <a:ext cx="2818356" cy="24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6683878" y="3314054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Full blocks are created using the </a:t>
            </a:r>
            <a:r>
              <a:rPr lang="en-US" dirty="0" err="1" smtClean="0"/>
              <a:t>MasterIDs</a:t>
            </a:r>
            <a:r>
              <a:rPr lang="en-US" dirty="0" smtClean="0"/>
              <a:t> (intersection to intersection)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 block is collection of segments with shared From / To </a:t>
            </a:r>
            <a:r>
              <a:rPr lang="en-US" dirty="0" err="1" smtClean="0"/>
              <a:t>Masterids</a:t>
            </a:r>
            <a:r>
              <a:rPr lang="en-US" dirty="0" smtClean="0"/>
              <a:t> =&gt; MFT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33231"/>
            <a:ext cx="34766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"/>
          <a:stretch/>
        </p:blipFill>
        <p:spPr bwMode="auto">
          <a:xfrm>
            <a:off x="4957567" y="333231"/>
            <a:ext cx="3500633" cy="442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5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b="20698"/>
          <a:stretch/>
        </p:blipFill>
        <p:spPr bwMode="auto">
          <a:xfrm>
            <a:off x="838200" y="883084"/>
            <a:ext cx="7010400" cy="367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3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74" y="333231"/>
            <a:ext cx="4038600" cy="431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565374" y="406703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60574" y="162863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3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limiting RB_LAYER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Using only segment or node (not MFT or </a:t>
            </a:r>
            <a:r>
              <a:rPr lang="en-US" dirty="0" err="1" smtClean="0"/>
              <a:t>MasterID</a:t>
            </a:r>
            <a:r>
              <a:rPr lang="en-US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May not match SDV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Mapping data related to masters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Failing to think critically about the way the data might relate to the street network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8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Is the analysis crash only or does it relate to other non-crash data (ex bus lanes)?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Is this a follow-up to an existing analysis?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Is there likely to need intersection (or block) level lists?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5561"/>
            <a:ext cx="7315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094"/>
            <a:ext cx="837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7" b="21825"/>
          <a:stretch/>
        </p:blipFill>
        <p:spPr bwMode="auto">
          <a:xfrm>
            <a:off x="457200" y="2460298"/>
            <a:ext cx="7829550" cy="213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12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51334"/>
            <a:ext cx="8229601" cy="86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5" b="19118"/>
          <a:stretch/>
        </p:blipFill>
        <p:spPr bwMode="auto">
          <a:xfrm>
            <a:off x="535471" y="2375919"/>
            <a:ext cx="7829550" cy="221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1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2" y="948926"/>
            <a:ext cx="4075981" cy="267399"/>
          </a:xfrm>
        </p:spPr>
        <p:txBody>
          <a:bodyPr/>
          <a:lstStyle/>
          <a:p>
            <a:r>
              <a:rPr lang="en-US" dirty="0" smtClean="0"/>
              <a:t>Crash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58"/>
            <a:ext cx="8229600" cy="549853"/>
          </a:xfrm>
        </p:spPr>
        <p:txBody>
          <a:bodyPr>
            <a:noAutofit/>
          </a:bodyPr>
          <a:lstStyle/>
          <a:p>
            <a:r>
              <a:rPr lang="en-US" dirty="0"/>
              <a:t>OUTLINE</a:t>
            </a:r>
            <a:endParaRPr lang="en-US" sz="2800" b="1" cap="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853D069-6100-514A-9E1A-2ECFF936860B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8572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764971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468" y="481951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99886"/>
              </p:ext>
            </p:extLst>
          </p:nvPr>
        </p:nvGraphicFramePr>
        <p:xfrm>
          <a:off x="545345" y="1409784"/>
          <a:ext cx="5166686" cy="295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3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Differences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Pitfalls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</a:t>
                      </a:r>
                      <a:r>
                        <a:rPr lang="en-US" b="1" baseline="0" dirty="0" smtClean="0"/>
                        <a:t> cases</a:t>
                      </a:r>
                      <a:endParaRPr lang="en-US" b="1" dirty="0" smtClean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9" r="24589" b="28516"/>
          <a:stretch/>
        </p:blipFill>
        <p:spPr bwMode="auto">
          <a:xfrm>
            <a:off x="457197" y="2461022"/>
            <a:ext cx="7419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8179"/>
            <a:ext cx="8096312" cy="6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9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1333"/>
            <a:ext cx="8446418" cy="91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 b="15455"/>
          <a:stretch/>
        </p:blipFill>
        <p:spPr bwMode="auto">
          <a:xfrm>
            <a:off x="479977" y="2279375"/>
            <a:ext cx="8067675" cy="231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53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1334"/>
            <a:ext cx="4023465" cy="91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1"/>
          <a:stretch/>
        </p:blipFill>
        <p:spPr bwMode="auto">
          <a:xfrm>
            <a:off x="457200" y="2166920"/>
            <a:ext cx="6962775" cy="242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28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228"/>
            <a:ext cx="6140678" cy="93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b="5045"/>
          <a:stretch/>
        </p:blipFill>
        <p:spPr bwMode="auto">
          <a:xfrm>
            <a:off x="446676" y="1882859"/>
            <a:ext cx="6386720" cy="281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7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51334"/>
            <a:ext cx="8090452" cy="12245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200" y="2375919"/>
            <a:ext cx="8090452" cy="22187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6" y="1098326"/>
            <a:ext cx="8010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 b="5640"/>
          <a:stretch/>
        </p:blipFill>
        <p:spPr bwMode="auto">
          <a:xfrm>
            <a:off x="457200" y="2375919"/>
            <a:ext cx="5178080" cy="242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44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637195"/>
            <a:ext cx="9144000" cy="213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84C7628-C826-734A-9399-C59A657BA6E2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 Placeholder 10"/>
          <p:cNvSpPr txBox="1">
            <a:spLocks/>
          </p:cNvSpPr>
          <p:nvPr/>
        </p:nvSpPr>
        <p:spPr>
          <a:xfrm>
            <a:off x="457200" y="948925"/>
            <a:ext cx="3590925" cy="267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33231"/>
            <a:ext cx="2606149" cy="549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82" y="2972869"/>
            <a:ext cx="1157599" cy="69480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31946" y="3920206"/>
            <a:ext cx="872473" cy="635168"/>
            <a:chOff x="1981053" y="3587915"/>
            <a:chExt cx="872473" cy="63516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103" y="3587915"/>
              <a:ext cx="325120" cy="3251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8105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9006" y="3877045"/>
            <a:ext cx="872473" cy="678329"/>
            <a:chOff x="2878113" y="3544754"/>
            <a:chExt cx="872473" cy="67832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124" y="3544754"/>
              <a:ext cx="471794" cy="47179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87811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1479" y="3946084"/>
            <a:ext cx="872473" cy="609290"/>
            <a:chOff x="3750586" y="3613793"/>
            <a:chExt cx="872473" cy="6092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62" y="3613793"/>
              <a:ext cx="325120" cy="3251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750586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5119" y="3857706"/>
            <a:ext cx="889726" cy="697668"/>
            <a:chOff x="4584226" y="3525415"/>
            <a:chExt cx="889726" cy="69766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26" y="3525415"/>
              <a:ext cx="872473" cy="54289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601479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"/>
    </mc:Choice>
    <mc:Fallback xmlns="">
      <p:transition spd="slow" advTm="11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LION </a:t>
            </a:r>
          </a:p>
          <a:p>
            <a:pPr lvl="1"/>
            <a:r>
              <a:rPr lang="en-US" dirty="0" smtClean="0"/>
              <a:t>Quarterly updates from DCP</a:t>
            </a:r>
          </a:p>
          <a:p>
            <a:pPr lvl="1"/>
            <a:r>
              <a:rPr lang="en-US" dirty="0" smtClean="0"/>
              <a:t>Standard street network for NYC </a:t>
            </a:r>
          </a:p>
          <a:p>
            <a:pPr lvl="1"/>
            <a:r>
              <a:rPr lang="en-US" dirty="0" smtClean="0"/>
              <a:t>Most City data relates to LION</a:t>
            </a:r>
          </a:p>
          <a:p>
            <a:r>
              <a:rPr lang="en-US" dirty="0" smtClean="0"/>
              <a:t>Lion Tamed</a:t>
            </a:r>
          </a:p>
          <a:p>
            <a:pPr lvl="1"/>
            <a:r>
              <a:rPr lang="en-US" dirty="0" smtClean="0"/>
              <a:t>Annual updates from SAM</a:t>
            </a:r>
          </a:p>
          <a:p>
            <a:pPr lvl="1"/>
            <a:r>
              <a:rPr lang="en-US" dirty="0" smtClean="0"/>
              <a:t>Used in SDV</a:t>
            </a:r>
          </a:p>
          <a:p>
            <a:pPr lvl="1"/>
            <a:r>
              <a:rPr lang="en-US" dirty="0" smtClean="0"/>
              <a:t>Cannot be related to standard LION</a:t>
            </a:r>
          </a:p>
          <a:p>
            <a:pPr lvl="1"/>
            <a:r>
              <a:rPr lang="en-US" dirty="0" smtClean="0"/>
              <a:t>Designed for crash data</a:t>
            </a:r>
          </a:p>
          <a:p>
            <a:pPr lvl="1"/>
            <a:r>
              <a:rPr lang="en-US" dirty="0" smtClean="0"/>
              <a:t>Excludes highways </a:t>
            </a:r>
          </a:p>
          <a:p>
            <a:r>
              <a:rPr lang="en-US" dirty="0" smtClean="0"/>
              <a:t>CLION </a:t>
            </a:r>
          </a:p>
          <a:p>
            <a:pPr lvl="1"/>
            <a:r>
              <a:rPr lang="en-US" dirty="0" smtClean="0"/>
              <a:t>Annual updates from SAM</a:t>
            </a:r>
          </a:p>
          <a:p>
            <a:pPr lvl="1"/>
            <a:r>
              <a:rPr lang="en-US" dirty="0" smtClean="0"/>
              <a:t>LION + additional columns (can join to LION)</a:t>
            </a:r>
          </a:p>
          <a:p>
            <a:pPr lvl="1"/>
            <a:r>
              <a:rPr lang="en-US" dirty="0" smtClean="0"/>
              <a:t>Based on D releases of LION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3" y="0"/>
            <a:ext cx="4306958" cy="2556187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3" y="2198206"/>
            <a:ext cx="4306958" cy="254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Preserves roadbed and centerline</a:t>
            </a:r>
          </a:p>
          <a:p>
            <a:r>
              <a:rPr lang="en-US" dirty="0" smtClean="0"/>
              <a:t>Updated programmatically</a:t>
            </a:r>
          </a:p>
          <a:p>
            <a:r>
              <a:rPr lang="en-US" dirty="0" smtClean="0"/>
              <a:t>Allows for connections that cannot be physically represented  </a:t>
            </a:r>
          </a:p>
          <a:p>
            <a:r>
              <a:rPr lang="en-US" dirty="0" smtClean="0"/>
              <a:t>Counts and totals require some planning </a:t>
            </a:r>
          </a:p>
          <a:p>
            <a:r>
              <a:rPr lang="en-US" dirty="0" smtClean="0"/>
              <a:t>More susceptible to LION errors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LION Tamed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Centerline only</a:t>
            </a:r>
          </a:p>
          <a:p>
            <a:r>
              <a:rPr lang="en-US" dirty="0" smtClean="0"/>
              <a:t>Updated manually </a:t>
            </a:r>
          </a:p>
          <a:p>
            <a:r>
              <a:rPr lang="en-US" dirty="0" smtClean="0"/>
              <a:t>Limited to what can be physically represented </a:t>
            </a:r>
          </a:p>
          <a:p>
            <a:r>
              <a:rPr lang="en-US" dirty="0" smtClean="0"/>
              <a:t>Simple counts and totals</a:t>
            </a:r>
          </a:p>
          <a:p>
            <a:r>
              <a:rPr lang="en-US" dirty="0" smtClean="0"/>
              <a:t>More distant related locations need to be manually included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lion tamed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Generated from lion centerline (version 9?)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Originally intended to create full blocks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Manually updated and curated in an attempt to match the geographic precision in the crash data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This should be the default for crash analysis until the SDV switches to CLION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clion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Programmatically generated from D version of LION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Intended to mimic the functionality of Lion Tamed while preserving the relationship to LION and other geographic datasets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Generates common ID numbers for related nodes / segments, based on: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Street names 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Proximity 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Connectivity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CLION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438741"/>
            <a:ext cx="4366591" cy="31558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Richmond Ave and Draper Pl</a:t>
            </a:r>
          </a:p>
          <a:p>
            <a:pPr lvl="1"/>
            <a:r>
              <a:rPr lang="en-US" dirty="0"/>
              <a:t>Any one of 15 nodes</a:t>
            </a:r>
          </a:p>
          <a:p>
            <a:pPr lvl="1"/>
            <a:endParaRPr lang="en-US" dirty="0"/>
          </a:p>
          <a:p>
            <a:r>
              <a:rPr lang="en-US" dirty="0"/>
              <a:t>Similar names</a:t>
            </a:r>
          </a:p>
          <a:p>
            <a:pPr lvl="1"/>
            <a:r>
              <a:rPr lang="en-US" dirty="0"/>
              <a:t>Broadway and 73</a:t>
            </a:r>
            <a:r>
              <a:rPr lang="en-US" baseline="30000" dirty="0"/>
              <a:t>rd</a:t>
            </a:r>
            <a:r>
              <a:rPr lang="en-US" dirty="0"/>
              <a:t> St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Ave and 49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Street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Locations that are too close together cannot be distinguished in the data</a:t>
            </a:r>
          </a:p>
          <a:p>
            <a:pPr lvl="1"/>
            <a:r>
              <a:rPr lang="en-US" dirty="0"/>
              <a:t>E 147 St at Willis Ave and E 147 St at Bergen </a:t>
            </a:r>
            <a:r>
              <a:rPr lang="en-US" dirty="0" smtClean="0"/>
              <a:t>Ave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1" b="8843"/>
          <a:stretch/>
        </p:blipFill>
        <p:spPr bwMode="auto">
          <a:xfrm>
            <a:off x="5285561" y="2999822"/>
            <a:ext cx="3174435" cy="185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11000"/>
          <a:stretch/>
        </p:blipFill>
        <p:spPr bwMode="auto">
          <a:xfrm>
            <a:off x="5285562" y="145257"/>
            <a:ext cx="3170260" cy="283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9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intersection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simplistic understanding of an intersection</a:t>
            </a:r>
          </a:p>
          <a:p>
            <a:pPr lvl="1"/>
            <a:r>
              <a:rPr lang="en-US" dirty="0"/>
              <a:t>Set of unique street names i.e. (Broadway, 79</a:t>
            </a:r>
            <a:r>
              <a:rPr lang="en-US" baseline="30000" dirty="0"/>
              <a:t>th</a:t>
            </a:r>
            <a:r>
              <a:rPr lang="en-US" dirty="0"/>
              <a:t> Street)</a:t>
            </a:r>
          </a:p>
          <a:p>
            <a:r>
              <a:rPr lang="en-US" sz="2400" dirty="0"/>
              <a:t>Create a new dictionary</a:t>
            </a:r>
          </a:p>
          <a:p>
            <a:pPr lvl="1"/>
            <a:r>
              <a:rPr lang="en-US" dirty="0"/>
              <a:t>Street name key = ordered set of names stored as string</a:t>
            </a:r>
          </a:p>
          <a:p>
            <a:pPr lvl="1"/>
            <a:r>
              <a:rPr lang="en-US" dirty="0"/>
              <a:t>{Street name key :  [list of nodes that are intersections and have matching street name set]}</a:t>
            </a:r>
          </a:p>
          <a:p>
            <a:r>
              <a:rPr lang="en-US" sz="2400" dirty="0"/>
              <a:t>Give all nodes for each street name set a master ID</a:t>
            </a:r>
            <a:r>
              <a:rPr lang="en-US" sz="2400" dirty="0" smtClean="0"/>
              <a:t>#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3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145257"/>
            <a:ext cx="3799641" cy="67829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Intersections (example)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438741"/>
            <a:ext cx="3799641" cy="3155881"/>
          </a:xfrm>
        </p:spPr>
        <p:txBody>
          <a:bodyPr>
            <a:normAutofit/>
          </a:bodyPr>
          <a:lstStyle/>
          <a:p>
            <a:r>
              <a:rPr lang="en-US" dirty="0"/>
              <a:t>Cluster intersections example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“39 AVENUE - BARNETT AVENUE”: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[</a:t>
            </a:r>
            <a:r>
              <a:rPr lang="en-US" sz="1200" dirty="0">
                <a:solidFill>
                  <a:srgbClr val="FF0000"/>
                </a:solidFill>
              </a:rPr>
              <a:t>41713, 83112</a:t>
            </a:r>
            <a:r>
              <a:rPr lang="en-US" sz="1200" dirty="0"/>
              <a:t>],</a:t>
            </a:r>
          </a:p>
          <a:p>
            <a:pPr marL="0" indent="0">
              <a:buNone/>
            </a:pPr>
            <a:r>
              <a:rPr lang="en-US" sz="1200" dirty="0"/>
              <a:t>    “39 AVENUE - 45 AVENUE”: [</a:t>
            </a:r>
            <a:r>
              <a:rPr lang="en-US" sz="1200" dirty="0">
                <a:solidFill>
                  <a:srgbClr val="0070C0"/>
                </a:solidFill>
              </a:rPr>
              <a:t>9034599</a:t>
            </a:r>
            <a:r>
              <a:rPr lang="en-US" sz="1200" dirty="0"/>
              <a:t>],</a:t>
            </a:r>
          </a:p>
          <a:p>
            <a:pPr marL="0" indent="0">
              <a:buNone/>
            </a:pPr>
            <a:r>
              <a:rPr lang="en-US" sz="1200" dirty="0"/>
              <a:t>    “39 AVENUE - 46 AVENUE”: [</a:t>
            </a:r>
            <a:r>
              <a:rPr lang="en-US" sz="1200" dirty="0">
                <a:solidFill>
                  <a:srgbClr val="00B050"/>
                </a:solidFill>
              </a:rPr>
              <a:t>41764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256840" y="0"/>
            <a:ext cx="4887160" cy="47672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12615" r="8899" b="4348"/>
          <a:stretch/>
        </p:blipFill>
        <p:spPr bwMode="auto">
          <a:xfrm>
            <a:off x="4256841" y="1438741"/>
            <a:ext cx="4887159" cy="254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4510155" y="242555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86655" y="173975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76955" y="2501754"/>
            <a:ext cx="76200" cy="76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701155" y="311135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n Zero">
      <a:dk1>
        <a:sysClr val="windowText" lastClr="000000"/>
      </a:dk1>
      <a:lt1>
        <a:sysClr val="window" lastClr="FFFFFF"/>
      </a:lt1>
      <a:dk2>
        <a:srgbClr val="173061"/>
      </a:dk2>
      <a:lt2>
        <a:srgbClr val="EEECE1"/>
      </a:lt2>
      <a:accent1>
        <a:srgbClr val="004A8D"/>
      </a:accent1>
      <a:accent2>
        <a:srgbClr val="0083C0"/>
      </a:accent2>
      <a:accent3>
        <a:srgbClr val="147A2F"/>
      </a:accent3>
      <a:accent4>
        <a:srgbClr val="5FAD34"/>
      </a:accent4>
      <a:accent5>
        <a:srgbClr val="FFE113"/>
      </a:accent5>
      <a:accent6>
        <a:srgbClr val="E374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D0B9B13D7124B8B7ACF9BF8BC6CAB" ma:contentTypeVersion="3" ma:contentTypeDescription="Create a new document." ma:contentTypeScope="" ma:versionID="5a412acb2be0f3c78a911502b9acf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81f99126b07a3fbc008e2e664536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/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1AE825-9372-4484-A274-84A1CC8B0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541EDA-036A-4C40-BB35-05ED8B67A4A8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D428585-5908-4116-B96A-C54636AC5D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32556</TotalTime>
  <Words>575</Words>
  <Application>Microsoft Office PowerPoint</Application>
  <PresentationFormat>On-screen Show (16:9)</PresentationFormat>
  <Paragraphs>140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Street networks at NYC DOT</vt:lpstr>
      <vt:lpstr>OUTLINE</vt:lpstr>
      <vt:lpstr>overview</vt:lpstr>
      <vt:lpstr>Differences</vt:lpstr>
      <vt:lpstr>What is lion tamed</vt:lpstr>
      <vt:lpstr>What is clion</vt:lpstr>
      <vt:lpstr>CLION Problem</vt:lpstr>
      <vt:lpstr>Cluster intersection</vt:lpstr>
      <vt:lpstr>Cluster Intersections (example)</vt:lpstr>
      <vt:lpstr>Refine Intersection Clusters</vt:lpstr>
      <vt:lpstr>Small Triangles</vt:lpstr>
      <vt:lpstr>MFT</vt:lpstr>
      <vt:lpstr>PowerPoint Presentation</vt:lpstr>
      <vt:lpstr>PowerPoint Presentation</vt:lpstr>
      <vt:lpstr>PowerPoint Presentation</vt:lpstr>
      <vt:lpstr>Common pitfalls</vt:lpstr>
      <vt:lpstr>When to use which </vt:lpstr>
      <vt:lpstr>Basic queries</vt:lpstr>
      <vt:lpstr>Basic queries</vt:lpstr>
      <vt:lpstr>Basic queries</vt:lpstr>
      <vt:lpstr>Basic queries</vt:lpstr>
      <vt:lpstr>Basic queries</vt:lpstr>
      <vt:lpstr>Basic queries</vt:lpstr>
      <vt:lpstr>Basic queries</vt:lpstr>
      <vt:lpstr>PowerPoint Presentation</vt:lpstr>
    </vt:vector>
  </TitlesOfParts>
  <Company>Carly Clark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Clark</dc:creator>
  <cp:lastModifiedBy>Hostetter, Seth</cp:lastModifiedBy>
  <cp:revision>453</cp:revision>
  <cp:lastPrinted>2018-09-20T18:55:28Z</cp:lastPrinted>
  <dcterms:created xsi:type="dcterms:W3CDTF">2015-11-09T21:41:32Z</dcterms:created>
  <dcterms:modified xsi:type="dcterms:W3CDTF">2018-11-01T18:41:54Z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0x010100D41D0B9B13D7124B8B7ACF9BF8BC6CAB</vt:lpwstr>
  </property>
</Properties>
</file>