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89" r:id="rId5"/>
    <p:sldId id="333" r:id="rId6"/>
    <p:sldId id="337" r:id="rId7"/>
    <p:sldId id="359" r:id="rId8"/>
    <p:sldId id="363" r:id="rId9"/>
    <p:sldId id="383" r:id="rId10"/>
    <p:sldId id="357" r:id="rId11"/>
    <p:sldId id="356" r:id="rId12"/>
    <p:sldId id="358" r:id="rId13"/>
    <p:sldId id="384" r:id="rId14"/>
    <p:sldId id="338" r:id="rId15"/>
    <p:sldId id="379" r:id="rId16"/>
    <p:sldId id="360" r:id="rId17"/>
    <p:sldId id="361" r:id="rId18"/>
    <p:sldId id="381" r:id="rId19"/>
    <p:sldId id="362" r:id="rId20"/>
    <p:sldId id="364" r:id="rId21"/>
    <p:sldId id="365" r:id="rId22"/>
    <p:sldId id="366" r:id="rId23"/>
    <p:sldId id="374" r:id="rId24"/>
    <p:sldId id="375" r:id="rId25"/>
    <p:sldId id="376" r:id="rId26"/>
    <p:sldId id="367" r:id="rId27"/>
    <p:sldId id="370" r:id="rId28"/>
    <p:sldId id="368" r:id="rId29"/>
    <p:sldId id="369" r:id="rId30"/>
    <p:sldId id="377" r:id="rId31"/>
    <p:sldId id="378" r:id="rId32"/>
    <p:sldId id="371" r:id="rId33"/>
    <p:sldId id="380" r:id="rId34"/>
    <p:sldId id="372" r:id="rId35"/>
    <p:sldId id="373" r:id="rId36"/>
    <p:sldId id="382" r:id="rId37"/>
    <p:sldId id="304" r:id="rId38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6" clrIdx="0">
    <p:extLst>
      <p:ext uri="{19B8F6BF-5375-455C-9EA6-DF929625EA0E}">
        <p15:presenceInfo xmlns:p15="http://schemas.microsoft.com/office/powerpoint/2012/main" userId="Home" providerId="None"/>
      </p:ext>
    </p:extLst>
  </p:cmAuthor>
  <p:cmAuthor id="2" name="Hostetter, Seth" initials="HS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0" autoAdjust="0"/>
    <p:restoredTop sz="88377" autoAdjust="0"/>
  </p:normalViewPr>
  <p:slideViewPr>
    <p:cSldViewPr snapToGrid="0" snapToObjects="1">
      <p:cViewPr varScale="1">
        <p:scale>
          <a:sx n="131" d="100"/>
          <a:sy n="131" d="100"/>
        </p:scale>
        <p:origin x="186" y="114"/>
      </p:cViewPr>
      <p:guideLst>
        <p:guide orient="horz" pos="15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-261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/>
          <a:lstStyle>
            <a:lvl1pPr algn="r">
              <a:defRPr sz="1300"/>
            </a:lvl1pPr>
          </a:lstStyle>
          <a:p>
            <a:fld id="{A43BD4AD-DA96-C047-A04C-4DBEADBB5823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 anchor="b"/>
          <a:lstStyle>
            <a:lvl1pPr algn="r">
              <a:defRPr sz="1300"/>
            </a:lvl1pPr>
          </a:lstStyle>
          <a:p>
            <a:fld id="{2D4CCC07-B836-4E42-B841-A3570F7270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3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/>
          <a:lstStyle>
            <a:lvl1pPr algn="r">
              <a:defRPr sz="1300"/>
            </a:lvl1pPr>
          </a:lstStyle>
          <a:p>
            <a:fld id="{AB687F6D-7A91-8C44-AC15-472C7786CA8B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3" tIns="48332" rIns="96663" bIns="4833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63" tIns="48332" rIns="96663" bIns="4833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 anchor="b"/>
          <a:lstStyle>
            <a:lvl1pPr algn="r">
              <a:defRPr sz="1300"/>
            </a:lvl1pPr>
          </a:lstStyle>
          <a:p>
            <a:fld id="{72BDA32E-08F6-8046-961B-BC80F64B7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069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55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82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2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66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88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95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52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21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2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08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182" indent="-179182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86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03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52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03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2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59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87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11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26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9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11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33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54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23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3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3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59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3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8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5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88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9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4328928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76786"/>
            <a:ext cx="7772400" cy="651744"/>
          </a:xfrm>
        </p:spPr>
        <p:txBody>
          <a:bodyPr>
            <a:normAutofit/>
          </a:bodyPr>
          <a:lstStyle>
            <a:lvl1pPr algn="ctr">
              <a:defRPr sz="3200" b="1" cap="all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9551"/>
            <a:ext cx="6400800" cy="36964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144170" y="3938469"/>
            <a:ext cx="2855660" cy="305875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DOT Logo_green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058" y="4513893"/>
            <a:ext cx="809885" cy="48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3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1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948925"/>
            <a:ext cx="3590925" cy="26739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33231"/>
            <a:ext cx="8229600" cy="549853"/>
          </a:xfrm>
        </p:spPr>
        <p:txBody>
          <a:bodyPr>
            <a:normAutofit/>
          </a:bodyPr>
          <a:lstStyle>
            <a:lvl1pPr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741"/>
            <a:ext cx="8229600" cy="3155881"/>
          </a:xfrm>
        </p:spPr>
        <p:txBody>
          <a:bodyPr/>
          <a:lstStyle>
            <a:lvl1pPr marL="0" indent="0">
              <a:buNone/>
              <a:defRPr sz="2800"/>
            </a:lvl1pPr>
            <a:lvl2pPr marL="742950" indent="-285750">
              <a:buFont typeface="Arial"/>
              <a:buChar char="•"/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48570" y="904452"/>
            <a:ext cx="73063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9144000" cy="4767263"/>
          </a:xfrm>
          <a:prstGeom prst="rect">
            <a:avLst/>
          </a:prstGeom>
          <a:solidFill>
            <a:srgbClr val="41E06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2377" y="1879858"/>
            <a:ext cx="2173342" cy="2887404"/>
          </a:xfrm>
        </p:spPr>
        <p:txBody>
          <a:bodyPr anchor="t">
            <a:noAutofit/>
          </a:bodyPr>
          <a:lstStyle>
            <a:lvl1pPr marL="0" indent="0" algn="r">
              <a:buNone/>
              <a:defRPr sz="20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902" y="2222566"/>
            <a:ext cx="4752444" cy="60530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35059" y="2158019"/>
            <a:ext cx="27137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9144000" cy="47672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2377" y="1879858"/>
            <a:ext cx="2173342" cy="2887404"/>
          </a:xfrm>
        </p:spPr>
        <p:txBody>
          <a:bodyPr anchor="t">
            <a:noAutofit/>
          </a:bodyPr>
          <a:lstStyle>
            <a:lvl1pPr marL="0" indent="0" algn="r">
              <a:buNone/>
              <a:defRPr sz="20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902" y="2222566"/>
            <a:ext cx="4752444" cy="60530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35059" y="2158019"/>
            <a:ext cx="27137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6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8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9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7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/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1" y="948925"/>
            <a:ext cx="3117850" cy="26739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5257"/>
            <a:ext cx="3117850" cy="678296"/>
          </a:xfrm>
        </p:spPr>
        <p:txBody>
          <a:bodyPr anchor="b">
            <a:normAutofit/>
          </a:bodyPr>
          <a:lstStyle>
            <a:lvl1pPr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48570" y="904452"/>
            <a:ext cx="73063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3575050" y="0"/>
            <a:ext cx="5568950" cy="476726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add Image or Map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38741"/>
            <a:ext cx="2926068" cy="3155881"/>
          </a:xfrm>
        </p:spPr>
        <p:txBody>
          <a:bodyPr/>
          <a:lstStyle>
            <a:lvl1pPr marL="342900" indent="-342900">
              <a:buFont typeface="Arial"/>
              <a:buChar char="•"/>
              <a:defRPr sz="2000"/>
            </a:lvl1pPr>
            <a:lvl2pPr marL="742950" indent="-285750">
              <a:buFont typeface="Arial"/>
              <a:buChar char="•"/>
              <a:defRPr sz="2000"/>
            </a:lvl2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4764970"/>
            <a:ext cx="9144000" cy="229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55466" y="4819518"/>
            <a:ext cx="9284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nyc.gov/dot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dotdevgisiis02/FatalityTracker" TargetMode="External"/><Relationship Id="rId4" Type="http://schemas.openxmlformats.org/officeDocument/2006/relationships/hyperlink" Target="http://dotdevgisiis02/FatalityTracker/api/Attachment/GetDoc?id=6FBC7AA9-8533-4B63-B785-A7BC00D076C2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2.xlsx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DOT55fp07\Safety_Education\FATALITY%20Reports\2018%20Fatalities\mv-104%20reports\18014283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file:///\\DOT55fp07\Safety_Education\FATALITY%20Reports\2019%20Fatalities\190400063.pd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2162" t="13045" r="52230" b="9282"/>
          <a:stretch/>
        </p:blipFill>
        <p:spPr bwMode="auto">
          <a:xfrm>
            <a:off x="68229" y="-3571"/>
            <a:ext cx="9008054" cy="4314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3188699"/>
            <a:ext cx="9144000" cy="1140229"/>
          </a:xfrm>
          <a:prstGeom prst="rect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188700"/>
            <a:ext cx="7772400" cy="65174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Fatalities +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severe Injuries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January 2019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215134" y="3935920"/>
            <a:ext cx="27137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6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3"/>
    </mc:Choice>
    <mc:Fallback xmlns="">
      <p:transition spd="slow" advTm="974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Entry and Data Maintenance 1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36209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Tracking - into database</a:t>
            </a:r>
            <a:endParaRPr lang="en-US" sz="1800" dirty="0" smtClean="0"/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MV 104 report - no update</a:t>
            </a:r>
          </a:p>
          <a:p>
            <a:pPr marL="740664" indent="-285750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Environmental related info - traffic control/light condition/roadway character/weather  </a:t>
            </a:r>
            <a:endParaRPr lang="en-US" sz="1200" dirty="0"/>
          </a:p>
          <a:p>
            <a:pPr marL="740664" indent="-283464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Contributing factors + pre-accident action + </a:t>
            </a:r>
            <a:r>
              <a:rPr lang="en-US" sz="1200" dirty="0" err="1" smtClean="0"/>
              <a:t>ped</a:t>
            </a:r>
            <a:r>
              <a:rPr lang="en-US" sz="1200" dirty="0" smtClean="0"/>
              <a:t>/bike action</a:t>
            </a:r>
          </a:p>
          <a:p>
            <a:pPr marL="740664" indent="-283464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Injury related info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CIS report - reconciled </a:t>
            </a:r>
          </a:p>
          <a:p>
            <a:pPr marL="740664" indent="-285750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DWI/Speed/Fail to yield/Disregard traffic devices/</a:t>
            </a:r>
            <a:r>
              <a:rPr lang="en-US" sz="1200" dirty="0" err="1" smtClean="0"/>
              <a:t>Hit&amp;Run</a:t>
            </a:r>
            <a:r>
              <a:rPr lang="en-US" sz="1200" dirty="0"/>
              <a:t> </a:t>
            </a:r>
            <a:r>
              <a:rPr lang="en-US" sz="1200" dirty="0" smtClean="0"/>
              <a:t>- also found in mv 104 report </a:t>
            </a:r>
          </a:p>
          <a:p>
            <a:pPr marL="740664" indent="-285750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Additional info from narrative such as </a:t>
            </a:r>
            <a:r>
              <a:rPr lang="en-US" sz="1200" dirty="0" err="1" smtClean="0"/>
              <a:t>ped</a:t>
            </a:r>
            <a:r>
              <a:rPr lang="en-US" sz="1200" dirty="0" smtClean="0"/>
              <a:t> on highway, on bike lane, </a:t>
            </a:r>
            <a:r>
              <a:rPr lang="en-US" sz="1200" dirty="0" err="1" smtClean="0"/>
              <a:t>dooring</a:t>
            </a:r>
            <a:r>
              <a:rPr lang="en-US" sz="1200" dirty="0" smtClean="0"/>
              <a:t>, right hook, left cross  </a:t>
            </a:r>
          </a:p>
          <a:p>
            <a:endParaRPr lang="en-US" sz="14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16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Entry and Data Maintenance 2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36209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Current Operations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Non-spatial data</a:t>
            </a:r>
          </a:p>
          <a:p>
            <a:pPr marL="740664" indent="-285750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Data entry - only fatalities are entered into Access database daily, non-fatal cases are kept in a spreadsheet. </a:t>
            </a:r>
            <a:endParaRPr lang="en-US" sz="1200" dirty="0"/>
          </a:p>
          <a:p>
            <a:pPr marL="740664" indent="-283464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Data entry review - once a weekly, before making a weekly report</a:t>
            </a:r>
          </a:p>
          <a:p>
            <a:pPr marL="740664" indent="-283464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Data reconciliation - update info once a month and make sure that critical info matches to NYPD.</a:t>
            </a:r>
            <a:endParaRPr lang="en-US" sz="1200" dirty="0"/>
          </a:p>
          <a:p>
            <a:pPr marL="740664" indent="-283464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Additional QA - project based QA whenever needed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Spatial data - once a week, a </a:t>
            </a:r>
            <a:r>
              <a:rPr lang="en-US" sz="1600" dirty="0" err="1" smtClean="0"/>
              <a:t>shapefile</a:t>
            </a:r>
            <a:r>
              <a:rPr lang="en-US" sz="1600" dirty="0" smtClean="0"/>
              <a:t> is created (fatal cases only).</a:t>
            </a:r>
          </a:p>
          <a:p>
            <a:pPr marL="740664" indent="-285750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Geocode</a:t>
            </a:r>
          </a:p>
          <a:p>
            <a:pPr marL="740664" indent="-285750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VZ intersection/corridor/area</a:t>
            </a:r>
          </a:p>
          <a:p>
            <a:pPr marL="740664" indent="-285750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Arterial Street 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CIS/MV 104 reports are kept in G drive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38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Entry and Data Maintenance 3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336413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Current Operations</a:t>
            </a:r>
          </a:p>
          <a:p>
            <a:endParaRPr lang="en-US" sz="14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Flowchart: Process 6"/>
          <p:cNvSpPr/>
          <p:nvPr/>
        </p:nvSpPr>
        <p:spPr>
          <a:xfrm>
            <a:off x="1375258" y="1693338"/>
            <a:ext cx="256032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Data Entry (daily)</a:t>
            </a:r>
            <a:endParaRPr 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1375258" y="2517235"/>
            <a:ext cx="256032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Data Entry Review (once a week)</a:t>
            </a:r>
            <a:endParaRPr lang="en-US" sz="1200" dirty="0"/>
          </a:p>
        </p:txBody>
      </p:sp>
      <p:sp>
        <p:nvSpPr>
          <p:cNvPr id="11" name="Down Arrow 10"/>
          <p:cNvSpPr/>
          <p:nvPr/>
        </p:nvSpPr>
        <p:spPr>
          <a:xfrm>
            <a:off x="2521571" y="2100421"/>
            <a:ext cx="278606" cy="36576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Down Arrow 11"/>
          <p:cNvSpPr/>
          <p:nvPr/>
        </p:nvSpPr>
        <p:spPr>
          <a:xfrm>
            <a:off x="2527668" y="2925815"/>
            <a:ext cx="278606" cy="36576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Flowchart: Process 12"/>
          <p:cNvSpPr/>
          <p:nvPr/>
        </p:nvSpPr>
        <p:spPr>
          <a:xfrm>
            <a:off x="1377486" y="3335316"/>
            <a:ext cx="256032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Geocode (once a week)</a:t>
            </a:r>
            <a:endParaRPr lang="en-US" sz="1200" dirty="0"/>
          </a:p>
        </p:txBody>
      </p:sp>
      <p:sp>
        <p:nvSpPr>
          <p:cNvPr id="14" name="Flowchart: Process 13"/>
          <p:cNvSpPr/>
          <p:nvPr/>
        </p:nvSpPr>
        <p:spPr>
          <a:xfrm>
            <a:off x="1375258" y="4160712"/>
            <a:ext cx="256032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Data Reconciliation (once a month)</a:t>
            </a:r>
            <a:endParaRPr lang="en-US" sz="1200" dirty="0"/>
          </a:p>
        </p:txBody>
      </p:sp>
      <p:sp>
        <p:nvSpPr>
          <p:cNvPr id="15" name="Down Arrow 14"/>
          <p:cNvSpPr/>
          <p:nvPr/>
        </p:nvSpPr>
        <p:spPr>
          <a:xfrm>
            <a:off x="2527668" y="3742399"/>
            <a:ext cx="278606" cy="36576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Right Arrow 15"/>
          <p:cNvSpPr/>
          <p:nvPr/>
        </p:nvSpPr>
        <p:spPr>
          <a:xfrm>
            <a:off x="3981298" y="3378172"/>
            <a:ext cx="640080" cy="2834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Flowchart: Process 16"/>
          <p:cNvSpPr/>
          <p:nvPr/>
        </p:nvSpPr>
        <p:spPr>
          <a:xfrm>
            <a:off x="4667098" y="3339387"/>
            <a:ext cx="146304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Weekly Report</a:t>
            </a:r>
            <a:endParaRPr lang="en-US" sz="1200" dirty="0"/>
          </a:p>
        </p:txBody>
      </p:sp>
      <p:sp>
        <p:nvSpPr>
          <p:cNvPr id="18" name="Right Arrow 17"/>
          <p:cNvSpPr/>
          <p:nvPr/>
        </p:nvSpPr>
        <p:spPr>
          <a:xfrm>
            <a:off x="3981298" y="1738348"/>
            <a:ext cx="640080" cy="2834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Flowchart: Process 18"/>
          <p:cNvSpPr/>
          <p:nvPr/>
        </p:nvSpPr>
        <p:spPr>
          <a:xfrm>
            <a:off x="4667098" y="1689809"/>
            <a:ext cx="146304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Daily Stats</a:t>
            </a:r>
            <a:endParaRPr lang="en-US" sz="1200" dirty="0"/>
          </a:p>
        </p:txBody>
      </p:sp>
      <p:sp>
        <p:nvSpPr>
          <p:cNvPr id="20" name="Right Arrow 19"/>
          <p:cNvSpPr/>
          <p:nvPr/>
        </p:nvSpPr>
        <p:spPr>
          <a:xfrm>
            <a:off x="3978886" y="4218197"/>
            <a:ext cx="640080" cy="2834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Flowchart: Process 20"/>
          <p:cNvSpPr/>
          <p:nvPr/>
        </p:nvSpPr>
        <p:spPr>
          <a:xfrm>
            <a:off x="4667098" y="4160712"/>
            <a:ext cx="146304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Safety Dashboard</a:t>
            </a:r>
            <a:endParaRPr lang="en-US" sz="1200" dirty="0"/>
          </a:p>
        </p:txBody>
      </p:sp>
      <p:sp>
        <p:nvSpPr>
          <p:cNvPr id="22" name="Right Arrow 21"/>
          <p:cNvSpPr/>
          <p:nvPr/>
        </p:nvSpPr>
        <p:spPr>
          <a:xfrm>
            <a:off x="6174639" y="3384269"/>
            <a:ext cx="640080" cy="2834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>
            <a:off x="6174639" y="1744445"/>
            <a:ext cx="640080" cy="2834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Right Arrow 23"/>
          <p:cNvSpPr/>
          <p:nvPr/>
        </p:nvSpPr>
        <p:spPr>
          <a:xfrm>
            <a:off x="6172227" y="4224294"/>
            <a:ext cx="640080" cy="2834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Flowchart: Process 24"/>
          <p:cNvSpPr/>
          <p:nvPr/>
        </p:nvSpPr>
        <p:spPr>
          <a:xfrm>
            <a:off x="6861658" y="3339387"/>
            <a:ext cx="164592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Upper Management</a:t>
            </a:r>
            <a:endParaRPr lang="en-US" sz="1200" dirty="0"/>
          </a:p>
        </p:txBody>
      </p:sp>
      <p:sp>
        <p:nvSpPr>
          <p:cNvPr id="26" name="Flowchart: Process 25"/>
          <p:cNvSpPr/>
          <p:nvPr/>
        </p:nvSpPr>
        <p:spPr>
          <a:xfrm>
            <a:off x="6861658" y="4159497"/>
            <a:ext cx="164592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Upper Management</a:t>
            </a:r>
            <a:endParaRPr lang="en-US" sz="1200" dirty="0"/>
          </a:p>
        </p:txBody>
      </p:sp>
      <p:sp>
        <p:nvSpPr>
          <p:cNvPr id="27" name="Flowchart: Process 26"/>
          <p:cNvSpPr/>
          <p:nvPr/>
        </p:nvSpPr>
        <p:spPr>
          <a:xfrm>
            <a:off x="6860435" y="1689809"/>
            <a:ext cx="164592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Press Office</a:t>
            </a:r>
            <a:endParaRPr lang="en-US" sz="12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07001" y="1502051"/>
            <a:ext cx="0" cy="16916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05784" y="3180958"/>
            <a:ext cx="0" cy="73152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205784" y="3903339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6265" y="2267712"/>
            <a:ext cx="85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Fatal Database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95044" y="3403376"/>
            <a:ext cx="982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Geodatabase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92608" y="4070365"/>
            <a:ext cx="85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Fatal Database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64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3" name="Picture 12"/>
          <p:cNvPicPr/>
          <p:nvPr/>
        </p:nvPicPr>
        <p:blipFill rotWithShape="1">
          <a:blip r:embed="rId3"/>
          <a:srcRect l="57893" t="15134" r="12850" b="11312"/>
          <a:stretch/>
        </p:blipFill>
        <p:spPr bwMode="auto">
          <a:xfrm>
            <a:off x="1362710" y="217075"/>
            <a:ext cx="6418580" cy="4535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043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Entry and Data Maintenance 4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332484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New tracking system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CIS cases (fatal + non-fatal) will be kept into database - but only basic info such as date, location will be entered into database for non-fatal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Spatial info will be generated right after data entry.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CIS/MV104 reports will be stored in the new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Performance reports such as daily/weekly/month stats can be generated in the system.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Entry and Data Maintenance 5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336413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New tracking system</a:t>
            </a:r>
          </a:p>
          <a:p>
            <a:endParaRPr lang="en-US" sz="14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Flowchart: Process 6"/>
          <p:cNvSpPr/>
          <p:nvPr/>
        </p:nvSpPr>
        <p:spPr>
          <a:xfrm>
            <a:off x="1367937" y="1691640"/>
            <a:ext cx="256032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Data Entry (daily)</a:t>
            </a:r>
            <a:endParaRPr 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1367937" y="2517235"/>
            <a:ext cx="256032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Geocode </a:t>
            </a:r>
            <a:r>
              <a:rPr lang="en-US" sz="1200" dirty="0" smtClean="0"/>
              <a:t>(daily)</a:t>
            </a:r>
            <a:endParaRPr lang="en-US" sz="1200" dirty="0"/>
          </a:p>
        </p:txBody>
      </p:sp>
      <p:sp>
        <p:nvSpPr>
          <p:cNvPr id="11" name="Down Arrow 10"/>
          <p:cNvSpPr/>
          <p:nvPr/>
        </p:nvSpPr>
        <p:spPr>
          <a:xfrm>
            <a:off x="2514250" y="2103120"/>
            <a:ext cx="278606" cy="36576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Down Arrow 11"/>
          <p:cNvSpPr/>
          <p:nvPr/>
        </p:nvSpPr>
        <p:spPr>
          <a:xfrm>
            <a:off x="2520347" y="2926080"/>
            <a:ext cx="278606" cy="36576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Flowchart: Process 12"/>
          <p:cNvSpPr/>
          <p:nvPr/>
        </p:nvSpPr>
        <p:spPr>
          <a:xfrm>
            <a:off x="1370165" y="3335316"/>
            <a:ext cx="256032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Data Entry Review (once a week)</a:t>
            </a:r>
            <a:endParaRPr lang="en-US" sz="1200" dirty="0"/>
          </a:p>
        </p:txBody>
      </p:sp>
      <p:sp>
        <p:nvSpPr>
          <p:cNvPr id="14" name="Flowchart: Process 13"/>
          <p:cNvSpPr/>
          <p:nvPr/>
        </p:nvSpPr>
        <p:spPr>
          <a:xfrm>
            <a:off x="1367937" y="4160712"/>
            <a:ext cx="256032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Data Reconciliation (once a month)</a:t>
            </a:r>
            <a:endParaRPr lang="en-US" sz="1200" dirty="0"/>
          </a:p>
        </p:txBody>
      </p:sp>
      <p:sp>
        <p:nvSpPr>
          <p:cNvPr id="15" name="Down Arrow 14"/>
          <p:cNvSpPr/>
          <p:nvPr/>
        </p:nvSpPr>
        <p:spPr>
          <a:xfrm>
            <a:off x="2520347" y="3739896"/>
            <a:ext cx="278606" cy="36576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Right Arrow 15"/>
          <p:cNvSpPr/>
          <p:nvPr/>
        </p:nvSpPr>
        <p:spPr>
          <a:xfrm>
            <a:off x="3973977" y="3378172"/>
            <a:ext cx="640080" cy="2834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Flowchart: Process 16"/>
          <p:cNvSpPr/>
          <p:nvPr/>
        </p:nvSpPr>
        <p:spPr>
          <a:xfrm>
            <a:off x="4659777" y="3339387"/>
            <a:ext cx="146304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Weekly Report</a:t>
            </a:r>
            <a:endParaRPr lang="en-US" sz="1200" dirty="0"/>
          </a:p>
        </p:txBody>
      </p:sp>
      <p:sp>
        <p:nvSpPr>
          <p:cNvPr id="18" name="Right Arrow 17"/>
          <p:cNvSpPr/>
          <p:nvPr/>
        </p:nvSpPr>
        <p:spPr>
          <a:xfrm>
            <a:off x="3973977" y="2572278"/>
            <a:ext cx="640080" cy="2834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Flowchart: Process 18"/>
          <p:cNvSpPr/>
          <p:nvPr/>
        </p:nvSpPr>
        <p:spPr>
          <a:xfrm>
            <a:off x="4659777" y="2523739"/>
            <a:ext cx="146304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Daily Stats</a:t>
            </a:r>
            <a:endParaRPr lang="en-US" sz="1200" dirty="0"/>
          </a:p>
        </p:txBody>
      </p:sp>
      <p:sp>
        <p:nvSpPr>
          <p:cNvPr id="20" name="Right Arrow 19"/>
          <p:cNvSpPr/>
          <p:nvPr/>
        </p:nvSpPr>
        <p:spPr>
          <a:xfrm>
            <a:off x="3971565" y="4218197"/>
            <a:ext cx="640080" cy="2834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Flowchart: Process 20"/>
          <p:cNvSpPr/>
          <p:nvPr/>
        </p:nvSpPr>
        <p:spPr>
          <a:xfrm>
            <a:off x="4659777" y="4160712"/>
            <a:ext cx="146304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Safety Dashboard</a:t>
            </a:r>
            <a:endParaRPr lang="en-US" sz="1200" dirty="0"/>
          </a:p>
        </p:txBody>
      </p:sp>
      <p:sp>
        <p:nvSpPr>
          <p:cNvPr id="22" name="Right Arrow 21"/>
          <p:cNvSpPr/>
          <p:nvPr/>
        </p:nvSpPr>
        <p:spPr>
          <a:xfrm>
            <a:off x="6167318" y="3384269"/>
            <a:ext cx="640080" cy="2834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>
            <a:off x="6167318" y="2578375"/>
            <a:ext cx="640080" cy="2834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Right Arrow 23"/>
          <p:cNvSpPr/>
          <p:nvPr/>
        </p:nvSpPr>
        <p:spPr>
          <a:xfrm>
            <a:off x="6164906" y="4224294"/>
            <a:ext cx="640080" cy="2834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Flowchart: Process 24"/>
          <p:cNvSpPr/>
          <p:nvPr/>
        </p:nvSpPr>
        <p:spPr>
          <a:xfrm>
            <a:off x="6854337" y="3339387"/>
            <a:ext cx="164592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Upper Management</a:t>
            </a:r>
            <a:endParaRPr lang="en-US" sz="1200" dirty="0"/>
          </a:p>
        </p:txBody>
      </p:sp>
      <p:sp>
        <p:nvSpPr>
          <p:cNvPr id="26" name="Flowchart: Process 25"/>
          <p:cNvSpPr/>
          <p:nvPr/>
        </p:nvSpPr>
        <p:spPr>
          <a:xfrm>
            <a:off x="6854337" y="4159497"/>
            <a:ext cx="164592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Upper Management</a:t>
            </a:r>
            <a:endParaRPr lang="en-US" sz="1200" dirty="0"/>
          </a:p>
        </p:txBody>
      </p:sp>
      <p:sp>
        <p:nvSpPr>
          <p:cNvPr id="27" name="Flowchart: Process 26"/>
          <p:cNvSpPr/>
          <p:nvPr/>
        </p:nvSpPr>
        <p:spPr>
          <a:xfrm>
            <a:off x="6853114" y="2523739"/>
            <a:ext cx="1645920" cy="36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Press Office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07008" y="1502051"/>
            <a:ext cx="0" cy="3154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6265" y="2838298"/>
            <a:ext cx="85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Tracking Database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15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85" t="9115" r="50898" b="3380"/>
          <a:stretch/>
        </p:blipFill>
        <p:spPr bwMode="auto">
          <a:xfrm>
            <a:off x="571313" y="250727"/>
            <a:ext cx="8018429" cy="40507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hlinkClick r:id="rId4"/>
          </p:cNvPr>
          <p:cNvSpPr/>
          <p:nvPr/>
        </p:nvSpPr>
        <p:spPr>
          <a:xfrm>
            <a:off x="571313" y="4410275"/>
            <a:ext cx="2594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hlinkClick r:id="rId5"/>
              </a:rPr>
              <a:t>http://dotdevgisiis02/FatalityTracker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09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DataBase</a:t>
            </a:r>
            <a:r>
              <a:rPr lang="en-US" sz="2000" dirty="0" smtClean="0"/>
              <a:t> STRUCTURE 1 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3"/>
            <a:ext cx="8094618" cy="3710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Current system</a:t>
            </a:r>
          </a:p>
          <a:p>
            <a:endParaRPr lang="en-US" sz="14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Flowchart: Process 1"/>
          <p:cNvSpPr/>
          <p:nvPr/>
        </p:nvSpPr>
        <p:spPr>
          <a:xfrm>
            <a:off x="1838325" y="1666875"/>
            <a:ext cx="1819275" cy="90487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CORPSE Table</a:t>
            </a:r>
          </a:p>
          <a:p>
            <a:pPr algn="ctr"/>
            <a:r>
              <a:rPr lang="en-US" sz="1000" dirty="0" smtClean="0"/>
              <a:t>Crash based info such as date, time, location, </a:t>
            </a:r>
            <a:r>
              <a:rPr lang="en-US" sz="1000" dirty="0" err="1" smtClean="0"/>
              <a:t>etc</a:t>
            </a:r>
            <a:endParaRPr lang="en-US" sz="1000" dirty="0" smtClean="0"/>
          </a:p>
          <a:p>
            <a:pPr algn="ctr"/>
            <a:r>
              <a:rPr lang="en-US" sz="1000" dirty="0" smtClean="0"/>
              <a:t>(over 100 fields, but a lot of legacy fields) </a:t>
            </a:r>
            <a:endParaRPr lang="en-US" sz="1000" dirty="0"/>
          </a:p>
        </p:txBody>
      </p:sp>
      <p:sp>
        <p:nvSpPr>
          <p:cNvPr id="7" name="Flowchart: Process 6"/>
          <p:cNvSpPr/>
          <p:nvPr/>
        </p:nvSpPr>
        <p:spPr>
          <a:xfrm>
            <a:off x="5495925" y="1666874"/>
            <a:ext cx="1809750" cy="90487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FATALS Table</a:t>
            </a:r>
          </a:p>
          <a:p>
            <a:pPr algn="ctr"/>
            <a:r>
              <a:rPr lang="en-US" sz="1000" dirty="0" smtClean="0"/>
              <a:t>Victim info such as name, age, gender, etc.</a:t>
            </a:r>
          </a:p>
          <a:p>
            <a:pPr algn="ctr"/>
            <a:r>
              <a:rPr lang="en-US" sz="1000" dirty="0" smtClean="0"/>
              <a:t>(37 fields)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" idx="3"/>
            <a:endCxn id="7" idx="1"/>
          </p:cNvCxnSpPr>
          <p:nvPr/>
        </p:nvCxnSpPr>
        <p:spPr>
          <a:xfrm flipV="1">
            <a:off x="3657600" y="2119312"/>
            <a:ext cx="1838325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23485" y="1838325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one-to-many</a:t>
            </a:r>
            <a:endParaRPr lang="en-US" sz="1000" dirty="0"/>
          </a:p>
        </p:txBody>
      </p:sp>
      <p:sp>
        <p:nvSpPr>
          <p:cNvPr id="12" name="Flowchart: Process 11"/>
          <p:cNvSpPr/>
          <p:nvPr/>
        </p:nvSpPr>
        <p:spPr>
          <a:xfrm>
            <a:off x="3686174" y="3001538"/>
            <a:ext cx="1781175" cy="53035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CORPSEFATMO Table</a:t>
            </a:r>
          </a:p>
          <a:p>
            <a:pPr algn="ctr"/>
            <a:r>
              <a:rPr lang="en-US" sz="1000" dirty="0" smtClean="0"/>
              <a:t>(flat table)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76762" y="2125246"/>
            <a:ext cx="3628" cy="868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3505200" y="3992138"/>
            <a:ext cx="2124075" cy="532237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fatality_NYCDOT_Current</a:t>
            </a:r>
            <a:endParaRPr lang="en-US" sz="1200" dirty="0" smtClean="0"/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shapefile</a:t>
            </a:r>
            <a:r>
              <a:rPr lang="en-US" sz="1000" dirty="0" smtClean="0"/>
              <a:t>) 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567238" y="3533743"/>
            <a:ext cx="0" cy="458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29200" y="3659810"/>
            <a:ext cx="2381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Added x/y coordinates/VZ geographies 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029200" y="2669210"/>
            <a:ext cx="212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Combined CORPSE and FATALS 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07001" y="1604461"/>
            <a:ext cx="0" cy="19659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6265" y="2487162"/>
            <a:ext cx="85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Fatal Database</a:t>
            </a:r>
            <a:endParaRPr 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05784" y="3561348"/>
            <a:ext cx="0" cy="100584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5044" y="3922754"/>
            <a:ext cx="982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Geodatabase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79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DataBase</a:t>
            </a:r>
            <a:r>
              <a:rPr lang="en-US" sz="2000" dirty="0" smtClean="0"/>
              <a:t> STRUCTURE 2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35989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Current system </a:t>
            </a:r>
            <a:r>
              <a:rPr lang="en-US" sz="1600" dirty="0" smtClean="0"/>
              <a:t>- simple, but limited to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up to 3 </a:t>
            </a:r>
            <a:r>
              <a:rPr lang="en-US" sz="1600" dirty="0" smtClean="0"/>
              <a:t>vehicles (stored horizontally, no way to expand)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Cannot identify motorcycle passengers easily</a:t>
            </a:r>
          </a:p>
          <a:p>
            <a:pPr marL="740664" indent="-285750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Apply POS=PS and check if motorcycle is listed in one of vehicle type fields: V1=M or V2=M or V3=M </a:t>
            </a:r>
          </a:p>
          <a:p>
            <a:pPr marL="740664" indent="-285750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Double check with reports  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Cannot identify roles of vehicles involved in crash </a:t>
            </a:r>
          </a:p>
          <a:p>
            <a:pPr marL="740664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V1 is not always the one who caused a crash &amp; V2 is not always </a:t>
            </a:r>
            <a:r>
              <a:rPr lang="en-US" sz="1400" dirty="0" smtClean="0"/>
              <a:t>a victim.  </a:t>
            </a:r>
          </a:p>
          <a:p>
            <a:pPr marL="740664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3464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Attributes such DWI/speed/fail to yield - crash basis</a:t>
            </a:r>
            <a:endParaRPr lang="en-US" sz="1200" dirty="0" smtClean="0"/>
          </a:p>
          <a:p>
            <a:endParaRPr lang="en-US" sz="14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023921"/>
              </p:ext>
            </p:extLst>
          </p:nvPr>
        </p:nvGraphicFramePr>
        <p:xfrm>
          <a:off x="933450" y="2024063"/>
          <a:ext cx="5143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Worksheet" r:id="rId4" imgW="5143601" imgH="333450" progId="Excel.Sheet.12">
                  <p:embed/>
                </p:oleObj>
              </mc:Choice>
              <mc:Fallback>
                <p:oleObj name="Worksheet" r:id="rId4" imgW="5143601" imgH="3334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450" y="2024063"/>
                        <a:ext cx="51435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36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DataBase</a:t>
            </a:r>
            <a:r>
              <a:rPr lang="en-US" sz="2000" dirty="0" smtClean="0"/>
              <a:t> STRUCTURE 3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326660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Current system </a:t>
            </a:r>
            <a:r>
              <a:rPr lang="en-US" sz="1600" dirty="0" smtClean="0"/>
              <a:t>- sample query</a:t>
            </a:r>
          </a:p>
          <a:p>
            <a:endParaRPr lang="en-US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Scenario - # of senior </a:t>
            </a:r>
            <a:r>
              <a:rPr lang="en-US" sz="1600" dirty="0" err="1">
                <a:solidFill>
                  <a:prstClr val="black"/>
                </a:solidFill>
              </a:rPr>
              <a:t>ped</a:t>
            </a:r>
            <a:r>
              <a:rPr lang="en-US" sz="1600" dirty="0">
                <a:solidFill>
                  <a:prstClr val="black"/>
                </a:solidFill>
              </a:rPr>
              <a:t> fatalities in 2018, struck by a left turn vehicle driving on a VZ corridor. </a:t>
            </a:r>
          </a:p>
          <a:p>
            <a:endParaRPr lang="en-US" sz="1400" dirty="0"/>
          </a:p>
        </p:txBody>
      </p:sp>
      <p:graphicFrame>
        <p:nvGraphicFramePr>
          <p:cNvPr id="13" name="Table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19213464"/>
              </p:ext>
            </p:extLst>
          </p:nvPr>
        </p:nvGraphicFramePr>
        <p:xfrm>
          <a:off x="1572387" y="2992437"/>
          <a:ext cx="6003927" cy="979488"/>
        </p:xfrm>
        <a:graphic>
          <a:graphicData uri="http://schemas.openxmlformats.org/drawingml/2006/table">
            <a:tbl>
              <a:tblPr/>
              <a:tblGrid>
                <a:gridCol w="477989"/>
                <a:gridCol w="671768"/>
                <a:gridCol w="555501"/>
                <a:gridCol w="455382"/>
                <a:gridCol w="300357"/>
                <a:gridCol w="222846"/>
                <a:gridCol w="607175"/>
                <a:gridCol w="800954"/>
                <a:gridCol w="594256"/>
                <a:gridCol w="335884"/>
                <a:gridCol w="245454"/>
                <a:gridCol w="736361"/>
              </a:tblGrid>
              <a:tr h="163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AISNO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VZ_COR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VEHTURN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6180033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18/102/2397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8/2/2018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JAMAICA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WOODHAVEN BL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7180036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18/109/5329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9/16/2018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PARSONS BL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18/009/1076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9/20/2018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9 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18/013/1880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10/3/2018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AVE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16 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6180046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18/102/3530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11/7/2018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6:33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JAMAICA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4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2" y="948926"/>
            <a:ext cx="4075981" cy="267399"/>
          </a:xfrm>
        </p:spPr>
        <p:txBody>
          <a:bodyPr/>
          <a:lstStyle/>
          <a:p>
            <a:r>
              <a:rPr lang="en-US" dirty="0" smtClean="0"/>
              <a:t>Fatalities + </a:t>
            </a:r>
            <a:r>
              <a:rPr lang="en-US" sz="1200" dirty="0" smtClean="0"/>
              <a:t>severe injuries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58"/>
            <a:ext cx="8229600" cy="549853"/>
          </a:xfrm>
        </p:spPr>
        <p:txBody>
          <a:bodyPr>
            <a:noAutofit/>
          </a:bodyPr>
          <a:lstStyle/>
          <a:p>
            <a:r>
              <a:rPr lang="en-US" dirty="0"/>
              <a:t>OUTLINE</a:t>
            </a:r>
            <a:endParaRPr lang="en-US" sz="2800" b="1" cap="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A853D069-6100-514A-9E1A-2ECFF936860B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48572" y="904452"/>
            <a:ext cx="73063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4764971"/>
            <a:ext cx="9144000" cy="229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468" y="4819518"/>
            <a:ext cx="979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nyc.gov/dot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30471"/>
              </p:ext>
            </p:extLst>
          </p:nvPr>
        </p:nvGraphicFramePr>
        <p:xfrm>
          <a:off x="545345" y="1409784"/>
          <a:ext cx="5166686" cy="2951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34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7896">
                <a:tc>
                  <a:txBody>
                    <a:bodyPr/>
                    <a:lstStyle/>
                    <a:p>
                      <a:pPr lvl="0"/>
                      <a:r>
                        <a:rPr lang="en-US" sz="4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Overview</a:t>
                      </a:r>
                      <a:endParaRPr lang="en-US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7896">
                <a:tc>
                  <a:txBody>
                    <a:bodyPr/>
                    <a:lstStyle/>
                    <a:p>
                      <a:pPr lvl="0"/>
                      <a:r>
                        <a:rPr lang="en-US" sz="4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r>
                        <a:rPr lang="en-US" b="1" baseline="0" dirty="0" smtClean="0"/>
                        <a:t> Entry &amp; Maintenance</a:t>
                      </a:r>
                      <a:endParaRPr lang="en-US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7896">
                <a:tc>
                  <a:txBody>
                    <a:bodyPr/>
                    <a:lstStyle/>
                    <a:p>
                      <a:pPr lvl="0"/>
                      <a:r>
                        <a:rPr lang="en-US" sz="4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Database Structure 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78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Reporting &amp; Analysis 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1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DataBase</a:t>
            </a:r>
            <a:r>
              <a:rPr lang="en-US" sz="2000" dirty="0" smtClean="0"/>
              <a:t> STRUCTURE 4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3"/>
            <a:ext cx="8094618" cy="307610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Current system </a:t>
            </a:r>
            <a:r>
              <a:rPr lang="en-US" sz="1600" dirty="0" smtClean="0"/>
              <a:t>- code</a:t>
            </a:r>
          </a:p>
          <a:p>
            <a:endParaRPr lang="en-US" sz="1400" dirty="0" smtClean="0"/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DD"/>
                </a:highlight>
              </a:rPr>
              <a:t>SELECT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[AISNO]     </a:t>
            </a:r>
          </a:p>
          <a:p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[ACNO]   </a:t>
            </a:r>
          </a:p>
          <a:p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[ACDATE]      </a:t>
            </a:r>
          </a:p>
          <a:p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[ATIME]     </a:t>
            </a:r>
          </a:p>
          <a:p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[YR]</a:t>
            </a:r>
          </a:p>
          <a:p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 smtClean="0">
                <a:solidFill>
                  <a:prstClr val="black"/>
                </a:solidFill>
                <a:highlight>
                  <a:srgbClr val="FFFFDD"/>
                </a:highlight>
              </a:rPr>
              <a:t>loc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</a:p>
          <a:p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[PLOC]</a:t>
            </a:r>
          </a:p>
          <a:p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[SLOC]</a:t>
            </a:r>
          </a:p>
          <a:p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[VZ_COR]</a:t>
            </a:r>
          </a:p>
          <a:p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[POS]</a:t>
            </a:r>
          </a:p>
          <a:p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[AGE]</a:t>
            </a:r>
          </a:p>
          <a:p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[VEHTURN]      </a:t>
            </a:r>
          </a:p>
          <a:p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DD"/>
                </a:highlight>
              </a:rPr>
              <a:t>FROM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[RISCRASHDATA]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 smtClean="0">
                <a:solidFill>
                  <a:prstClr val="black"/>
                </a:solidFill>
                <a:highlight>
                  <a:srgbClr val="FFFFDD"/>
                </a:highlight>
              </a:rPr>
              <a:t>risadmin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 smtClean="0">
                <a:solidFill>
                  <a:prstClr val="black"/>
                </a:solidFill>
                <a:highlight>
                  <a:srgbClr val="FFFFDD"/>
                </a:highlight>
              </a:rPr>
              <a:t>fatality_nycdot_current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</a:p>
          <a:p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DD"/>
                </a:highlight>
              </a:rPr>
              <a:t>where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[YR]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2018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[VZ_COR]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1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[POS]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 smtClean="0">
                <a:solidFill>
                  <a:srgbClr val="FF0000"/>
                </a:solidFill>
                <a:highlight>
                  <a:srgbClr val="FFFFDD"/>
                </a:highlight>
              </a:rPr>
              <a:t>'PD'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DD"/>
                </a:highlight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(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[AGE]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&gt;=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65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[AGE]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&lt;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999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)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 [VEHTURN]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 smtClean="0">
                <a:solidFill>
                  <a:srgbClr val="FF0000"/>
                </a:solidFill>
                <a:highlight>
                  <a:srgbClr val="FFFFDD"/>
                </a:highlight>
              </a:rPr>
              <a:t>'Left'</a:t>
            </a:r>
            <a:endParaRPr lang="en-US" sz="900" dirty="0" smtClean="0"/>
          </a:p>
          <a:p>
            <a:endParaRPr lang="en-US" sz="14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DataBase</a:t>
            </a:r>
            <a:r>
              <a:rPr lang="en-US" sz="2000" dirty="0" smtClean="0"/>
              <a:t> STRUCTURE 5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326660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Current system </a:t>
            </a:r>
            <a:r>
              <a:rPr lang="en-US" sz="1600" dirty="0" smtClean="0"/>
              <a:t>- sample query</a:t>
            </a:r>
          </a:p>
          <a:p>
            <a:endParaRPr lang="en-US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Scenario - # of </a:t>
            </a:r>
            <a:r>
              <a:rPr lang="en-US" sz="1600" dirty="0" smtClean="0">
                <a:solidFill>
                  <a:prstClr val="black"/>
                </a:solidFill>
              </a:rPr>
              <a:t>e-bike fatalities </a:t>
            </a:r>
            <a:r>
              <a:rPr lang="en-US" sz="1600" dirty="0">
                <a:solidFill>
                  <a:prstClr val="black"/>
                </a:solidFill>
              </a:rPr>
              <a:t>in </a:t>
            </a:r>
            <a:r>
              <a:rPr lang="en-US" sz="1600" dirty="0" smtClean="0">
                <a:solidFill>
                  <a:prstClr val="black"/>
                </a:solidFill>
              </a:rPr>
              <a:t>2018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02371"/>
              </p:ext>
            </p:extLst>
          </p:nvPr>
        </p:nvGraphicFramePr>
        <p:xfrm>
          <a:off x="1904999" y="2682875"/>
          <a:ext cx="5362575" cy="498474"/>
        </p:xfrm>
        <a:graphic>
          <a:graphicData uri="http://schemas.openxmlformats.org/drawingml/2006/table">
            <a:tbl>
              <a:tblPr/>
              <a:tblGrid>
                <a:gridCol w="481007"/>
                <a:gridCol w="676010"/>
                <a:gridCol w="614258"/>
                <a:gridCol w="341255"/>
                <a:gridCol w="302254"/>
                <a:gridCol w="260004"/>
                <a:gridCol w="585009"/>
                <a:gridCol w="520007"/>
                <a:gridCol w="416005"/>
                <a:gridCol w="247004"/>
                <a:gridCol w="247004"/>
                <a:gridCol w="185252"/>
                <a:gridCol w="185252"/>
                <a:gridCol w="302254"/>
              </a:tblGrid>
              <a:tr h="166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AISNO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VZ_COR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5180016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18/090/1764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6/18/2018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21:06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BROADWAY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GERRY 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5180036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18/075/6039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12/14/2018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PITKIN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ATKINS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6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DataBase</a:t>
            </a:r>
            <a:r>
              <a:rPr lang="en-US" sz="2000" dirty="0" smtClean="0"/>
              <a:t> STRUCTURE 6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3"/>
            <a:ext cx="8094618" cy="3145449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Current system </a:t>
            </a:r>
            <a:r>
              <a:rPr lang="en-US" sz="1600" dirty="0" smtClean="0"/>
              <a:t>- code</a:t>
            </a:r>
          </a:p>
          <a:p>
            <a:endParaRPr lang="en-US" sz="1400" dirty="0" smtClean="0"/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SELECT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[AISNO]     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[ACNO]   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[ACDATE]      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[ATIME]     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[YR]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loc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[PLOC]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[SLOC]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[VZ_COR]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[POS]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[AGE]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[V1]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[V2]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   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[V3]    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FROM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[RISCRASHDATA]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risadmin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fatality_nycdot_current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where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[YR]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2018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[POS]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srgbClr val="FF0000"/>
                </a:solidFill>
                <a:highlight>
                  <a:srgbClr val="FFFFDD"/>
                </a:highlight>
              </a:rPr>
              <a:t>'MO'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[VZ_COR]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1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(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[V1]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srgbClr val="FF0000"/>
                </a:solidFill>
                <a:highlight>
                  <a:srgbClr val="FFFFDD"/>
                </a:highlight>
              </a:rPr>
              <a:t>'IE'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or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[V2]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srgbClr val="FF0000"/>
                </a:solidFill>
                <a:highlight>
                  <a:srgbClr val="FFFFDD"/>
                </a:highlight>
              </a:rPr>
              <a:t>'IE'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or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[V3]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srgbClr val="FF0000"/>
                </a:solidFill>
                <a:highlight>
                  <a:srgbClr val="FFFFDD"/>
                </a:highlight>
              </a:rPr>
              <a:t>'IE'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)</a:t>
            </a:r>
            <a:endParaRPr lang="en-US" sz="14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16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DataBase</a:t>
            </a:r>
            <a:r>
              <a:rPr lang="en-US" sz="2000" dirty="0" smtClean="0"/>
              <a:t> STRUCTURE 7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328443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New tracking system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Track crashes in a better way</a:t>
            </a:r>
          </a:p>
          <a:p>
            <a:pPr marL="740664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Info will be stored vertically - no limits on # of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Attributes - victim/vehicle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Drawback - it could be more complicated. </a:t>
            </a:r>
            <a:endParaRPr lang="en-US" sz="16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075803"/>
              </p:ext>
            </p:extLst>
          </p:nvPr>
        </p:nvGraphicFramePr>
        <p:xfrm>
          <a:off x="657224" y="2346325"/>
          <a:ext cx="8311159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Worksheet" r:id="rId4" imgW="10925257" imgH="1009530" progId="Excel.Sheet.12">
                  <p:embed/>
                </p:oleObj>
              </mc:Choice>
              <mc:Fallback>
                <p:oleObj name="Worksheet" r:id="rId4" imgW="10925257" imgH="1009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7224" y="2346325"/>
                        <a:ext cx="8311159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5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DataBase</a:t>
            </a:r>
            <a:r>
              <a:rPr lang="en-US" sz="2000" dirty="0" smtClean="0"/>
              <a:t> STRUCTURE 8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359045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New tracking system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Join multiple tables</a:t>
            </a:r>
          </a:p>
          <a:p>
            <a:endParaRPr lang="en-US" sz="1400" dirty="0"/>
          </a:p>
        </p:txBody>
      </p:sp>
      <p:sp>
        <p:nvSpPr>
          <p:cNvPr id="2" name="Flowchart: Process 1"/>
          <p:cNvSpPr/>
          <p:nvPr/>
        </p:nvSpPr>
        <p:spPr>
          <a:xfrm>
            <a:off x="971551" y="2265426"/>
            <a:ext cx="1054142" cy="165887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Fatal_Crash</a:t>
            </a:r>
            <a:endParaRPr lang="en-US" sz="1200" dirty="0" smtClean="0"/>
          </a:p>
          <a:p>
            <a:endParaRPr lang="en-US" sz="800" dirty="0" smtClean="0"/>
          </a:p>
          <a:p>
            <a:r>
              <a:rPr lang="en-US" sz="800" dirty="0"/>
              <a:t>[FID</a:t>
            </a:r>
            <a:r>
              <a:rPr lang="en-US" sz="800" dirty="0" smtClean="0"/>
              <a:t>]: PK</a:t>
            </a:r>
            <a:endParaRPr lang="en-US" sz="800" dirty="0"/>
          </a:p>
          <a:p>
            <a:r>
              <a:rPr lang="en-US" sz="800" dirty="0"/>
              <a:t>[CIS_ID</a:t>
            </a:r>
            <a:r>
              <a:rPr lang="en-US" sz="800" dirty="0" smtClean="0"/>
              <a:t>]</a:t>
            </a:r>
            <a:endParaRPr lang="en-US" sz="800" dirty="0"/>
          </a:p>
          <a:p>
            <a:r>
              <a:rPr lang="en-US" sz="800" dirty="0"/>
              <a:t>[ACNO]</a:t>
            </a:r>
          </a:p>
          <a:p>
            <a:r>
              <a:rPr lang="en-US" sz="800" dirty="0"/>
              <a:t>[MV104]</a:t>
            </a:r>
          </a:p>
          <a:p>
            <a:r>
              <a:rPr lang="en-US" sz="800" dirty="0"/>
              <a:t>[</a:t>
            </a:r>
            <a:r>
              <a:rPr lang="en-US" sz="800" dirty="0" err="1"/>
              <a:t>PA_Case</a:t>
            </a:r>
            <a:r>
              <a:rPr lang="en-US" sz="800" dirty="0"/>
              <a:t>]</a:t>
            </a:r>
          </a:p>
          <a:p>
            <a:r>
              <a:rPr lang="en-US" sz="800" dirty="0"/>
              <a:t>[PCT]</a:t>
            </a:r>
          </a:p>
          <a:p>
            <a:r>
              <a:rPr lang="en-US" sz="800" dirty="0"/>
              <a:t>[</a:t>
            </a:r>
            <a:r>
              <a:rPr lang="en-US" sz="800" dirty="0" err="1"/>
              <a:t>SafeTeam_ID</a:t>
            </a:r>
            <a:r>
              <a:rPr lang="en-US" sz="800" dirty="0"/>
              <a:t>]</a:t>
            </a:r>
          </a:p>
          <a:p>
            <a:r>
              <a:rPr lang="en-US" sz="800" dirty="0"/>
              <a:t>[</a:t>
            </a:r>
            <a:r>
              <a:rPr lang="en-US" sz="800" dirty="0" err="1"/>
              <a:t>AC_Date</a:t>
            </a:r>
            <a:r>
              <a:rPr lang="en-US" sz="800" dirty="0"/>
              <a:t>]</a:t>
            </a:r>
          </a:p>
          <a:p>
            <a:r>
              <a:rPr lang="en-US" sz="800" dirty="0"/>
              <a:t>[</a:t>
            </a:r>
            <a:r>
              <a:rPr lang="en-US" sz="800" dirty="0" err="1"/>
              <a:t>AC_Time</a:t>
            </a:r>
            <a:r>
              <a:rPr lang="en-US" sz="800" dirty="0" smtClean="0"/>
              <a:t>]</a:t>
            </a:r>
          </a:p>
          <a:p>
            <a:r>
              <a:rPr lang="en-US" sz="800" dirty="0" smtClean="0"/>
              <a:t>etc.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5340393" y="779474"/>
            <a:ext cx="1228725" cy="185737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Fatal_Victim</a:t>
            </a:r>
            <a:endParaRPr lang="en-US" sz="1200" dirty="0" smtClean="0"/>
          </a:p>
          <a:p>
            <a:endParaRPr lang="en-US" sz="800" dirty="0" smtClean="0"/>
          </a:p>
          <a:p>
            <a:r>
              <a:rPr lang="en-US" sz="800" dirty="0" smtClean="0"/>
              <a:t>[</a:t>
            </a:r>
            <a:r>
              <a:rPr lang="en-US" sz="800" dirty="0"/>
              <a:t>FID</a:t>
            </a:r>
            <a:r>
              <a:rPr lang="en-US" sz="800" dirty="0" smtClean="0"/>
              <a:t>]: FK</a:t>
            </a:r>
            <a:endParaRPr lang="en-US" sz="800" dirty="0"/>
          </a:p>
          <a:p>
            <a:r>
              <a:rPr lang="en-US" sz="800" dirty="0"/>
              <a:t>[CIS_ID</a:t>
            </a:r>
            <a:r>
              <a:rPr lang="en-US" sz="800" dirty="0" smtClean="0"/>
              <a:t>]</a:t>
            </a:r>
            <a:endParaRPr lang="en-US" sz="800" dirty="0"/>
          </a:p>
          <a:p>
            <a:r>
              <a:rPr lang="en-US" sz="800" dirty="0"/>
              <a:t>[ACNO]</a:t>
            </a:r>
          </a:p>
          <a:p>
            <a:r>
              <a:rPr lang="en-US" sz="800" dirty="0"/>
              <a:t>[</a:t>
            </a:r>
            <a:r>
              <a:rPr lang="en-US" sz="800" dirty="0" err="1"/>
              <a:t>VictimID</a:t>
            </a:r>
            <a:r>
              <a:rPr lang="en-US" sz="800" dirty="0"/>
              <a:t>]</a:t>
            </a:r>
          </a:p>
          <a:p>
            <a:r>
              <a:rPr lang="en-US" sz="800" dirty="0"/>
              <a:t>[</a:t>
            </a:r>
            <a:r>
              <a:rPr lang="en-US" sz="800" dirty="0" err="1"/>
              <a:t>VictimSeqNumber</a:t>
            </a:r>
            <a:r>
              <a:rPr lang="en-US" sz="800" dirty="0"/>
              <a:t>]</a:t>
            </a:r>
          </a:p>
          <a:p>
            <a:r>
              <a:rPr lang="en-US" sz="800" dirty="0"/>
              <a:t>[Mode]</a:t>
            </a:r>
          </a:p>
          <a:p>
            <a:r>
              <a:rPr lang="en-US" sz="800" dirty="0"/>
              <a:t>[</a:t>
            </a:r>
            <a:r>
              <a:rPr lang="en-US" sz="800" dirty="0" err="1"/>
              <a:t>Last_Name</a:t>
            </a:r>
            <a:r>
              <a:rPr lang="en-US" sz="800" dirty="0"/>
              <a:t>]</a:t>
            </a:r>
          </a:p>
          <a:p>
            <a:r>
              <a:rPr lang="en-US" sz="800" dirty="0"/>
              <a:t>[</a:t>
            </a:r>
            <a:r>
              <a:rPr lang="en-US" sz="800" dirty="0" err="1"/>
              <a:t>First_Name</a:t>
            </a:r>
            <a:r>
              <a:rPr lang="en-US" sz="800" dirty="0"/>
              <a:t>]</a:t>
            </a:r>
          </a:p>
          <a:p>
            <a:r>
              <a:rPr lang="en-US" sz="800" dirty="0"/>
              <a:t>[Age]</a:t>
            </a:r>
          </a:p>
          <a:p>
            <a:r>
              <a:rPr lang="en-US" sz="800" dirty="0"/>
              <a:t>[Sex]</a:t>
            </a:r>
          </a:p>
          <a:p>
            <a:r>
              <a:rPr lang="en-US" sz="800" dirty="0"/>
              <a:t>[Race</a:t>
            </a:r>
            <a:r>
              <a:rPr lang="en-US" sz="800" dirty="0" smtClean="0"/>
              <a:t>]</a:t>
            </a:r>
            <a:endParaRPr lang="en-US" sz="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  <a:endParaRPr lang="en-US" sz="800" dirty="0" smtClean="0"/>
          </a:p>
        </p:txBody>
      </p:sp>
      <p:sp>
        <p:nvSpPr>
          <p:cNvPr id="10" name="Flowchart: Process 9"/>
          <p:cNvSpPr/>
          <p:nvPr/>
        </p:nvSpPr>
        <p:spPr>
          <a:xfrm>
            <a:off x="6929346" y="2265426"/>
            <a:ext cx="1351460" cy="171439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Fatal_Vehicle</a:t>
            </a:r>
            <a:endParaRPr lang="en-US" sz="1200" dirty="0" smtClean="0"/>
          </a:p>
          <a:p>
            <a:pPr algn="ctr"/>
            <a:endParaRPr lang="en-US" sz="800" dirty="0" smtClean="0"/>
          </a:p>
          <a:p>
            <a:r>
              <a:rPr lang="en-US" sz="800" dirty="0"/>
              <a:t>[FID</a:t>
            </a:r>
            <a:r>
              <a:rPr lang="en-US" sz="800" dirty="0" smtClean="0"/>
              <a:t>]: FK</a:t>
            </a:r>
            <a:endParaRPr lang="en-US" sz="800" dirty="0"/>
          </a:p>
          <a:p>
            <a:r>
              <a:rPr lang="en-US" sz="800" dirty="0"/>
              <a:t>[CIS_ID</a:t>
            </a:r>
            <a:r>
              <a:rPr lang="en-US" sz="800" dirty="0" smtClean="0"/>
              <a:t>]</a:t>
            </a:r>
            <a:endParaRPr lang="en-US" sz="800" dirty="0"/>
          </a:p>
          <a:p>
            <a:r>
              <a:rPr lang="en-US" sz="800" dirty="0"/>
              <a:t>[ACNO]</a:t>
            </a:r>
          </a:p>
          <a:p>
            <a:r>
              <a:rPr lang="en-US" sz="800" dirty="0"/>
              <a:t>[</a:t>
            </a:r>
            <a:r>
              <a:rPr lang="en-US" sz="800" dirty="0" err="1"/>
              <a:t>VehicleID</a:t>
            </a:r>
            <a:r>
              <a:rPr lang="en-US" sz="800" dirty="0"/>
              <a:t>]</a:t>
            </a:r>
          </a:p>
          <a:p>
            <a:r>
              <a:rPr lang="en-US" sz="800" dirty="0"/>
              <a:t>[</a:t>
            </a:r>
            <a:r>
              <a:rPr lang="en-US" sz="800" dirty="0" err="1"/>
              <a:t>VehicleSeqNumber</a:t>
            </a:r>
            <a:r>
              <a:rPr lang="en-US" sz="800" dirty="0"/>
              <a:t>]</a:t>
            </a:r>
          </a:p>
          <a:p>
            <a:r>
              <a:rPr lang="en-US" sz="800" dirty="0"/>
              <a:t>[</a:t>
            </a:r>
            <a:r>
              <a:rPr lang="en-US" sz="800" dirty="0" err="1"/>
              <a:t>VehicleType</a:t>
            </a:r>
            <a:r>
              <a:rPr lang="en-US" sz="800" dirty="0"/>
              <a:t>]</a:t>
            </a:r>
          </a:p>
          <a:p>
            <a:r>
              <a:rPr lang="en-US" sz="800" dirty="0"/>
              <a:t>[</a:t>
            </a:r>
            <a:r>
              <a:rPr lang="en-US" sz="800" dirty="0" err="1"/>
              <a:t>VehicleRegistrationtype</a:t>
            </a:r>
            <a:r>
              <a:rPr lang="en-US" sz="800" dirty="0"/>
              <a:t>]</a:t>
            </a:r>
          </a:p>
          <a:p>
            <a:r>
              <a:rPr lang="en-US" sz="800" dirty="0"/>
              <a:t>[</a:t>
            </a:r>
            <a:r>
              <a:rPr lang="en-US" sz="800" dirty="0" err="1"/>
              <a:t>FixedObjectType</a:t>
            </a:r>
            <a:r>
              <a:rPr lang="en-US" sz="800" dirty="0"/>
              <a:t>]</a:t>
            </a:r>
          </a:p>
          <a:p>
            <a:r>
              <a:rPr lang="en-US" sz="800" dirty="0"/>
              <a:t>[</a:t>
            </a:r>
            <a:r>
              <a:rPr lang="en-US" sz="800" dirty="0" err="1"/>
              <a:t>PublicVehicle</a:t>
            </a:r>
            <a:r>
              <a:rPr lang="en-US" sz="800" dirty="0"/>
              <a:t>]</a:t>
            </a:r>
          </a:p>
          <a:p>
            <a:r>
              <a:rPr lang="en-US" sz="800" dirty="0" smtClean="0"/>
              <a:t>etc.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743278" y="3256843"/>
            <a:ext cx="1377176" cy="146755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Fatal_Geography</a:t>
            </a:r>
            <a:endParaRPr lang="en-US" sz="1200" dirty="0" smtClean="0"/>
          </a:p>
          <a:p>
            <a:pPr algn="ctr"/>
            <a:endParaRPr lang="en-US" sz="800" dirty="0" smtClean="0"/>
          </a:p>
          <a:p>
            <a:r>
              <a:rPr lang="en-US" sz="800" dirty="0"/>
              <a:t>[FID</a:t>
            </a:r>
            <a:r>
              <a:rPr lang="en-US" sz="800" dirty="0" smtClean="0"/>
              <a:t>]: FK</a:t>
            </a:r>
            <a:endParaRPr lang="en-US" sz="800" dirty="0"/>
          </a:p>
          <a:p>
            <a:r>
              <a:rPr lang="en-US" sz="800" dirty="0"/>
              <a:t>[CIS_ID</a:t>
            </a:r>
            <a:r>
              <a:rPr lang="en-US" sz="800" dirty="0" smtClean="0"/>
              <a:t>]</a:t>
            </a:r>
            <a:endParaRPr lang="en-US" sz="800" dirty="0"/>
          </a:p>
          <a:p>
            <a:r>
              <a:rPr lang="en-US" sz="800" dirty="0"/>
              <a:t>[ACNO]</a:t>
            </a:r>
          </a:p>
          <a:p>
            <a:r>
              <a:rPr lang="en-US" sz="800" dirty="0"/>
              <a:t>[</a:t>
            </a:r>
            <a:r>
              <a:rPr lang="en-US" sz="800" dirty="0" err="1"/>
              <a:t>GeoID</a:t>
            </a:r>
            <a:r>
              <a:rPr lang="en-US" sz="800" dirty="0"/>
              <a:t>]</a:t>
            </a:r>
          </a:p>
          <a:p>
            <a:r>
              <a:rPr lang="en-US" sz="800" dirty="0"/>
              <a:t>[</a:t>
            </a:r>
            <a:r>
              <a:rPr lang="en-US" sz="800" dirty="0" err="1"/>
              <a:t>NodeID</a:t>
            </a:r>
            <a:r>
              <a:rPr lang="en-US" sz="800" dirty="0"/>
              <a:t>]</a:t>
            </a:r>
          </a:p>
          <a:p>
            <a:r>
              <a:rPr lang="en-US" sz="800" dirty="0"/>
              <a:t>[</a:t>
            </a:r>
            <a:r>
              <a:rPr lang="en-US" sz="800" dirty="0" err="1"/>
              <a:t>SegmentID</a:t>
            </a:r>
            <a:r>
              <a:rPr lang="en-US" sz="800" dirty="0"/>
              <a:t>]</a:t>
            </a:r>
          </a:p>
          <a:p>
            <a:r>
              <a:rPr lang="en-US" sz="800" dirty="0"/>
              <a:t>[</a:t>
            </a:r>
            <a:r>
              <a:rPr lang="en-US" sz="800" dirty="0" err="1"/>
              <a:t>X_coord</a:t>
            </a:r>
            <a:r>
              <a:rPr lang="en-US" sz="800" dirty="0"/>
              <a:t>]</a:t>
            </a:r>
          </a:p>
          <a:p>
            <a:r>
              <a:rPr lang="en-US" sz="800" dirty="0"/>
              <a:t>[</a:t>
            </a:r>
            <a:r>
              <a:rPr lang="en-US" sz="800" dirty="0" err="1"/>
              <a:t>Y_coord</a:t>
            </a:r>
            <a:r>
              <a:rPr lang="en-US" sz="800" dirty="0" smtClean="0"/>
              <a:t>]</a:t>
            </a:r>
          </a:p>
          <a:p>
            <a:r>
              <a:rPr lang="en-US" sz="800" dirty="0" smtClean="0"/>
              <a:t>etc.</a:t>
            </a:r>
            <a:endParaRPr lang="en-US" sz="8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25693" y="1192085"/>
            <a:ext cx="3314700" cy="14857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25693" y="2696381"/>
            <a:ext cx="4903653" cy="2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25693" y="2717936"/>
            <a:ext cx="2717585" cy="93587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24078" y="1997129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one-to-many</a:t>
            </a:r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3765637" y="2748616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one-to-many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3106999" y="3497709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one-to-one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818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DataBase</a:t>
            </a:r>
            <a:r>
              <a:rPr lang="en-US" sz="2000" dirty="0" smtClean="0"/>
              <a:t> STRUCTURE 9 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3"/>
            <a:ext cx="8094618" cy="319993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New tracking system </a:t>
            </a:r>
            <a:r>
              <a:rPr lang="en-US" sz="1600" dirty="0" smtClean="0"/>
              <a:t>- sample query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Scenario - # of senior </a:t>
            </a:r>
            <a:r>
              <a:rPr lang="en-US" sz="1600" dirty="0" err="1" smtClean="0"/>
              <a:t>ped</a:t>
            </a:r>
            <a:r>
              <a:rPr lang="en-US" sz="1600" dirty="0" smtClean="0"/>
              <a:t> fatalities in 2018, struck by a left turn vehicle driving on a VZ corridor 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graphicFrame>
        <p:nvGraphicFramePr>
          <p:cNvPr id="10" name="Table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67857173"/>
              </p:ext>
            </p:extLst>
          </p:nvPr>
        </p:nvGraphicFramePr>
        <p:xfrm>
          <a:off x="1572387" y="2992437"/>
          <a:ext cx="6003927" cy="979488"/>
        </p:xfrm>
        <a:graphic>
          <a:graphicData uri="http://schemas.openxmlformats.org/drawingml/2006/table">
            <a:tbl>
              <a:tblPr/>
              <a:tblGrid>
                <a:gridCol w="477989"/>
                <a:gridCol w="671768"/>
                <a:gridCol w="555501"/>
                <a:gridCol w="455382"/>
                <a:gridCol w="300357"/>
                <a:gridCol w="222846"/>
                <a:gridCol w="607175"/>
                <a:gridCol w="800954"/>
                <a:gridCol w="594256"/>
                <a:gridCol w="335884"/>
                <a:gridCol w="245454"/>
                <a:gridCol w="736361"/>
              </a:tblGrid>
              <a:tr h="163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AC_Date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AC_Time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OnStreet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CrossStreet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VZ_corridor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Track_VehTurn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6180033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18/102/2397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8/2/2018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JAMAICA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WOODHAVEN BL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7180036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18/109/5329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9/16/2018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PARSONS BL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18/009/1076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9/20/2018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9 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18/013/1880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10/3/2018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AVE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16 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6180046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18/102/3530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11/7/2018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6:33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JAMAICA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DataBase</a:t>
            </a:r>
            <a:r>
              <a:rPr lang="en-US" sz="2000" dirty="0" smtClean="0"/>
              <a:t> STRUCTURE 10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359899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New tracking system </a:t>
            </a:r>
            <a:r>
              <a:rPr lang="en-US" sz="1600" dirty="0" smtClean="0"/>
              <a:t>- code</a:t>
            </a:r>
          </a:p>
          <a:p>
            <a:endParaRPr lang="en-US" sz="1400" dirty="0" smtClean="0"/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select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c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.*,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g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VZ_corridor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vic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[Mode]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vic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[Age]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veh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Track_VehTurn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from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	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(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SELECT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[FID]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[CIS_ID]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[ACNO]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AC_Date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AC_Time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[YR]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Loc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OnStreet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CrossStreet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		 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	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FROM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fatality_temp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dbo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Fatal_Crash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)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as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c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join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	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(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SELECT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FID]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[CIS_ID]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VZ_corridor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		  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	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FROM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fatality_temp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dbo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Fatal_Geography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)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as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g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on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c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[FID]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g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[FID]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join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	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(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SELECT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DD"/>
                </a:highlight>
              </a:rPr>
              <a:t>distinct 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FID]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[CIS_ID]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[Mode]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[Age]		  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	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FROM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fatality_temp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dbo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Fatal_Victim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)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as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vic</a:t>
            </a:r>
            <a:endParaRPr lang="en-US" sz="900" dirty="0">
              <a:solidFill>
                <a:prstClr val="black"/>
              </a:solidFill>
              <a:highlight>
                <a:srgbClr val="FFFFDD"/>
              </a:highlight>
            </a:endParaRP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on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c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[FID]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vic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[FID]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join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	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(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SELECT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distinct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[FID]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[CIS_ID]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Track_VehTurn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	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FROM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fatality_temp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dbo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Fatal_Vehicle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)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as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veh</a:t>
            </a:r>
            <a:endParaRPr lang="en-US" sz="900" dirty="0">
              <a:solidFill>
                <a:prstClr val="black"/>
              </a:solidFill>
              <a:highlight>
                <a:srgbClr val="FFFFDD"/>
              </a:highlight>
            </a:endParaRP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on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c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[FID]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veh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[FID]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where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c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[YR]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2018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g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VZ_corridor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1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vic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[Mode]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srgbClr val="FF0000"/>
                </a:solidFill>
                <a:highlight>
                  <a:srgbClr val="FFFFDD"/>
                </a:highlight>
              </a:rPr>
              <a:t>'PD'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(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vic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[Age]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&gt;=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65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vic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[Age]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&lt;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999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)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veh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Track_VehTurn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srgbClr val="FF0000"/>
                </a:solidFill>
                <a:highlight>
                  <a:srgbClr val="FFFFDD"/>
                </a:highlight>
              </a:rPr>
              <a:t>'Left'</a:t>
            </a:r>
            <a:endParaRPr lang="en-US" sz="9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4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2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DataBase</a:t>
            </a:r>
            <a:r>
              <a:rPr lang="en-US" sz="2000" dirty="0" smtClean="0"/>
              <a:t> STRUCTURE 11 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3"/>
            <a:ext cx="8094618" cy="319993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New tracking system </a:t>
            </a:r>
            <a:r>
              <a:rPr lang="en-US" sz="1600" dirty="0" smtClean="0"/>
              <a:t>- sample query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Scenario - # of e-bike fatalities in 2018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770282"/>
              </p:ext>
            </p:extLst>
          </p:nvPr>
        </p:nvGraphicFramePr>
        <p:xfrm>
          <a:off x="1149350" y="2734056"/>
          <a:ext cx="6880225" cy="498474"/>
        </p:xfrm>
        <a:graphic>
          <a:graphicData uri="http://schemas.openxmlformats.org/drawingml/2006/table">
            <a:tbl>
              <a:tblPr/>
              <a:tblGrid>
                <a:gridCol w="474057"/>
                <a:gridCol w="666241"/>
                <a:gridCol w="605383"/>
                <a:gridCol w="451635"/>
                <a:gridCol w="297887"/>
                <a:gridCol w="256247"/>
                <a:gridCol w="576556"/>
                <a:gridCol w="602179"/>
                <a:gridCol w="589367"/>
                <a:gridCol w="333121"/>
                <a:gridCol w="230622"/>
                <a:gridCol w="614992"/>
                <a:gridCol w="1181938"/>
              </a:tblGrid>
              <a:tr h="166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AC_Date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AC_Time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OnStreet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CrossStreet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VZ_corridor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VehicleRegistrationtype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5180016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18/090/1764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6/18/2018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21:06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BROADWAY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GERRY 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E-BIKE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5180036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18/075/6039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12/14/2018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PITKIN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ATKINS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E-BIKE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8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DataBase</a:t>
            </a:r>
            <a:r>
              <a:rPr lang="en-US" sz="2000" dirty="0" smtClean="0"/>
              <a:t> STRUCTURE 12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356973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New tracking system </a:t>
            </a:r>
            <a:r>
              <a:rPr lang="en-US" sz="1600" dirty="0" smtClean="0"/>
              <a:t>- code</a:t>
            </a:r>
          </a:p>
          <a:p>
            <a:endParaRPr lang="en-US" sz="1400" dirty="0" smtClean="0"/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select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c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.*,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g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VZ_corridor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vic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[Mode]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vic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[Age]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veh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VehicleType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veh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VehicleRegistrationtype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from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	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(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SELECT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[FID]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[CIS_ID]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[ACNO]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AC_Date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AC_Time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[YR]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Loc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OnStreet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CrossStreet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		 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	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FROM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fatality_temp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dbo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Fatal_Crash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)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as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c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join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	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(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SELECT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FID]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[CIS_ID]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VZ_corridor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		  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	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FROM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fatality_temp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dbo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Fatal_Geography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)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as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g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on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c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[FID]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g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[FID]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join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	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(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SELECT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distinct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[FID]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[CIS_ID]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[Mode]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[Age]		  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	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FROM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fatality_temp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dbo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Fatal_Victim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)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as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vic</a:t>
            </a:r>
            <a:endParaRPr lang="en-US" sz="900" dirty="0">
              <a:solidFill>
                <a:prstClr val="black"/>
              </a:solidFill>
              <a:highlight>
                <a:srgbClr val="FFFFDD"/>
              </a:highlight>
            </a:endParaRP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on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c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[FID]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vic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[FID]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join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	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(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SELECT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distinct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[FID]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[CIS_ID]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VehicleType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,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VehicleRegistrationtype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	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FROM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fatality_temp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dbo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Fatal_Vehicle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)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as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veh</a:t>
            </a:r>
            <a:endParaRPr lang="en-US" sz="900" dirty="0">
              <a:solidFill>
                <a:prstClr val="black"/>
              </a:solidFill>
              <a:highlight>
                <a:srgbClr val="FFFFDD"/>
              </a:highlight>
            </a:endParaRP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on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c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[FID]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veh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[FID]</a:t>
            </a:r>
          </a:p>
          <a:p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DD"/>
                </a:highlight>
              </a:rPr>
              <a:t>where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c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[YR]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2018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g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VZ_corridor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1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vic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.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[Mode]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srgbClr val="FF0000"/>
                </a:solidFill>
                <a:highlight>
                  <a:srgbClr val="FFFFDD"/>
                </a:highlight>
              </a:rPr>
              <a:t>'MO'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VehicleType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srgbClr val="FF0000"/>
                </a:solidFill>
                <a:highlight>
                  <a:srgbClr val="FFFFDD"/>
                </a:highlight>
              </a:rPr>
              <a:t>'MOTORCYCLE'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and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 [</a:t>
            </a:r>
            <a:r>
              <a:rPr lang="en-US" sz="900" dirty="0" err="1">
                <a:solidFill>
                  <a:prstClr val="black"/>
                </a:solidFill>
                <a:highlight>
                  <a:srgbClr val="FFFFDD"/>
                </a:highlight>
              </a:rPr>
              <a:t>VehicleRegistrationtype</a:t>
            </a:r>
            <a:r>
              <a:rPr lang="en-US" sz="900" dirty="0">
                <a:solidFill>
                  <a:prstClr val="black"/>
                </a:solidFill>
                <a:highlight>
                  <a:srgbClr val="FFFFDD"/>
                </a:highlight>
              </a:rPr>
              <a:t>]</a:t>
            </a:r>
            <a:r>
              <a:rPr lang="en-US" sz="900" dirty="0">
                <a:solidFill>
                  <a:srgbClr val="808080"/>
                </a:solidFill>
                <a:highlight>
                  <a:srgbClr val="FFFFDD"/>
                </a:highlight>
              </a:rPr>
              <a:t>=</a:t>
            </a:r>
            <a:r>
              <a:rPr lang="en-US" sz="900" dirty="0">
                <a:solidFill>
                  <a:srgbClr val="FF0000"/>
                </a:solidFill>
                <a:highlight>
                  <a:srgbClr val="FFFFDD"/>
                </a:highlight>
              </a:rPr>
              <a:t>'E-Bike'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4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0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Reporting &amp; Analysis 1 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347336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Traffic fatalities </a:t>
            </a:r>
            <a:r>
              <a:rPr lang="en-US" sz="1600" dirty="0" smtClean="0"/>
              <a:t>- definition by the ANSI guidelines</a:t>
            </a:r>
          </a:p>
          <a:p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Yes to the following 4 questions</a:t>
            </a:r>
            <a:endParaRPr lang="en-US" sz="1600" dirty="0"/>
          </a:p>
          <a:p>
            <a:pPr marL="740664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Did the fatality involve a motor vehicle? </a:t>
            </a:r>
          </a:p>
          <a:p>
            <a:pPr marL="740664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Did the crash occur within the boundaries of New York City? </a:t>
            </a:r>
          </a:p>
          <a:p>
            <a:pPr marL="740664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Did the crash originate in or occur on a </a:t>
            </a:r>
            <a:r>
              <a:rPr lang="en-US" sz="1200" dirty="0" err="1"/>
              <a:t>trafficway</a:t>
            </a:r>
            <a:r>
              <a:rPr lang="en-US" sz="1200" dirty="0"/>
              <a:t> (i.e. a right of way open to the public for moving persons or property from one place to another)? </a:t>
            </a:r>
          </a:p>
          <a:p>
            <a:pPr marL="740664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Did the fatality result from transportation-related causes?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What is Fatal-related? - incidents that are not classified as a traffic fatality</a:t>
            </a:r>
          </a:p>
          <a:p>
            <a:pPr marL="740664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Off-street (e.g. parking lots, driveways, property not accessible to the public) </a:t>
            </a:r>
          </a:p>
          <a:p>
            <a:pPr marL="740664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Not transportation related (e.g. death from disease, heart attack, police pursuit, suicide, deliberate homicide, hurricane)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 smtClean="0"/>
          </a:p>
          <a:p>
            <a:endParaRPr lang="en-US" sz="1600" dirty="0"/>
          </a:p>
          <a:p>
            <a:endParaRPr lang="en-US" sz="14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12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260203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Traffic injuries - MV 104 reports (NYS form) prepared by police officers from a local </a:t>
            </a:r>
            <a:r>
              <a:rPr lang="en-US" sz="1600" dirty="0" err="1" smtClean="0"/>
              <a:t>pct</a:t>
            </a:r>
            <a:r>
              <a:rPr lang="en-US" sz="1600" dirty="0" smtClean="0"/>
              <a:t> (</a:t>
            </a:r>
            <a:r>
              <a:rPr lang="en-US" sz="1400" dirty="0" smtClean="0">
                <a:hlinkClick r:id="rId3" action="ppaction://hlinkfile"/>
              </a:rPr>
              <a:t>sample</a:t>
            </a:r>
            <a:r>
              <a:rPr lang="en-US" sz="1600" dirty="0" smtClean="0"/>
              <a:t>). </a:t>
            </a:r>
          </a:p>
          <a:p>
            <a:endParaRPr lang="en-US" sz="1400" dirty="0" smtClean="0"/>
          </a:p>
          <a:p>
            <a:r>
              <a:rPr lang="en-US" sz="1600" dirty="0" smtClean="0"/>
              <a:t>Traffic fatalities and some of severe injuries - CIS reports (used to be called AIS report) prepared by NYPD CIS (Collision Investigation Squat) which is a specialized unit to conduct intensive investigations on fatal/severe injury crashes. NYPD form, not regulated by NYS (</a:t>
            </a:r>
            <a:r>
              <a:rPr lang="en-US" sz="1400" dirty="0" smtClean="0">
                <a:hlinkClick r:id="rId4" action="ppaction://hlinkfile"/>
              </a:rPr>
              <a:t>sample</a:t>
            </a:r>
            <a:r>
              <a:rPr lang="en-US" sz="1600" dirty="0" smtClean="0"/>
              <a:t>).    </a:t>
            </a:r>
          </a:p>
          <a:p>
            <a:endParaRPr lang="en-US" sz="1400" dirty="0"/>
          </a:p>
          <a:p>
            <a:r>
              <a:rPr lang="en-US" sz="1600" dirty="0" smtClean="0"/>
              <a:t>CIS/MV-104 reports are delivered to us by e-mail.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199" y="3859737"/>
            <a:ext cx="8094618" cy="79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Problem - quality of reports </a:t>
            </a:r>
          </a:p>
          <a:p>
            <a:pPr marL="0" indent="0">
              <a:buNone/>
            </a:pPr>
            <a:r>
              <a:rPr lang="en-US" sz="1600" dirty="0" smtClean="0"/>
              <a:t>All reports are prepared with preliminary info.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1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Reporting &amp; Analysis 2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1"/>
            <a:ext cx="8094618" cy="368293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Fatal-related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was </a:t>
            </a:r>
            <a:r>
              <a:rPr lang="en-US" sz="1600" dirty="0" smtClean="0"/>
              <a:t>not clearly </a:t>
            </a:r>
            <a:r>
              <a:rPr lang="en-US" sz="1600" dirty="0" smtClean="0"/>
              <a:t>defined previously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DOT tried </a:t>
            </a:r>
            <a:r>
              <a:rPr lang="en-US" sz="1600" dirty="0" smtClean="0"/>
              <a:t>to make the NYC standards in 2016 with NYPD, based on the ANSI guidelines, but was never completed.</a:t>
            </a:r>
          </a:p>
          <a:p>
            <a:pPr marL="740664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Not approved by NYPD 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DOT has </a:t>
            </a:r>
            <a:r>
              <a:rPr lang="en-US" sz="1600" dirty="0" smtClean="0"/>
              <a:t>been using the incomplete standards.</a:t>
            </a:r>
          </a:p>
          <a:p>
            <a:pPr marL="740664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Bike on </a:t>
            </a:r>
            <a:r>
              <a:rPr lang="en-US" sz="1200" dirty="0" err="1" smtClean="0"/>
              <a:t>ped</a:t>
            </a:r>
            <a:r>
              <a:rPr lang="en-US" sz="1200" dirty="0" smtClean="0"/>
              <a:t> case - NYPD does not like to include it into the stats.</a:t>
            </a:r>
          </a:p>
          <a:p>
            <a:pPr marL="740664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Classification for e-bikes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gets </a:t>
            </a:r>
            <a:r>
              <a:rPr lang="en-US" sz="1600" dirty="0" smtClean="0"/>
              <a:t>influenced by politics</a:t>
            </a:r>
            <a:endParaRPr lang="en-US" sz="16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3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Reporting &amp; Analysis 3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3"/>
            <a:ext cx="8094618" cy="335759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Analysis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Basic info such as date/position/gender is OK (1983-present)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quality issue on detailed info - avoid using the 1983-2009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Ped</a:t>
            </a:r>
            <a:r>
              <a:rPr lang="en-US" sz="1600" dirty="0" smtClean="0"/>
              <a:t>/Bike data are better (2010-present)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Location - geocoded the 2001-present data</a:t>
            </a:r>
          </a:p>
          <a:p>
            <a:endParaRPr lang="en-US" sz="14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4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Reporting &amp; Analysis 4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250171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Analysis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New tracking system will improve data quality.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FORMS integration will take place in the near future.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4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6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Reporting &amp; Analysis </a:t>
            </a:r>
            <a:r>
              <a:rPr lang="en-US" sz="2000" dirty="0" smtClean="0"/>
              <a:t>5 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347336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Before we finish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Motor Vehicle Occupants - DR+PS+MO (NYPD data), but DR+PS (Fatalities)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Bike on </a:t>
            </a:r>
            <a:r>
              <a:rPr lang="en-US" sz="1600" dirty="0" err="1" smtClean="0"/>
              <a:t>Ped</a:t>
            </a:r>
            <a:r>
              <a:rPr lang="en-US" sz="1600" dirty="0" smtClean="0"/>
              <a:t> fatalities are included in DOT </a:t>
            </a:r>
            <a:r>
              <a:rPr lang="en-US" sz="1600" dirty="0" err="1" smtClean="0"/>
              <a:t>ped</a:t>
            </a:r>
            <a:r>
              <a:rPr lang="en-US" sz="1600" dirty="0" smtClean="0"/>
              <a:t> fatal stats, while NYPD exclude them from their stats.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Same query may produce different results - data is always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each row in the current database is a fatality, not a crash.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Check with me before reporting fatal numbers.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4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2845" y="2984509"/>
            <a:ext cx="8094618" cy="18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82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637195"/>
            <a:ext cx="9144000" cy="21300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84C7628-C826-734A-9399-C59A657BA6E2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ext Placeholder 10"/>
          <p:cNvSpPr txBox="1">
            <a:spLocks/>
          </p:cNvSpPr>
          <p:nvPr/>
        </p:nvSpPr>
        <p:spPr>
          <a:xfrm>
            <a:off x="457200" y="948925"/>
            <a:ext cx="3590925" cy="267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kern="120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Questions?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33231"/>
            <a:ext cx="2606149" cy="5498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48570" y="904452"/>
            <a:ext cx="73063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82" y="2972869"/>
            <a:ext cx="1157599" cy="69480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831946" y="3920206"/>
            <a:ext cx="872473" cy="635168"/>
            <a:chOff x="1981053" y="3587915"/>
            <a:chExt cx="872473" cy="63516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103" y="3587915"/>
              <a:ext cx="325120" cy="32512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981053" y="3946084"/>
              <a:ext cx="872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NYCDOT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9006" y="3877045"/>
            <a:ext cx="872473" cy="678329"/>
            <a:chOff x="2878113" y="3544754"/>
            <a:chExt cx="872473" cy="67832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124" y="3544754"/>
              <a:ext cx="471794" cy="471794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878113" y="3946084"/>
              <a:ext cx="872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nyc_dot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1479" y="3946084"/>
            <a:ext cx="872473" cy="609290"/>
            <a:chOff x="3750586" y="3613793"/>
            <a:chExt cx="872473" cy="60929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262" y="3613793"/>
              <a:ext cx="325120" cy="32512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750586" y="3946084"/>
              <a:ext cx="872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nyc_dot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35119" y="3857706"/>
            <a:ext cx="889726" cy="697668"/>
            <a:chOff x="4584226" y="3525415"/>
            <a:chExt cx="889726" cy="69766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4226" y="3525415"/>
              <a:ext cx="872473" cy="542896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601479" y="3946084"/>
              <a:ext cx="872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NYCDOT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1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"/>
    </mc:Choice>
    <mc:Fallback xmlns="">
      <p:transition spd="slow" advTm="110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/>
              <a:t>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33941"/>
            <a:ext cx="8094618" cy="368293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4 types of CIS reports (based on preliminary investigation)</a:t>
            </a:r>
          </a:p>
          <a:p>
            <a:pPr lvl="1"/>
            <a:r>
              <a:rPr lang="en-US" sz="1200" dirty="0" smtClean="0"/>
              <a:t>Fatal - regular</a:t>
            </a:r>
          </a:p>
          <a:p>
            <a:pPr marL="457200" lvl="1" indent="0">
              <a:buNone/>
            </a:pPr>
            <a:r>
              <a:rPr lang="en-US" sz="1200" dirty="0" smtClean="0"/>
              <a:t>               - pick-up: cases which were not reported to CIS when crashes happened. 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     No field investigation - limited info.   </a:t>
            </a:r>
          </a:p>
          <a:p>
            <a:pPr lvl="1"/>
            <a:r>
              <a:rPr lang="en-US" sz="1200" dirty="0" smtClean="0"/>
              <a:t>Likely-to-die</a:t>
            </a:r>
          </a:p>
          <a:p>
            <a:pPr lvl="1"/>
            <a:r>
              <a:rPr lang="en-US" sz="1200" dirty="0" smtClean="0"/>
              <a:t>Critical/Not likely-to-die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347472" lvl="1" indent="-347472"/>
            <a:r>
              <a:rPr lang="en-US" sz="1600" dirty="0" smtClean="0"/>
              <a:t> Supplemental reports</a:t>
            </a:r>
          </a:p>
          <a:p>
            <a:pPr marL="747522" lvl="2" indent="-347472"/>
            <a:r>
              <a:rPr lang="en-US" sz="1200" dirty="0" smtClean="0"/>
              <a:t>Bike report: NYPD form - started around summer 2016</a:t>
            </a:r>
          </a:p>
          <a:p>
            <a:pPr marL="747522" lvl="2" indent="-347472"/>
            <a:r>
              <a:rPr lang="en-US" sz="1200" dirty="0" smtClean="0"/>
              <a:t>Truck/Bus report: NYS form - extra info such as vehicle weight/configuration, cargo body type, etc. </a:t>
            </a:r>
          </a:p>
          <a:p>
            <a:pPr marL="747522" lvl="2" indent="-347472"/>
            <a:endParaRPr lang="en-US" sz="1600" dirty="0" smtClean="0"/>
          </a:p>
          <a:p>
            <a:pPr marL="347472" lvl="2" indent="-347472"/>
            <a:r>
              <a:rPr lang="en-US" sz="1600" dirty="0" smtClean="0"/>
              <a:t>Closing report: NYPD form with updated info - prepared when a case is closed. We got only 10~15 reports in 2016.     </a:t>
            </a:r>
            <a:endParaRPr lang="en-US" sz="1600" dirty="0"/>
          </a:p>
          <a:p>
            <a:pPr marL="747522" lvl="2" indent="-347472"/>
            <a:endParaRPr lang="en-US" sz="1600" dirty="0" smtClean="0"/>
          </a:p>
          <a:p>
            <a:pPr marL="400050" lvl="2" indent="0">
              <a:buNone/>
            </a:pPr>
            <a:endParaRPr lang="en-US" sz="2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8" name="Flowchart: Process 97"/>
          <p:cNvSpPr/>
          <p:nvPr/>
        </p:nvSpPr>
        <p:spPr>
          <a:xfrm>
            <a:off x="2138362" y="1159669"/>
            <a:ext cx="1035845" cy="45720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Crash</a:t>
            </a:r>
          </a:p>
        </p:txBody>
      </p:sp>
      <p:sp>
        <p:nvSpPr>
          <p:cNvPr id="99" name="Flowchart: Process 98"/>
          <p:cNvSpPr/>
          <p:nvPr/>
        </p:nvSpPr>
        <p:spPr>
          <a:xfrm>
            <a:off x="1485900" y="2088356"/>
            <a:ext cx="2324100" cy="45948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Field investigation </a:t>
            </a:r>
            <a:r>
              <a:rPr lang="en-US" sz="1200" dirty="0"/>
              <a:t>by </a:t>
            </a:r>
            <a:r>
              <a:rPr lang="en-US" sz="1200" dirty="0" smtClean="0"/>
              <a:t>local </a:t>
            </a:r>
            <a:r>
              <a:rPr lang="en-US" sz="1200" dirty="0"/>
              <a:t>PCT </a:t>
            </a:r>
          </a:p>
        </p:txBody>
      </p:sp>
      <p:sp>
        <p:nvSpPr>
          <p:cNvPr id="100" name="Flowchart: Process 99"/>
          <p:cNvSpPr/>
          <p:nvPr/>
        </p:nvSpPr>
        <p:spPr>
          <a:xfrm>
            <a:off x="4972050" y="2088356"/>
            <a:ext cx="1235869" cy="45948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MV 104 Report</a:t>
            </a:r>
          </a:p>
        </p:txBody>
      </p:sp>
      <p:sp>
        <p:nvSpPr>
          <p:cNvPr id="101" name="Flowchart: Process 100"/>
          <p:cNvSpPr/>
          <p:nvPr/>
        </p:nvSpPr>
        <p:spPr>
          <a:xfrm>
            <a:off x="4972050" y="2831306"/>
            <a:ext cx="1234440" cy="88582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CIS Report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900" dirty="0"/>
              <a:t>Critical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900" dirty="0"/>
              <a:t>Likely-to-die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900" dirty="0"/>
              <a:t>Fatal</a:t>
            </a:r>
            <a:endParaRPr lang="en-US" sz="1350" dirty="0"/>
          </a:p>
        </p:txBody>
      </p:sp>
      <p:sp>
        <p:nvSpPr>
          <p:cNvPr id="102" name="Right Arrow 101"/>
          <p:cNvSpPr/>
          <p:nvPr/>
        </p:nvSpPr>
        <p:spPr>
          <a:xfrm>
            <a:off x="3936206" y="2193112"/>
            <a:ext cx="807244" cy="2834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3" name="Down Arrow 102"/>
          <p:cNvSpPr/>
          <p:nvPr/>
        </p:nvSpPr>
        <p:spPr>
          <a:xfrm>
            <a:off x="2514601" y="1671542"/>
            <a:ext cx="278606" cy="36576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4" name="Flowchart: Process 103"/>
          <p:cNvSpPr/>
          <p:nvPr/>
        </p:nvSpPr>
        <p:spPr>
          <a:xfrm>
            <a:off x="1583532" y="3014663"/>
            <a:ext cx="2164556" cy="45948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Field investigation </a:t>
            </a:r>
            <a:r>
              <a:rPr lang="en-US" sz="1200" dirty="0"/>
              <a:t>by CIS </a:t>
            </a:r>
          </a:p>
        </p:txBody>
      </p:sp>
      <p:sp>
        <p:nvSpPr>
          <p:cNvPr id="105" name="Down Arrow 104"/>
          <p:cNvSpPr/>
          <p:nvPr/>
        </p:nvSpPr>
        <p:spPr>
          <a:xfrm>
            <a:off x="2528888" y="2597849"/>
            <a:ext cx="278606" cy="36576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6" name="TextBox 105"/>
          <p:cNvSpPr txBox="1"/>
          <p:nvPr/>
        </p:nvSpPr>
        <p:spPr>
          <a:xfrm>
            <a:off x="461924" y="2674037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Fatal/severe injuries</a:t>
            </a:r>
            <a:endParaRPr lang="en-US" sz="1100" dirty="0"/>
          </a:p>
        </p:txBody>
      </p:sp>
      <p:sp>
        <p:nvSpPr>
          <p:cNvPr id="108" name="Right Arrow 107"/>
          <p:cNvSpPr/>
          <p:nvPr/>
        </p:nvSpPr>
        <p:spPr>
          <a:xfrm>
            <a:off x="3946922" y="3121076"/>
            <a:ext cx="807244" cy="2834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9" name="Down Arrow 108"/>
          <p:cNvSpPr/>
          <p:nvPr/>
        </p:nvSpPr>
        <p:spPr>
          <a:xfrm>
            <a:off x="5471719" y="3755231"/>
            <a:ext cx="278606" cy="36576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0" name="Flowchart: Process 109"/>
          <p:cNvSpPr/>
          <p:nvPr/>
        </p:nvSpPr>
        <p:spPr>
          <a:xfrm>
            <a:off x="5112148" y="4181474"/>
            <a:ext cx="1035845" cy="45948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NYCDOT</a:t>
            </a:r>
            <a:endParaRPr lang="en-US" sz="1200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7022306" y="1021556"/>
            <a:ext cx="0" cy="27432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7022306" y="3755232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285769" y="2456593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Same </a:t>
            </a:r>
            <a:r>
              <a:rPr lang="en-US" sz="1000" dirty="0" smtClean="0"/>
              <a:t>day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285769" y="3944875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Next </a:t>
            </a:r>
            <a:r>
              <a:rPr lang="en-US" sz="1000" dirty="0" smtClean="0"/>
              <a:t>day</a:t>
            </a:r>
            <a:endParaRPr lang="en-US" sz="1000" dirty="0"/>
          </a:p>
          <a:p>
            <a:r>
              <a:rPr lang="en-US" sz="1000" dirty="0"/>
              <a:t>CIS </a:t>
            </a:r>
            <a:r>
              <a:rPr lang="en-US" sz="1000" dirty="0" smtClean="0"/>
              <a:t>report </a:t>
            </a:r>
            <a:r>
              <a:rPr lang="en-US" sz="1000" dirty="0"/>
              <a:t>+ MV 104 </a:t>
            </a:r>
            <a:r>
              <a:rPr lang="en-US" sz="1000" dirty="0" smtClean="0"/>
              <a:t>report </a:t>
            </a:r>
            <a:endParaRPr lang="en-US" sz="1000" dirty="0"/>
          </a:p>
          <a:p>
            <a:r>
              <a:rPr lang="en-US" sz="1000" dirty="0" smtClean="0"/>
              <a:t>will </a:t>
            </a:r>
            <a:r>
              <a:rPr lang="en-US" sz="1000" dirty="0"/>
              <a:t>be delivered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7022306" y="265755"/>
            <a:ext cx="1035845" cy="45948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NYS</a:t>
            </a:r>
            <a:endParaRPr lang="en-US" sz="1200" dirty="0"/>
          </a:p>
        </p:txBody>
      </p:sp>
      <p:cxnSp>
        <p:nvCxnSpPr>
          <p:cNvPr id="18" name="Curved Connector 17"/>
          <p:cNvCxnSpPr>
            <a:stCxn id="100" idx="0"/>
            <a:endCxn id="34" idx="1"/>
          </p:cNvCxnSpPr>
          <p:nvPr/>
        </p:nvCxnSpPr>
        <p:spPr>
          <a:xfrm rot="5400000" flipH="1" flipV="1">
            <a:off x="5509716" y="575767"/>
            <a:ext cx="1592858" cy="1432321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49703" y="256603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706763" y="744167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Only MV 104 Report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85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8" name="Flowchart: Process 97"/>
          <p:cNvSpPr/>
          <p:nvPr/>
        </p:nvSpPr>
        <p:spPr>
          <a:xfrm>
            <a:off x="2138362" y="1159669"/>
            <a:ext cx="1035845" cy="45720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Crash</a:t>
            </a:r>
          </a:p>
        </p:txBody>
      </p:sp>
      <p:sp>
        <p:nvSpPr>
          <p:cNvPr id="99" name="Flowchart: Process 98"/>
          <p:cNvSpPr/>
          <p:nvPr/>
        </p:nvSpPr>
        <p:spPr>
          <a:xfrm>
            <a:off x="1485900" y="2088356"/>
            <a:ext cx="2324100" cy="45948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Field investigation </a:t>
            </a:r>
            <a:r>
              <a:rPr lang="en-US" sz="1200" dirty="0"/>
              <a:t>by </a:t>
            </a:r>
            <a:r>
              <a:rPr lang="en-US" sz="1200" dirty="0" smtClean="0"/>
              <a:t>local </a:t>
            </a:r>
            <a:r>
              <a:rPr lang="en-US" sz="1200" dirty="0"/>
              <a:t>PCT </a:t>
            </a:r>
          </a:p>
        </p:txBody>
      </p:sp>
      <p:sp>
        <p:nvSpPr>
          <p:cNvPr id="100" name="Flowchart: Process 99"/>
          <p:cNvSpPr/>
          <p:nvPr/>
        </p:nvSpPr>
        <p:spPr>
          <a:xfrm>
            <a:off x="4972050" y="2088356"/>
            <a:ext cx="1235869" cy="45948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MV 104 Report</a:t>
            </a:r>
          </a:p>
        </p:txBody>
      </p:sp>
      <p:sp>
        <p:nvSpPr>
          <p:cNvPr id="101" name="Flowchart: Process 100"/>
          <p:cNvSpPr/>
          <p:nvPr/>
        </p:nvSpPr>
        <p:spPr>
          <a:xfrm>
            <a:off x="4972050" y="3040106"/>
            <a:ext cx="1600200" cy="45720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CIS </a:t>
            </a:r>
            <a:r>
              <a:rPr lang="en-US" sz="1200" dirty="0" smtClean="0"/>
              <a:t>Report</a:t>
            </a:r>
          </a:p>
          <a:p>
            <a:pPr algn="ctr"/>
            <a:r>
              <a:rPr lang="en-US" sz="900" dirty="0" smtClean="0"/>
              <a:t>No field investigation</a:t>
            </a:r>
            <a:endParaRPr lang="en-US" sz="900" dirty="0"/>
          </a:p>
        </p:txBody>
      </p:sp>
      <p:sp>
        <p:nvSpPr>
          <p:cNvPr id="102" name="Right Arrow 101"/>
          <p:cNvSpPr/>
          <p:nvPr/>
        </p:nvSpPr>
        <p:spPr>
          <a:xfrm>
            <a:off x="3936206" y="2193112"/>
            <a:ext cx="807244" cy="2834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3" name="Down Arrow 102"/>
          <p:cNvSpPr/>
          <p:nvPr/>
        </p:nvSpPr>
        <p:spPr>
          <a:xfrm>
            <a:off x="2514601" y="1671542"/>
            <a:ext cx="278606" cy="36576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5" name="Down Arrow 104"/>
          <p:cNvSpPr/>
          <p:nvPr/>
        </p:nvSpPr>
        <p:spPr>
          <a:xfrm>
            <a:off x="5452088" y="2612249"/>
            <a:ext cx="278606" cy="36576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6" name="TextBox 105"/>
          <p:cNvSpPr txBox="1"/>
          <p:nvPr/>
        </p:nvSpPr>
        <p:spPr>
          <a:xfrm>
            <a:off x="3838724" y="2674037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Pick-up Cases</a:t>
            </a:r>
            <a:endParaRPr lang="en-US" sz="1100" dirty="0"/>
          </a:p>
        </p:txBody>
      </p:sp>
      <p:sp>
        <p:nvSpPr>
          <p:cNvPr id="109" name="Down Arrow 108"/>
          <p:cNvSpPr/>
          <p:nvPr/>
        </p:nvSpPr>
        <p:spPr>
          <a:xfrm>
            <a:off x="5449824" y="3553631"/>
            <a:ext cx="278606" cy="36576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0" name="Flowchart: Process 109"/>
          <p:cNvSpPr/>
          <p:nvPr/>
        </p:nvSpPr>
        <p:spPr>
          <a:xfrm>
            <a:off x="5126548" y="3987074"/>
            <a:ext cx="1035845" cy="45948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NYCDOT</a:t>
            </a:r>
            <a:endParaRPr lang="en-US" sz="1200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7022306" y="1021556"/>
            <a:ext cx="0" cy="178308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7022306" y="3726432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285769" y="1815793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Same Day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285769" y="3901675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Once CIS report is created,</a:t>
            </a:r>
            <a:endParaRPr lang="en-US" sz="1000" dirty="0"/>
          </a:p>
          <a:p>
            <a:r>
              <a:rPr lang="en-US" sz="1000" dirty="0" smtClean="0"/>
              <a:t>It will </a:t>
            </a:r>
            <a:r>
              <a:rPr lang="en-US" sz="1000" dirty="0"/>
              <a:t>be </a:t>
            </a:r>
            <a:r>
              <a:rPr lang="en-US" sz="1000" dirty="0" smtClean="0"/>
              <a:t>delivered to us.</a:t>
            </a:r>
            <a:endParaRPr lang="en-US" sz="1000" dirty="0"/>
          </a:p>
        </p:txBody>
      </p:sp>
      <p:sp>
        <p:nvSpPr>
          <p:cNvPr id="34" name="Flowchart: Process 33"/>
          <p:cNvSpPr/>
          <p:nvPr/>
        </p:nvSpPr>
        <p:spPr>
          <a:xfrm>
            <a:off x="7022306" y="265755"/>
            <a:ext cx="1035845" cy="45948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NYS</a:t>
            </a:r>
            <a:endParaRPr lang="en-US" sz="1200" dirty="0"/>
          </a:p>
        </p:txBody>
      </p:sp>
      <p:cxnSp>
        <p:nvCxnSpPr>
          <p:cNvPr id="18" name="Curved Connector 17"/>
          <p:cNvCxnSpPr>
            <a:stCxn id="100" idx="0"/>
            <a:endCxn id="34" idx="1"/>
          </p:cNvCxnSpPr>
          <p:nvPr/>
        </p:nvCxnSpPr>
        <p:spPr>
          <a:xfrm rot="5400000" flipH="1" flipV="1">
            <a:off x="5509716" y="575767"/>
            <a:ext cx="1592858" cy="1432321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18612" y="2790432"/>
            <a:ext cx="0" cy="95097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5769" y="3111272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Some days later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706763" y="744167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Only MV 104 Report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06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33942"/>
            <a:ext cx="8094618" cy="226762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Severe injuries by NYS definition (‘A’ type) have a wide variation - determined by a formula developed by NYS.</a:t>
            </a:r>
          </a:p>
          <a:p>
            <a:endParaRPr lang="en-US" sz="1400" dirty="0"/>
          </a:p>
          <a:p>
            <a:r>
              <a:rPr lang="en-US" sz="1600" dirty="0" smtClean="0"/>
              <a:t>Whether CIS is called or not is determined by a highway patrol supervisor.</a:t>
            </a:r>
          </a:p>
          <a:p>
            <a:pPr marL="740664"/>
            <a:r>
              <a:rPr lang="en-US" sz="1200" dirty="0" smtClean="0"/>
              <a:t>Fatal cases - CIS is called automatically.  </a:t>
            </a:r>
          </a:p>
          <a:p>
            <a:pPr marL="740664"/>
            <a:r>
              <a:rPr lang="en-US" sz="1200" dirty="0" smtClean="0"/>
              <a:t>Severe injury cases - highway patrol supervisor checks the status of a victim at a hospital before making a determination.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33943"/>
            <a:ext cx="8094618" cy="79936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 roughly 13-14% of severe injury (‘A’ type) crashes has been investigated by CIS (2015-2017).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243" y="2158460"/>
            <a:ext cx="4810932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33941"/>
            <a:ext cx="4393475" cy="312454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Death ratios for likely-to-die and critical </a:t>
            </a:r>
            <a:r>
              <a:rPr lang="en-US" sz="1600" dirty="0" err="1" smtClean="0"/>
              <a:t>variate</a:t>
            </a:r>
            <a:r>
              <a:rPr lang="en-US" sz="1600" dirty="0" smtClean="0"/>
              <a:t> from year to year - probably NYPD changes a determination schema every once a while (my guess).</a:t>
            </a:r>
          </a:p>
          <a:p>
            <a:endParaRPr lang="en-US" sz="1400" dirty="0"/>
          </a:p>
          <a:p>
            <a:r>
              <a:rPr lang="en-US" sz="1600" dirty="0"/>
              <a:t>Not all CIS investigated non-fatal crashes end up with death - ca. 25% of them expires some days after  crashes.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4" y="1047750"/>
            <a:ext cx="375735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ision Zero">
      <a:dk1>
        <a:sysClr val="windowText" lastClr="000000"/>
      </a:dk1>
      <a:lt1>
        <a:sysClr val="window" lastClr="FFFFFF"/>
      </a:lt1>
      <a:dk2>
        <a:srgbClr val="173061"/>
      </a:dk2>
      <a:lt2>
        <a:srgbClr val="EEECE1"/>
      </a:lt2>
      <a:accent1>
        <a:srgbClr val="004A8D"/>
      </a:accent1>
      <a:accent2>
        <a:srgbClr val="0083C0"/>
      </a:accent2>
      <a:accent3>
        <a:srgbClr val="147A2F"/>
      </a:accent3>
      <a:accent4>
        <a:srgbClr val="5FAD34"/>
      </a:accent4>
      <a:accent5>
        <a:srgbClr val="FFE113"/>
      </a:accent5>
      <a:accent6>
        <a:srgbClr val="E3742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1D0B9B13D7124B8B7ACF9BF8BC6CAB" ma:contentTypeVersion="3" ma:contentTypeDescription="Create a new document." ma:contentTypeScope="" ma:versionID="5a412acb2be0f3c78a911502b9acf9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81f99126b07a3fbc008e2e664536e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/Nam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1AE825-9372-4484-A274-84A1CC8B0B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541EDA-036A-4C40-BB35-05ED8B67A4A8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D428585-5908-4116-B96A-C54636AC5D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33871</TotalTime>
  <Words>2092</Words>
  <Application>Microsoft Office PowerPoint</Application>
  <PresentationFormat>On-screen Show (16:9)</PresentationFormat>
  <Paragraphs>693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Worksheet</vt:lpstr>
      <vt:lpstr>Fatalities + severe Injuries</vt:lpstr>
      <vt:lpstr>OUTLINE</vt:lpstr>
      <vt:lpstr>Overview 1</vt:lpstr>
      <vt:lpstr>Overview 2</vt:lpstr>
      <vt:lpstr>Overview 3</vt:lpstr>
      <vt:lpstr>Overview 4</vt:lpstr>
      <vt:lpstr>Overview 5</vt:lpstr>
      <vt:lpstr>Overview 6</vt:lpstr>
      <vt:lpstr>Overview 7</vt:lpstr>
      <vt:lpstr>Data Entry and Data Maintenance 1 </vt:lpstr>
      <vt:lpstr>Data Entry and Data Maintenance 2 </vt:lpstr>
      <vt:lpstr>Data Entry and Data Maintenance 3 </vt:lpstr>
      <vt:lpstr>PowerPoint Presentation</vt:lpstr>
      <vt:lpstr>Data Entry and Data Maintenance 4 </vt:lpstr>
      <vt:lpstr>Data Entry and Data Maintenance 5 </vt:lpstr>
      <vt:lpstr>PowerPoint Presentation</vt:lpstr>
      <vt:lpstr>DataBase STRUCTURE 1  </vt:lpstr>
      <vt:lpstr>DataBase STRUCTURE 2 </vt:lpstr>
      <vt:lpstr>DataBase STRUCTURE 3 </vt:lpstr>
      <vt:lpstr>DataBase STRUCTURE 4 </vt:lpstr>
      <vt:lpstr>DataBase STRUCTURE 5 </vt:lpstr>
      <vt:lpstr>DataBase STRUCTURE 6 </vt:lpstr>
      <vt:lpstr>DataBase STRUCTURE 7 </vt:lpstr>
      <vt:lpstr>DataBase STRUCTURE 8 </vt:lpstr>
      <vt:lpstr>DataBase STRUCTURE 9  </vt:lpstr>
      <vt:lpstr>DataBase STRUCTURE 10 </vt:lpstr>
      <vt:lpstr>DataBase STRUCTURE 11  </vt:lpstr>
      <vt:lpstr>DataBase STRUCTURE 12 </vt:lpstr>
      <vt:lpstr>Reporting &amp; Analysis 1  </vt:lpstr>
      <vt:lpstr>Reporting &amp; Analysis 2  </vt:lpstr>
      <vt:lpstr>Reporting &amp; Analysis 3  </vt:lpstr>
      <vt:lpstr>Reporting &amp; Analysis 4  </vt:lpstr>
      <vt:lpstr>Reporting &amp; Analysis 5  </vt:lpstr>
      <vt:lpstr>PowerPoint Presentation</vt:lpstr>
    </vt:vector>
  </TitlesOfParts>
  <Company>Carly Clark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Clark</dc:creator>
  <cp:lastModifiedBy>Tanaka, Hisayoshi</cp:lastModifiedBy>
  <cp:revision>573</cp:revision>
  <cp:lastPrinted>2019-01-25T15:05:06Z</cp:lastPrinted>
  <dcterms:created xsi:type="dcterms:W3CDTF">2015-11-09T21:41:32Z</dcterms:created>
  <dcterms:modified xsi:type="dcterms:W3CDTF">2019-01-25T15:43:20Z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0x010100D41D0B9B13D7124B8B7ACF9BF8BC6CAB</vt:lpwstr>
  </property>
</Properties>
</file>