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17"/>
  </p:notesMasterIdLst>
  <p:handoutMasterIdLst>
    <p:handoutMasterId r:id="rId18"/>
  </p:handoutMasterIdLst>
  <p:sldIdLst>
    <p:sldId id="269" r:id="rId5"/>
    <p:sldId id="324" r:id="rId6"/>
    <p:sldId id="325" r:id="rId7"/>
    <p:sldId id="326" r:id="rId8"/>
    <p:sldId id="327" r:id="rId9"/>
    <p:sldId id="331" r:id="rId10"/>
    <p:sldId id="333" r:id="rId11"/>
    <p:sldId id="329" r:id="rId12"/>
    <p:sldId id="332" r:id="rId13"/>
    <p:sldId id="334" r:id="rId14"/>
    <p:sldId id="335" r:id="rId15"/>
    <p:sldId id="33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AC90A24-FABF-A34B-86C7-2E2CF4E8D248}">
          <p14:sldIdLst>
            <p14:sldId id="269"/>
            <p14:sldId id="324"/>
            <p14:sldId id="325"/>
            <p14:sldId id="326"/>
            <p14:sldId id="327"/>
            <p14:sldId id="331"/>
            <p14:sldId id="333"/>
            <p14:sldId id="329"/>
            <p14:sldId id="332"/>
            <p14:sldId id="334"/>
            <p14:sldId id="335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BAF4FF"/>
    <a:srgbClr val="173061"/>
    <a:srgbClr val="262626"/>
    <a:srgbClr val="0000FF"/>
    <a:srgbClr val="0070C0"/>
    <a:srgbClr val="004A8D"/>
    <a:srgbClr val="BFEE00"/>
    <a:srgbClr val="80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Objects="1">
      <p:cViewPr varScale="1">
        <p:scale>
          <a:sx n="75" d="100"/>
          <a:sy n="75" d="100"/>
        </p:scale>
        <p:origin x="1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D4AD-DA96-C047-A04C-4DBEADBB5823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CCC07-B836-4E42-B841-A3570F727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3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87F6D-7A91-8C44-AC15-472C7786CA8B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DA32E-08F6-8046-961B-BC80F64B7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06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trastchecker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63EFFBB-83E5-754D-9561-D5C2B6CFCD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858000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7EC03A-6AEE-C143-825A-844F5B9768FC}"/>
              </a:ext>
            </a:extLst>
          </p:cNvPr>
          <p:cNvSpPr/>
          <p:nvPr userDrawn="1"/>
        </p:nvSpPr>
        <p:spPr>
          <a:xfrm>
            <a:off x="0" y="3785510"/>
            <a:ext cx="9144000" cy="2570841"/>
          </a:xfrm>
          <a:prstGeom prst="rect">
            <a:avLst/>
          </a:prstGeom>
          <a:solidFill>
            <a:srgbClr val="BAF4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E39F912-6597-EC40-A645-2562F07D90DC}"/>
              </a:ext>
            </a:extLst>
          </p:cNvPr>
          <p:cNvCxnSpPr/>
          <p:nvPr userDrawn="1"/>
        </p:nvCxnSpPr>
        <p:spPr>
          <a:xfrm>
            <a:off x="0" y="378551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3733800" cy="549274"/>
          </a:xfrm>
        </p:spPr>
        <p:txBody>
          <a:bodyPr>
            <a:normAutofit/>
          </a:bodyPr>
          <a:lstStyle>
            <a:lvl1pPr>
              <a:defRPr sz="1800" b="1" baseline="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How to Use this Template 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91673" y="741270"/>
            <a:ext cx="41006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62626"/>
                </a:solidFill>
                <a:latin typeface="Helvetica" pitchFamily="2" charset="0"/>
              </a:rPr>
              <a:t>Edit the sample slides in this presentation and replace with your own content</a:t>
            </a: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62626"/>
                </a:solidFill>
                <a:latin typeface="Helvetica" pitchFamily="2" charset="0"/>
              </a:rPr>
              <a:t>You can also add new slides and choose the appropriate layout</a:t>
            </a:r>
            <a:endParaRPr lang="en-US" b="1" dirty="0" smtClean="0">
              <a:solidFill>
                <a:srgbClr val="262626"/>
              </a:solidFill>
              <a:latin typeface="Helvetica" pitchFamily="2" charset="0"/>
            </a:endParaRP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62626"/>
                </a:solidFill>
                <a:latin typeface="Helvetica" pitchFamily="2" charset="0"/>
              </a:rPr>
              <a:t>Use the elements in this template (color, font, size) for accessibility and ADA adherence</a:t>
            </a: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62626"/>
                </a:solidFill>
                <a:latin typeface="Helvetica" pitchFamily="2" charset="0"/>
              </a:rPr>
              <a:t>Title all slides of your presentation with a unique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928599-2E45-E445-B1D7-9773550C8809}"/>
              </a:ext>
            </a:extLst>
          </p:cNvPr>
          <p:cNvSpPr txBox="1"/>
          <p:nvPr userDrawn="1"/>
        </p:nvSpPr>
        <p:spPr>
          <a:xfrm>
            <a:off x="4347882" y="106672"/>
            <a:ext cx="4338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 Sure to:</a:t>
            </a:r>
          </a:p>
          <a:p>
            <a:endParaRPr lang="en-US" dirty="0">
              <a:solidFill>
                <a:srgbClr val="26262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rgbClr val="262626"/>
                </a:solidFill>
                <a:latin typeface="Helvetica" pitchFamily="2" charset="0"/>
                <a:ea typeface="+mn-ea"/>
                <a:cs typeface="+mn-cs"/>
              </a:rPr>
              <a:t>Avoid using ALL CAPS; use title case</a:t>
            </a:r>
            <a:endParaRPr lang="en-US" dirty="0" smtClean="0"/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 high </a:t>
            </a:r>
            <a:r>
              <a:rPr lang="en-US" dirty="0" smtClean="0">
                <a:hlinkClick r:id="rId2"/>
              </a:rPr>
              <a:t>color contrast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contrastchecker.com</a:t>
            </a:r>
            <a:r>
              <a:rPr lang="en-US" dirty="0" smtClean="0"/>
              <a:t>) between text, graphic, and background</a:t>
            </a: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Include Alt-Text for visual content (images, charts, SmartArt, etc.) but not for decorative lines, shapes, etc.</a:t>
            </a: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 accessible non-serif (decorative) fonts: Arial, Helvetica, Verdana, or Calibri </a:t>
            </a:r>
            <a:br>
              <a:rPr lang="en-US" dirty="0" smtClean="0"/>
            </a:br>
            <a:r>
              <a:rPr lang="en-US" dirty="0" smtClean="0"/>
              <a:t>Avoid Times New Roman or Georgia</a:t>
            </a:r>
          </a:p>
          <a:p>
            <a:pPr marL="182880" indent="-18288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 f</a:t>
            </a:r>
            <a:r>
              <a:rPr lang="en-US" spc="-150" dirty="0" smtClean="0"/>
              <a:t>ont </a:t>
            </a:r>
            <a:r>
              <a:rPr lang="en-US" dirty="0" smtClean="0"/>
              <a:t>sizes</a:t>
            </a:r>
            <a:r>
              <a:rPr lang="en-US" spc="-150" dirty="0" smtClean="0"/>
              <a:t> </a:t>
            </a:r>
            <a:r>
              <a:rPr lang="en-US" dirty="0" smtClean="0"/>
              <a:t>no smaller than 18 points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91673" y="3866865"/>
            <a:ext cx="42945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262626"/>
                </a:solidFill>
                <a:latin typeface="Helvetica" pitchFamily="2" charset="0"/>
              </a:rPr>
              <a:t>Sample Slides: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Cover with photo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Cover with text only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Content slide with text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Content slide with images/diagrams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Divider/Section slide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latin typeface="Helvetica" pitchFamily="2" charset="0"/>
              </a:rPr>
              <a:t>Closing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7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5771905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17009"/>
            <a:ext cx="7772400" cy="868992"/>
          </a:xfrm>
        </p:spPr>
        <p:txBody>
          <a:bodyPr>
            <a:noAutofit/>
          </a:bodyPr>
          <a:lstStyle>
            <a:lvl1pPr algn="ctr">
              <a:defRPr sz="3200" b="1" cap="none" baseline="0">
                <a:solidFill>
                  <a:srgbClr val="BAF4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0696"/>
            <a:ext cx="6400800" cy="4928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71600" y="3565921"/>
            <a:ext cx="6400800" cy="407833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DOT Logo_green" title="DOT logo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059" y="6059943"/>
            <a:ext cx="810768" cy="48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215135" y="2957784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6858000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5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356351"/>
          </a:xfrm>
          <a:prstGeom prst="rect">
            <a:avLst/>
          </a:prstGeom>
          <a:solidFill>
            <a:srgbClr val="17306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377" y="2506477"/>
            <a:ext cx="2173342" cy="3849872"/>
          </a:xfrm>
        </p:spPr>
        <p:txBody>
          <a:bodyPr anchor="t">
            <a:noAutofit/>
          </a:bodyPr>
          <a:lstStyle>
            <a:lvl1pPr marL="0" indent="0" algn="r">
              <a:buNone/>
              <a:defRPr sz="20000" b="1" baseline="0">
                <a:solidFill>
                  <a:srgbClr val="BAF4FF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5060" y="2877359"/>
            <a:ext cx="2713733" cy="0"/>
          </a:xfrm>
          <a:prstGeom prst="line">
            <a:avLst/>
          </a:prstGeom>
          <a:ln>
            <a:solidFill>
              <a:srgbClr val="BAF4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C2BCE36-49E6-7A47-89A6-E28392B9C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A92D8-F8E4-CC49-B933-6483B46C18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902" y="2957313"/>
            <a:ext cx="4646058" cy="1325563"/>
          </a:xfrm>
        </p:spPr>
        <p:txBody>
          <a:bodyPr anchor="t">
            <a:normAutofit/>
          </a:bodyPr>
          <a:lstStyle>
            <a:lvl1pPr>
              <a:defRPr sz="2400" b="0">
                <a:solidFill>
                  <a:srgbClr val="BAF4FF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8841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6356351"/>
          </a:xfrm>
          <a:prstGeom prst="rect">
            <a:avLst/>
          </a:prstGeom>
          <a:solidFill>
            <a:srgbClr val="BAF4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377" y="2506477"/>
            <a:ext cx="2173342" cy="3849872"/>
          </a:xfrm>
          <a:noFill/>
        </p:spPr>
        <p:txBody>
          <a:bodyPr anchor="t">
            <a:noAutofit/>
          </a:bodyPr>
          <a:lstStyle>
            <a:lvl1pPr marL="0" indent="0" algn="r">
              <a:buNone/>
              <a:defRPr sz="20000" b="1" i="0" baseline="0">
                <a:solidFill>
                  <a:srgbClr val="17306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35060" y="2877359"/>
            <a:ext cx="2713733" cy="0"/>
          </a:xfrm>
          <a:prstGeom prst="line">
            <a:avLst/>
          </a:prstGeom>
          <a:ln>
            <a:solidFill>
              <a:srgbClr val="BAF4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2343848-4935-5E40-897B-16BFEA020FC2}"/>
              </a:ext>
            </a:extLst>
          </p:cNvPr>
          <p:cNvCxnSpPr>
            <a:cxnSpLocks/>
          </p:cNvCxnSpPr>
          <p:nvPr userDrawn="1"/>
        </p:nvCxnSpPr>
        <p:spPr>
          <a:xfrm>
            <a:off x="398778" y="2870100"/>
            <a:ext cx="276534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FC2B6D9-627D-F64B-88B0-0ACB95E1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5634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E3769B-F5C4-9948-AED8-03929D398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902" y="2957314"/>
            <a:ext cx="4326018" cy="1325563"/>
          </a:xfrm>
        </p:spPr>
        <p:txBody>
          <a:bodyPr anchor="t">
            <a:normAutofit/>
          </a:bodyPr>
          <a:lstStyle>
            <a:lvl1pPr>
              <a:defRPr sz="2400">
                <a:solidFill>
                  <a:srgbClr val="17306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005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6858000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8E21D-9467-884B-BDC7-0DD2CF606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392" y="2268"/>
            <a:ext cx="4081236" cy="679903"/>
          </a:xfrm>
        </p:spPr>
        <p:txBody>
          <a:bodyPr>
            <a:normAutofit/>
          </a:bodyPr>
          <a:lstStyle>
            <a:lvl1pPr>
              <a:defRPr sz="2800" b="1">
                <a:latin typeface="Helvetica" pitchFamily="2" charset="0"/>
              </a:defRPr>
            </a:lvl1pPr>
          </a:lstStyle>
          <a:p>
            <a:r>
              <a:rPr lang="en-US" dirty="0"/>
              <a:t>Basic 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77747F7-6BAE-0343-A9E1-03ED496F4F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65" y="735025"/>
            <a:ext cx="4191000" cy="51593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70C0"/>
                </a:solidFill>
                <a:latin typeface="Helvetica" pitchFamily="2" charset="0"/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Add a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28AF06F-0CCF-EF40-8451-6CC086E406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713" y="1306513"/>
            <a:ext cx="4183062" cy="1162050"/>
          </a:xfrm>
        </p:spPr>
        <p:txBody>
          <a:bodyPr/>
          <a:lstStyle>
            <a:lvl1pPr marL="0" indent="0">
              <a:buNone/>
              <a:defRPr>
                <a:latin typeface="Helvetica" pitchFamily="2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Helvetica" pitchFamily="2" charset="0"/>
              </a:defRPr>
            </a:lvl2pPr>
          </a:lstStyle>
          <a:p>
            <a:pPr lvl="0"/>
            <a:r>
              <a:rPr lang="en-US" dirty="0"/>
              <a:t>Here is the content:</a:t>
            </a:r>
          </a:p>
          <a:p>
            <a:pPr lvl="1"/>
            <a:r>
              <a:rPr lang="en-US" dirty="0"/>
              <a:t>Include some bullets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another bullet…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572000" y="0"/>
            <a:ext cx="4572000" cy="6356350"/>
          </a:xfrm>
        </p:spPr>
        <p:txBody>
          <a:bodyPr>
            <a:normAutofit/>
          </a:bodyPr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fore and Afte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63EFFBB-83E5-754D-9561-D5C2B6CFCD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858000" y="6356351"/>
            <a:ext cx="2057400" cy="365125"/>
          </a:xfrm>
        </p:spPr>
        <p:txBody>
          <a:bodyPr/>
          <a:lstStyle>
            <a:lvl1pPr>
              <a:defRPr sz="1400"/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8E21D-9467-884B-BDC7-0DD2CF606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12964"/>
            <a:ext cx="4343400" cy="679903"/>
          </a:xfrm>
        </p:spPr>
        <p:txBody>
          <a:bodyPr>
            <a:normAutofit/>
          </a:bodyPr>
          <a:lstStyle>
            <a:lvl1pPr>
              <a:defRPr sz="2800" b="1">
                <a:latin typeface="Helvetica" pitchFamily="2" charset="0"/>
              </a:defRPr>
            </a:lvl1pPr>
          </a:lstStyle>
          <a:p>
            <a:r>
              <a:rPr lang="en-US" dirty="0"/>
              <a:t>Before and After Photos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53594497-34EC-B243-A0EE-4E135B3510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225143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latin typeface="Helvetica" pitchFamily="2" charset="0"/>
              </a:defRPr>
            </a:lvl1pPr>
          </a:lstStyle>
          <a:p>
            <a:r>
              <a:rPr lang="en-US" dirty="0" smtClean="0"/>
              <a:t>Add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90DB2D-4EF8-324C-B3FC-7E288905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998AFF-10B5-794A-ABEF-B8D1D2ED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EBE080-4EC3-1B4F-9430-C0302B637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A98A39-7944-A846-8BB3-34C2EE782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689329-C969-4449-8086-DFEF40AC6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D99B42C-D9B3-6945-94DB-42E592D1CF45}"/>
              </a:ext>
            </a:extLst>
          </p:cNvPr>
          <p:cNvCxnSpPr/>
          <p:nvPr userDrawn="1"/>
        </p:nvCxnSpPr>
        <p:spPr>
          <a:xfrm>
            <a:off x="0" y="6353294"/>
            <a:ext cx="9144000" cy="30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2538E19-993E-EF4B-BA95-E059D43E5532}"/>
              </a:ext>
            </a:extLst>
          </p:cNvPr>
          <p:cNvSpPr/>
          <p:nvPr userDrawn="1"/>
        </p:nvSpPr>
        <p:spPr>
          <a:xfrm>
            <a:off x="55467" y="6439830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nyc.gov/dot</a:t>
            </a:r>
          </a:p>
        </p:txBody>
      </p:sp>
    </p:spTree>
    <p:extLst>
      <p:ext uri="{BB962C8B-B14F-4D97-AF65-F5344CB8AC3E}">
        <p14:creationId xmlns:p14="http://schemas.microsoft.com/office/powerpoint/2010/main" val="32633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1" r:id="rId2"/>
    <p:sldLayoutId id="2147483695" r:id="rId3"/>
    <p:sldLayoutId id="2147483696" r:id="rId4"/>
    <p:sldLayoutId id="2147483685" r:id="rId5"/>
    <p:sldLayoutId id="214748371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C84C7628-C826-734A-9399-C59A657BA6E2}" type="slidenum">
              <a:rPr lang="en-US" smtClean="0"/>
              <a:t>1</a:t>
            </a:fld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LION Conflation Process</a:t>
            </a:r>
            <a:endParaRPr lang="en-US" cap="none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371600" y="3087591"/>
            <a:ext cx="6400800" cy="492864"/>
          </a:xfrm>
        </p:spPr>
        <p:txBody>
          <a:bodyPr/>
          <a:lstStyle/>
          <a:p>
            <a:r>
              <a:rPr lang="en-US" dirty="0"/>
              <a:t>Draft/Preliminary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371600" y="3592816"/>
            <a:ext cx="6400800" cy="407833"/>
          </a:xfrm>
        </p:spPr>
        <p:txBody>
          <a:bodyPr/>
          <a:lstStyle/>
          <a:p>
            <a:r>
              <a:rPr lang="en-US" sz="1800" dirty="0">
                <a:latin typeface="Helvetica" pitchFamily="2" charset="0"/>
              </a:rPr>
              <a:t>April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smtClean="0">
                <a:latin typeface="Helvetica" pitchFamily="2" charset="0"/>
              </a:rPr>
              <a:t>2020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764" y="258883"/>
            <a:ext cx="4924435" cy="679903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180" y="1414928"/>
            <a:ext cx="7848600" cy="21224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9637" y="913951"/>
            <a:ext cx="4191000" cy="515938"/>
          </a:xfrm>
        </p:spPr>
        <p:txBody>
          <a:bodyPr/>
          <a:lstStyle/>
          <a:p>
            <a:r>
              <a:rPr lang="en-US" dirty="0" smtClean="0"/>
              <a:t>Possible </a:t>
            </a:r>
            <a:r>
              <a:rPr lang="en-US" dirty="0" smtClean="0"/>
              <a:t>Gap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277692" y="2097102"/>
            <a:ext cx="3637707" cy="3538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River Road used to be 1 segment from the boundary at bottom to the shoreline on the top left; now it’s 2 segments split at the angle.</a:t>
            </a: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There was no change recorded for this so the highlighted is actually recorded as a “Possible Gap”</a:t>
            </a: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05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b="1" dirty="0"/>
              <a:t>EDIT = </a:t>
            </a:r>
            <a:r>
              <a:rPr lang="en-US" sz="1800" b="1" dirty="0" smtClean="0"/>
              <a:t>‘conflated’</a:t>
            </a: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b="1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811183"/>
            <a:ext cx="5176006" cy="44047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47" y="2242561"/>
            <a:ext cx="2076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6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889"/>
            <a:ext cx="4040441" cy="46720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764" y="258883"/>
            <a:ext cx="4924435" cy="679903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180" y="1414928"/>
            <a:ext cx="7848600" cy="21224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9637" y="913951"/>
            <a:ext cx="4191000" cy="515938"/>
          </a:xfrm>
        </p:spPr>
        <p:txBody>
          <a:bodyPr/>
          <a:lstStyle/>
          <a:p>
            <a:r>
              <a:rPr lang="en-US" dirty="0" smtClean="0"/>
              <a:t>Old Not Valid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239592" y="1407895"/>
            <a:ext cx="3637707" cy="3538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Some issues are caused by LION mistakes</a:t>
            </a: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Here 3 Av and </a:t>
            </a:r>
            <a:r>
              <a:rPr lang="en-US" sz="1800" dirty="0" err="1" smtClean="0">
                <a:latin typeface="+mn-lt"/>
              </a:rPr>
              <a:t>Gowanus</a:t>
            </a:r>
            <a:r>
              <a:rPr lang="en-US" sz="1800" dirty="0" smtClean="0">
                <a:latin typeface="+mn-lt"/>
              </a:rPr>
              <a:t> Expressway share 2D geography but are different elevations; in the old LION </a:t>
            </a:r>
            <a:r>
              <a:rPr lang="en-US" sz="1800" dirty="0" err="1" smtClean="0">
                <a:latin typeface="+mn-lt"/>
              </a:rPr>
              <a:t>rb_layer</a:t>
            </a:r>
            <a:r>
              <a:rPr lang="en-US" sz="1800" dirty="0" smtClean="0">
                <a:latin typeface="+mn-lt"/>
              </a:rPr>
              <a:t> was “Both” for </a:t>
            </a:r>
            <a:r>
              <a:rPr lang="en-US" sz="1800" dirty="0" err="1" smtClean="0">
                <a:latin typeface="+mn-lt"/>
              </a:rPr>
              <a:t>Gowanus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Expwy</a:t>
            </a:r>
            <a:r>
              <a:rPr lang="en-US" sz="1800" dirty="0" smtClean="0">
                <a:latin typeface="+mn-lt"/>
              </a:rPr>
              <a:t> and “Roadbed” for 3</a:t>
            </a:r>
            <a:r>
              <a:rPr lang="en-US" sz="1800" baseline="30000" dirty="0" smtClean="0">
                <a:latin typeface="+mn-lt"/>
              </a:rPr>
              <a:t>rd</a:t>
            </a:r>
            <a:r>
              <a:rPr lang="en-US" sz="1800" dirty="0" smtClean="0">
                <a:latin typeface="+mn-lt"/>
              </a:rPr>
              <a:t> Ave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In the New LION the 2 segments wrongfully share the same </a:t>
            </a:r>
            <a:r>
              <a:rPr lang="en-US" sz="1800" dirty="0" err="1" smtClean="0">
                <a:latin typeface="+mn-lt"/>
              </a:rPr>
              <a:t>segmentid</a:t>
            </a:r>
            <a:r>
              <a:rPr lang="en-US" sz="1800" dirty="0" smtClean="0">
                <a:latin typeface="+mn-lt"/>
              </a:rPr>
              <a:t>!</a:t>
            </a: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05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b="1" dirty="0"/>
              <a:t>EDIT = </a:t>
            </a:r>
            <a:r>
              <a:rPr lang="en-US" sz="1800" b="1" dirty="0" smtClean="0"/>
              <a:t>??</a:t>
            </a: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b="1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503" y="2794345"/>
            <a:ext cx="2076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4924435" cy="679903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43000" y="1905000"/>
            <a:ext cx="6705599" cy="3886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sure to check 4 </a:t>
            </a:r>
            <a:r>
              <a:rPr lang="en-US" dirty="0" err="1" smtClean="0"/>
              <a:t>shapefiles</a:t>
            </a:r>
            <a:r>
              <a:rPr lang="en-US" dirty="0" smtClean="0"/>
              <a:t>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old LION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new LION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old target dataset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conflated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Fields to check;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Conflation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Review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err="1"/>
              <a:t>f</a:t>
            </a:r>
            <a:r>
              <a:rPr lang="en-US" dirty="0" err="1" smtClean="0"/>
              <a:t>eature_typ</a:t>
            </a:r>
            <a:r>
              <a:rPr lang="en-US" dirty="0" smtClean="0"/>
              <a:t>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egmentID</a:t>
            </a:r>
            <a:endParaRPr lang="en-US" dirty="0" smtClean="0"/>
          </a:p>
          <a:p>
            <a:pPr marL="971550" lvl="1" indent="-457200">
              <a:buFont typeface="+mj-lt"/>
              <a:buAutoNum type="arabicPeriod"/>
            </a:pPr>
            <a:r>
              <a:rPr lang="en-US" dirty="0" err="1" smtClean="0"/>
              <a:t>rb_layer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you’re not sure, we should talk about it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89062"/>
            <a:ext cx="4191000" cy="5159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Guiding Principles…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829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765" y="258883"/>
            <a:ext cx="4081236" cy="67990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1701" y="1117600"/>
            <a:ext cx="7663099" cy="2122487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A lot of our geographic data is mapped to the latest version of LION of the previous year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In 2019 some our data was mapped to LION 18D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Every year once the latest quarter version of LION is released, we remap to that version (i.e. current year – 1 D) so that our data is never stuck on an outdated version of LION</a:t>
            </a: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Data that we need to migrate;</a:t>
            </a:r>
            <a:endParaRPr lang="en-US" sz="1500" dirty="0">
              <a:latin typeface="+mn-lt"/>
            </a:endParaRPr>
          </a:p>
          <a:p>
            <a:pPr marL="800100" lvl="1" indent="-285750">
              <a:lnSpc>
                <a:spcPct val="100000"/>
              </a:lnSpc>
            </a:pPr>
            <a:r>
              <a:rPr lang="en-US" sz="1600" dirty="0">
                <a:latin typeface="+mn-lt"/>
              </a:rPr>
              <a:t>    SIP Projects + Treatments</a:t>
            </a:r>
          </a:p>
          <a:p>
            <a:pPr marL="800100" lvl="1" indent="-285750">
              <a:lnSpc>
                <a:spcPct val="100000"/>
              </a:lnSpc>
            </a:pPr>
            <a:r>
              <a:rPr lang="en-US" sz="1600" dirty="0">
                <a:latin typeface="+mn-lt"/>
              </a:rPr>
              <a:t>    VZP</a:t>
            </a:r>
          </a:p>
          <a:p>
            <a:pPr marL="800100" lvl="1" indent="-285750">
              <a:lnSpc>
                <a:spcPct val="100000"/>
              </a:lnSpc>
            </a:pPr>
            <a:r>
              <a:rPr lang="en-US" sz="1600" dirty="0">
                <a:latin typeface="+mn-lt"/>
              </a:rPr>
              <a:t>    Speed Limits</a:t>
            </a:r>
          </a:p>
          <a:p>
            <a:pPr marL="800100" lvl="1" indent="-285750">
              <a:lnSpc>
                <a:spcPct val="100000"/>
              </a:lnSpc>
            </a:pPr>
            <a:r>
              <a:rPr lang="en-US" sz="1600" dirty="0">
                <a:latin typeface="+mn-lt"/>
              </a:rPr>
              <a:t>    Bike Lanes</a:t>
            </a:r>
          </a:p>
          <a:p>
            <a:pPr marL="800100" lvl="1" indent="-285750">
              <a:lnSpc>
                <a:spcPct val="100000"/>
              </a:lnSpc>
            </a:pPr>
            <a:endParaRPr lang="en-US" sz="15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137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764" y="258883"/>
            <a:ext cx="4924435" cy="679903"/>
          </a:xfrm>
        </p:spPr>
        <p:txBody>
          <a:bodyPr>
            <a:normAutofit/>
          </a:bodyPr>
          <a:lstStyle/>
          <a:p>
            <a:r>
              <a:rPr lang="en-US" dirty="0" smtClean="0"/>
              <a:t>How the process 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85800" y="1066800"/>
            <a:ext cx="7848600" cy="47244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A separate part of DOT works on compiling LION changes from DCP; in other words how segments have changed from past versions to the present</a:t>
            </a:r>
          </a:p>
          <a:p>
            <a:pPr marL="857250" lvl="1" indent="-342900">
              <a:lnSpc>
                <a:spcPct val="100000"/>
              </a:lnSpc>
              <a:spcAft>
                <a:spcPts val="600"/>
              </a:spcAft>
            </a:pPr>
            <a:r>
              <a:rPr lang="en-US" sz="1500" dirty="0"/>
              <a:t>Segments merge/split</a:t>
            </a:r>
          </a:p>
          <a:p>
            <a:pPr marL="857250" lvl="1" indent="-342900">
              <a:lnSpc>
                <a:spcPct val="100000"/>
              </a:lnSpc>
              <a:spcAft>
                <a:spcPts val="600"/>
              </a:spcAft>
            </a:pPr>
            <a:r>
              <a:rPr lang="en-US" sz="1500" dirty="0"/>
              <a:t>Roadbeds become divided into 2</a:t>
            </a:r>
          </a:p>
          <a:p>
            <a:pPr marL="857250" lvl="1" indent="-342900">
              <a:lnSpc>
                <a:spcPct val="100000"/>
              </a:lnSpc>
              <a:spcAft>
                <a:spcPts val="600"/>
              </a:spcAft>
            </a:pPr>
            <a:r>
              <a:rPr lang="en-US" sz="1500" dirty="0"/>
              <a:t>New streets are added</a:t>
            </a:r>
          </a:p>
          <a:p>
            <a:pPr marL="857250" lvl="1" indent="-342900">
              <a:lnSpc>
                <a:spcPct val="100000"/>
              </a:lnSpc>
              <a:spcAft>
                <a:spcPts val="600"/>
              </a:spcAft>
            </a:pPr>
            <a:r>
              <a:rPr lang="en-US" sz="1500" dirty="0"/>
              <a:t>Closed streets (i.e. </a:t>
            </a:r>
            <a:r>
              <a:rPr lang="en-US" sz="1500" dirty="0" err="1"/>
              <a:t>Ped</a:t>
            </a:r>
            <a:r>
              <a:rPr lang="en-US" sz="1500" dirty="0"/>
              <a:t> Plazas) are removed</a:t>
            </a:r>
            <a:endParaRPr lang="en-US" sz="1800" dirty="0" smtClean="0">
              <a:latin typeface="+mn-lt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We use this change file to try to “migrate” or translate our </a:t>
            </a:r>
            <a:r>
              <a:rPr lang="en-US" sz="1800" dirty="0" err="1" smtClean="0">
                <a:latin typeface="+mn-lt"/>
              </a:rPr>
              <a:t>datasets’</a:t>
            </a:r>
            <a:r>
              <a:rPr lang="en-US" sz="1800" dirty="0" smtClean="0">
                <a:latin typeface="+mn-lt"/>
              </a:rPr>
              <a:t> segments and nodes from the old version to the new version</a:t>
            </a:r>
          </a:p>
          <a:p>
            <a:pPr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500" i="1" dirty="0" smtClean="0"/>
              <a:t>Note: we translate each dataset using the main conflation table because the type of data we’re translating matters; bike lanes on a newly divided roadbeds might not have to be remapped to both roadbeds, speed limits probably do</a:t>
            </a:r>
            <a:endParaRPr lang="en-US" sz="1500" i="1" dirty="0" smtClean="0">
              <a:latin typeface="+mn-lt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There are some issues with this process…</a:t>
            </a:r>
          </a:p>
          <a:p>
            <a:pPr marL="857250" lvl="1" indent="-342900">
              <a:lnSpc>
                <a:spcPct val="100000"/>
              </a:lnSpc>
            </a:pPr>
            <a:endParaRPr lang="en-US" sz="1500" dirty="0" smtClean="0">
              <a:latin typeface="+mn-lt"/>
            </a:endParaRPr>
          </a:p>
          <a:p>
            <a:pPr marL="342900" indent="-342900">
              <a:lnSpc>
                <a:spcPct val="100000"/>
              </a:lnSpc>
            </a:pPr>
            <a:endParaRPr lang="en-US" sz="1800" dirty="0">
              <a:latin typeface="+mn-lt"/>
            </a:endParaRPr>
          </a:p>
          <a:p>
            <a:pPr marL="342900" indent="-342900">
              <a:lnSpc>
                <a:spcPct val="100000"/>
              </a:lnSpc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148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764" y="258883"/>
            <a:ext cx="4924435" cy="679903"/>
          </a:xfrm>
        </p:spPr>
        <p:txBody>
          <a:bodyPr>
            <a:normAutofit/>
          </a:bodyPr>
          <a:lstStyle/>
          <a:p>
            <a:r>
              <a:rPr lang="en-US" dirty="0" smtClean="0"/>
              <a:t>How the process 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4765" y="992994"/>
            <a:ext cx="4191000" cy="5159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Issues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71464" y="1563140"/>
            <a:ext cx="8315335" cy="2122487"/>
          </a:xfrm>
        </p:spPr>
        <p:txBody>
          <a:bodyPr>
            <a:noAutofit/>
          </a:bodyPr>
          <a:lstStyle/>
          <a:p>
            <a:pPr marL="857250" lvl="1" indent="-342900"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Older segments are not found in the change file</a:t>
            </a:r>
          </a:p>
          <a:p>
            <a:pPr marL="857250" lvl="1" indent="-342900">
              <a:lnSpc>
                <a:spcPct val="100000"/>
              </a:lnSpc>
              <a:spcAft>
                <a:spcPts val="600"/>
              </a:spcAft>
            </a:pPr>
            <a:r>
              <a:rPr lang="en-US" sz="2000" dirty="0" smtClean="0"/>
              <a:t>New </a:t>
            </a:r>
            <a:r>
              <a:rPr lang="en-US" sz="2000" dirty="0"/>
              <a:t>segments </a:t>
            </a:r>
            <a:r>
              <a:rPr lang="en-US" sz="2000" dirty="0" smtClean="0"/>
              <a:t>don’t have and old counterpart  </a:t>
            </a:r>
            <a:endParaRPr lang="en-US" sz="2000" dirty="0"/>
          </a:p>
          <a:p>
            <a:pPr marL="857250" lvl="1" indent="-342900"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Segments attributes change from what we would consider “valid</a:t>
            </a:r>
            <a:r>
              <a:rPr lang="en-US" sz="2000" dirty="0" smtClean="0"/>
              <a:t>” (a real roadbed) </a:t>
            </a:r>
            <a:r>
              <a:rPr lang="en-US" sz="2000" dirty="0"/>
              <a:t>to not and vice versa</a:t>
            </a:r>
          </a:p>
          <a:p>
            <a:pPr marL="857250" lvl="1" indent="-342900"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Closed streets (i.e. </a:t>
            </a:r>
            <a:r>
              <a:rPr lang="en-US" sz="2000" dirty="0" err="1"/>
              <a:t>Ped</a:t>
            </a:r>
            <a:r>
              <a:rPr lang="en-US" sz="2000" dirty="0"/>
              <a:t> Plazas) are </a:t>
            </a:r>
            <a:r>
              <a:rPr lang="en-US" sz="2000" dirty="0" smtClean="0"/>
              <a:t>removed</a:t>
            </a:r>
          </a:p>
          <a:p>
            <a:pPr marL="857250" lvl="1" indent="-342900">
              <a:lnSpc>
                <a:spcPct val="100000"/>
              </a:lnSpc>
              <a:spcAft>
                <a:spcPts val="600"/>
              </a:spcAft>
            </a:pPr>
            <a:r>
              <a:rPr lang="en-US" sz="2000" dirty="0" smtClean="0"/>
              <a:t>Mistakes in LION change file</a:t>
            </a:r>
          </a:p>
          <a:p>
            <a:pPr marL="1200150" lvl="2" indent="-342900">
              <a:lnSpc>
                <a:spcPct val="100000"/>
              </a:lnSpc>
              <a:spcAft>
                <a:spcPts val="600"/>
              </a:spcAft>
            </a:pPr>
            <a:r>
              <a:rPr lang="en-US" sz="1800" dirty="0" smtClean="0"/>
              <a:t>i.e. </a:t>
            </a:r>
            <a:r>
              <a:rPr lang="en-US" sz="1800" dirty="0" err="1" smtClean="0"/>
              <a:t>segmentid</a:t>
            </a:r>
            <a:r>
              <a:rPr lang="en-US" sz="1800" dirty="0" smtClean="0"/>
              <a:t> is said to have split into 2 segments, but a third one exists on the MFT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…For all of these issues we do manual review to make sure there aren’t any mistakes, omissions, false positives, etc.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6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764" y="258883"/>
            <a:ext cx="4924435" cy="679903"/>
          </a:xfrm>
        </p:spPr>
        <p:txBody>
          <a:bodyPr>
            <a:normAutofit/>
          </a:bodyPr>
          <a:lstStyle/>
          <a:p>
            <a:r>
              <a:rPr lang="en-US" dirty="0" smtClean="0"/>
              <a:t>Manual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938786"/>
            <a:ext cx="7848600" cy="2122487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Conflation produces a </a:t>
            </a:r>
            <a:r>
              <a:rPr lang="en-US" sz="1800" dirty="0" err="1" smtClean="0">
                <a:latin typeface="+mn-lt"/>
              </a:rPr>
              <a:t>shapefile</a:t>
            </a:r>
            <a:r>
              <a:rPr lang="en-US" sz="1800" dirty="0" smtClean="0">
                <a:latin typeface="+mn-lt"/>
              </a:rPr>
              <a:t> output for review, mapped to the new LION (19D) geometry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Use “Conflation” field to identify errors and “Review” for potential error details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Use “Edit” field to give direction on how to handle error</a:t>
            </a: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84595"/>
            <a:ext cx="9144000" cy="1599967"/>
          </a:xfrm>
          <a:prstGeom prst="rect">
            <a:avLst/>
          </a:prstGeom>
        </p:spPr>
      </p:pic>
      <p:cxnSp>
        <p:nvCxnSpPr>
          <p:cNvPr id="12" name="Straight Connector 11"/>
          <p:cNvCxnSpPr>
            <a:endCxn id="13" idx="2"/>
          </p:cNvCxnSpPr>
          <p:nvPr/>
        </p:nvCxnSpPr>
        <p:spPr>
          <a:xfrm flipV="1">
            <a:off x="304800" y="3188732"/>
            <a:ext cx="0" cy="54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762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ID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1400" y="3522639"/>
            <a:ext cx="0" cy="22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6900" y="3134263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ID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5332055" y="1285558"/>
            <a:ext cx="374705" cy="45059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87718" y="2880086"/>
            <a:ext cx="386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original table (Speed Limits)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6381" y="5853894"/>
            <a:ext cx="184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Conflation status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8591550" y="3132005"/>
            <a:ext cx="292100" cy="6646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86700" y="243840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field to change</a:t>
            </a:r>
            <a:endParaRPr lang="en-US" dirty="0"/>
          </a:p>
        </p:txBody>
      </p:sp>
      <p:cxnSp>
        <p:nvCxnSpPr>
          <p:cNvPr id="26" name="Straight Connector 25"/>
          <p:cNvCxnSpPr>
            <a:stCxn id="22" idx="0"/>
          </p:cNvCxnSpPr>
          <p:nvPr/>
        </p:nvCxnSpPr>
        <p:spPr>
          <a:xfrm flipV="1">
            <a:off x="1228390" y="5536591"/>
            <a:ext cx="390860" cy="3173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0478" y="5853894"/>
            <a:ext cx="12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 detail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2819400" y="5536592"/>
            <a:ext cx="505449" cy="3173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7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764" y="258883"/>
            <a:ext cx="4924435" cy="679903"/>
          </a:xfrm>
        </p:spPr>
        <p:txBody>
          <a:bodyPr>
            <a:normAutofit/>
          </a:bodyPr>
          <a:lstStyle/>
          <a:p>
            <a:r>
              <a:rPr lang="en-US" dirty="0" smtClean="0"/>
              <a:t>Manual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4800" y="938786"/>
            <a:ext cx="7848600" cy="21224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580589"/>
            <a:ext cx="2527320" cy="2222299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3200400" y="1580589"/>
            <a:ext cx="5715000" cy="3538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6"/>
                </a:solidFill>
                <a:latin typeface="+mn-lt"/>
              </a:rPr>
              <a:t>Conflated = no issues in conflation (that we know of)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Old missing =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no new match for an old 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segmentid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 (e.g. closed street)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New missing =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new 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segmentid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exists without an old predecessor (e.g. new street)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Old not valid = the 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segmentid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in our dataset was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not a real roadbed, did we make a mistake?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Possible gap =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any number of issues with validity not matching up across versions, likely not a real match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Possible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hole =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the dataset being migrated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has a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LION segment between 2 conflated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segments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, are we sure it’s not supposed to be in the dataset?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800" dirty="0" smtClean="0"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9637" y="913951"/>
            <a:ext cx="4191000" cy="515938"/>
          </a:xfrm>
        </p:spPr>
        <p:txBody>
          <a:bodyPr/>
          <a:lstStyle/>
          <a:p>
            <a:r>
              <a:rPr lang="en-US" dirty="0" smtClean="0"/>
              <a:t>Conflation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9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764" y="258883"/>
            <a:ext cx="4924435" cy="679903"/>
          </a:xfrm>
        </p:spPr>
        <p:txBody>
          <a:bodyPr>
            <a:normAutofit/>
          </a:bodyPr>
          <a:lstStyle/>
          <a:p>
            <a:r>
              <a:rPr lang="en-US" dirty="0" smtClean="0"/>
              <a:t>Manual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4718" y="1606050"/>
            <a:ext cx="7848600" cy="26611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Edit field tells us how to proceed with conflation, please only use one of the following, if you find some other issue, let’s discuss it;</a:t>
            </a:r>
            <a:endParaRPr lang="en-US" sz="20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"</a:t>
            </a:r>
            <a:r>
              <a:rPr lang="en-US" sz="1800" b="1" dirty="0">
                <a:latin typeface="+mn-lt"/>
              </a:rPr>
              <a:t>delete"</a:t>
            </a:r>
            <a:r>
              <a:rPr lang="en-US" sz="1800" dirty="0">
                <a:latin typeface="+mn-lt"/>
              </a:rPr>
              <a:t> = delete </a:t>
            </a:r>
            <a:r>
              <a:rPr lang="en-US" sz="1800" dirty="0" smtClean="0">
                <a:latin typeface="+mn-lt"/>
              </a:rPr>
              <a:t>this record, it’s not a real hole or issue was fixed in a different 	record</a:t>
            </a:r>
            <a:endParaRPr lang="en-US" sz="1800" dirty="0">
              <a:latin typeface="+mn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"</a:t>
            </a:r>
            <a:r>
              <a:rPr lang="en-US" sz="1800" b="1" dirty="0">
                <a:latin typeface="+mn-lt"/>
              </a:rPr>
              <a:t>conflated"</a:t>
            </a:r>
            <a:r>
              <a:rPr lang="en-US" sz="1800" dirty="0">
                <a:latin typeface="+mn-lt"/>
              </a:rPr>
              <a:t> = good </a:t>
            </a:r>
            <a:r>
              <a:rPr lang="en-US" sz="1800" dirty="0" smtClean="0">
                <a:latin typeface="+mn-lt"/>
              </a:rPr>
              <a:t>record, this guess at the correct conflation was correct, 	keep it</a:t>
            </a:r>
            <a:endParaRPr lang="en-US" sz="1800" dirty="0">
              <a:latin typeface="+mn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“new</a:t>
            </a:r>
            <a:r>
              <a:rPr lang="en-US" sz="1800" b="1" dirty="0">
                <a:latin typeface="+mn-lt"/>
              </a:rPr>
              <a:t>"</a:t>
            </a:r>
            <a:r>
              <a:rPr lang="en-US" sz="1800" dirty="0">
                <a:latin typeface="+mn-lt"/>
              </a:rPr>
              <a:t> = </a:t>
            </a:r>
            <a:r>
              <a:rPr lang="en-US" sz="1800" dirty="0" smtClean="0">
                <a:latin typeface="+mn-lt"/>
              </a:rPr>
              <a:t>this was copy-pasted from the new LION version, as a fix to some issue</a:t>
            </a:r>
            <a:endParaRPr lang="en-US" sz="1800" dirty="0">
              <a:latin typeface="+mn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"use old </a:t>
            </a:r>
            <a:r>
              <a:rPr lang="en-US" sz="1800" b="1" dirty="0" err="1">
                <a:latin typeface="+mn-lt"/>
              </a:rPr>
              <a:t>geom</a:t>
            </a:r>
            <a:r>
              <a:rPr lang="en-US" sz="1800" b="1" dirty="0">
                <a:latin typeface="+mn-lt"/>
              </a:rPr>
              <a:t>"</a:t>
            </a:r>
            <a:r>
              <a:rPr lang="en-US" sz="1800" dirty="0">
                <a:latin typeface="+mn-lt"/>
              </a:rPr>
              <a:t> = this is when segment has been retired from lion (i.e. plaza) </a:t>
            </a:r>
            <a:r>
              <a:rPr lang="en-US" sz="1800" dirty="0" smtClean="0">
                <a:latin typeface="+mn-lt"/>
              </a:rPr>
              <a:t>	but </a:t>
            </a:r>
            <a:r>
              <a:rPr lang="en-US" sz="1800" dirty="0">
                <a:latin typeface="+mn-lt"/>
              </a:rPr>
              <a:t>we still want to keep it, </a:t>
            </a:r>
            <a:r>
              <a:rPr lang="en-US" sz="1800" dirty="0" smtClean="0">
                <a:latin typeface="+mn-lt"/>
              </a:rPr>
              <a:t>let’s talk before you add this</a:t>
            </a:r>
            <a:endParaRPr lang="en-US" sz="1800" dirty="0">
              <a:latin typeface="+mn-lt"/>
            </a:endParaRP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9637" y="913951"/>
            <a:ext cx="4191000" cy="515938"/>
          </a:xfrm>
        </p:spPr>
        <p:txBody>
          <a:bodyPr/>
          <a:lstStyle/>
          <a:p>
            <a:r>
              <a:rPr lang="en-US" dirty="0" smtClean="0"/>
              <a:t>Possible “Edit” field </a:t>
            </a:r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1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764" y="258883"/>
            <a:ext cx="4924435" cy="679903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180" y="1414928"/>
            <a:ext cx="7848600" cy="21224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9637" y="913951"/>
            <a:ext cx="4191000" cy="515938"/>
          </a:xfrm>
        </p:spPr>
        <p:txBody>
          <a:bodyPr/>
          <a:lstStyle/>
          <a:p>
            <a:r>
              <a:rPr lang="en-US" dirty="0" smtClean="0"/>
              <a:t>Old Missing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48200" y="2097102"/>
            <a:ext cx="4267200" cy="3538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The highlighted portion seems to not have a new match.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I checked the segment in the old LION and in the new; in the new it changed to </a:t>
            </a:r>
            <a:r>
              <a:rPr lang="en-US" sz="1800" dirty="0" err="1" smtClean="0">
                <a:latin typeface="+mn-lt"/>
              </a:rPr>
              <a:t>rb_layer</a:t>
            </a:r>
            <a:r>
              <a:rPr lang="en-US" sz="1800" dirty="0" smtClean="0">
                <a:latin typeface="+mn-lt"/>
              </a:rPr>
              <a:t> to Generic; should be “Both”!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This looks like a mistake in LION, we still want to keep the segment</a:t>
            </a:r>
          </a:p>
          <a:p>
            <a:pPr>
              <a:lnSpc>
                <a:spcPct val="100000"/>
              </a:lnSpc>
            </a:pPr>
            <a:r>
              <a:rPr lang="en-US" sz="1800" b="1" dirty="0" smtClean="0">
                <a:latin typeface="+mn-lt"/>
              </a:rPr>
              <a:t>EDIT = ‘conflated’</a:t>
            </a: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685"/>
            <a:ext cx="4420637" cy="41838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80" y="5334000"/>
            <a:ext cx="2076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2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764" y="258883"/>
            <a:ext cx="4924435" cy="679903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180" y="1414928"/>
            <a:ext cx="8026420" cy="21224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There is a segment between 2 conflated segments that was not </a:t>
            </a:r>
            <a:r>
              <a:rPr lang="en-US" sz="1800" dirty="0" smtClean="0">
                <a:latin typeface="+mn-lt"/>
              </a:rPr>
              <a:t>conflated</a:t>
            </a: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9637" y="913951"/>
            <a:ext cx="4191000" cy="515938"/>
          </a:xfrm>
        </p:spPr>
        <p:txBody>
          <a:bodyPr/>
          <a:lstStyle/>
          <a:p>
            <a:r>
              <a:rPr lang="en-US" dirty="0" smtClean="0"/>
              <a:t>Possible </a:t>
            </a:r>
            <a:r>
              <a:rPr lang="en-US" dirty="0" smtClean="0"/>
              <a:t>Hole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277692" y="2097102"/>
            <a:ext cx="3637707" cy="3538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In this case Mason Avenue had a speed limit between on either side but in the speed limits file it did not exist, was this a possible past mistake?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+mn-lt"/>
              </a:rPr>
              <a:t>Actually, it’s a paper street in LION and if you look at google street view, you’ll see there’s </a:t>
            </a:r>
            <a:r>
              <a:rPr lang="en-US" sz="1800" dirty="0" smtClean="0">
                <a:latin typeface="+mn-lt"/>
              </a:rPr>
              <a:t>a creek that runs between Rowan </a:t>
            </a:r>
            <a:r>
              <a:rPr lang="en-US" sz="1800" dirty="0" smtClean="0">
                <a:latin typeface="+mn-lt"/>
              </a:rPr>
              <a:t>and Filbert Av</a:t>
            </a:r>
            <a:r>
              <a:rPr lang="en-US" sz="1800" dirty="0" smtClean="0">
                <a:latin typeface="+mn-lt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b="1" dirty="0"/>
              <a:t>EDIT = </a:t>
            </a:r>
            <a:r>
              <a:rPr lang="en-US" sz="1800" b="1" dirty="0" smtClean="0"/>
              <a:t>‘delete’</a:t>
            </a: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dirty="0" smtClean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269058"/>
            <a:ext cx="4885050" cy="3901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30" y="5160469"/>
            <a:ext cx="2076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D0B9B13D7124B8B7ACF9BF8BC6CAB" ma:contentTypeVersion="4" ma:contentTypeDescription="Create a new document." ma:contentTypeScope="" ma:versionID="090e052b8d9b990cbb2fa0c63d1891f7">
  <xsd:schema xmlns:xsd="http://www.w3.org/2001/XMLSchema" xmlns:xs="http://www.w3.org/2001/XMLSchema" xmlns:p="http://schemas.microsoft.com/office/2006/metadata/properties" xmlns:ns2="7f916a44-f22f-4329-b2da-5f6d0cd31a8a" targetNamespace="http://schemas.microsoft.com/office/2006/metadata/properties" ma:root="true" ma:fieldsID="0d7e6151f4755695df952afd9250cf1e" ns2:_="">
    <xsd:import namespace="7f916a44-f22f-4329-b2da-5f6d0cd31a8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16a44-f22f-4329-b2da-5f6d0cd31a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/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0802CF-C07D-4F69-B9DC-3FADDC4B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DD0D32-200C-479C-B5A1-71F080DF390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f916a44-f22f-4329-b2da-5f6d0cd31a8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94DD69-ED02-46DF-8FCB-91A8DD014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916a44-f22f-4329-b2da-5f6d0cd31a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9903</TotalTime>
  <Words>876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LION Conflation Process</vt:lpstr>
      <vt:lpstr>Introduction</vt:lpstr>
      <vt:lpstr>How the process works</vt:lpstr>
      <vt:lpstr>How the process works</vt:lpstr>
      <vt:lpstr>Manual Review</vt:lpstr>
      <vt:lpstr>Manual Review</vt:lpstr>
      <vt:lpstr>Manual Review</vt:lpstr>
      <vt:lpstr>Examples</vt:lpstr>
      <vt:lpstr>Examples</vt:lpstr>
      <vt:lpstr>Examples</vt:lpstr>
      <vt:lpstr>Examples</vt:lpstr>
      <vt:lpstr>Questions?</vt:lpstr>
    </vt:vector>
  </TitlesOfParts>
  <Company>Carly Clark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Clark</dc:creator>
  <cp:lastModifiedBy>Getman, Arthur</cp:lastModifiedBy>
  <cp:revision>366</cp:revision>
  <cp:lastPrinted>2019-04-02T16:13:01Z</cp:lastPrinted>
  <dcterms:created xsi:type="dcterms:W3CDTF">2015-11-09T21:41:32Z</dcterms:created>
  <dcterms:modified xsi:type="dcterms:W3CDTF">2020-04-17T18:41:42Z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0x010100D41D0B9B13D7124B8B7ACF9BF8BC6CAB</vt:lpwstr>
  </property>
</Properties>
</file>