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304" r:id="rId6"/>
    <p:sldId id="271" r:id="rId7"/>
    <p:sldId id="301" r:id="rId8"/>
    <p:sldId id="290" r:id="rId9"/>
    <p:sldId id="298" r:id="rId10"/>
    <p:sldId id="283" r:id="rId11"/>
    <p:sldId id="284" r:id="rId12"/>
    <p:sldId id="299" r:id="rId13"/>
    <p:sldId id="30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4FF"/>
    <a:srgbClr val="262626"/>
    <a:srgbClr val="0D0D0D"/>
    <a:srgbClr val="173061"/>
    <a:srgbClr val="0000FF"/>
    <a:srgbClr val="0070C0"/>
    <a:srgbClr val="00705C"/>
    <a:srgbClr val="5B9BD5"/>
    <a:srgbClr val="80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0" autoAdjust="0"/>
    <p:restoredTop sz="86453" autoAdjust="0"/>
  </p:normalViewPr>
  <p:slideViewPr>
    <p:cSldViewPr snapToGrid="0" snapToObjects="1">
      <p:cViewPr varScale="1">
        <p:scale>
          <a:sx n="121" d="100"/>
          <a:sy n="121" d="100"/>
        </p:scale>
        <p:origin x="558" y="90"/>
      </p:cViewPr>
      <p:guideLst>
        <p:guide orient="horz" pos="23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06"/>
    </p:cViewPr>
  </p:sorterViewPr>
  <p:notesViewPr>
    <p:cSldViewPr snapToGrid="0" snapToObjects="1">
      <p:cViewPr varScale="1">
        <p:scale>
          <a:sx n="70" d="100"/>
          <a:sy n="70" d="100"/>
        </p:scale>
        <p:origin x="15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D4AD-DA96-C047-A04C-4DBEADBB582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CCC07-B836-4E42-B841-A3570F727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87F6D-7A91-8C44-AC15-472C7786CA8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DA32E-08F6-8046-961B-BC80F64B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06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6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4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9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3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trastchecker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fore and Afte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202474" y="457326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Edit the sample slides in this presentation and replace with your own </a:t>
            </a:r>
            <a:r>
              <a:rPr lang="en-US" dirty="0" smtClean="0">
                <a:solidFill>
                  <a:srgbClr val="262626"/>
                </a:solidFill>
                <a:latin typeface="Helvetica" pitchFamily="2" charset="0"/>
              </a:rPr>
              <a:t>content</a:t>
            </a:r>
            <a:endParaRPr lang="en-US" dirty="0">
              <a:solidFill>
                <a:srgbClr val="262626"/>
              </a:solidFill>
              <a:latin typeface="Helvetica" pitchFamily="2" charset="0"/>
            </a:endParaRP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You can also add new slides and choose the appropriate </a:t>
            </a:r>
            <a:r>
              <a:rPr lang="en-US" dirty="0" smtClean="0">
                <a:solidFill>
                  <a:srgbClr val="262626"/>
                </a:solidFill>
                <a:latin typeface="Helvetica" pitchFamily="2" charset="0"/>
              </a:rPr>
              <a:t>layout</a:t>
            </a:r>
            <a:endParaRPr lang="en-US" b="1" dirty="0">
              <a:solidFill>
                <a:srgbClr val="262626"/>
              </a:solidFill>
              <a:latin typeface="Helvetica" pitchFamily="2" charset="0"/>
            </a:endParaRP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Use the elements in this template (color, font, size) for accessibility and ADA </a:t>
            </a:r>
            <a:r>
              <a:rPr lang="en-US" dirty="0" smtClean="0">
                <a:solidFill>
                  <a:srgbClr val="262626"/>
                </a:solidFill>
                <a:latin typeface="Helvetica" pitchFamily="2" charset="0"/>
              </a:rPr>
              <a:t>adherence</a:t>
            </a: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62626"/>
                </a:solidFill>
                <a:latin typeface="Helvetica" pitchFamily="2" charset="0"/>
              </a:rPr>
              <a:t>Title all slides of your presentation with a unique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B92CBF-90B8-E045-8A7B-D668017A4C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2B7973-AF76-6448-A84F-B616919CAF75}"/>
              </a:ext>
            </a:extLst>
          </p:cNvPr>
          <p:cNvSpPr/>
          <p:nvPr userDrawn="1"/>
        </p:nvSpPr>
        <p:spPr>
          <a:xfrm>
            <a:off x="0" y="3501544"/>
            <a:ext cx="9144000" cy="1265719"/>
          </a:xfrm>
          <a:prstGeom prst="rect">
            <a:avLst/>
          </a:prstGeom>
          <a:solidFill>
            <a:srgbClr val="BA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2474" y="0"/>
            <a:ext cx="4355348" cy="442452"/>
          </a:xfrm>
        </p:spPr>
        <p:txBody>
          <a:bodyPr anchor="t">
            <a:normAutofit/>
          </a:bodyPr>
          <a:lstStyle>
            <a:lvl1pPr>
              <a:defRPr sz="1800" b="1" baseline="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How to Use this Template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42B7973-AF76-6448-A84F-B616919CAF75}"/>
              </a:ext>
            </a:extLst>
          </p:cNvPr>
          <p:cNvSpPr/>
          <p:nvPr userDrawn="1"/>
        </p:nvSpPr>
        <p:spPr>
          <a:xfrm>
            <a:off x="0" y="3501544"/>
            <a:ext cx="9144000" cy="1265719"/>
          </a:xfrm>
          <a:prstGeom prst="rect">
            <a:avLst/>
          </a:prstGeom>
          <a:solidFill>
            <a:srgbClr val="BA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316F578-9BE0-2A42-8088-EB6E4A91C150}"/>
              </a:ext>
            </a:extLst>
          </p:cNvPr>
          <p:cNvSpPr txBox="1"/>
          <p:nvPr userDrawn="1"/>
        </p:nvSpPr>
        <p:spPr>
          <a:xfrm>
            <a:off x="4572000" y="3797701"/>
            <a:ext cx="5457483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Content slide with images/diagrams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Divider/Section slide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Closing slide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F770B1B-B6CF-954D-B557-3C393F10E877}"/>
              </a:ext>
            </a:extLst>
          </p:cNvPr>
          <p:cNvSpPr txBox="1"/>
          <p:nvPr userDrawn="1"/>
        </p:nvSpPr>
        <p:spPr>
          <a:xfrm>
            <a:off x="471713" y="3475311"/>
            <a:ext cx="4100287" cy="100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  <a:latin typeface="Helvetica" pitchFamily="2" charset="0"/>
              </a:rPr>
              <a:t>Sample Slides:</a:t>
            </a:r>
            <a:endParaRPr lang="en-US" dirty="0">
              <a:solidFill>
                <a:srgbClr val="262626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Cover with photo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Cover with text only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Content slide with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468CCBE-BD50-764E-92EC-CA02E2386610}"/>
              </a:ext>
            </a:extLst>
          </p:cNvPr>
          <p:cNvSpPr/>
          <p:nvPr userDrawn="1"/>
        </p:nvSpPr>
        <p:spPr>
          <a:xfrm>
            <a:off x="4362994" y="11178"/>
            <a:ext cx="4781007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262626"/>
                </a:solidFill>
                <a:latin typeface="Helvetica" pitchFamily="2" charset="0"/>
              </a:rPr>
              <a:t>Be Sure to:</a:t>
            </a: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rgbClr val="262626"/>
                </a:solidFill>
                <a:latin typeface="Helvetica" pitchFamily="2" charset="0"/>
                <a:ea typeface="+mn-ea"/>
                <a:cs typeface="+mn-cs"/>
              </a:rPr>
              <a:t>Avoid using ALL CAPS; use title case</a:t>
            </a:r>
            <a:endParaRPr lang="en-US" dirty="0" smtClean="0"/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Use high </a:t>
            </a:r>
            <a:r>
              <a:rPr lang="en-US" dirty="0" smtClean="0">
                <a:hlinkClick r:id="rId2"/>
              </a:rPr>
              <a:t>color contrast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contrastchecker.com</a:t>
            </a:r>
            <a:r>
              <a:rPr lang="en-US" dirty="0" smtClean="0"/>
              <a:t>) between text, graphic, and background</a:t>
            </a: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Include Alt-Text for visual content (images, charts, SmartArt, etc.) but not for decorative lines, shapes, etc.</a:t>
            </a: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Use accessible non-serif (decorative) fonts: Arial, Helvetica, Verdana, or Calibri </a:t>
            </a:r>
            <a:br>
              <a:rPr lang="en-US" dirty="0" smtClean="0"/>
            </a:br>
            <a:r>
              <a:rPr lang="en-US" dirty="0" smtClean="0"/>
              <a:t>Avoid Times New Roman or Georgia</a:t>
            </a: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Use f</a:t>
            </a:r>
            <a:r>
              <a:rPr lang="en-US" spc="-150" dirty="0" smtClean="0"/>
              <a:t>ont </a:t>
            </a:r>
            <a:r>
              <a:rPr lang="en-US" dirty="0" smtClean="0"/>
              <a:t>sizes</a:t>
            </a:r>
            <a:r>
              <a:rPr lang="en-US" spc="-150" dirty="0" smtClean="0"/>
              <a:t> </a:t>
            </a:r>
            <a:r>
              <a:rPr lang="en-US" dirty="0" smtClean="0"/>
              <a:t>no smaller than 18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5257"/>
            <a:ext cx="8210550" cy="678296"/>
          </a:xfrm>
        </p:spPr>
        <p:txBody>
          <a:bodyPr anchor="b">
            <a:noAutofit/>
          </a:bodyPr>
          <a:lstStyle>
            <a:lvl1pPr>
              <a:defRPr sz="2800" b="1" cap="none" baseline="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948925"/>
            <a:ext cx="3629024" cy="398586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" y="2637195"/>
            <a:ext cx="9144000" cy="21300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OT logo" title="DOT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82" y="2972869"/>
            <a:ext cx="1157599" cy="694807"/>
          </a:xfrm>
          <a:prstGeom prst="rect">
            <a:avLst/>
          </a:prstGeom>
        </p:spPr>
      </p:pic>
      <p:grpSp>
        <p:nvGrpSpPr>
          <p:cNvPr id="16" name="Group 15" descr="Facebook logo" title="Facebook logo"/>
          <p:cNvGrpSpPr/>
          <p:nvPr userDrawn="1"/>
        </p:nvGrpSpPr>
        <p:grpSpPr>
          <a:xfrm>
            <a:off x="2831946" y="3920206"/>
            <a:ext cx="872473" cy="635168"/>
            <a:chOff x="1981053" y="3587915"/>
            <a:chExt cx="872473" cy="63516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103" y="3587915"/>
              <a:ext cx="325120" cy="32512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981053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NYCDOT</a:t>
              </a:r>
            </a:p>
          </p:txBody>
        </p:sp>
      </p:grpSp>
      <p:grpSp>
        <p:nvGrpSpPr>
          <p:cNvPr id="19" name="Group 18" descr="Twitter logo" title="Twitter logo"/>
          <p:cNvGrpSpPr/>
          <p:nvPr userDrawn="1"/>
        </p:nvGrpSpPr>
        <p:grpSpPr>
          <a:xfrm>
            <a:off x="3729006" y="3877045"/>
            <a:ext cx="872473" cy="678329"/>
            <a:chOff x="2878113" y="3544754"/>
            <a:chExt cx="872473" cy="67832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124" y="3544754"/>
              <a:ext cx="471794" cy="47179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878113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nyc_dot</a:t>
              </a:r>
            </a:p>
          </p:txBody>
        </p:sp>
      </p:grpSp>
      <p:grpSp>
        <p:nvGrpSpPr>
          <p:cNvPr id="22" name="Group 21" descr="Instagram logo" title="Instagram logo"/>
          <p:cNvGrpSpPr/>
          <p:nvPr userDrawn="1"/>
        </p:nvGrpSpPr>
        <p:grpSpPr>
          <a:xfrm>
            <a:off x="4601479" y="3946084"/>
            <a:ext cx="872473" cy="609290"/>
            <a:chOff x="3750586" y="3613793"/>
            <a:chExt cx="872473" cy="60929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262" y="3613793"/>
              <a:ext cx="325120" cy="32512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750586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nyc_dot</a:t>
              </a:r>
            </a:p>
          </p:txBody>
        </p:sp>
      </p:grpSp>
      <p:grpSp>
        <p:nvGrpSpPr>
          <p:cNvPr id="25" name="Group 24" descr="You Tube logo" title="You Tube logo"/>
          <p:cNvGrpSpPr/>
          <p:nvPr userDrawn="1"/>
        </p:nvGrpSpPr>
        <p:grpSpPr>
          <a:xfrm>
            <a:off x="5435119" y="3857706"/>
            <a:ext cx="889726" cy="697668"/>
            <a:chOff x="4584226" y="3525415"/>
            <a:chExt cx="889726" cy="69766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4226" y="3525415"/>
              <a:ext cx="872473" cy="54289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601479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NYCDOT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6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2627339"/>
            <a:ext cx="9144000" cy="1691734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776786"/>
            <a:ext cx="7772400" cy="651744"/>
          </a:xfrm>
        </p:spPr>
        <p:txBody>
          <a:bodyPr>
            <a:normAutofit/>
          </a:bodyPr>
          <a:lstStyle>
            <a:lvl1pPr algn="ctr">
              <a:defRPr sz="3200" b="1" cap="none" baseline="0">
                <a:solidFill>
                  <a:srgbClr val="BAF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495"/>
            <a:ext cx="6400800" cy="369648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144170" y="3938469"/>
            <a:ext cx="2855660" cy="30587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DOT Logo_green" title="DOT Logo_green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058" y="4513893"/>
            <a:ext cx="809885" cy="48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3215134" y="3473206"/>
            <a:ext cx="27137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62731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4328929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71911"/>
            <a:ext cx="7772400" cy="651744"/>
          </a:xfrm>
        </p:spPr>
        <p:txBody>
          <a:bodyPr>
            <a:normAutofit/>
          </a:bodyPr>
          <a:lstStyle>
            <a:lvl1pPr algn="ctr">
              <a:defRPr sz="3200" b="1" cap="none" baseline="0">
                <a:solidFill>
                  <a:srgbClr val="BAF4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Edit </a:t>
            </a:r>
            <a:r>
              <a:rPr lang="en-US" dirty="0"/>
              <a:t>Master </a:t>
            </a:r>
            <a:r>
              <a:rPr lang="en-US" dirty="0" smtClean="0"/>
              <a:t>Title </a:t>
            </a:r>
            <a:r>
              <a:rPr lang="en-US" dirty="0"/>
              <a:t>S</a:t>
            </a:r>
            <a:r>
              <a:rPr lang="en-US" dirty="0" smtClean="0"/>
              <a:t>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54676"/>
            <a:ext cx="6400800" cy="369648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124199" y="3186531"/>
            <a:ext cx="3552371" cy="30587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DOT Logo_green" title="DOT Logo_green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058" y="4513893"/>
            <a:ext cx="809885" cy="48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286097" y="2604656"/>
            <a:ext cx="27137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4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47672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2377" y="1879858"/>
            <a:ext cx="2173342" cy="2887404"/>
          </a:xfrm>
        </p:spPr>
        <p:txBody>
          <a:bodyPr anchor="t">
            <a:noAutofit/>
          </a:bodyPr>
          <a:lstStyle>
            <a:lvl1pPr marL="0" indent="0" algn="r">
              <a:buNone/>
              <a:defRPr sz="20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BAF4FF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35059" y="2158019"/>
            <a:ext cx="2713733" cy="0"/>
          </a:xfrm>
          <a:prstGeom prst="line">
            <a:avLst/>
          </a:prstGeom>
          <a:ln>
            <a:solidFill>
              <a:srgbClr val="BAF4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7902" y="2222566"/>
            <a:ext cx="4627179" cy="605305"/>
          </a:xfrm>
        </p:spPr>
        <p:txBody>
          <a:bodyPr anchor="t">
            <a:normAutofit/>
          </a:bodyPr>
          <a:lstStyle>
            <a:lvl1pPr>
              <a:defRPr sz="2400" b="0" baseline="0">
                <a:solidFill>
                  <a:srgbClr val="BAF4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4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2DE3BB7-E52F-0D4B-BC12-F46D87ABFC5E}"/>
              </a:ext>
            </a:extLst>
          </p:cNvPr>
          <p:cNvSpPr/>
          <p:nvPr userDrawn="1"/>
        </p:nvSpPr>
        <p:spPr>
          <a:xfrm>
            <a:off x="0" y="0"/>
            <a:ext cx="9144000" cy="4767262"/>
          </a:xfrm>
          <a:prstGeom prst="rect">
            <a:avLst/>
          </a:prstGeom>
          <a:solidFill>
            <a:srgbClr val="17306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2377" y="1879858"/>
            <a:ext cx="2173342" cy="2887404"/>
          </a:xfrm>
        </p:spPr>
        <p:txBody>
          <a:bodyPr anchor="t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0" b="1" baseline="0">
                <a:solidFill>
                  <a:srgbClr val="BAF4FF"/>
                </a:solidFill>
                <a:latin typeface="Helvetica" pitchFamily="2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BAF4FF"/>
                </a:solidFill>
                <a:latin typeface="Helvetica" pitchFamily="2" charset="0"/>
              </a:rPr>
              <a:t>2</a:t>
            </a:r>
          </a:p>
          <a:p>
            <a:pPr lvl="0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5059" y="2158019"/>
            <a:ext cx="27137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7902" y="2233221"/>
            <a:ext cx="4654474" cy="594650"/>
          </a:xfrm>
        </p:spPr>
        <p:txBody>
          <a:bodyPr anchor="t">
            <a:normAutofit/>
          </a:bodyPr>
          <a:lstStyle>
            <a:lvl1pPr>
              <a:defRPr sz="2400" b="0" baseline="0">
                <a:solidFill>
                  <a:srgbClr val="BAF4FF"/>
                </a:solidFill>
                <a:latin typeface="+mj-lt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767263"/>
          </a:xfrm>
          <a:prstGeom prst="rect">
            <a:avLst/>
          </a:prstGeom>
          <a:solidFill>
            <a:srgbClr val="BAF4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2377" y="1879858"/>
            <a:ext cx="2173342" cy="2887404"/>
          </a:xfrm>
          <a:noFill/>
        </p:spPr>
        <p:txBody>
          <a:bodyPr anchor="t">
            <a:noAutofit/>
          </a:bodyPr>
          <a:lstStyle>
            <a:lvl1pPr marL="0" indent="0" algn="r">
              <a:buNone/>
              <a:defRPr sz="20000" b="1" baseline="0">
                <a:solidFill>
                  <a:srgbClr val="173061"/>
                </a:solidFill>
                <a:latin typeface="Helvetica" pitchFamily="2" charset="0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3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35061" y="2158019"/>
            <a:ext cx="2713733" cy="0"/>
          </a:xfrm>
          <a:prstGeom prst="line">
            <a:avLst/>
          </a:prstGeom>
          <a:ln>
            <a:solidFill>
              <a:srgbClr val="BAF4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2343848-4935-5E40-897B-16BFEA020FC2}"/>
              </a:ext>
            </a:extLst>
          </p:cNvPr>
          <p:cNvCxnSpPr>
            <a:cxnSpLocks/>
          </p:cNvCxnSpPr>
          <p:nvPr userDrawn="1"/>
        </p:nvCxnSpPr>
        <p:spPr>
          <a:xfrm>
            <a:off x="398778" y="2152575"/>
            <a:ext cx="276534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E95E65C-7DCA-3243-ACD1-0673D9D81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7902" y="2222567"/>
            <a:ext cx="4586235" cy="605305"/>
          </a:xfrm>
        </p:spPr>
        <p:txBody>
          <a:bodyPr anchor="t">
            <a:normAutofit/>
          </a:bodyPr>
          <a:lstStyle>
            <a:lvl1pPr>
              <a:defRPr sz="2400" b="0" baseline="0">
                <a:solidFill>
                  <a:srgbClr val="17306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5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61988"/>
            <a:ext cx="3590925" cy="435375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Add a 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33231"/>
            <a:ext cx="4376057" cy="549853"/>
          </a:xfrm>
        </p:spPr>
        <p:txBody>
          <a:bodyPr>
            <a:normAutofit/>
          </a:bodyPr>
          <a:lstStyle>
            <a:lvl1pPr>
              <a:defRPr sz="2800" b="1" cap="none" baseline="0"/>
            </a:lvl1pPr>
          </a:lstStyle>
          <a:p>
            <a:r>
              <a:rPr lang="en-US" dirty="0" smtClean="0"/>
              <a:t>Basic Content Slide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476102"/>
            <a:ext cx="3590925" cy="3160985"/>
          </a:xfrm>
        </p:spPr>
        <p:txBody>
          <a:bodyPr/>
          <a:lstStyle>
            <a:lvl1pPr marL="0" indent="0">
              <a:buNone/>
              <a:defRPr sz="24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2pPr>
          </a:lstStyle>
          <a:p>
            <a:pPr lvl="0"/>
            <a:r>
              <a:rPr lang="en-US" dirty="0" smtClean="0"/>
              <a:t>Here is the content:</a:t>
            </a:r>
          </a:p>
          <a:p>
            <a:pPr lvl="1"/>
            <a:r>
              <a:rPr lang="en-US" dirty="0" smtClean="0"/>
              <a:t>Include some bullets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And another bullet…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 hasCustomPrompt="1"/>
          </p:nvPr>
        </p:nvSpPr>
        <p:spPr>
          <a:xfrm>
            <a:off x="4833938" y="0"/>
            <a:ext cx="4310062" cy="476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fore and Afte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B92CBF-90B8-E045-8A7B-D668017A4C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94FD15E0-584D-4F44-B3A5-30385872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193" y="538843"/>
            <a:ext cx="4556550" cy="857250"/>
          </a:xfrm>
        </p:spPr>
        <p:txBody>
          <a:bodyPr anchor="t">
            <a:normAutofit/>
          </a:bodyPr>
          <a:lstStyle>
            <a:lvl1pPr>
              <a:defRPr sz="2800" b="1">
                <a:latin typeface="Helvetica" pitchFamily="2" charset="0"/>
              </a:defRPr>
            </a:lvl1pPr>
          </a:lstStyle>
          <a:p>
            <a:pPr lvl="0"/>
            <a:r>
              <a:rPr lang="en-US" dirty="0"/>
              <a:t>Before and After Photos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0D169002-09E1-BC4D-BE2D-C3D4479B30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4741863"/>
          </a:xfrm>
        </p:spPr>
        <p:txBody>
          <a:bodyPr/>
          <a:lstStyle>
            <a:lvl1pPr marL="0" indent="0">
              <a:buNone/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Add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2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/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287594" y="1354885"/>
            <a:ext cx="73063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F4C960A-589D-2344-A24D-87FFAAED3D3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61FF9A1-C60B-B94C-862E-5A7AF61584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104" y="122897"/>
            <a:ext cx="3117849" cy="1325563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Photo/Map/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Diagram Slide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xmlns="" id="{0E4FFA15-A66A-0E43-B7B8-49DDB05ED03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1394377"/>
            <a:ext cx="3105815" cy="73365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70C0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dirty="0"/>
              <a:t>Add Content </a:t>
            </a:r>
            <a:br>
              <a:rPr lang="en-US" dirty="0"/>
            </a:br>
            <a:r>
              <a:rPr lang="en-US" dirty="0"/>
              <a:t>(What is shown?)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F72B08CA-66E9-1B46-89BC-C54611F06A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2220833"/>
            <a:ext cx="3105816" cy="814742"/>
          </a:xfrm>
        </p:spPr>
        <p:txBody>
          <a:bodyPr>
            <a:normAutofit/>
          </a:bodyPr>
          <a:lstStyle>
            <a:lvl1pPr>
              <a:defRPr sz="1800">
                <a:latin typeface="Helvetica" pitchFamily="2" charset="0"/>
              </a:defRPr>
            </a:lvl1pPr>
            <a:lvl5pPr marL="1371600" indent="0" algn="thaiDist">
              <a:buNone/>
              <a:defRPr/>
            </a:lvl5pPr>
          </a:lstStyle>
          <a:p>
            <a:pPr lvl="0"/>
            <a:r>
              <a:rPr lang="en-US" dirty="0"/>
              <a:t>Add Some Points</a:t>
            </a:r>
          </a:p>
          <a:p>
            <a:pPr lvl="0"/>
            <a:r>
              <a:rPr lang="en-US" dirty="0"/>
              <a:t>Another Point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543425" y="1"/>
            <a:ext cx="4600575" cy="46881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image/map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764970"/>
            <a:ext cx="9144000" cy="229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5466" y="4819518"/>
            <a:ext cx="9284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nyc.gov/dot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2" r:id="rId3"/>
    <p:sldLayoutId id="2147483651" r:id="rId4"/>
    <p:sldLayoutId id="2147483660" r:id="rId5"/>
    <p:sldLayoutId id="2147483661" r:id="rId6"/>
    <p:sldLayoutId id="2147483650" r:id="rId7"/>
    <p:sldLayoutId id="2147483664" r:id="rId8"/>
    <p:sldLayoutId id="2147483656" r:id="rId9"/>
    <p:sldLayoutId id="2147483663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t>1</a:t>
            </a:fld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BAF4FF"/>
                </a:solidFill>
                <a:latin typeface="Helvetica" pitchFamily="2" charset="0"/>
              </a:rPr>
              <a:t>Speed Humps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b="28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283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6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592377" y="1879858"/>
            <a:ext cx="2173342" cy="2887404"/>
          </a:xfrm>
        </p:spPr>
        <p:txBody>
          <a:bodyPr/>
          <a:lstStyle/>
          <a:p>
            <a:r>
              <a:rPr lang="en-US" dirty="0" smtClean="0">
                <a:solidFill>
                  <a:srgbClr val="BAF4FF"/>
                </a:solidFill>
              </a:rPr>
              <a:t>1</a:t>
            </a:r>
            <a:endParaRPr lang="en-US" dirty="0">
              <a:solidFill>
                <a:srgbClr val="BAF4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Helvetica" pitchFamily="2" charset="0"/>
              </a:rPr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Overview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961988"/>
            <a:ext cx="3689131" cy="435375"/>
          </a:xfrm>
        </p:spPr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  <a:latin typeface="Helvetica" pitchFamily="2" charset="0"/>
              </a:rPr>
              <a:t>What are Speed Humps?</a:t>
            </a:r>
            <a:endParaRPr lang="en-US" sz="2400" dirty="0">
              <a:solidFill>
                <a:srgbClr val="0070C0"/>
              </a:solidFill>
              <a:latin typeface="Helvetica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>
                <a:latin typeface="Helvetica" pitchFamily="2" charset="0"/>
              </a:rPr>
              <a:t>Formally known as speed reducers,:</a:t>
            </a:r>
            <a:endParaRPr lang="en-US" sz="2000" dirty="0" smtClean="0">
              <a:latin typeface="Helvetica" pitchFamily="2" charset="0"/>
            </a:endParaRPr>
          </a:p>
          <a:p>
            <a:pPr lvl="1"/>
            <a:r>
              <a:rPr lang="en-US" dirty="0" smtClean="0">
                <a:latin typeface="Helvetica" pitchFamily="2" charset="0"/>
              </a:rPr>
              <a:t>Include some bullets</a:t>
            </a:r>
          </a:p>
          <a:p>
            <a:pPr lvl="1"/>
            <a:r>
              <a:rPr lang="en-US" dirty="0" smtClean="0">
                <a:latin typeface="Helvetica" pitchFamily="2" charset="0"/>
              </a:rPr>
              <a:t>And another point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3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Photo/Map/</a:t>
            </a:r>
            <a:br>
              <a:rPr lang="en-US" b="1" dirty="0" smtClean="0"/>
            </a:br>
            <a:r>
              <a:rPr lang="en-US" b="1" dirty="0" smtClean="0"/>
              <a:t>Diagram Slide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Add Content (What is shown?)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Add some bullet points</a:t>
            </a:r>
          </a:p>
          <a:p>
            <a:r>
              <a:rPr lang="en-US" dirty="0" smtClean="0"/>
              <a:t>Add another bullet point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4605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6870692" y="4854973"/>
            <a:ext cx="2133600" cy="273844"/>
          </a:xfrm>
        </p:spPr>
        <p:txBody>
          <a:bodyPr/>
          <a:lstStyle/>
          <a:p>
            <a:fld id="{C84C7628-C826-734A-9399-C59A657BA6E2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cap="none" dirty="0">
                <a:latin typeface="Helvetica" pitchFamily="2" charset="0"/>
              </a:rPr>
              <a:t>Safety in the Downtown Core</a:t>
            </a:r>
            <a:endParaRPr lang="en-US" sz="3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11138" y="1394377"/>
            <a:ext cx="4360862" cy="48522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Map of Queens Crashes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11138" y="1941433"/>
            <a:ext cx="3105816" cy="814742"/>
          </a:xfrm>
        </p:spPr>
        <p:txBody>
          <a:bodyPr/>
          <a:lstStyle/>
          <a:p>
            <a:r>
              <a:rPr lang="en-US" dirty="0" smtClean="0"/>
              <a:t>Add some bullet points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1E80613-CA22-9242-BB5F-E1CBEC704CD3}"/>
              </a:ext>
            </a:extLst>
          </p:cNvPr>
          <p:cNvSpPr/>
          <p:nvPr/>
        </p:nvSpPr>
        <p:spPr>
          <a:xfrm>
            <a:off x="337213" y="3251199"/>
            <a:ext cx="2445176" cy="1333863"/>
          </a:xfrm>
          <a:prstGeom prst="rect">
            <a:avLst/>
          </a:prstGeom>
          <a:solidFill>
            <a:srgbClr val="BAF4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tx1"/>
                </a:solidFill>
                <a:latin typeface="Helvetica" pitchFamily="2" charset="0"/>
              </a:rPr>
              <a:t>Example Map/Image Slide with </a:t>
            </a: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Notes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Keep your bullets short. Less is more in PPT presentations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2" descr="Heatmap of crashes in Queens, where crashes are most prevalent; three hotspots in red indicate the highest crash density areas in Flushing and Murray Hill; Corona, Jackson Heights, and Elmhurst; and Jamaica and South Jamaica."/>
          <p:cNvPicPr>
            <a:picLocks noGrp="1" noChangeAspect="1" noChangeArrowheads="1"/>
          </p:cNvPicPr>
          <p:nvPr>
            <p:ph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56" t="336" r="11134" b="-336"/>
          <a:stretch/>
        </p:blipFill>
        <p:spPr bwMode="auto">
          <a:xfrm>
            <a:off x="5376041" y="14514"/>
            <a:ext cx="3767959" cy="469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01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B064AC5-9EDE-F54C-8299-6415AFF0ED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C4E9C8D-A323-9144-9CAD-9ABECDB5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1" y="398122"/>
            <a:ext cx="8229600" cy="857250"/>
          </a:xfrm>
        </p:spPr>
        <p:txBody>
          <a:bodyPr/>
          <a:lstStyle/>
          <a:p>
            <a:r>
              <a:rPr lang="en-US" dirty="0"/>
              <a:t>Before and</a:t>
            </a:r>
            <a:r>
              <a:rPr lang="en-US" baseline="0" dirty="0"/>
              <a:t> After Photos</a:t>
            </a:r>
            <a:endParaRPr lang="en-US" dirty="0"/>
          </a:p>
        </p:txBody>
      </p:sp>
      <p:pic>
        <p:nvPicPr>
          <p:cNvPr id="5" name="Picture 3" descr="Elevated street view of Bushwick Avenue and Seigel Street; a person crosses the wide multi-lane street in the middle of the road; the street surface markings have started to fade.">
            <a:extLst>
              <a:ext uri="{FF2B5EF4-FFF2-40B4-BE49-F238E27FC236}">
                <a16:creationId xmlns:a16="http://schemas.microsoft.com/office/drawing/2014/main" xmlns="" id="{DBFC1B26-311D-E446-953A-6021618D1507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7" b="217"/>
          <a:stretch/>
        </p:blipFill>
        <p:spPr bwMode="auto">
          <a:xfrm>
            <a:off x="-16042" y="0"/>
            <a:ext cx="9144000" cy="47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levated street view of Bushwick Avenue and Seigel Street; a person walks on a concrete pedestrian refuge with new traffic lights and signs as he crosses the street; the surrounding street is marked with highly visible road surface markings.">
            <a:extLst>
              <a:ext uri="{FF2B5EF4-FFF2-40B4-BE49-F238E27FC236}">
                <a16:creationId xmlns:a16="http://schemas.microsoft.com/office/drawing/2014/main" xmlns="" id="{32F3BCF5-F4FF-954D-A045-6D0B2C4E4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48" b="248"/>
          <a:stretch/>
        </p:blipFill>
        <p:spPr bwMode="auto">
          <a:xfrm>
            <a:off x="1445" y="1"/>
            <a:ext cx="9126514" cy="47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DD22F06-0C86-8843-BC75-6A8392474402}"/>
              </a:ext>
            </a:extLst>
          </p:cNvPr>
          <p:cNvSpPr/>
          <p:nvPr/>
        </p:nvSpPr>
        <p:spPr>
          <a:xfrm>
            <a:off x="84571" y="2612571"/>
            <a:ext cx="3762103" cy="1998663"/>
          </a:xfrm>
          <a:prstGeom prst="rect">
            <a:avLst/>
          </a:prstGeom>
          <a:solidFill>
            <a:srgbClr val="BAF4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Before/After Photos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Helvetica" pitchFamily="2" charset="0"/>
              </a:rPr>
              <a:t>Maximize the size and fill the entire slide with image. Use a simple animation to “fade in” the After photo on top of the Before photo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*Please make sure slide has a title, even if it’s not visible</a:t>
            </a:r>
            <a:r>
              <a:rPr lang="en-US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.*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592377" y="1879858"/>
            <a:ext cx="2173342" cy="2887404"/>
          </a:xfrm>
        </p:spPr>
        <p:txBody>
          <a:bodyPr/>
          <a:lstStyle/>
          <a:p>
            <a:r>
              <a:rPr lang="en-US" dirty="0" smtClean="0">
                <a:solidFill>
                  <a:srgbClr val="BAF4FF"/>
                </a:solidFill>
              </a:rPr>
              <a:t>1</a:t>
            </a:r>
            <a:endParaRPr lang="en-US" dirty="0">
              <a:solidFill>
                <a:srgbClr val="BAF4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Helvetica" pitchFamily="2" charset="0"/>
              </a:rPr>
              <a:t>Section Divider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7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AA094-3DB5-E248-A818-10D00F4111D5}" type="slidenum">
              <a:rPr lang="en-US" smtClean="0"/>
              <a:t>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AF4FF"/>
                </a:solidFill>
              </a:rPr>
              <a:t>2</a:t>
            </a:r>
            <a:endParaRPr lang="en-US" dirty="0">
              <a:solidFill>
                <a:srgbClr val="BAF4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Section Divider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2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592377" y="1879858"/>
            <a:ext cx="2173342" cy="2887404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Section Divider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9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sion Zero">
      <a:dk1>
        <a:sysClr val="windowText" lastClr="000000"/>
      </a:dk1>
      <a:lt1>
        <a:sysClr val="window" lastClr="FFFFFF"/>
      </a:lt1>
      <a:dk2>
        <a:srgbClr val="173061"/>
      </a:dk2>
      <a:lt2>
        <a:srgbClr val="EEECE1"/>
      </a:lt2>
      <a:accent1>
        <a:srgbClr val="004A8D"/>
      </a:accent1>
      <a:accent2>
        <a:srgbClr val="0083C0"/>
      </a:accent2>
      <a:accent3>
        <a:srgbClr val="147A2F"/>
      </a:accent3>
      <a:accent4>
        <a:srgbClr val="5FAD34"/>
      </a:accent4>
      <a:accent5>
        <a:srgbClr val="FFE113"/>
      </a:accent5>
      <a:accent6>
        <a:srgbClr val="E3742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1D0B9B13D7124B8B7ACF9BF8BC6CAB" ma:contentTypeVersion="4" ma:contentTypeDescription="Create a new document." ma:contentTypeScope="" ma:versionID="090e052b8d9b990cbb2fa0c63d1891f7">
  <xsd:schema xmlns:xsd="http://www.w3.org/2001/XMLSchema" xmlns:xs="http://www.w3.org/2001/XMLSchema" xmlns:p="http://schemas.microsoft.com/office/2006/metadata/properties" xmlns:ns2="7f916a44-f22f-4329-b2da-5f6d0cd31a8a" targetNamespace="http://schemas.microsoft.com/office/2006/metadata/properties" ma:root="true" ma:fieldsID="0d7e6151f4755695df952afd9250cf1e" ns2:_="">
    <xsd:import namespace="7f916a44-f22f-4329-b2da-5f6d0cd31a8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16a44-f22f-4329-b2da-5f6d0cd31a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/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EE95E9-E84D-45CB-A73D-D62FA2A8D2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916a44-f22f-4329-b2da-5f6d0cd31a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7E85C0-C341-4155-A2B0-E7DB49EF234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7f916a44-f22f-4329-b2da-5f6d0cd31a8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A54031-A465-4206-8879-F252CA9E4E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22979</TotalTime>
  <Words>154</Words>
  <Application>Microsoft Office PowerPoint</Application>
  <PresentationFormat>On-screen Show (16:9)</PresentationFormat>
  <Paragraphs>46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Speed Humps</vt:lpstr>
      <vt:lpstr>Overview</vt:lpstr>
      <vt:lpstr>Overview</vt:lpstr>
      <vt:lpstr>Photo/Map/ Diagram Slide</vt:lpstr>
      <vt:lpstr>Safety in the Downtown Core</vt:lpstr>
      <vt:lpstr>Before and After Photos</vt:lpstr>
      <vt:lpstr>Section Divider 1</vt:lpstr>
      <vt:lpstr>Section Divider 2</vt:lpstr>
      <vt:lpstr>Section Divider 3</vt:lpstr>
      <vt:lpstr>Thank You!</vt:lpstr>
    </vt:vector>
  </TitlesOfParts>
  <Company>Carly Clark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Clark</dc:creator>
  <cp:lastModifiedBy>Oge, Samuel</cp:lastModifiedBy>
  <cp:revision>282</cp:revision>
  <cp:lastPrinted>2015-11-19T22:43:27Z</cp:lastPrinted>
  <dcterms:created xsi:type="dcterms:W3CDTF">2015-11-09T21:41:32Z</dcterms:created>
  <dcterms:modified xsi:type="dcterms:W3CDTF">2020-03-13T22:27:19Z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0x010100D41D0B9B13D7124B8B7ACF9BF8BC6CAB</vt:lpwstr>
  </property>
</Properties>
</file>