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gVIOji6cyVNCeGavAgVkJnTXGV3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22037F-3A5B-4427-9CD3-635819C58E04}" v="1" dt="2021-02-13T20:03:30.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 H" userId="ec10b7b8f84223d1" providerId="LiveId" clId="{F422037F-3A5B-4427-9CD3-635819C58E04}"/>
    <pc:docChg chg="undo custSel addSld delSld modSld">
      <pc:chgData name="Max H" userId="ec10b7b8f84223d1" providerId="LiveId" clId="{F422037F-3A5B-4427-9CD3-635819C58E04}" dt="2021-02-13T20:08:33.742" v="4" actId="47"/>
      <pc:docMkLst>
        <pc:docMk/>
      </pc:docMkLst>
      <pc:sldChg chg="addSp delSp add del mod setBg">
        <pc:chgData name="Max H" userId="ec10b7b8f84223d1" providerId="LiveId" clId="{F422037F-3A5B-4427-9CD3-635819C58E04}" dt="2021-02-13T20:08:33.742" v="4" actId="47"/>
        <pc:sldMkLst>
          <pc:docMk/>
          <pc:sldMk cId="2384382104" sldId="267"/>
        </pc:sldMkLst>
        <pc:picChg chg="add del">
          <ac:chgData name="Max H" userId="ec10b7b8f84223d1" providerId="LiveId" clId="{F422037F-3A5B-4427-9CD3-635819C58E04}" dt="2021-02-13T20:06:59.902" v="3" actId="478"/>
          <ac:picMkLst>
            <pc:docMk/>
            <pc:sldMk cId="2384382104" sldId="267"/>
            <ac:picMk id="17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Jasmine</a:t>
            </a:r>
            <a:endParaRPr/>
          </a:p>
          <a:p>
            <a:pPr marL="0" lvl="0" indent="0" algn="l" rtl="0">
              <a:lnSpc>
                <a:spcPct val="100000"/>
              </a:lnSpc>
              <a:spcBef>
                <a:spcPts val="0"/>
              </a:spcBef>
              <a:spcAft>
                <a:spcPts val="0"/>
              </a:spcAft>
              <a:buSzPts val="1400"/>
              <a:buNone/>
            </a:pPr>
            <a:r>
              <a:rPr lang="en-US"/>
              <a:t>opposite of the other teams, we could expand our sample to test more or all counties.</a:t>
            </a:r>
            <a:endParaRPr/>
          </a:p>
          <a:p>
            <a:pPr marL="0" lvl="0" indent="0" algn="l" rtl="0">
              <a:lnSpc>
                <a:spcPct val="100000"/>
              </a:lnSpc>
              <a:spcBef>
                <a:spcPts val="0"/>
              </a:spcBef>
              <a:spcAft>
                <a:spcPts val="0"/>
              </a:spcAft>
              <a:buSzPts val="1400"/>
              <a:buNone/>
            </a:pPr>
            <a:endParaRPr/>
          </a:p>
        </p:txBody>
      </p:sp>
      <p:sp>
        <p:nvSpPr>
          <p:cNvPr id="226" name="Google Shape;22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d1d59e7d7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Jasmine</a:t>
            </a:r>
            <a:endParaRPr/>
          </a:p>
          <a:p>
            <a:pPr marL="457200" lvl="0" indent="-317500" algn="l" rtl="0">
              <a:lnSpc>
                <a:spcPct val="100000"/>
              </a:lnSpc>
              <a:spcBef>
                <a:spcPts val="0"/>
              </a:spcBef>
              <a:spcAft>
                <a:spcPts val="0"/>
              </a:spcAft>
              <a:buSzPts val="1400"/>
              <a:buChar char="-"/>
            </a:pPr>
            <a:r>
              <a:rPr lang="en-US"/>
              <a:t>Cost of higher education continues to increase</a:t>
            </a:r>
            <a:endParaRPr/>
          </a:p>
          <a:p>
            <a:pPr marL="457200" lvl="0" indent="-317500" algn="l" rtl="0">
              <a:lnSpc>
                <a:spcPct val="100000"/>
              </a:lnSpc>
              <a:spcBef>
                <a:spcPts val="0"/>
              </a:spcBef>
              <a:spcAft>
                <a:spcPts val="0"/>
              </a:spcAft>
              <a:buSzPts val="1400"/>
              <a:buChar char="-"/>
            </a:pPr>
            <a:r>
              <a:rPr lang="en-US"/>
              <a:t>Wanted to see what some of the impacts are to being able to afford higher education</a:t>
            </a:r>
            <a:endParaRPr/>
          </a:p>
          <a:p>
            <a:pPr marL="457200" lvl="0" indent="-317500" algn="l" rtl="0">
              <a:lnSpc>
                <a:spcPct val="100000"/>
              </a:lnSpc>
              <a:spcBef>
                <a:spcPts val="0"/>
              </a:spcBef>
              <a:spcAft>
                <a:spcPts val="0"/>
              </a:spcAft>
              <a:buSzPts val="1400"/>
              <a:buChar char="-"/>
            </a:pPr>
            <a:r>
              <a:rPr lang="en-US"/>
              <a:t>There were many different factors, but the household size was one that we had not really heard of being tested before</a:t>
            </a:r>
            <a:endParaRPr/>
          </a:p>
        </p:txBody>
      </p:sp>
      <p:sp>
        <p:nvSpPr>
          <p:cNvPr id="245" name="Google Shape;245;gbd1d59e7d7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Jasmine</a:t>
            </a:r>
            <a:endParaRPr/>
          </a:p>
          <a:p>
            <a:pPr marL="457200" lvl="0" indent="-317500" algn="l" rtl="0">
              <a:lnSpc>
                <a:spcPct val="100000"/>
              </a:lnSpc>
              <a:spcBef>
                <a:spcPts val="0"/>
              </a:spcBef>
              <a:spcAft>
                <a:spcPts val="0"/>
              </a:spcAft>
              <a:buSzPts val="1400"/>
              <a:buChar char="-"/>
            </a:pPr>
            <a:r>
              <a:rPr lang="en-US"/>
              <a:t>Cost of higher education continues to increase</a:t>
            </a:r>
            <a:endParaRPr/>
          </a:p>
          <a:p>
            <a:pPr marL="457200" lvl="0" indent="-317500" algn="l" rtl="0">
              <a:lnSpc>
                <a:spcPct val="100000"/>
              </a:lnSpc>
              <a:spcBef>
                <a:spcPts val="0"/>
              </a:spcBef>
              <a:spcAft>
                <a:spcPts val="0"/>
              </a:spcAft>
              <a:buSzPts val="1400"/>
              <a:buChar char="-"/>
            </a:pPr>
            <a:r>
              <a:rPr lang="en-US"/>
              <a:t>Wanted to see what some of the impacts are to being able to afford higher education</a:t>
            </a:r>
            <a:endParaRPr/>
          </a:p>
          <a:p>
            <a:pPr marL="457200" lvl="0" indent="-317500" algn="l" rtl="0">
              <a:lnSpc>
                <a:spcPct val="100000"/>
              </a:lnSpc>
              <a:spcBef>
                <a:spcPts val="0"/>
              </a:spcBef>
              <a:spcAft>
                <a:spcPts val="0"/>
              </a:spcAft>
              <a:buSzPts val="1400"/>
              <a:buChar char="-"/>
            </a:pPr>
            <a:r>
              <a:rPr lang="en-US"/>
              <a:t>There were many different factors, but the household size was one that we had not really heard of being tested before</a:t>
            </a: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Maxbooz</a:t>
            </a:r>
            <a:endParaRPr/>
          </a:p>
        </p:txBody>
      </p:sp>
      <p:sp>
        <p:nvSpPr>
          <p:cNvPr id="115" name="Google Shape;11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Nick -  as a group, we looked at many sources of data  (kaggle, census, google public data)</a:t>
            </a:r>
            <a:endParaRPr/>
          </a:p>
          <a:p>
            <a:pPr marL="457200" lvl="0" indent="-317500" algn="l" rtl="0">
              <a:lnSpc>
                <a:spcPct val="100000"/>
              </a:lnSpc>
              <a:spcBef>
                <a:spcPts val="0"/>
              </a:spcBef>
              <a:spcAft>
                <a:spcPts val="0"/>
              </a:spcAft>
              <a:buSzPts val="1400"/>
              <a:buChar char="-"/>
            </a:pPr>
            <a:r>
              <a:rPr lang="en-US"/>
              <a:t>#1 being able to extract reliable data. </a:t>
            </a:r>
            <a:endParaRPr/>
          </a:p>
          <a:p>
            <a:pPr marL="457200" lvl="0" indent="-317500" algn="l" rtl="0">
              <a:lnSpc>
                <a:spcPct val="100000"/>
              </a:lnSpc>
              <a:spcBef>
                <a:spcPts val="0"/>
              </a:spcBef>
              <a:spcAft>
                <a:spcPts val="0"/>
              </a:spcAft>
              <a:buSzPts val="1400"/>
              <a:buChar char="-"/>
            </a:pPr>
            <a:r>
              <a:rPr lang="en-US"/>
              <a:t> Census had many categories of higher education.  </a:t>
            </a:r>
            <a:endParaRPr/>
          </a:p>
          <a:p>
            <a:pPr marL="457200" lvl="0" indent="-317500" algn="l" rtl="0">
              <a:lnSpc>
                <a:spcPct val="100000"/>
              </a:lnSpc>
              <a:spcBef>
                <a:spcPts val="0"/>
              </a:spcBef>
              <a:spcAft>
                <a:spcPts val="0"/>
              </a:spcAft>
              <a:buSzPts val="1400"/>
              <a:buChar char="-"/>
            </a:pPr>
            <a:r>
              <a:rPr lang="en-US"/>
              <a:t>There was overlapping data such as getting your bach. means having 3+ college as well.  Our focus was more on higher education enrolled with a bachelor’s degree since the data would be more clear on who is going to college as a fixed variable. We grabbed from US census for both bachelor’s degree percentage per county of each state and average household size per county of each state. </a:t>
            </a:r>
            <a:endParaRPr/>
          </a:p>
          <a:p>
            <a:pPr marL="457200" lvl="0" indent="-317500" algn="l" rtl="0">
              <a:lnSpc>
                <a:spcPct val="100000"/>
              </a:lnSpc>
              <a:spcBef>
                <a:spcPts val="0"/>
              </a:spcBef>
              <a:spcAft>
                <a:spcPts val="0"/>
              </a:spcAft>
              <a:buSzPts val="1400"/>
              <a:buChar char="-"/>
            </a:pPr>
            <a:r>
              <a:rPr lang="en-US"/>
              <a:t>Since we are comparing states, we took the averages of bachelor’s degree attained percentage per state vs average household size of each state.  Then we compared. </a:t>
            </a:r>
            <a:endParaRPr/>
          </a:p>
          <a:p>
            <a:pPr marL="457200" lvl="0" indent="-317500" algn="l" rtl="0">
              <a:lnSpc>
                <a:spcPct val="100000"/>
              </a:lnSpc>
              <a:spcBef>
                <a:spcPts val="0"/>
              </a:spcBef>
              <a:spcAft>
                <a:spcPts val="0"/>
              </a:spcAft>
              <a:buSzPts val="1400"/>
              <a:buChar char="-"/>
            </a:pPr>
            <a:r>
              <a:rPr lang="en-US"/>
              <a:t>The challenges in finding this type of data is finding a good resource that had all parts of the country into one dataframe to pull from.  Another challenge was finding a clear size of household per state. This was an estimate from the US census since people move, have more kids, etc. Last challenge is the update of our census data (hard to find up-to-date data) which occurs every 10 years. </a:t>
            </a:r>
            <a:endParaRPr/>
          </a:p>
          <a:p>
            <a:pPr marL="0" lvl="0" indent="0" algn="l" rtl="0">
              <a:lnSpc>
                <a:spcPct val="100000"/>
              </a:lnSpc>
              <a:spcBef>
                <a:spcPts val="0"/>
              </a:spcBef>
              <a:spcAft>
                <a:spcPts val="0"/>
              </a:spcAft>
              <a:buSzPts val="1400"/>
              <a:buNone/>
            </a:pPr>
            <a:r>
              <a:rPr lang="en-US"/>
              <a:t>        </a:t>
            </a:r>
            <a:endParaRPr/>
          </a:p>
        </p:txBody>
      </p:sp>
      <p:sp>
        <p:nvSpPr>
          <p:cNvPr id="139" name="Google Shape;13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Nick:  Our csv file that we pulled from Census site is a sample that helped to shape our hypothesis. It has data for all states but not necessarily every county.  Our data set also included D.C.   Another limitation was the population in each state. Since all states aren’t the same in population, you may see avg in smaller states vary more (with family size and bach education %) compared to the United States avg. </a:t>
            </a:r>
            <a:endParaRPr/>
          </a:p>
        </p:txBody>
      </p:sp>
      <p:sp>
        <p:nvSpPr>
          <p:cNvPr id="157" name="Google Shape;15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Maxbooz</a:t>
            </a:r>
            <a:endParaRPr/>
          </a:p>
        </p:txBody>
      </p:sp>
      <p:sp>
        <p:nvSpPr>
          <p:cNvPr id="166" name="Google Shape;16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Maxbooz</a:t>
            </a:r>
            <a:endParaRPr/>
          </a:p>
        </p:txBody>
      </p:sp>
      <p:sp>
        <p:nvSpPr>
          <p:cNvPr id="186" name="Google Shape;186;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Alice</a:t>
            </a:r>
            <a:endParaRPr/>
          </a:p>
          <a:p>
            <a:pPr marL="0" lvl="0" indent="0" algn="l" rtl="0">
              <a:lnSpc>
                <a:spcPct val="100000"/>
              </a:lnSpc>
              <a:spcBef>
                <a:spcPts val="0"/>
              </a:spcBef>
              <a:spcAft>
                <a:spcPts val="0"/>
              </a:spcAft>
              <a:buSzPts val="1400"/>
              <a:buNone/>
            </a:pPr>
            <a:r>
              <a:rPr lang="en-US"/>
              <a:t>the r-value we expected for the null hypothesis (r&gt;=0) and the alternative hypothesis(r&lt;0)</a:t>
            </a:r>
            <a:endParaRPr/>
          </a:p>
        </p:txBody>
      </p:sp>
      <p:sp>
        <p:nvSpPr>
          <p:cNvPr id="205" name="Google Shape;20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Alice</a:t>
            </a:r>
            <a:endParaRPr/>
          </a:p>
        </p:txBody>
      </p:sp>
      <p:sp>
        <p:nvSpPr>
          <p:cNvPr id="215" name="Google Shape;21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rot="2700000">
            <a:off x="82782" y="-1386168"/>
            <a:ext cx="2424873" cy="3611191"/>
          </a:xfrm>
          <a:custGeom>
            <a:avLst/>
            <a:gdLst/>
            <a:ahLst/>
            <a:cxnLst/>
            <a:rect l="l" t="t" r="r" b="b"/>
            <a:pathLst>
              <a:path w="2424873" h="3611191" extrusionOk="0">
                <a:moveTo>
                  <a:pt x="0" y="2424874"/>
                </a:moveTo>
                <a:lnTo>
                  <a:pt x="2424873" y="0"/>
                </a:lnTo>
                <a:lnTo>
                  <a:pt x="2424873" y="3611191"/>
                </a:lnTo>
                <a:lnTo>
                  <a:pt x="1186317" y="3611191"/>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0" name="Google Shape;90;p1"/>
          <p:cNvSpPr/>
          <p:nvPr/>
        </p:nvSpPr>
        <p:spPr>
          <a:xfrm rot="2700000">
            <a:off x="1571000" y="-338582"/>
            <a:ext cx="1635955" cy="1635955"/>
          </a:xfrm>
          <a:custGeom>
            <a:avLst/>
            <a:gdLst/>
            <a:ahLst/>
            <a:cxnLst/>
            <a:rect l="l" t="t" r="r" b="b"/>
            <a:pathLst>
              <a:path w="1635955" h="1635955" extrusionOk="0">
                <a:moveTo>
                  <a:pt x="0" y="957987"/>
                </a:moveTo>
                <a:lnTo>
                  <a:pt x="957987" y="0"/>
                </a:lnTo>
                <a:lnTo>
                  <a:pt x="1635955" y="0"/>
                </a:lnTo>
                <a:lnTo>
                  <a:pt x="1635955" y="1635955"/>
                </a:lnTo>
                <a:lnTo>
                  <a:pt x="0" y="1635955"/>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rot="2700000">
            <a:off x="9627985" y="-6588"/>
            <a:ext cx="4059393" cy="2548110"/>
          </a:xfrm>
          <a:custGeom>
            <a:avLst/>
            <a:gdLst/>
            <a:ahLst/>
            <a:cxnLst/>
            <a:rect l="l" t="t" r="r" b="b"/>
            <a:pathLst>
              <a:path w="4059393" h="2548110" extrusionOk="0">
                <a:moveTo>
                  <a:pt x="0" y="1511282"/>
                </a:moveTo>
                <a:lnTo>
                  <a:pt x="1511282" y="0"/>
                </a:lnTo>
                <a:lnTo>
                  <a:pt x="4059393" y="2548110"/>
                </a:lnTo>
                <a:lnTo>
                  <a:pt x="0" y="2548110"/>
                </a:lnTo>
                <a:close/>
              </a:path>
            </a:pathLst>
          </a:custGeom>
          <a:solidFill>
            <a:schemeClr val="accent1">
              <a:alpha val="2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Google Shape;92;p1"/>
          <p:cNvSpPr/>
          <p:nvPr/>
        </p:nvSpPr>
        <p:spPr>
          <a:xfrm rot="2700000">
            <a:off x="10262924" y="1465780"/>
            <a:ext cx="1185708" cy="1185708"/>
          </a:xfrm>
          <a:prstGeom prst="rect">
            <a:avLst/>
          </a:prstGeom>
          <a:solidFill>
            <a:schemeClr val="accent1">
              <a:alpha val="2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 name="Google Shape;93;p1"/>
          <p:cNvSpPr/>
          <p:nvPr/>
        </p:nvSpPr>
        <p:spPr>
          <a:xfrm rot="2700000">
            <a:off x="-29557" y="5198743"/>
            <a:ext cx="2444907" cy="2366116"/>
          </a:xfrm>
          <a:custGeom>
            <a:avLst/>
            <a:gdLst/>
            <a:ahLst/>
            <a:cxnLst/>
            <a:rect l="l" t="t" r="r" b="b"/>
            <a:pathLst>
              <a:path w="2203753" h="2132734" extrusionOk="0">
                <a:moveTo>
                  <a:pt x="0" y="0"/>
                </a:moveTo>
                <a:lnTo>
                  <a:pt x="2203753" y="0"/>
                </a:lnTo>
                <a:lnTo>
                  <a:pt x="2203753" y="576461"/>
                </a:lnTo>
                <a:lnTo>
                  <a:pt x="647480" y="2132734"/>
                </a:lnTo>
                <a:lnTo>
                  <a:pt x="0" y="1485255"/>
                </a:lnTo>
                <a:close/>
              </a:path>
            </a:pathLst>
          </a:custGeom>
          <a:solidFill>
            <a:schemeClr val="accent1">
              <a:alpha val="2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4" name="Google Shape;94;p1"/>
          <p:cNvSpPr/>
          <p:nvPr/>
        </p:nvSpPr>
        <p:spPr>
          <a:xfrm rot="2700000">
            <a:off x="1769787" y="5439893"/>
            <a:ext cx="928467" cy="928467"/>
          </a:xfrm>
          <a:prstGeom prst="rect">
            <a:avLst/>
          </a:prstGeom>
          <a:solidFill>
            <a:schemeClr val="accent1">
              <a:alpha val="2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5" name="Google Shape;95;p1"/>
          <p:cNvSpPr/>
          <p:nvPr/>
        </p:nvSpPr>
        <p:spPr>
          <a:xfrm rot="2700000">
            <a:off x="3401311" y="734311"/>
            <a:ext cx="5389379" cy="5389379"/>
          </a:xfrm>
          <a:custGeom>
            <a:avLst/>
            <a:gdLst/>
            <a:ahLst/>
            <a:cxnLst/>
            <a:rect l="l" t="t" r="r" b="b"/>
            <a:pathLst>
              <a:path w="5389379" h="5389379" extrusionOk="0">
                <a:moveTo>
                  <a:pt x="0" y="540040"/>
                </a:moveTo>
                <a:lnTo>
                  <a:pt x="540040" y="0"/>
                </a:lnTo>
                <a:lnTo>
                  <a:pt x="5389379" y="0"/>
                </a:lnTo>
                <a:lnTo>
                  <a:pt x="5389379" y="4838655"/>
                </a:lnTo>
                <a:lnTo>
                  <a:pt x="4838655" y="5389379"/>
                </a:lnTo>
                <a:lnTo>
                  <a:pt x="0" y="5389379"/>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6" name="Google Shape;96;p1"/>
          <p:cNvSpPr/>
          <p:nvPr/>
        </p:nvSpPr>
        <p:spPr>
          <a:xfrm rot="2700000">
            <a:off x="2700283" y="33283"/>
            <a:ext cx="6791435" cy="6791435"/>
          </a:xfrm>
          <a:custGeom>
            <a:avLst/>
            <a:gdLst/>
            <a:ahLst/>
            <a:cxnLst/>
            <a:rect l="l" t="t" r="r" b="b"/>
            <a:pathLst>
              <a:path w="6791435" h="6791435" extrusionOk="0">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 name="Google Shape;97;p1"/>
          <p:cNvSpPr txBox="1">
            <a:spLocks noGrp="1"/>
          </p:cNvSpPr>
          <p:nvPr>
            <p:ph type="subTitle" idx="1"/>
          </p:nvPr>
        </p:nvSpPr>
        <p:spPr>
          <a:xfrm>
            <a:off x="4439633" y="4518923"/>
            <a:ext cx="3312734" cy="114185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080808"/>
              </a:buClr>
              <a:buSzPts val="1600"/>
              <a:buNone/>
            </a:pPr>
            <a:r>
              <a:rPr lang="en-US" sz="1600" b="1">
                <a:solidFill>
                  <a:srgbClr val="080808"/>
                </a:solidFill>
                <a:latin typeface="Century"/>
                <a:ea typeface="Century"/>
                <a:cs typeface="Century"/>
                <a:sym typeface="Century"/>
              </a:rPr>
              <a:t>Team Dingo Members:</a:t>
            </a:r>
            <a:endParaRPr/>
          </a:p>
          <a:p>
            <a:pPr marL="0" lvl="0" indent="0" algn="ctr" rtl="0">
              <a:lnSpc>
                <a:spcPct val="90000"/>
              </a:lnSpc>
              <a:spcBef>
                <a:spcPts val="1000"/>
              </a:spcBef>
              <a:spcAft>
                <a:spcPts val="0"/>
              </a:spcAft>
              <a:buClr>
                <a:srgbClr val="080808"/>
              </a:buClr>
              <a:buSzPts val="1600"/>
              <a:buNone/>
            </a:pPr>
            <a:r>
              <a:rPr lang="en-US" sz="1600" b="1">
                <a:solidFill>
                  <a:srgbClr val="080808"/>
                </a:solidFill>
                <a:latin typeface="Century"/>
                <a:ea typeface="Century"/>
                <a:cs typeface="Century"/>
                <a:sym typeface="Century"/>
              </a:rPr>
              <a:t>Nick Adzema, Alice Arnold, Jasmine Bates, Maxbooz Homidas</a:t>
            </a:r>
            <a:endParaRPr/>
          </a:p>
          <a:p>
            <a:pPr marL="0" lvl="0" indent="0" algn="ctr" rtl="0">
              <a:lnSpc>
                <a:spcPct val="90000"/>
              </a:lnSpc>
              <a:spcBef>
                <a:spcPts val="1000"/>
              </a:spcBef>
              <a:spcAft>
                <a:spcPts val="0"/>
              </a:spcAft>
              <a:buClr>
                <a:schemeClr val="dk1"/>
              </a:buClr>
              <a:buSzPts val="1600"/>
              <a:buNone/>
            </a:pPr>
            <a:endParaRPr sz="1600">
              <a:solidFill>
                <a:srgbClr val="080808"/>
              </a:solidFill>
            </a:endParaRPr>
          </a:p>
        </p:txBody>
      </p:sp>
      <p:sp>
        <p:nvSpPr>
          <p:cNvPr id="98" name="Google Shape;98;p1"/>
          <p:cNvSpPr txBox="1">
            <a:spLocks noGrp="1"/>
          </p:cNvSpPr>
          <p:nvPr>
            <p:ph type="ctrTitle"/>
          </p:nvPr>
        </p:nvSpPr>
        <p:spPr>
          <a:xfrm>
            <a:off x="3204642" y="2353641"/>
            <a:ext cx="5782716" cy="215071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80808"/>
              </a:buClr>
              <a:buSzPts val="3600"/>
              <a:buFont typeface="Century"/>
              <a:buNone/>
            </a:pPr>
            <a:r>
              <a:rPr lang="en-US" sz="3600" b="1">
                <a:solidFill>
                  <a:srgbClr val="080808"/>
                </a:solidFill>
                <a:latin typeface="Century"/>
                <a:ea typeface="Century"/>
                <a:cs typeface="Century"/>
                <a:sym typeface="Century"/>
              </a:rPr>
              <a:t>Does the size of a household impact ability to obtain higher education</a:t>
            </a:r>
            <a:endParaRPr/>
          </a:p>
        </p:txBody>
      </p:sp>
      <p:sp>
        <p:nvSpPr>
          <p:cNvPr id="99" name="Google Shape;99;p1"/>
          <p:cNvSpPr/>
          <p:nvPr/>
        </p:nvSpPr>
        <p:spPr>
          <a:xfrm rot="2700000">
            <a:off x="9629823" y="5457591"/>
            <a:ext cx="2231794" cy="2568811"/>
          </a:xfrm>
          <a:custGeom>
            <a:avLst/>
            <a:gdLst/>
            <a:ahLst/>
            <a:cxnLst/>
            <a:rect l="l" t="t" r="r" b="b"/>
            <a:pathLst>
              <a:path w="2940086" h="3384061" extrusionOk="0">
                <a:moveTo>
                  <a:pt x="0" y="0"/>
                </a:moveTo>
                <a:lnTo>
                  <a:pt x="2496112" y="0"/>
                </a:lnTo>
                <a:lnTo>
                  <a:pt x="2940086" y="443975"/>
                </a:lnTo>
                <a:lnTo>
                  <a:pt x="0" y="3384061"/>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1"/>
          <p:cNvSpPr/>
          <p:nvPr/>
        </p:nvSpPr>
        <p:spPr>
          <a:xfrm rot="2700000">
            <a:off x="9720059" y="5243545"/>
            <a:ext cx="959985" cy="959985"/>
          </a:xfrm>
          <a:prstGeom prst="rect">
            <a:avLst/>
          </a:pr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8" name="Google Shape;228;p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9" name="Google Shape;229;p9"/>
          <p:cNvSpPr txBox="1">
            <a:spLocks noGrp="1"/>
          </p:cNvSpPr>
          <p:nvPr>
            <p:ph type="title"/>
          </p:nvPr>
        </p:nvSpPr>
        <p:spPr>
          <a:xfrm>
            <a:off x="643467" y="1698171"/>
            <a:ext cx="3962061" cy="451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a:t>What’s Next: </a:t>
            </a:r>
            <a:br>
              <a:rPr lang="en-US" sz="3600"/>
            </a:br>
            <a:r>
              <a:rPr lang="en-US" sz="3600"/>
              <a:t>How can we expand testing in the future</a:t>
            </a:r>
            <a:endParaRPr/>
          </a:p>
        </p:txBody>
      </p:sp>
      <p:sp>
        <p:nvSpPr>
          <p:cNvPr id="230" name="Google Shape;230;p9"/>
          <p:cNvSpPr/>
          <p:nvPr/>
        </p:nvSpPr>
        <p:spPr>
          <a:xfrm rot="2700000">
            <a:off x="415435" y="655140"/>
            <a:ext cx="687472" cy="687472"/>
          </a:xfrm>
          <a:prstGeom prst="rect">
            <a:avLst/>
          </a:prstGeom>
          <a:solidFill>
            <a:schemeClr val="accent4">
              <a:alpha val="2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1" name="Google Shape;231;p9"/>
          <p:cNvSpPr/>
          <p:nvPr/>
        </p:nvSpPr>
        <p:spPr>
          <a:xfrm rot="10800000">
            <a:off x="0"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2" name="Google Shape;232;p9"/>
          <p:cNvSpPr/>
          <p:nvPr/>
        </p:nvSpPr>
        <p:spPr>
          <a:xfrm rot="2700000">
            <a:off x="10739327"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 name="Google Shape;233;p9"/>
          <p:cNvSpPr/>
          <p:nvPr/>
        </p:nvSpPr>
        <p:spPr>
          <a:xfrm rot="2700000">
            <a:off x="10653800" y="422146"/>
            <a:ext cx="645368" cy="645368"/>
          </a:xfrm>
          <a:prstGeom prst="rect">
            <a:avLst/>
          </a:prstGeom>
          <a:solidFill>
            <a:schemeClr val="accent1">
              <a:alpha val="2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4" name="Google Shape;234;p9"/>
          <p:cNvSpPr/>
          <p:nvPr/>
        </p:nvSpPr>
        <p:spPr>
          <a:xfrm>
            <a:off x="8115423" y="6115501"/>
            <a:ext cx="1494513" cy="742499"/>
          </a:xfrm>
          <a:prstGeom prst="triangle">
            <a:avLst>
              <a:gd name="adj" fmla="val 50000"/>
            </a:avLst>
          </a:prstGeom>
          <a:solidFill>
            <a:schemeClr val="accent1">
              <a:alpha val="2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 name="Google Shape;235;p9"/>
          <p:cNvSpPr/>
          <p:nvPr/>
        </p:nvSpPr>
        <p:spPr>
          <a:xfrm>
            <a:off x="9167297" y="6453143"/>
            <a:ext cx="814903" cy="404857"/>
          </a:xfrm>
          <a:prstGeom prst="triangle">
            <a:avLst>
              <a:gd name="adj" fmla="val 50000"/>
            </a:avLst>
          </a:prstGeom>
          <a:solidFill>
            <a:schemeClr val="accent1">
              <a:alpha val="2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36" name="Google Shape;236;p9"/>
          <p:cNvGrpSpPr/>
          <p:nvPr/>
        </p:nvGrpSpPr>
        <p:grpSpPr>
          <a:xfrm>
            <a:off x="5070475" y="1705044"/>
            <a:ext cx="6478587" cy="4503600"/>
            <a:chOff x="0" y="6419"/>
            <a:chExt cx="6478587" cy="4503600"/>
          </a:xfrm>
        </p:grpSpPr>
        <p:sp>
          <p:nvSpPr>
            <p:cNvPr id="237" name="Google Shape;237;p9"/>
            <p:cNvSpPr/>
            <p:nvPr/>
          </p:nvSpPr>
          <p:spPr>
            <a:xfrm>
              <a:off x="0" y="6419"/>
              <a:ext cx="6478587" cy="1432080"/>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9"/>
            <p:cNvSpPr txBox="1"/>
            <p:nvPr/>
          </p:nvSpPr>
          <p:spPr>
            <a:xfrm>
              <a:off x="69908" y="76327"/>
              <a:ext cx="6338771" cy="1292264"/>
            </a:xfrm>
            <a:prstGeom prst="rect">
              <a:avLst/>
            </a:prstGeom>
            <a:noFill/>
            <a:ln>
              <a:noFill/>
            </a:ln>
          </p:spPr>
          <p:txBody>
            <a:bodyPr spcFirstLastPara="1" wrap="square" lIns="137150" tIns="137150" rIns="137150" bIns="137150" anchor="ctr" anchorCtr="0">
              <a:noAutofit/>
            </a:bodyPr>
            <a:lstStyle/>
            <a:p>
              <a:pPr marL="0" marR="0" lvl="0" indent="0" algn="l" rtl="0">
                <a:lnSpc>
                  <a:spcPct val="90000"/>
                </a:lnSpc>
                <a:spcBef>
                  <a:spcPts val="0"/>
                </a:spcBef>
                <a:spcAft>
                  <a:spcPts val="0"/>
                </a:spcAft>
                <a:buClr>
                  <a:schemeClr val="lt1"/>
                </a:buClr>
                <a:buSzPts val="3600"/>
                <a:buFont typeface="Calibri"/>
                <a:buNone/>
              </a:pPr>
              <a:r>
                <a:rPr lang="en-US" sz="3600" b="0" i="0" u="none" strike="noStrike" cap="none">
                  <a:solidFill>
                    <a:schemeClr val="lt1"/>
                  </a:solidFill>
                  <a:latin typeface="Calibri"/>
                  <a:ea typeface="Calibri"/>
                  <a:cs typeface="Calibri"/>
                  <a:sym typeface="Calibri"/>
                </a:rPr>
                <a:t>Include all counties </a:t>
              </a:r>
              <a:endParaRPr sz="1400" b="0" i="0" u="none" strike="noStrike" cap="none">
                <a:solidFill>
                  <a:srgbClr val="000000"/>
                </a:solidFill>
                <a:latin typeface="Arial"/>
                <a:ea typeface="Arial"/>
                <a:cs typeface="Arial"/>
                <a:sym typeface="Arial"/>
              </a:endParaRPr>
            </a:p>
          </p:txBody>
        </p:sp>
        <p:sp>
          <p:nvSpPr>
            <p:cNvPr id="239" name="Google Shape;239;p9"/>
            <p:cNvSpPr/>
            <p:nvPr/>
          </p:nvSpPr>
          <p:spPr>
            <a:xfrm>
              <a:off x="0" y="1542179"/>
              <a:ext cx="6478587" cy="1432080"/>
            </a:xfrm>
            <a:prstGeom prst="roundRect">
              <a:avLst>
                <a:gd name="adj" fmla="val 16667"/>
              </a:avLst>
            </a:prstGeom>
            <a:solidFill>
              <a:srgbClr val="4CC38C"/>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9"/>
            <p:cNvSpPr txBox="1"/>
            <p:nvPr/>
          </p:nvSpPr>
          <p:spPr>
            <a:xfrm>
              <a:off x="69908" y="1612087"/>
              <a:ext cx="6338771" cy="1292264"/>
            </a:xfrm>
            <a:prstGeom prst="rect">
              <a:avLst/>
            </a:prstGeom>
            <a:noFill/>
            <a:ln>
              <a:noFill/>
            </a:ln>
          </p:spPr>
          <p:txBody>
            <a:bodyPr spcFirstLastPara="1" wrap="square" lIns="137150" tIns="137150" rIns="137150" bIns="137150" anchor="ctr" anchorCtr="0">
              <a:noAutofit/>
            </a:bodyPr>
            <a:lstStyle/>
            <a:p>
              <a:pPr marL="0" marR="0" lvl="0" indent="0" algn="l" rtl="0">
                <a:lnSpc>
                  <a:spcPct val="90000"/>
                </a:lnSpc>
                <a:spcBef>
                  <a:spcPts val="0"/>
                </a:spcBef>
                <a:spcAft>
                  <a:spcPts val="0"/>
                </a:spcAft>
                <a:buClr>
                  <a:schemeClr val="lt1"/>
                </a:buClr>
                <a:buSzPts val="3600"/>
                <a:buFont typeface="Calibri"/>
                <a:buNone/>
              </a:pPr>
              <a:r>
                <a:rPr lang="en-US" sz="3600" b="0" i="0" u="none" strike="noStrike" cap="none">
                  <a:solidFill>
                    <a:schemeClr val="lt1"/>
                  </a:solidFill>
                  <a:latin typeface="Calibri"/>
                  <a:ea typeface="Calibri"/>
                  <a:cs typeface="Calibri"/>
                  <a:sym typeface="Calibri"/>
                </a:rPr>
                <a:t>Other parameters: state median income</a:t>
              </a:r>
              <a:endParaRPr sz="1400" b="0" i="0" u="none" strike="noStrike" cap="none">
                <a:solidFill>
                  <a:srgbClr val="000000"/>
                </a:solidFill>
                <a:latin typeface="Arial"/>
                <a:ea typeface="Arial"/>
                <a:cs typeface="Arial"/>
                <a:sym typeface="Arial"/>
              </a:endParaRPr>
            </a:p>
          </p:txBody>
        </p:sp>
        <p:sp>
          <p:nvSpPr>
            <p:cNvPr id="241" name="Google Shape;241;p9"/>
            <p:cNvSpPr/>
            <p:nvPr/>
          </p:nvSpPr>
          <p:spPr>
            <a:xfrm>
              <a:off x="0" y="3077939"/>
              <a:ext cx="6478587" cy="1432080"/>
            </a:xfrm>
            <a:prstGeom prst="roundRect">
              <a:avLst>
                <a:gd name="adj" fmla="val 16667"/>
              </a:avLst>
            </a:prstGeom>
            <a:solidFill>
              <a:srgbClr val="6FAB4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9"/>
            <p:cNvSpPr txBox="1"/>
            <p:nvPr/>
          </p:nvSpPr>
          <p:spPr>
            <a:xfrm>
              <a:off x="69908" y="3147847"/>
              <a:ext cx="6338771" cy="1292264"/>
            </a:xfrm>
            <a:prstGeom prst="rect">
              <a:avLst/>
            </a:prstGeom>
            <a:noFill/>
            <a:ln>
              <a:noFill/>
            </a:ln>
          </p:spPr>
          <p:txBody>
            <a:bodyPr spcFirstLastPara="1" wrap="square" lIns="137150" tIns="137150" rIns="137150" bIns="137150" anchor="ctr" anchorCtr="0">
              <a:noAutofit/>
            </a:bodyPr>
            <a:lstStyle/>
            <a:p>
              <a:pPr marL="0" marR="0" lvl="0" indent="0" algn="l" rtl="0">
                <a:lnSpc>
                  <a:spcPct val="90000"/>
                </a:lnSpc>
                <a:spcBef>
                  <a:spcPts val="0"/>
                </a:spcBef>
                <a:spcAft>
                  <a:spcPts val="0"/>
                </a:spcAft>
                <a:buClr>
                  <a:schemeClr val="lt1"/>
                </a:buClr>
                <a:buSzPts val="3600"/>
                <a:buFont typeface="Calibri"/>
                <a:buNone/>
              </a:pPr>
              <a:r>
                <a:rPr lang="en-US" sz="3600" b="0" i="0" u="none" strike="noStrike" cap="none">
                  <a:solidFill>
                    <a:schemeClr val="lt1"/>
                  </a:solidFill>
                  <a:latin typeface="Calibri"/>
                  <a:ea typeface="Calibri"/>
                  <a:cs typeface="Calibri"/>
                  <a:sym typeface="Calibri"/>
                </a:rPr>
                <a:t>Geomap the data </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6"/>
        <p:cNvGrpSpPr/>
        <p:nvPr/>
      </p:nvGrpSpPr>
      <p:grpSpPr>
        <a:xfrm>
          <a:off x="0" y="0"/>
          <a:ext cx="0" cy="0"/>
          <a:chOff x="0" y="0"/>
          <a:chExt cx="0" cy="0"/>
        </a:xfrm>
      </p:grpSpPr>
      <p:sp>
        <p:nvSpPr>
          <p:cNvPr id="247" name="Google Shape;247;gbd1d59e7d7_1_1"/>
          <p:cNvSpPr/>
          <p:nvPr/>
        </p:nvSpPr>
        <p:spPr>
          <a:xfrm>
            <a:off x="0" y="-1"/>
            <a:ext cx="12191700" cy="6852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8" name="Google Shape;248;gbd1d59e7d7_1_1"/>
          <p:cNvSpPr/>
          <p:nvPr/>
        </p:nvSpPr>
        <p:spPr>
          <a:xfrm>
            <a:off x="305"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9" name="Google Shape;249;gbd1d59e7d7_1_1"/>
          <p:cNvSpPr txBox="1">
            <a:spLocks noGrp="1"/>
          </p:cNvSpPr>
          <p:nvPr>
            <p:ph type="title"/>
          </p:nvPr>
        </p:nvSpPr>
        <p:spPr>
          <a:xfrm>
            <a:off x="6574575" y="2247573"/>
            <a:ext cx="5277000" cy="176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400"/>
              <a:buFont typeface="Calibri"/>
              <a:buNone/>
            </a:pPr>
            <a:r>
              <a:rPr lang="en-US" sz="11600" b="1">
                <a:solidFill>
                  <a:schemeClr val="dk2"/>
                </a:solidFill>
              </a:rPr>
              <a:t>Q &amp; A</a:t>
            </a:r>
            <a:endParaRPr sz="11600" b="1">
              <a:solidFill>
                <a:schemeClr val="dk2"/>
              </a:solidFill>
            </a:endParaRPr>
          </a:p>
        </p:txBody>
      </p:sp>
      <p:pic>
        <p:nvPicPr>
          <p:cNvPr id="250" name="Google Shape;250;gbd1d59e7d7_1_1" descr="Question mark"/>
          <p:cNvPicPr preferRelativeResize="0"/>
          <p:nvPr/>
        </p:nvPicPr>
        <p:blipFill rotWithShape="1">
          <a:blip r:embed="rId3">
            <a:alphaModFix/>
          </a:blip>
          <a:srcRect/>
          <a:stretch/>
        </p:blipFill>
        <p:spPr>
          <a:xfrm>
            <a:off x="340470" y="1815320"/>
            <a:ext cx="4141760" cy="4137064"/>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grpSp>
        <p:nvGrpSpPr>
          <p:cNvPr id="251" name="Google Shape;251;gbd1d59e7d7_1_1"/>
          <p:cNvGrpSpPr/>
          <p:nvPr/>
        </p:nvGrpSpPr>
        <p:grpSpPr>
          <a:xfrm>
            <a:off x="-9754" y="-5977"/>
            <a:ext cx="6244176" cy="6863979"/>
            <a:chOff x="-5196" y="-5977"/>
            <a:chExt cx="6244176" cy="6863979"/>
          </a:xfrm>
        </p:grpSpPr>
        <p:sp>
          <p:nvSpPr>
            <p:cNvPr id="252" name="Google Shape;252;gbd1d59e7d7_1_1"/>
            <p:cNvSpPr/>
            <p:nvPr/>
          </p:nvSpPr>
          <p:spPr>
            <a:xfrm flipH="1">
              <a:off x="305" y="34854"/>
              <a:ext cx="6028697" cy="6817170"/>
            </a:xfrm>
            <a:custGeom>
              <a:avLst/>
              <a:gdLst/>
              <a:ahLst/>
              <a:cxnLst/>
              <a:rect l="l" t="t" r="r" b="b"/>
              <a:pathLst>
                <a:path w="6028697" h="6817170" extrusionOk="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14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3" name="Google Shape;253;gbd1d59e7d7_1_1"/>
            <p:cNvSpPr/>
            <p:nvPr/>
          </p:nvSpPr>
          <p:spPr>
            <a:xfrm flipH="1">
              <a:off x="-5196" y="1"/>
              <a:ext cx="6170617"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14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4" name="Google Shape;254;gbd1d59e7d7_1_1"/>
            <p:cNvSpPr/>
            <p:nvPr/>
          </p:nvSpPr>
          <p:spPr>
            <a:xfrm flipH="1">
              <a:off x="5717" y="-5977"/>
              <a:ext cx="6233263"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14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Google Shape;105;p2"/>
          <p:cNvSpPr/>
          <p:nvPr/>
        </p:nvSpPr>
        <p:spPr>
          <a:xfrm>
            <a:off x="0" y="-1"/>
            <a:ext cx="12191696" cy="6852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6" name="Google Shape;106;p2"/>
          <p:cNvSpPr/>
          <p:nvPr/>
        </p:nvSpPr>
        <p:spPr>
          <a:xfrm>
            <a:off x="305" y="0"/>
            <a:ext cx="1219169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7" name="Google Shape;107;p2"/>
          <p:cNvSpPr txBox="1">
            <a:spLocks noGrp="1"/>
          </p:cNvSpPr>
          <p:nvPr>
            <p:ph type="title"/>
          </p:nvPr>
        </p:nvSpPr>
        <p:spPr>
          <a:xfrm>
            <a:off x="6574586" y="933062"/>
            <a:ext cx="5276943" cy="270978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5400"/>
              <a:buFont typeface="Calibri"/>
              <a:buNone/>
            </a:pPr>
            <a:r>
              <a:rPr lang="en-US" sz="5400">
                <a:solidFill>
                  <a:schemeClr val="dk2"/>
                </a:solidFill>
              </a:rPr>
              <a:t>How did we arrive at this topic?</a:t>
            </a:r>
            <a:endParaRPr sz="5400">
              <a:solidFill>
                <a:schemeClr val="dk2"/>
              </a:solidFill>
              <a:latin typeface="Calibri"/>
              <a:ea typeface="Calibri"/>
              <a:cs typeface="Calibri"/>
              <a:sym typeface="Calibri"/>
            </a:endParaRPr>
          </a:p>
        </p:txBody>
      </p:sp>
      <p:pic>
        <p:nvPicPr>
          <p:cNvPr id="108" name="Google Shape;108;p2" descr="Question mark"/>
          <p:cNvPicPr preferRelativeResize="0"/>
          <p:nvPr/>
        </p:nvPicPr>
        <p:blipFill rotWithShape="1">
          <a:blip r:embed="rId3">
            <a:alphaModFix/>
          </a:blip>
          <a:srcRect/>
          <a:stretch/>
        </p:blipFill>
        <p:spPr>
          <a:xfrm>
            <a:off x="340470" y="1815320"/>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grpSp>
        <p:nvGrpSpPr>
          <p:cNvPr id="109" name="Google Shape;109;p2"/>
          <p:cNvGrpSpPr/>
          <p:nvPr/>
        </p:nvGrpSpPr>
        <p:grpSpPr>
          <a:xfrm>
            <a:off x="-4253" y="-5977"/>
            <a:ext cx="6238675" cy="6863979"/>
            <a:chOff x="305" y="-5977"/>
            <a:chExt cx="6238675" cy="6863979"/>
          </a:xfrm>
        </p:grpSpPr>
        <p:sp>
          <p:nvSpPr>
            <p:cNvPr id="110" name="Google Shape;110;p2"/>
            <p:cNvSpPr/>
            <p:nvPr/>
          </p:nvSpPr>
          <p:spPr>
            <a:xfrm flipH="1">
              <a:off x="305" y="34854"/>
              <a:ext cx="6028697" cy="6817170"/>
            </a:xfrm>
            <a:custGeom>
              <a:avLst/>
              <a:gdLst/>
              <a:ahLst/>
              <a:cxnLst/>
              <a:rect l="l" t="t" r="r" b="b"/>
              <a:pathLst>
                <a:path w="6028697" h="6817170" extrusionOk="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
            <p:cNvSpPr/>
            <p:nvPr/>
          </p:nvSpPr>
          <p:spPr>
            <a:xfrm flipH="1">
              <a:off x="305" y="1"/>
              <a:ext cx="6165116"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2" name="Google Shape;112;p2"/>
            <p:cNvSpPr/>
            <p:nvPr/>
          </p:nvSpPr>
          <p:spPr>
            <a:xfrm flipH="1">
              <a:off x="305" y="-5977"/>
              <a:ext cx="6238675"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Google Shape;117;p5"/>
          <p:cNvSpPr/>
          <p:nvPr/>
        </p:nvSpPr>
        <p:spPr>
          <a:xfrm rot="10800000" flipH="1">
            <a:off x="-1" y="-1"/>
            <a:ext cx="4403709" cy="6858001"/>
          </a:xfrm>
          <a:custGeom>
            <a:avLst/>
            <a:gdLst/>
            <a:ahLst/>
            <a:cxnLst/>
            <a:rect l="l" t="t" r="r" b="b"/>
            <a:pathLst>
              <a:path w="4403709" h="6858001" extrusionOk="0">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118" name="Google Shape;118;p5"/>
          <p:cNvGrpSpPr/>
          <p:nvPr/>
        </p:nvGrpSpPr>
        <p:grpSpPr>
          <a:xfrm>
            <a:off x="3315292" y="0"/>
            <a:ext cx="2436813" cy="6858001"/>
            <a:chOff x="1320800" y="0"/>
            <a:chExt cx="2436813" cy="6858001"/>
          </a:xfrm>
        </p:grpSpPr>
        <p:sp>
          <p:nvSpPr>
            <p:cNvPr id="119" name="Google Shape;119;p5"/>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120" name="Google Shape;120;p5"/>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121" name="Google Shape;121;p5"/>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22" name="Google Shape;122;p5"/>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1F3864"/>
            </a:solidFill>
            <a:ln>
              <a:noFill/>
            </a:ln>
          </p:spPr>
        </p:sp>
        <p:sp>
          <p:nvSpPr>
            <p:cNvPr id="123" name="Google Shape;123;p5"/>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2F5496"/>
            </a:solidFill>
            <a:ln>
              <a:noFill/>
            </a:ln>
          </p:spPr>
        </p:sp>
        <p:sp>
          <p:nvSpPr>
            <p:cNvPr id="124" name="Google Shape;124;p5"/>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25" name="Google Shape;125;p5"/>
          <p:cNvSpPr txBox="1">
            <a:spLocks noGrp="1"/>
          </p:cNvSpPr>
          <p:nvPr>
            <p:ph type="title"/>
          </p:nvPr>
        </p:nvSpPr>
        <p:spPr>
          <a:xfrm>
            <a:off x="535020" y="685800"/>
            <a:ext cx="2780271" cy="5105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Hypothesis</a:t>
            </a:r>
            <a:endParaRPr/>
          </a:p>
        </p:txBody>
      </p:sp>
      <p:grpSp>
        <p:nvGrpSpPr>
          <p:cNvPr id="126" name="Google Shape;126;p5"/>
          <p:cNvGrpSpPr/>
          <p:nvPr/>
        </p:nvGrpSpPr>
        <p:grpSpPr>
          <a:xfrm>
            <a:off x="5010942" y="1074736"/>
            <a:ext cx="6491290" cy="4327527"/>
            <a:chOff x="792" y="388936"/>
            <a:chExt cx="6491290" cy="4327527"/>
          </a:xfrm>
        </p:grpSpPr>
        <p:sp>
          <p:nvSpPr>
            <p:cNvPr id="127" name="Google Shape;127;p5"/>
            <p:cNvSpPr/>
            <p:nvPr/>
          </p:nvSpPr>
          <p:spPr>
            <a:xfrm>
              <a:off x="792" y="388936"/>
              <a:ext cx="3091090" cy="4327526"/>
            </a:xfrm>
            <a:prstGeom prst="rect">
              <a:avLst/>
            </a:prstGeom>
            <a:solidFill>
              <a:srgbClr val="CFDEEF">
                <a:alpha val="89411"/>
              </a:srgbClr>
            </a:solidFill>
            <a:ln w="12700" cap="flat" cmpd="sng">
              <a:solidFill>
                <a:srgbClr val="CFDEEF">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5"/>
            <p:cNvSpPr txBox="1"/>
            <p:nvPr/>
          </p:nvSpPr>
          <p:spPr>
            <a:xfrm>
              <a:off x="792" y="2033396"/>
              <a:ext cx="3091090" cy="2596515"/>
            </a:xfrm>
            <a:prstGeom prst="rect">
              <a:avLst/>
            </a:prstGeom>
            <a:noFill/>
            <a:ln>
              <a:noFill/>
            </a:ln>
          </p:spPr>
          <p:txBody>
            <a:bodyPr spcFirstLastPara="1" wrap="square" lIns="240975" tIns="330200" rIns="240975" bIns="330200" anchor="t" anchorCtr="0">
              <a:noAutofit/>
            </a:bodyPr>
            <a:lstStyle/>
            <a:p>
              <a:pPr marL="0" marR="0" lvl="0" indent="0" algn="l" rtl="0">
                <a:lnSpc>
                  <a:spcPct val="90000"/>
                </a:lnSpc>
                <a:spcBef>
                  <a:spcPts val="0"/>
                </a:spcBef>
                <a:spcAft>
                  <a:spcPts val="0"/>
                </a:spcAft>
                <a:buClr>
                  <a:schemeClr val="dk1"/>
                </a:buClr>
                <a:buSzPts val="2600"/>
                <a:buFont typeface="Calibri"/>
                <a:buNone/>
              </a:pPr>
              <a:r>
                <a:rPr lang="en-US" sz="2600" b="0" i="0" u="none" strike="noStrike" cap="none">
                  <a:solidFill>
                    <a:schemeClr val="dk1"/>
                  </a:solidFill>
                  <a:latin typeface="Calibri"/>
                  <a:ea typeface="Calibri"/>
                  <a:cs typeface="Calibri"/>
                  <a:sym typeface="Calibri"/>
                </a:rPr>
                <a:t>H</a:t>
              </a:r>
              <a:r>
                <a:rPr lang="en-US" sz="1800" b="0" i="0" u="none" strike="noStrike" cap="none">
                  <a:solidFill>
                    <a:schemeClr val="dk1"/>
                  </a:solidFill>
                  <a:latin typeface="Calibri"/>
                  <a:ea typeface="Calibri"/>
                  <a:cs typeface="Calibri"/>
                  <a:sym typeface="Calibri"/>
                </a:rPr>
                <a:t>o</a:t>
              </a:r>
              <a:r>
                <a:rPr lang="en-US" sz="2600" b="0" i="0" u="none" strike="noStrike" cap="none">
                  <a:solidFill>
                    <a:schemeClr val="dk1"/>
                  </a:solidFill>
                  <a:latin typeface="Calibri"/>
                  <a:ea typeface="Calibri"/>
                  <a:cs typeface="Calibri"/>
                  <a:sym typeface="Calibri"/>
                </a:rPr>
                <a:t> : The household size has no impact on the ability to obtain higher education</a:t>
              </a:r>
              <a:endParaRPr sz="1400" b="0" i="0" u="none" strike="noStrike" cap="none">
                <a:solidFill>
                  <a:srgbClr val="000000"/>
                </a:solidFill>
                <a:latin typeface="Arial"/>
                <a:ea typeface="Arial"/>
                <a:cs typeface="Arial"/>
                <a:sym typeface="Arial"/>
              </a:endParaRPr>
            </a:p>
          </p:txBody>
        </p:sp>
        <p:sp>
          <p:nvSpPr>
            <p:cNvPr id="129" name="Google Shape;129;p5"/>
            <p:cNvSpPr/>
            <p:nvPr/>
          </p:nvSpPr>
          <p:spPr>
            <a:xfrm>
              <a:off x="897208" y="821689"/>
              <a:ext cx="1298257" cy="1298257"/>
            </a:xfrm>
            <a:prstGeom prst="ellipse">
              <a:avLst/>
            </a:prstGeom>
            <a:solidFill>
              <a:srgbClr val="599BD5"/>
            </a:solidFill>
            <a:ln w="12700" cap="flat" cmpd="sng">
              <a:solidFill>
                <a:srgbClr val="599BD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5"/>
            <p:cNvSpPr txBox="1"/>
            <p:nvPr/>
          </p:nvSpPr>
          <p:spPr>
            <a:xfrm>
              <a:off x="1087333" y="1011814"/>
              <a:ext cx="918007" cy="918007"/>
            </a:xfrm>
            <a:prstGeom prst="rect">
              <a:avLst/>
            </a:prstGeom>
            <a:noFill/>
            <a:ln>
              <a:noFill/>
            </a:ln>
          </p:spPr>
          <p:txBody>
            <a:bodyPr spcFirstLastPara="1" wrap="square" lIns="101200" tIns="12700" rIns="101200" bIns="12700" anchor="ctr" anchorCtr="0">
              <a:noAutofit/>
            </a:bodyPr>
            <a:lstStyle/>
            <a:p>
              <a:pPr marL="0" marR="0" lvl="0" indent="0" algn="ctr" rtl="0">
                <a:lnSpc>
                  <a:spcPct val="9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31" name="Google Shape;131;p5"/>
            <p:cNvSpPr/>
            <p:nvPr/>
          </p:nvSpPr>
          <p:spPr>
            <a:xfrm>
              <a:off x="792" y="4716391"/>
              <a:ext cx="3091090" cy="72"/>
            </a:xfrm>
            <a:prstGeom prst="rect">
              <a:avLst/>
            </a:prstGeom>
            <a:solidFill>
              <a:srgbClr val="50C9B6"/>
            </a:solidFill>
            <a:ln w="12700" cap="flat" cmpd="sng">
              <a:solidFill>
                <a:srgbClr val="50C9B6"/>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5"/>
            <p:cNvSpPr/>
            <p:nvPr/>
          </p:nvSpPr>
          <p:spPr>
            <a:xfrm>
              <a:off x="3400992" y="388936"/>
              <a:ext cx="3091090" cy="4327526"/>
            </a:xfrm>
            <a:prstGeom prst="rect">
              <a:avLst/>
            </a:prstGeom>
            <a:solidFill>
              <a:srgbClr val="D3E1CC">
                <a:alpha val="89411"/>
              </a:srgbClr>
            </a:solidFill>
            <a:ln w="12700" cap="flat" cmpd="sng">
              <a:solidFill>
                <a:srgbClr val="D3E1CC">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5"/>
            <p:cNvSpPr txBox="1"/>
            <p:nvPr/>
          </p:nvSpPr>
          <p:spPr>
            <a:xfrm>
              <a:off x="3400992" y="2033396"/>
              <a:ext cx="3091090" cy="2596515"/>
            </a:xfrm>
            <a:prstGeom prst="rect">
              <a:avLst/>
            </a:prstGeom>
            <a:noFill/>
            <a:ln>
              <a:noFill/>
            </a:ln>
          </p:spPr>
          <p:txBody>
            <a:bodyPr spcFirstLastPara="1" wrap="square" lIns="240975" tIns="330200" rIns="240975" bIns="330200" anchor="t" anchorCtr="0">
              <a:noAutofit/>
            </a:bodyPr>
            <a:lstStyle/>
            <a:p>
              <a:pPr marL="0" marR="0" lvl="0" indent="0" algn="l" rtl="0">
                <a:lnSpc>
                  <a:spcPct val="90000"/>
                </a:lnSpc>
                <a:spcBef>
                  <a:spcPts val="0"/>
                </a:spcBef>
                <a:spcAft>
                  <a:spcPts val="0"/>
                </a:spcAft>
                <a:buClr>
                  <a:schemeClr val="dk1"/>
                </a:buClr>
                <a:buSzPts val="2600"/>
                <a:buFont typeface="Calibri"/>
                <a:buNone/>
              </a:pPr>
              <a:r>
                <a:rPr lang="en-US" sz="2600" b="0" i="0" u="none" strike="noStrike" cap="none">
                  <a:solidFill>
                    <a:schemeClr val="dk1"/>
                  </a:solidFill>
                  <a:latin typeface="Calibri"/>
                  <a:ea typeface="Calibri"/>
                  <a:cs typeface="Calibri"/>
                  <a:sym typeface="Calibri"/>
                </a:rPr>
                <a:t>H</a:t>
              </a:r>
              <a:r>
                <a:rPr lang="en-US" sz="1600" b="0" i="0" u="none" strike="noStrike" cap="none">
                  <a:solidFill>
                    <a:schemeClr val="dk1"/>
                  </a:solidFill>
                  <a:latin typeface="Calibri"/>
                  <a:ea typeface="Calibri"/>
                  <a:cs typeface="Calibri"/>
                  <a:sym typeface="Calibri"/>
                </a:rPr>
                <a:t>A</a:t>
              </a:r>
              <a:r>
                <a:rPr lang="en-US" sz="2600" b="0" i="0" u="none" strike="noStrike" cap="none">
                  <a:solidFill>
                    <a:schemeClr val="dk1"/>
                  </a:solidFill>
                  <a:latin typeface="Calibri"/>
                  <a:ea typeface="Calibri"/>
                  <a:cs typeface="Calibri"/>
                  <a:sym typeface="Calibri"/>
                </a:rPr>
                <a:t>: The household size does have impact on the ability to obtain higher education</a:t>
              </a:r>
              <a:endParaRPr sz="1400" b="0" i="0" u="none" strike="noStrike" cap="none">
                <a:solidFill>
                  <a:srgbClr val="000000"/>
                </a:solidFill>
                <a:latin typeface="Arial"/>
                <a:ea typeface="Arial"/>
                <a:cs typeface="Arial"/>
                <a:sym typeface="Arial"/>
              </a:endParaRPr>
            </a:p>
          </p:txBody>
        </p:sp>
        <p:sp>
          <p:nvSpPr>
            <p:cNvPr id="134" name="Google Shape;134;p5"/>
            <p:cNvSpPr/>
            <p:nvPr/>
          </p:nvSpPr>
          <p:spPr>
            <a:xfrm>
              <a:off x="4297408" y="821689"/>
              <a:ext cx="1298257" cy="1298257"/>
            </a:xfrm>
            <a:prstGeom prst="ellipse">
              <a:avLst/>
            </a:prstGeom>
            <a:solidFill>
              <a:srgbClr val="48BD62"/>
            </a:solidFill>
            <a:ln w="12700" cap="flat" cmpd="sng">
              <a:solidFill>
                <a:srgbClr val="48BD6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5"/>
            <p:cNvSpPr txBox="1"/>
            <p:nvPr/>
          </p:nvSpPr>
          <p:spPr>
            <a:xfrm>
              <a:off x="4487533" y="1011814"/>
              <a:ext cx="918007" cy="918007"/>
            </a:xfrm>
            <a:prstGeom prst="rect">
              <a:avLst/>
            </a:prstGeom>
            <a:noFill/>
            <a:ln>
              <a:noFill/>
            </a:ln>
          </p:spPr>
          <p:txBody>
            <a:bodyPr spcFirstLastPara="1" wrap="square" lIns="101200" tIns="12700" rIns="101200" bIns="12700" anchor="ctr" anchorCtr="0">
              <a:noAutofit/>
            </a:bodyPr>
            <a:lstStyle/>
            <a:p>
              <a:pPr marL="0" marR="0" lvl="0" indent="0" algn="ctr" rtl="0">
                <a:lnSpc>
                  <a:spcPct val="90000"/>
                </a:lnSpc>
                <a:spcBef>
                  <a:spcPts val="0"/>
                </a:spcBef>
                <a:spcAft>
                  <a:spcPts val="0"/>
                </a:spcAft>
                <a:buClr>
                  <a:schemeClr val="lt1"/>
                </a:buClr>
                <a:buSzPts val="4800"/>
                <a:buFont typeface="Calibri"/>
                <a:buNone/>
              </a:pPr>
              <a:r>
                <a:rPr lang="en-US" sz="4800" b="0" i="0" u="none" strike="noStrike" cap="none">
                  <a:solidFill>
                    <a:schemeClr val="lt1"/>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
          <p:nvSpPr>
            <p:cNvPr id="136" name="Google Shape;136;p5"/>
            <p:cNvSpPr/>
            <p:nvPr/>
          </p:nvSpPr>
          <p:spPr>
            <a:xfrm>
              <a:off x="3400992" y="4716391"/>
              <a:ext cx="3091090" cy="72"/>
            </a:xfrm>
            <a:prstGeom prst="rect">
              <a:avLst/>
            </a:prstGeom>
            <a:solidFill>
              <a:srgbClr val="6FAB46"/>
            </a:solidFill>
            <a:ln w="12700" cap="flat" cmpd="sng">
              <a:solidFill>
                <a:srgbClr val="6FAB46"/>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3"/>
          <p:cNvSpPr/>
          <p:nvPr/>
        </p:nvSpPr>
        <p:spPr>
          <a:xfrm>
            <a:off x="457200" y="461737"/>
            <a:ext cx="2149361" cy="1870055"/>
          </a:xfrm>
          <a:prstGeom prst="rect">
            <a:avLst/>
          </a:prstGeom>
          <a:solidFill>
            <a:schemeClr val="accent5">
              <a:alpha val="9450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42" name="Google Shape;142;p3"/>
          <p:cNvSpPr/>
          <p:nvPr/>
        </p:nvSpPr>
        <p:spPr>
          <a:xfrm>
            <a:off x="2752604" y="453981"/>
            <a:ext cx="6675120" cy="1877811"/>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43" name="Google Shape;143;p3"/>
          <p:cNvSpPr txBox="1">
            <a:spLocks noGrp="1"/>
          </p:cNvSpPr>
          <p:nvPr>
            <p:ph type="title"/>
          </p:nvPr>
        </p:nvSpPr>
        <p:spPr>
          <a:xfrm>
            <a:off x="3045213" y="731520"/>
            <a:ext cx="6089904" cy="142646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400"/>
              <a:buFont typeface="Calibri"/>
              <a:buNone/>
            </a:pPr>
            <a:r>
              <a:rPr lang="en-US">
                <a:solidFill>
                  <a:srgbClr val="FFFFFF"/>
                </a:solidFill>
              </a:rPr>
              <a:t>The Process </a:t>
            </a:r>
            <a:endParaRPr/>
          </a:p>
        </p:txBody>
      </p:sp>
      <p:sp>
        <p:nvSpPr>
          <p:cNvPr id="144" name="Google Shape;144;p3"/>
          <p:cNvSpPr/>
          <p:nvPr/>
        </p:nvSpPr>
        <p:spPr>
          <a:xfrm>
            <a:off x="9573768" y="453155"/>
            <a:ext cx="2149358" cy="1878638"/>
          </a:xfrm>
          <a:prstGeom prst="rect">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45" name="Google Shape;145;p3"/>
          <p:cNvSpPr/>
          <p:nvPr/>
        </p:nvSpPr>
        <p:spPr>
          <a:xfrm>
            <a:off x="458920" y="2480956"/>
            <a:ext cx="11264206" cy="3918122"/>
          </a:xfrm>
          <a:prstGeom prst="rect">
            <a:avLst/>
          </a:prstGeom>
          <a:solidFill>
            <a:srgbClr val="7F7F7F">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6" name="Google Shape;146;p3"/>
          <p:cNvGrpSpPr/>
          <p:nvPr/>
        </p:nvGrpSpPr>
        <p:grpSpPr>
          <a:xfrm>
            <a:off x="2662438" y="2820237"/>
            <a:ext cx="6851250" cy="3240001"/>
            <a:chOff x="1873450" y="21474"/>
            <a:chExt cx="6851250" cy="3240001"/>
          </a:xfrm>
        </p:grpSpPr>
        <p:sp>
          <p:nvSpPr>
            <p:cNvPr id="147" name="Google Shape;147;p3"/>
            <p:cNvSpPr/>
            <p:nvPr/>
          </p:nvSpPr>
          <p:spPr>
            <a:xfrm>
              <a:off x="2487700" y="21474"/>
              <a:ext cx="1921500" cy="19215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
            <p:cNvSpPr/>
            <p:nvPr/>
          </p:nvSpPr>
          <p:spPr>
            <a:xfrm>
              <a:off x="2897200" y="430974"/>
              <a:ext cx="1102500" cy="11025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3"/>
            <p:cNvSpPr/>
            <p:nvPr/>
          </p:nvSpPr>
          <p:spPr>
            <a:xfrm>
              <a:off x="1873450" y="2541475"/>
              <a:ext cx="3150000" cy="7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3"/>
            <p:cNvSpPr txBox="1"/>
            <p:nvPr/>
          </p:nvSpPr>
          <p:spPr>
            <a:xfrm>
              <a:off x="1873450" y="2541475"/>
              <a:ext cx="315000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1700"/>
                <a:buFont typeface="Calibri"/>
                <a:buNone/>
              </a:pPr>
              <a:r>
                <a:rPr lang="en-US" sz="2000" b="0" i="0" u="none" strike="noStrike" cap="none">
                  <a:solidFill>
                    <a:schemeClr val="dk1"/>
                  </a:solidFill>
                  <a:latin typeface="Calibri"/>
                  <a:ea typeface="Calibri"/>
                  <a:cs typeface="Calibri"/>
                  <a:sym typeface="Calibri"/>
                </a:rPr>
                <a:t>WHAT ARE THE THINGS WE DID TO GET THE DATA</a:t>
              </a:r>
              <a:endParaRPr sz="1700" b="0" i="0" u="none" strike="noStrike" cap="none">
                <a:solidFill>
                  <a:srgbClr val="000000"/>
                </a:solidFill>
                <a:latin typeface="Arial"/>
                <a:ea typeface="Arial"/>
                <a:cs typeface="Arial"/>
                <a:sym typeface="Arial"/>
              </a:endParaRPr>
            </a:p>
          </p:txBody>
        </p:sp>
        <p:sp>
          <p:nvSpPr>
            <p:cNvPr id="151" name="Google Shape;151;p3"/>
            <p:cNvSpPr/>
            <p:nvPr/>
          </p:nvSpPr>
          <p:spPr>
            <a:xfrm>
              <a:off x="6188950" y="21474"/>
              <a:ext cx="1921500" cy="19215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3"/>
            <p:cNvSpPr/>
            <p:nvPr/>
          </p:nvSpPr>
          <p:spPr>
            <a:xfrm>
              <a:off x="6598450" y="430974"/>
              <a:ext cx="1102500" cy="11025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3"/>
            <p:cNvSpPr/>
            <p:nvPr/>
          </p:nvSpPr>
          <p:spPr>
            <a:xfrm>
              <a:off x="5574700" y="2541475"/>
              <a:ext cx="3150000" cy="7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3"/>
            <p:cNvSpPr txBox="1"/>
            <p:nvPr/>
          </p:nvSpPr>
          <p:spPr>
            <a:xfrm>
              <a:off x="5574700" y="2541475"/>
              <a:ext cx="315000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1700"/>
                <a:buFont typeface="Calibri"/>
                <a:buNone/>
              </a:pPr>
              <a:r>
                <a:rPr lang="en-US" sz="2000" b="0" i="0" u="none" strike="noStrike" cap="none">
                  <a:solidFill>
                    <a:schemeClr val="dk1"/>
                  </a:solidFill>
                  <a:latin typeface="Calibri"/>
                  <a:ea typeface="Calibri"/>
                  <a:cs typeface="Calibri"/>
                  <a:sym typeface="Calibri"/>
                </a:rPr>
                <a:t>WHAT WERE SOME OF THE CHALLENGES IN FINDING THE DATA</a:t>
              </a:r>
              <a:endParaRPr sz="17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8"/>
        <p:cNvGrpSpPr/>
        <p:nvPr/>
      </p:nvGrpSpPr>
      <p:grpSpPr>
        <a:xfrm>
          <a:off x="0" y="0"/>
          <a:ext cx="0" cy="0"/>
          <a:chOff x="0" y="0"/>
          <a:chExt cx="0" cy="0"/>
        </a:xfrm>
      </p:grpSpPr>
      <p:sp>
        <p:nvSpPr>
          <p:cNvPr id="159" name="Google Shape;159;p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0" name="Google Shape;160;p4"/>
          <p:cNvSpPr txBox="1">
            <a:spLocks noGrp="1"/>
          </p:cNvSpPr>
          <p:nvPr>
            <p:ph type="title"/>
          </p:nvPr>
        </p:nvSpPr>
        <p:spPr>
          <a:xfrm>
            <a:off x="841248" y="548640"/>
            <a:ext cx="3600860" cy="543153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11111"/>
              <a:buFont typeface="Calibri"/>
              <a:buNone/>
            </a:pPr>
            <a:r>
              <a:rPr lang="en-US" sz="5000" b="1"/>
              <a:t>Data Limitation: </a:t>
            </a:r>
            <a:br>
              <a:rPr lang="en-US" sz="5000" b="1"/>
            </a:br>
            <a:r>
              <a:rPr lang="en-US" sz="5000"/>
              <a:t>What are some limitations to note about our data set</a:t>
            </a:r>
            <a:endParaRPr/>
          </a:p>
        </p:txBody>
      </p:sp>
      <p:sp>
        <p:nvSpPr>
          <p:cNvPr id="161" name="Google Shape;161;p4"/>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2" name="Google Shape;162;p4"/>
          <p:cNvSpPr txBox="1">
            <a:spLocks noGrp="1"/>
          </p:cNvSpPr>
          <p:nvPr>
            <p:ph type="body" idx="1"/>
          </p:nvPr>
        </p:nvSpPr>
        <p:spPr>
          <a:xfrm>
            <a:off x="5126425" y="1240125"/>
            <a:ext cx="6224400" cy="4557000"/>
          </a:xfrm>
          <a:prstGeom prst="rect">
            <a:avLst/>
          </a:prstGeom>
          <a:noFill/>
          <a:ln>
            <a:noFill/>
          </a:ln>
        </p:spPr>
        <p:txBody>
          <a:bodyPr spcFirstLastPara="1" wrap="square" lIns="91425" tIns="45700" rIns="91425" bIns="45700" anchor="ctr" anchorCtr="0">
            <a:noAutofit/>
          </a:bodyPr>
          <a:lstStyle/>
          <a:p>
            <a:pPr marL="228600" lvl="0" indent="-228600" algn="l" rtl="0">
              <a:lnSpc>
                <a:spcPct val="70000"/>
              </a:lnSpc>
              <a:spcBef>
                <a:spcPts val="0"/>
              </a:spcBef>
              <a:spcAft>
                <a:spcPts val="0"/>
              </a:spcAft>
              <a:buClr>
                <a:schemeClr val="dk1"/>
              </a:buClr>
              <a:buSzPts val="2705"/>
              <a:buChar char="•"/>
            </a:pPr>
            <a:r>
              <a:rPr lang="en-US" sz="2705"/>
              <a:t>Sample: data points for all states but not all counties</a:t>
            </a:r>
            <a:endParaRPr sz="2705"/>
          </a:p>
          <a:p>
            <a:pPr marL="228600" lvl="0" indent="0" algn="l" rtl="0">
              <a:lnSpc>
                <a:spcPct val="70000"/>
              </a:lnSpc>
              <a:spcBef>
                <a:spcPts val="0"/>
              </a:spcBef>
              <a:spcAft>
                <a:spcPts val="0"/>
              </a:spcAft>
              <a:buSzPts val="1018"/>
              <a:buNone/>
            </a:pPr>
            <a:endParaRPr sz="2705"/>
          </a:p>
          <a:p>
            <a:pPr marL="228600" lvl="0" indent="-228600" algn="l" rtl="0">
              <a:lnSpc>
                <a:spcPct val="70000"/>
              </a:lnSpc>
              <a:spcBef>
                <a:spcPts val="1000"/>
              </a:spcBef>
              <a:spcAft>
                <a:spcPts val="0"/>
              </a:spcAft>
              <a:buClr>
                <a:schemeClr val="dk1"/>
              </a:buClr>
              <a:buSzPts val="2705"/>
              <a:buChar char="•"/>
            </a:pPr>
            <a:r>
              <a:rPr lang="en-US" sz="2705"/>
              <a:t>Original data set included all 50 states plus District of Columbia </a:t>
            </a:r>
            <a:endParaRPr sz="2705"/>
          </a:p>
          <a:p>
            <a:pPr marL="228600" lvl="0" indent="0" algn="l" rtl="0">
              <a:lnSpc>
                <a:spcPct val="70000"/>
              </a:lnSpc>
              <a:spcBef>
                <a:spcPts val="1000"/>
              </a:spcBef>
              <a:spcAft>
                <a:spcPts val="0"/>
              </a:spcAft>
              <a:buSzPts val="1018"/>
              <a:buNone/>
            </a:pPr>
            <a:endParaRPr sz="2705"/>
          </a:p>
          <a:p>
            <a:pPr marL="228600" lvl="0" indent="-228600" algn="l" rtl="0">
              <a:lnSpc>
                <a:spcPct val="70000"/>
              </a:lnSpc>
              <a:spcBef>
                <a:spcPts val="1000"/>
              </a:spcBef>
              <a:spcAft>
                <a:spcPts val="0"/>
              </a:spcAft>
              <a:buClr>
                <a:schemeClr val="dk1"/>
              </a:buClr>
              <a:buSzPts val="2705"/>
              <a:buChar char="•"/>
            </a:pPr>
            <a:r>
              <a:rPr lang="en-US" sz="2705"/>
              <a:t>The parameters we looked at: average family size by state and percentage of population who obtained a Bachelor’s degree</a:t>
            </a:r>
            <a:endParaRPr sz="3259"/>
          </a:p>
          <a:p>
            <a:pPr marL="228600" lvl="0" indent="0" algn="l" rtl="0">
              <a:lnSpc>
                <a:spcPct val="70000"/>
              </a:lnSpc>
              <a:spcBef>
                <a:spcPts val="1000"/>
              </a:spcBef>
              <a:spcAft>
                <a:spcPts val="0"/>
              </a:spcAft>
              <a:buSzPts val="1018"/>
              <a:buNone/>
            </a:pPr>
            <a:endParaRPr sz="2890"/>
          </a:p>
          <a:p>
            <a:pPr marL="228600" lvl="0" indent="-88900" algn="l" rtl="0">
              <a:lnSpc>
                <a:spcPct val="70000"/>
              </a:lnSpc>
              <a:spcBef>
                <a:spcPts val="1000"/>
              </a:spcBef>
              <a:spcAft>
                <a:spcPts val="0"/>
              </a:spcAft>
              <a:buClr>
                <a:schemeClr val="dk1"/>
              </a:buClr>
              <a:buSzPts val="2035"/>
              <a:buNone/>
            </a:pPr>
            <a:endParaRPr sz="2335"/>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7"/>
        <p:cNvGrpSpPr/>
        <p:nvPr/>
      </p:nvGrpSpPr>
      <p:grpSpPr>
        <a:xfrm>
          <a:off x="0" y="0"/>
          <a:ext cx="0" cy="0"/>
          <a:chOff x="0" y="0"/>
          <a:chExt cx="0" cy="0"/>
        </a:xfrm>
      </p:grpSpPr>
      <p:sp>
        <p:nvSpPr>
          <p:cNvPr id="168" name="Google Shape;168;p6"/>
          <p:cNvSpPr/>
          <p:nvPr/>
        </p:nvSpPr>
        <p:spPr>
          <a:xfrm>
            <a:off x="0" y="1"/>
            <a:ext cx="1219169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9" name="Google Shape;169;p6"/>
          <p:cNvSpPr/>
          <p:nvPr/>
        </p:nvSpPr>
        <p:spPr>
          <a:xfrm>
            <a:off x="5"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Calibri"/>
              <a:ea typeface="Calibri"/>
              <a:cs typeface="Calibri"/>
              <a:sym typeface="Calibri"/>
            </a:endParaRPr>
          </a:p>
        </p:txBody>
      </p:sp>
      <p:sp>
        <p:nvSpPr>
          <p:cNvPr id="170" name="Google Shape;170;p6"/>
          <p:cNvSpPr txBox="1">
            <a:spLocks noGrp="1"/>
          </p:cNvSpPr>
          <p:nvPr>
            <p:ph type="title"/>
          </p:nvPr>
        </p:nvSpPr>
        <p:spPr>
          <a:xfrm>
            <a:off x="106877" y="-124486"/>
            <a:ext cx="8456700" cy="146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200"/>
              <a:buFont typeface="Calibri"/>
              <a:buNone/>
            </a:pPr>
            <a:r>
              <a:rPr lang="en-US" sz="5200">
                <a:solidFill>
                  <a:schemeClr val="dk2"/>
                </a:solidFill>
              </a:rPr>
              <a:t>V</a:t>
            </a:r>
            <a:r>
              <a:rPr lang="en-US" sz="5200">
                <a:solidFill>
                  <a:schemeClr val="dk2"/>
                </a:solidFill>
                <a:latin typeface="Calibri"/>
                <a:ea typeface="Calibri"/>
                <a:cs typeface="Calibri"/>
                <a:sym typeface="Calibri"/>
              </a:rPr>
              <a:t>iew of the data</a:t>
            </a:r>
            <a:endParaRPr/>
          </a:p>
        </p:txBody>
      </p:sp>
      <p:grpSp>
        <p:nvGrpSpPr>
          <p:cNvPr id="171" name="Google Shape;171;p6"/>
          <p:cNvGrpSpPr/>
          <p:nvPr/>
        </p:nvGrpSpPr>
        <p:grpSpPr>
          <a:xfrm rot="10800000" flipH="1">
            <a:off x="-149400" y="5145667"/>
            <a:ext cx="3655801" cy="2743258"/>
            <a:chOff x="-305" y="-1"/>
            <a:chExt cx="3832880" cy="2876136"/>
          </a:xfrm>
        </p:grpSpPr>
        <p:sp>
          <p:nvSpPr>
            <p:cNvPr id="172" name="Google Shape;172;p6"/>
            <p:cNvSpPr/>
            <p:nvPr/>
          </p:nvSpPr>
          <p:spPr>
            <a:xfrm>
              <a:off x="305" y="1"/>
              <a:ext cx="3815424" cy="2653659"/>
            </a:xfrm>
            <a:custGeom>
              <a:avLst/>
              <a:gdLst/>
              <a:ahLst/>
              <a:cxnLst/>
              <a:rect l="l" t="t" r="r" b="b"/>
              <a:pathLst>
                <a:path w="3815424" h="2653659" extrusionOk="0">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3" name="Google Shape;173;p6"/>
            <p:cNvSpPr/>
            <p:nvPr/>
          </p:nvSpPr>
          <p:spPr>
            <a:xfrm>
              <a:off x="305" y="-1"/>
              <a:ext cx="3815424" cy="2653660"/>
            </a:xfrm>
            <a:custGeom>
              <a:avLst/>
              <a:gdLst/>
              <a:ahLst/>
              <a:cxnLst/>
              <a:rect l="l" t="t" r="r" b="b"/>
              <a:pathLst>
                <a:path w="3815424" h="2653660" extrusionOk="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4" name="Google Shape;174;p6"/>
            <p:cNvSpPr/>
            <p:nvPr/>
          </p:nvSpPr>
          <p:spPr>
            <a:xfrm>
              <a:off x="-305" y="1"/>
              <a:ext cx="3815986" cy="2675935"/>
            </a:xfrm>
            <a:custGeom>
              <a:avLst/>
              <a:gdLst/>
              <a:ahLst/>
              <a:cxnLst/>
              <a:rect l="l" t="t" r="r" b="b"/>
              <a:pathLst>
                <a:path w="3815986" h="2675935" extrusionOk="0">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5" name="Google Shape;175;p6"/>
            <p:cNvSpPr/>
            <p:nvPr/>
          </p:nvSpPr>
          <p:spPr>
            <a:xfrm>
              <a:off x="305" y="-1"/>
              <a:ext cx="3832270" cy="2876136"/>
            </a:xfrm>
            <a:custGeom>
              <a:avLst/>
              <a:gdLst/>
              <a:ahLst/>
              <a:cxnLst/>
              <a:rect l="l" t="t" r="r" b="b"/>
              <a:pathLst>
                <a:path w="3832270" h="2876136" extrusionOk="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176" name="Google Shape;176;p6"/>
          <p:cNvPicPr preferRelativeResize="0"/>
          <p:nvPr/>
        </p:nvPicPr>
        <p:blipFill rotWithShape="1">
          <a:blip r:embed="rId3">
            <a:alphaModFix/>
          </a:blip>
          <a:srcRect/>
          <a:stretch/>
        </p:blipFill>
        <p:spPr>
          <a:xfrm>
            <a:off x="1365662" y="1033153"/>
            <a:ext cx="10932905" cy="5130140"/>
          </a:xfrm>
          <a:prstGeom prst="rect">
            <a:avLst/>
          </a:prstGeom>
          <a:noFill/>
          <a:ln>
            <a:noFill/>
          </a:ln>
        </p:spPr>
      </p:pic>
      <p:grpSp>
        <p:nvGrpSpPr>
          <p:cNvPr id="177" name="Google Shape;177;p6"/>
          <p:cNvGrpSpPr/>
          <p:nvPr/>
        </p:nvGrpSpPr>
        <p:grpSpPr>
          <a:xfrm>
            <a:off x="8016173" y="-1225175"/>
            <a:ext cx="4324953" cy="2641203"/>
            <a:chOff x="6867015" y="-1"/>
            <a:chExt cx="5324985" cy="3251912"/>
          </a:xfrm>
        </p:grpSpPr>
        <p:sp>
          <p:nvSpPr>
            <p:cNvPr id="178" name="Google Shape;178;p6"/>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14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9" name="Google Shape;179;p6"/>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14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0" name="Google Shape;180;p6"/>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14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1" name="Google Shape;181;p6"/>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14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2" name="Google Shape;182;p6"/>
          <p:cNvSpPr txBox="1"/>
          <p:nvPr/>
        </p:nvSpPr>
        <p:spPr>
          <a:xfrm>
            <a:off x="6639000" y="6062700"/>
            <a:ext cx="99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State</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
        <p:cNvGrpSpPr/>
        <p:nvPr/>
      </p:nvGrpSpPr>
      <p:grpSpPr>
        <a:xfrm>
          <a:off x="0" y="0"/>
          <a:ext cx="0" cy="0"/>
          <a:chOff x="0" y="0"/>
          <a:chExt cx="0" cy="0"/>
        </a:xfrm>
      </p:grpSpPr>
      <p:sp>
        <p:nvSpPr>
          <p:cNvPr id="188" name="Google Shape;188;p22"/>
          <p:cNvSpPr/>
          <p:nvPr/>
        </p:nvSpPr>
        <p:spPr>
          <a:xfrm>
            <a:off x="0" y="1"/>
            <a:ext cx="1219169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9" name="Google Shape;189;p22"/>
          <p:cNvSpPr/>
          <p:nvPr/>
        </p:nvSpPr>
        <p:spPr>
          <a:xfrm>
            <a:off x="74711"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Calibri"/>
              <a:ea typeface="Calibri"/>
              <a:cs typeface="Calibri"/>
              <a:sym typeface="Calibri"/>
            </a:endParaRPr>
          </a:p>
        </p:txBody>
      </p:sp>
      <p:sp>
        <p:nvSpPr>
          <p:cNvPr id="190" name="Google Shape;190;p22"/>
          <p:cNvSpPr txBox="1">
            <a:spLocks noGrp="1"/>
          </p:cNvSpPr>
          <p:nvPr>
            <p:ph type="title"/>
          </p:nvPr>
        </p:nvSpPr>
        <p:spPr>
          <a:xfrm>
            <a:off x="74711" y="112075"/>
            <a:ext cx="8456700" cy="146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5200"/>
              <a:buFont typeface="Calibri"/>
              <a:buNone/>
            </a:pPr>
            <a:r>
              <a:rPr lang="en-US" sz="5200">
                <a:solidFill>
                  <a:schemeClr val="dk2"/>
                </a:solidFill>
              </a:rPr>
              <a:t>V</a:t>
            </a:r>
            <a:r>
              <a:rPr lang="en-US" sz="5200">
                <a:solidFill>
                  <a:schemeClr val="dk2"/>
                </a:solidFill>
                <a:latin typeface="Calibri"/>
                <a:ea typeface="Calibri"/>
                <a:cs typeface="Calibri"/>
                <a:sym typeface="Calibri"/>
              </a:rPr>
              <a:t>iew of the data</a:t>
            </a:r>
            <a:endParaRPr/>
          </a:p>
        </p:txBody>
      </p:sp>
      <p:grpSp>
        <p:nvGrpSpPr>
          <p:cNvPr id="191" name="Google Shape;191;p22"/>
          <p:cNvGrpSpPr/>
          <p:nvPr/>
        </p:nvGrpSpPr>
        <p:grpSpPr>
          <a:xfrm rot="10800000" flipH="1">
            <a:off x="-149400" y="5145667"/>
            <a:ext cx="3655801" cy="2743258"/>
            <a:chOff x="-305" y="-1"/>
            <a:chExt cx="3832880" cy="2876136"/>
          </a:xfrm>
        </p:grpSpPr>
        <p:sp>
          <p:nvSpPr>
            <p:cNvPr id="192" name="Google Shape;192;p22"/>
            <p:cNvSpPr/>
            <p:nvPr/>
          </p:nvSpPr>
          <p:spPr>
            <a:xfrm>
              <a:off x="305" y="1"/>
              <a:ext cx="3815424" cy="2653659"/>
            </a:xfrm>
            <a:custGeom>
              <a:avLst/>
              <a:gdLst/>
              <a:ahLst/>
              <a:cxnLst/>
              <a:rect l="l" t="t" r="r" b="b"/>
              <a:pathLst>
                <a:path w="3815424" h="2653659" extrusionOk="0">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3" name="Google Shape;193;p22"/>
            <p:cNvSpPr/>
            <p:nvPr/>
          </p:nvSpPr>
          <p:spPr>
            <a:xfrm>
              <a:off x="305" y="-1"/>
              <a:ext cx="3815424" cy="2653660"/>
            </a:xfrm>
            <a:custGeom>
              <a:avLst/>
              <a:gdLst/>
              <a:ahLst/>
              <a:cxnLst/>
              <a:rect l="l" t="t" r="r" b="b"/>
              <a:pathLst>
                <a:path w="3815424" h="2653660" extrusionOk="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4" name="Google Shape;194;p22"/>
            <p:cNvSpPr/>
            <p:nvPr/>
          </p:nvSpPr>
          <p:spPr>
            <a:xfrm>
              <a:off x="-305" y="1"/>
              <a:ext cx="3815986" cy="2675935"/>
            </a:xfrm>
            <a:custGeom>
              <a:avLst/>
              <a:gdLst/>
              <a:ahLst/>
              <a:cxnLst/>
              <a:rect l="l" t="t" r="r" b="b"/>
              <a:pathLst>
                <a:path w="3815986" h="2675935" extrusionOk="0">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5" name="Google Shape;195;p22"/>
            <p:cNvSpPr/>
            <p:nvPr/>
          </p:nvSpPr>
          <p:spPr>
            <a:xfrm>
              <a:off x="305" y="-1"/>
              <a:ext cx="3832270" cy="2876136"/>
            </a:xfrm>
            <a:custGeom>
              <a:avLst/>
              <a:gdLst/>
              <a:ahLst/>
              <a:cxnLst/>
              <a:rect l="l" t="t" r="r" b="b"/>
              <a:pathLst>
                <a:path w="3832270" h="2876136" extrusionOk="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196" name="Google Shape;196;p22"/>
          <p:cNvGrpSpPr/>
          <p:nvPr/>
        </p:nvGrpSpPr>
        <p:grpSpPr>
          <a:xfrm>
            <a:off x="8016173" y="-1225175"/>
            <a:ext cx="4324953" cy="2641203"/>
            <a:chOff x="6867015" y="-1"/>
            <a:chExt cx="5324985" cy="3251912"/>
          </a:xfrm>
        </p:grpSpPr>
        <p:sp>
          <p:nvSpPr>
            <p:cNvPr id="197" name="Google Shape;197;p22"/>
            <p:cNvSpPr/>
            <p:nvPr/>
          </p:nvSpPr>
          <p:spPr>
            <a:xfrm>
              <a:off x="6867015" y="-1"/>
              <a:ext cx="5324985" cy="3251912"/>
            </a:xfrm>
            <a:custGeom>
              <a:avLst/>
              <a:gdLst/>
              <a:ahLst/>
              <a:cxnLst/>
              <a:rect l="l" t="t" r="r" b="b"/>
              <a:pathLst>
                <a:path w="5324985" h="3251912" extrusionOk="0">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14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8" name="Google Shape;198;p22"/>
            <p:cNvSpPr/>
            <p:nvPr/>
          </p:nvSpPr>
          <p:spPr>
            <a:xfrm>
              <a:off x="6916467" y="-1"/>
              <a:ext cx="5275533" cy="2980757"/>
            </a:xfrm>
            <a:custGeom>
              <a:avLst/>
              <a:gdLst/>
              <a:ahLst/>
              <a:cxnLst/>
              <a:rect l="l" t="t" r="r" b="b"/>
              <a:pathLst>
                <a:path w="5275533" h="2980757" extrusionOk="0">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14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9" name="Google Shape;199;p22"/>
            <p:cNvSpPr/>
            <p:nvPr/>
          </p:nvSpPr>
          <p:spPr>
            <a:xfrm>
              <a:off x="6921214" y="-1"/>
              <a:ext cx="5270786" cy="2927775"/>
            </a:xfrm>
            <a:custGeom>
              <a:avLst/>
              <a:gdLst/>
              <a:ahLst/>
              <a:cxnLst/>
              <a:rect l="l" t="t" r="r" b="b"/>
              <a:pathLst>
                <a:path w="5270786" h="2927775" extrusionOk="0">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14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0" name="Google Shape;200;p22"/>
            <p:cNvSpPr/>
            <p:nvPr/>
          </p:nvSpPr>
          <p:spPr>
            <a:xfrm>
              <a:off x="6921214" y="-1"/>
              <a:ext cx="5270786" cy="2927775"/>
            </a:xfrm>
            <a:custGeom>
              <a:avLst/>
              <a:gdLst/>
              <a:ahLst/>
              <a:cxnLst/>
              <a:rect l="l" t="t" r="r" b="b"/>
              <a:pathLst>
                <a:path w="5270786" h="2927775" extrusionOk="0">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14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01" name="Google Shape;201;p22"/>
          <p:cNvSpPr txBox="1"/>
          <p:nvPr/>
        </p:nvSpPr>
        <p:spPr>
          <a:xfrm>
            <a:off x="6445750" y="6086700"/>
            <a:ext cx="99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State</a:t>
            </a:r>
            <a:endParaRPr>
              <a:latin typeface="Calibri"/>
              <a:ea typeface="Calibri"/>
              <a:cs typeface="Calibri"/>
              <a:sym typeface="Calibri"/>
            </a:endParaRPr>
          </a:p>
        </p:txBody>
      </p:sp>
      <p:pic>
        <p:nvPicPr>
          <p:cNvPr id="202" name="Google Shape;202;p22"/>
          <p:cNvPicPr preferRelativeResize="0"/>
          <p:nvPr/>
        </p:nvPicPr>
        <p:blipFill>
          <a:blip r:embed="rId3">
            <a:alphaModFix/>
          </a:blip>
          <a:stretch>
            <a:fillRect/>
          </a:stretch>
        </p:blipFill>
        <p:spPr>
          <a:xfrm>
            <a:off x="1534900" y="968200"/>
            <a:ext cx="10806224" cy="526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6"/>
        <p:cNvGrpSpPr/>
        <p:nvPr/>
      </p:nvGrpSpPr>
      <p:grpSpPr>
        <a:xfrm>
          <a:off x="0" y="0"/>
          <a:ext cx="0" cy="0"/>
          <a:chOff x="0" y="0"/>
          <a:chExt cx="0" cy="0"/>
        </a:xfrm>
      </p:grpSpPr>
      <p:grpSp>
        <p:nvGrpSpPr>
          <p:cNvPr id="207" name="Google Shape;207;p7"/>
          <p:cNvGrpSpPr/>
          <p:nvPr/>
        </p:nvGrpSpPr>
        <p:grpSpPr>
          <a:xfrm>
            <a:off x="9313173" y="-3"/>
            <a:ext cx="7294653" cy="6858000"/>
            <a:chOff x="4897348" y="-5799"/>
            <a:chExt cx="7294653" cy="6858000"/>
          </a:xfrm>
        </p:grpSpPr>
        <p:sp>
          <p:nvSpPr>
            <p:cNvPr id="208" name="Google Shape;208;p7"/>
            <p:cNvSpPr/>
            <p:nvPr/>
          </p:nvSpPr>
          <p:spPr>
            <a:xfrm>
              <a:off x="4897348" y="-5798"/>
              <a:ext cx="7294652" cy="6857999"/>
            </a:xfrm>
            <a:custGeom>
              <a:avLst/>
              <a:gdLst/>
              <a:ahLst/>
              <a:cxnLst/>
              <a:rect l="l" t="t" r="r" b="b"/>
              <a:pathLst>
                <a:path w="7294652" h="6857999" extrusionOk="0">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7"/>
            <p:cNvSpPr/>
            <p:nvPr/>
          </p:nvSpPr>
          <p:spPr>
            <a:xfrm>
              <a:off x="4900650" y="-5799"/>
              <a:ext cx="7291350" cy="6858000"/>
            </a:xfrm>
            <a:custGeom>
              <a:avLst/>
              <a:gdLst/>
              <a:ahLst/>
              <a:cxnLst/>
              <a:rect l="l" t="t" r="r" b="b"/>
              <a:pathLst>
                <a:path w="7291350" h="6858000" extrusionOk="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0" name="Google Shape;210;p7"/>
            <p:cNvSpPr/>
            <p:nvPr/>
          </p:nvSpPr>
          <p:spPr>
            <a:xfrm>
              <a:off x="4922894" y="-5799"/>
              <a:ext cx="7269107" cy="6858000"/>
            </a:xfrm>
            <a:custGeom>
              <a:avLst/>
              <a:gdLst/>
              <a:ahLst/>
              <a:cxnLst/>
              <a:rect l="l" t="t" r="r" b="b"/>
              <a:pathLst>
                <a:path w="7269107" h="6858000" extrusionOk="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0">
                  <a:srgbClr val="FFFFFF">
                    <a:alpha val="9411"/>
                  </a:srgbClr>
                </a:gs>
                <a:gs pos="2000">
                  <a:srgbClr val="FFFFFF">
                    <a:alpha val="9411"/>
                  </a:srgbClr>
                </a:gs>
                <a:gs pos="5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211" name="Google Shape;211;p7"/>
          <p:cNvPicPr preferRelativeResize="0"/>
          <p:nvPr/>
        </p:nvPicPr>
        <p:blipFill rotWithShape="1">
          <a:blip r:embed="rId3">
            <a:alphaModFix/>
          </a:blip>
          <a:srcRect/>
          <a:stretch/>
        </p:blipFill>
        <p:spPr>
          <a:xfrm>
            <a:off x="2000249" y="1242475"/>
            <a:ext cx="7475763" cy="4935300"/>
          </a:xfrm>
          <a:prstGeom prst="rect">
            <a:avLst/>
          </a:prstGeom>
          <a:noFill/>
          <a:ln>
            <a:noFill/>
          </a:ln>
        </p:spPr>
      </p:pic>
      <p:sp>
        <p:nvSpPr>
          <p:cNvPr id="212" name="Google Shape;212;p7"/>
          <p:cNvSpPr txBox="1">
            <a:spLocks noGrp="1"/>
          </p:cNvSpPr>
          <p:nvPr>
            <p:ph type="title"/>
          </p:nvPr>
        </p:nvSpPr>
        <p:spPr>
          <a:xfrm>
            <a:off x="166687" y="182561"/>
            <a:ext cx="6934200" cy="10599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Hypothesis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8" name="Google Shape;218;p8"/>
          <p:cNvSpPr/>
          <p:nvPr/>
        </p:nvSpPr>
        <p:spPr>
          <a:xfrm>
            <a:off x="1405709" y="682754"/>
            <a:ext cx="5492493" cy="5492493"/>
          </a:xfrm>
          <a:custGeom>
            <a:avLst/>
            <a:gdLst/>
            <a:ahLst/>
            <a:cxnLst/>
            <a:rect l="l" t="t" r="r" b="b"/>
            <a:pathLst>
              <a:path w="5492493" h="5492493" extrusionOk="0">
                <a:moveTo>
                  <a:pt x="2746247" y="0"/>
                </a:moveTo>
                <a:cubicBezTo>
                  <a:pt x="4262957" y="0"/>
                  <a:pt x="5492493" y="1229536"/>
                  <a:pt x="5492493" y="2746247"/>
                </a:cubicBezTo>
                <a:cubicBezTo>
                  <a:pt x="5492493" y="4262957"/>
                  <a:pt x="4262957" y="5492493"/>
                  <a:pt x="2746247" y="5492493"/>
                </a:cubicBezTo>
                <a:cubicBezTo>
                  <a:pt x="1229536" y="5492493"/>
                  <a:pt x="0" y="4262957"/>
                  <a:pt x="0" y="2746247"/>
                </a:cubicBezTo>
                <a:cubicBezTo>
                  <a:pt x="0" y="1229536"/>
                  <a:pt x="1229536" y="0"/>
                  <a:pt x="2746247" y="0"/>
                </a:cubicBezTo>
                <a:close/>
              </a:path>
            </a:pathLst>
          </a:custGeom>
          <a:solidFill>
            <a:srgbClr val="7F7F7F">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9" name="Google Shape;219;p8"/>
          <p:cNvSpPr/>
          <p:nvPr/>
        </p:nvSpPr>
        <p:spPr>
          <a:xfrm rot="10800000" flipH="1">
            <a:off x="4301542" y="3567390"/>
            <a:ext cx="2311806" cy="2303982"/>
          </a:xfrm>
          <a:custGeom>
            <a:avLst/>
            <a:gdLst/>
            <a:ahLst/>
            <a:cxnLst/>
            <a:rect l="l" t="t" r="r" b="b"/>
            <a:pathLst>
              <a:path w="3108399" h="3097879" extrusionOk="0">
                <a:moveTo>
                  <a:pt x="0" y="0"/>
                </a:moveTo>
                <a:lnTo>
                  <a:pt x="159985" y="4045"/>
                </a:lnTo>
                <a:cubicBezTo>
                  <a:pt x="1696687" y="81941"/>
                  <a:pt x="2939004" y="1275632"/>
                  <a:pt x="3092907" y="2791087"/>
                </a:cubicBezTo>
                <a:lnTo>
                  <a:pt x="3108399" y="3097879"/>
                </a:lnTo>
                <a:lnTo>
                  <a:pt x="2470733" y="3097879"/>
                </a:lnTo>
                <a:lnTo>
                  <a:pt x="2458534" y="2856285"/>
                </a:lnTo>
                <a:cubicBezTo>
                  <a:pt x="2340416" y="1693197"/>
                  <a:pt x="1415762" y="768542"/>
                  <a:pt x="252674" y="650424"/>
                </a:cubicBezTo>
                <a:lnTo>
                  <a:pt x="0" y="637665"/>
                </a:lnTo>
                <a:close/>
              </a:path>
            </a:pathLst>
          </a:custGeom>
          <a:solidFill>
            <a:schemeClr val="accent6">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0" name="Google Shape;220;p8"/>
          <p:cNvSpPr txBox="1">
            <a:spLocks noGrp="1"/>
          </p:cNvSpPr>
          <p:nvPr>
            <p:ph type="title"/>
          </p:nvPr>
        </p:nvSpPr>
        <p:spPr>
          <a:xfrm>
            <a:off x="2060812" y="1533463"/>
            <a:ext cx="4101152" cy="351429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6800"/>
              <a:buFont typeface="Calibri"/>
              <a:buNone/>
            </a:pPr>
            <a:r>
              <a:rPr lang="en-US" sz="6800">
                <a:solidFill>
                  <a:schemeClr val="dk1"/>
                </a:solidFill>
                <a:latin typeface="Calibri"/>
                <a:ea typeface="Calibri"/>
                <a:cs typeface="Calibri"/>
                <a:sym typeface="Calibri"/>
              </a:rPr>
              <a:t>Conclusion</a:t>
            </a:r>
            <a:endParaRPr/>
          </a:p>
        </p:txBody>
      </p:sp>
      <p:sp>
        <p:nvSpPr>
          <p:cNvPr id="221" name="Google Shape;221;p8"/>
          <p:cNvSpPr txBox="1">
            <a:spLocks noGrp="1"/>
          </p:cNvSpPr>
          <p:nvPr>
            <p:ph type="body" idx="1"/>
          </p:nvPr>
        </p:nvSpPr>
        <p:spPr>
          <a:xfrm>
            <a:off x="7088525" y="2569750"/>
            <a:ext cx="4921500" cy="1441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200"/>
              <a:buNone/>
            </a:pPr>
            <a:r>
              <a:rPr lang="en-US" sz="3000">
                <a:solidFill>
                  <a:schemeClr val="dk1"/>
                </a:solidFill>
                <a:latin typeface="Calibri"/>
                <a:ea typeface="Calibri"/>
                <a:cs typeface="Calibri"/>
                <a:sym typeface="Calibri"/>
              </a:rPr>
              <a:t>R-value of -0.09 is too insignificant and so close to 0</a:t>
            </a:r>
            <a:endParaRPr sz="3000"/>
          </a:p>
          <a:p>
            <a:pPr marL="0" lvl="0" indent="0" algn="l" rtl="0">
              <a:lnSpc>
                <a:spcPct val="90000"/>
              </a:lnSpc>
              <a:spcBef>
                <a:spcPts val="0"/>
              </a:spcBef>
              <a:spcAft>
                <a:spcPts val="0"/>
              </a:spcAft>
              <a:buClr>
                <a:schemeClr val="dk1"/>
              </a:buClr>
              <a:buSzPts val="2200"/>
              <a:buNone/>
            </a:pPr>
            <a:endParaRPr sz="3600"/>
          </a:p>
          <a:p>
            <a:pPr marL="0" lvl="0" indent="0" algn="l" rtl="0">
              <a:lnSpc>
                <a:spcPct val="90000"/>
              </a:lnSpc>
              <a:spcBef>
                <a:spcPts val="0"/>
              </a:spcBef>
              <a:spcAft>
                <a:spcPts val="0"/>
              </a:spcAft>
              <a:buClr>
                <a:schemeClr val="dk1"/>
              </a:buClr>
              <a:buSzPts val="2200"/>
              <a:buNone/>
            </a:pPr>
            <a:r>
              <a:rPr lang="en-US" sz="3000"/>
              <a:t>W</a:t>
            </a:r>
            <a:r>
              <a:rPr lang="en-US" sz="3000">
                <a:solidFill>
                  <a:schemeClr val="dk1"/>
                </a:solidFill>
                <a:latin typeface="Calibri"/>
                <a:ea typeface="Calibri"/>
                <a:cs typeface="Calibri"/>
                <a:sym typeface="Calibri"/>
              </a:rPr>
              <a:t>e accept the null hypothesis</a:t>
            </a:r>
            <a:endParaRPr sz="3600"/>
          </a:p>
        </p:txBody>
      </p:sp>
      <p:sp>
        <p:nvSpPr>
          <p:cNvPr id="222" name="Google Shape;222;p8"/>
          <p:cNvSpPr/>
          <p:nvPr/>
        </p:nvSpPr>
        <p:spPr>
          <a:xfrm>
            <a:off x="6168360" y="3024171"/>
            <a:ext cx="435428" cy="435428"/>
          </a:xfrm>
          <a:prstGeom prst="ellipse">
            <a:avLst/>
          </a:prstGeom>
          <a:solidFill>
            <a:srgbClr val="7F7F7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650</Words>
  <Application>Microsoft Office PowerPoint</Application>
  <PresentationFormat>Widescreen</PresentationFormat>
  <Paragraphs>59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vt:lpstr>
      <vt:lpstr>Office Theme</vt:lpstr>
      <vt:lpstr>Does the size of a household impact ability to obtain higher education</vt:lpstr>
      <vt:lpstr>How did we arrive at this topic?</vt:lpstr>
      <vt:lpstr>Hypothesis</vt:lpstr>
      <vt:lpstr>The Process </vt:lpstr>
      <vt:lpstr>Data Limitation:  What are some limitations to note about our data set</vt:lpstr>
      <vt:lpstr>View of the data</vt:lpstr>
      <vt:lpstr>View of the data</vt:lpstr>
      <vt:lpstr>Hypothesis Analysis</vt:lpstr>
      <vt:lpstr>Conclusion</vt:lpstr>
      <vt:lpstr>What’s Next:  How can we expand testing in the future</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the size of a household impact ability to obtain higher education</dc:title>
  <dc:creator>Bates, Jasmine</dc:creator>
  <cp:lastModifiedBy>Max H</cp:lastModifiedBy>
  <cp:revision>1</cp:revision>
  <dcterms:created xsi:type="dcterms:W3CDTF">2021-02-12T15:32:01Z</dcterms:created>
  <dcterms:modified xsi:type="dcterms:W3CDTF">2021-02-13T20:08:35Z</dcterms:modified>
</cp:coreProperties>
</file>