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6" r:id="rId10"/>
    <p:sldId id="267"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D9718B6E-75C2-D589-F07C-25E93B673A78}" name="Renad Mazen" initials="RM" userId="d23975df31f3dabf"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85" d="100"/>
          <a:sy n="85" d="100"/>
        </p:scale>
        <p:origin x="40"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B58BBF-823F-43EF-BAB9-C2D8EECC691E}" type="datetimeFigureOut">
              <a:rPr lang="en-GB" smtClean="0"/>
              <a:t>16/04/2024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987616-3B7D-4DE1-80D8-D0199946E658}" type="slidenum">
              <a:rPr lang="en-GB" smtClean="0"/>
              <a:t>‹#›</a:t>
            </a:fld>
            <a:endParaRPr lang="en-GB"/>
          </a:p>
        </p:txBody>
      </p:sp>
    </p:spTree>
    <p:extLst>
      <p:ext uri="{BB962C8B-B14F-4D97-AF65-F5344CB8AC3E}">
        <p14:creationId xmlns:p14="http://schemas.microsoft.com/office/powerpoint/2010/main" val="2919417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987616-3B7D-4DE1-80D8-D0199946E658}" type="slidenum">
              <a:rPr lang="en-GB" smtClean="0"/>
              <a:t>1</a:t>
            </a:fld>
            <a:endParaRPr lang="en-GB"/>
          </a:p>
        </p:txBody>
      </p:sp>
    </p:spTree>
    <p:extLst>
      <p:ext uri="{BB962C8B-B14F-4D97-AF65-F5344CB8AC3E}">
        <p14:creationId xmlns:p14="http://schemas.microsoft.com/office/powerpoint/2010/main" val="2989191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D42C28-A552-458D-899D-CCEC76DF99F1}" type="datetimeFigureOut">
              <a:rPr lang="en-GB" smtClean="0"/>
              <a:t>16/04/2024</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2894AF96-4D68-4BDF-A96C-F79F6EAC5CCC}" type="slidenum">
              <a:rPr lang="en-GB" smtClean="0"/>
              <a:t>‹#›</a:t>
            </a:fld>
            <a:endParaRPr lang="en-GB"/>
          </a:p>
        </p:txBody>
      </p:sp>
    </p:spTree>
    <p:extLst>
      <p:ext uri="{BB962C8B-B14F-4D97-AF65-F5344CB8AC3E}">
        <p14:creationId xmlns:p14="http://schemas.microsoft.com/office/powerpoint/2010/main" val="3046080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D42C28-A552-458D-899D-CCEC76DF99F1}" type="datetimeFigureOut">
              <a:rPr lang="en-GB" smtClean="0"/>
              <a:t>16/04/2024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894AF96-4D68-4BDF-A96C-F79F6EAC5CCC}" type="slidenum">
              <a:rPr lang="en-GB" smtClean="0"/>
              <a:t>‹#›</a:t>
            </a:fld>
            <a:endParaRPr lang="en-GB"/>
          </a:p>
        </p:txBody>
      </p:sp>
    </p:spTree>
    <p:extLst>
      <p:ext uri="{BB962C8B-B14F-4D97-AF65-F5344CB8AC3E}">
        <p14:creationId xmlns:p14="http://schemas.microsoft.com/office/powerpoint/2010/main" val="1641265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D42C28-A552-458D-899D-CCEC76DF99F1}" type="datetimeFigureOut">
              <a:rPr lang="en-GB" smtClean="0"/>
              <a:t>16/04/2024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894AF96-4D68-4BDF-A96C-F79F6EAC5CCC}" type="slidenum">
              <a:rPr lang="en-GB" smtClean="0"/>
              <a:t>‹#›</a:t>
            </a:fld>
            <a:endParaRPr lang="en-GB"/>
          </a:p>
        </p:txBody>
      </p:sp>
    </p:spTree>
    <p:extLst>
      <p:ext uri="{BB962C8B-B14F-4D97-AF65-F5344CB8AC3E}">
        <p14:creationId xmlns:p14="http://schemas.microsoft.com/office/powerpoint/2010/main" val="145792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D42C28-A552-458D-899D-CCEC76DF99F1}" type="datetimeFigureOut">
              <a:rPr lang="en-GB" smtClean="0"/>
              <a:t>16/04/2024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894AF96-4D68-4BDF-A96C-F79F6EAC5CCC}" type="slidenum">
              <a:rPr lang="en-GB" smtClean="0"/>
              <a:t>‹#›</a:t>
            </a:fld>
            <a:endParaRPr lang="en-GB"/>
          </a:p>
        </p:txBody>
      </p:sp>
    </p:spTree>
    <p:extLst>
      <p:ext uri="{BB962C8B-B14F-4D97-AF65-F5344CB8AC3E}">
        <p14:creationId xmlns:p14="http://schemas.microsoft.com/office/powerpoint/2010/main" val="2360930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D42C28-A552-458D-899D-CCEC76DF99F1}" type="datetimeFigureOut">
              <a:rPr lang="en-GB" smtClean="0"/>
              <a:t>16/04/2024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894AF96-4D68-4BDF-A96C-F79F6EAC5CCC}" type="slidenum">
              <a:rPr lang="en-GB" smtClean="0"/>
              <a:t>‹#›</a:t>
            </a:fld>
            <a:endParaRPr lang="en-GB"/>
          </a:p>
        </p:txBody>
      </p:sp>
    </p:spTree>
    <p:extLst>
      <p:ext uri="{BB962C8B-B14F-4D97-AF65-F5344CB8AC3E}">
        <p14:creationId xmlns:p14="http://schemas.microsoft.com/office/powerpoint/2010/main" val="34904432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D42C28-A552-458D-899D-CCEC76DF99F1}" type="datetimeFigureOut">
              <a:rPr lang="en-GB" smtClean="0"/>
              <a:t>16/04/2024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894AF96-4D68-4BDF-A96C-F79F6EAC5CCC}" type="slidenum">
              <a:rPr lang="en-GB" smtClean="0"/>
              <a:t>‹#›</a:t>
            </a:fld>
            <a:endParaRPr lang="en-GB"/>
          </a:p>
        </p:txBody>
      </p:sp>
    </p:spTree>
    <p:extLst>
      <p:ext uri="{BB962C8B-B14F-4D97-AF65-F5344CB8AC3E}">
        <p14:creationId xmlns:p14="http://schemas.microsoft.com/office/powerpoint/2010/main" val="35730627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D42C28-A552-458D-899D-CCEC76DF99F1}" type="datetimeFigureOut">
              <a:rPr lang="en-GB" smtClean="0"/>
              <a:t>16/04/2024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894AF96-4D68-4BDF-A96C-F79F6EAC5CCC}" type="slidenum">
              <a:rPr lang="en-GB" smtClean="0"/>
              <a:t>‹#›</a:t>
            </a:fld>
            <a:endParaRPr lang="en-GB"/>
          </a:p>
        </p:txBody>
      </p:sp>
    </p:spTree>
    <p:extLst>
      <p:ext uri="{BB962C8B-B14F-4D97-AF65-F5344CB8AC3E}">
        <p14:creationId xmlns:p14="http://schemas.microsoft.com/office/powerpoint/2010/main" val="38889338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D42C28-A552-458D-899D-CCEC76DF99F1}" type="datetimeFigureOut">
              <a:rPr lang="en-GB" smtClean="0"/>
              <a:t>16/04/2024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894AF96-4D68-4BDF-A96C-F79F6EAC5CCC}" type="slidenum">
              <a:rPr lang="en-GB" smtClean="0"/>
              <a:t>‹#›</a:t>
            </a:fld>
            <a:endParaRPr lang="en-GB"/>
          </a:p>
        </p:txBody>
      </p:sp>
    </p:spTree>
    <p:extLst>
      <p:ext uri="{BB962C8B-B14F-4D97-AF65-F5344CB8AC3E}">
        <p14:creationId xmlns:p14="http://schemas.microsoft.com/office/powerpoint/2010/main" val="6476639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D42C28-A552-458D-899D-CCEC76DF99F1}" type="datetimeFigureOut">
              <a:rPr lang="en-GB" smtClean="0"/>
              <a:t>16/04/2024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894AF96-4D68-4BDF-A96C-F79F6EAC5CCC}" type="slidenum">
              <a:rPr lang="en-GB" smtClean="0"/>
              <a:t>‹#›</a:t>
            </a:fld>
            <a:endParaRPr lang="en-GB"/>
          </a:p>
        </p:txBody>
      </p:sp>
    </p:spTree>
    <p:extLst>
      <p:ext uri="{BB962C8B-B14F-4D97-AF65-F5344CB8AC3E}">
        <p14:creationId xmlns:p14="http://schemas.microsoft.com/office/powerpoint/2010/main" val="981191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D42C28-A552-458D-899D-CCEC76DF99F1}" type="datetimeFigureOut">
              <a:rPr lang="en-GB" smtClean="0"/>
              <a:t>16/04/2024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2894AF96-4D68-4BDF-A96C-F79F6EAC5CCC}" type="slidenum">
              <a:rPr lang="en-GB" smtClean="0"/>
              <a:t>‹#›</a:t>
            </a:fld>
            <a:endParaRPr lang="en-GB"/>
          </a:p>
        </p:txBody>
      </p:sp>
    </p:spTree>
    <p:extLst>
      <p:ext uri="{BB962C8B-B14F-4D97-AF65-F5344CB8AC3E}">
        <p14:creationId xmlns:p14="http://schemas.microsoft.com/office/powerpoint/2010/main" val="2966062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D42C28-A552-458D-899D-CCEC76DF99F1}" type="datetimeFigureOut">
              <a:rPr lang="en-GB" smtClean="0"/>
              <a:t>16/04/2024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894AF96-4D68-4BDF-A96C-F79F6EAC5CCC}" type="slidenum">
              <a:rPr lang="en-GB" smtClean="0"/>
              <a:t>‹#›</a:t>
            </a:fld>
            <a:endParaRPr lang="en-GB"/>
          </a:p>
        </p:txBody>
      </p:sp>
    </p:spTree>
    <p:extLst>
      <p:ext uri="{BB962C8B-B14F-4D97-AF65-F5344CB8AC3E}">
        <p14:creationId xmlns:p14="http://schemas.microsoft.com/office/powerpoint/2010/main" val="4220191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D42C28-A552-458D-899D-CCEC76DF99F1}" type="datetimeFigureOut">
              <a:rPr lang="en-GB" smtClean="0"/>
              <a:t>16/04/2024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894AF96-4D68-4BDF-A96C-F79F6EAC5CCC}" type="slidenum">
              <a:rPr lang="en-GB" smtClean="0"/>
              <a:t>‹#›</a:t>
            </a:fld>
            <a:endParaRPr lang="en-GB"/>
          </a:p>
        </p:txBody>
      </p:sp>
    </p:spTree>
    <p:extLst>
      <p:ext uri="{BB962C8B-B14F-4D97-AF65-F5344CB8AC3E}">
        <p14:creationId xmlns:p14="http://schemas.microsoft.com/office/powerpoint/2010/main" val="276896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D42C28-A552-458D-899D-CCEC76DF99F1}" type="datetimeFigureOut">
              <a:rPr lang="en-GB" smtClean="0"/>
              <a:t>16/04/2024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894AF96-4D68-4BDF-A96C-F79F6EAC5CCC}" type="slidenum">
              <a:rPr lang="en-GB" smtClean="0"/>
              <a:t>‹#›</a:t>
            </a:fld>
            <a:endParaRPr lang="en-GB"/>
          </a:p>
        </p:txBody>
      </p:sp>
    </p:spTree>
    <p:extLst>
      <p:ext uri="{BB962C8B-B14F-4D97-AF65-F5344CB8AC3E}">
        <p14:creationId xmlns:p14="http://schemas.microsoft.com/office/powerpoint/2010/main" val="4077971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D42C28-A552-458D-899D-CCEC76DF99F1}" type="datetimeFigureOut">
              <a:rPr lang="en-GB" smtClean="0"/>
              <a:t>16/04/2024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894AF96-4D68-4BDF-A96C-F79F6EAC5CCC}" type="slidenum">
              <a:rPr lang="en-GB" smtClean="0"/>
              <a:t>‹#›</a:t>
            </a:fld>
            <a:endParaRPr lang="en-GB"/>
          </a:p>
        </p:txBody>
      </p:sp>
    </p:spTree>
    <p:extLst>
      <p:ext uri="{BB962C8B-B14F-4D97-AF65-F5344CB8AC3E}">
        <p14:creationId xmlns:p14="http://schemas.microsoft.com/office/powerpoint/2010/main" val="1138957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D42C28-A552-458D-899D-CCEC76DF99F1}" type="datetimeFigureOut">
              <a:rPr lang="en-GB" smtClean="0"/>
              <a:t>16/04/2024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894AF96-4D68-4BDF-A96C-F79F6EAC5CCC}" type="slidenum">
              <a:rPr lang="en-GB" smtClean="0"/>
              <a:t>‹#›</a:t>
            </a:fld>
            <a:endParaRPr lang="en-GB"/>
          </a:p>
        </p:txBody>
      </p:sp>
    </p:spTree>
    <p:extLst>
      <p:ext uri="{BB962C8B-B14F-4D97-AF65-F5344CB8AC3E}">
        <p14:creationId xmlns:p14="http://schemas.microsoft.com/office/powerpoint/2010/main" val="4262325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D42C28-A552-458D-899D-CCEC76DF99F1}" type="datetimeFigureOut">
              <a:rPr lang="en-GB" smtClean="0"/>
              <a:t>16/04/2024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894AF96-4D68-4BDF-A96C-F79F6EAC5CCC}" type="slidenum">
              <a:rPr lang="en-GB" smtClean="0"/>
              <a:t>‹#›</a:t>
            </a:fld>
            <a:endParaRPr lang="en-GB"/>
          </a:p>
        </p:txBody>
      </p:sp>
    </p:spTree>
    <p:extLst>
      <p:ext uri="{BB962C8B-B14F-4D97-AF65-F5344CB8AC3E}">
        <p14:creationId xmlns:p14="http://schemas.microsoft.com/office/powerpoint/2010/main" val="2241718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D42C28-A552-458D-899D-CCEC76DF99F1}" type="datetimeFigureOut">
              <a:rPr lang="en-GB" smtClean="0"/>
              <a:t>16/04/2024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894AF96-4D68-4BDF-A96C-F79F6EAC5CCC}" type="slidenum">
              <a:rPr lang="en-GB" smtClean="0"/>
              <a:t>‹#›</a:t>
            </a:fld>
            <a:endParaRPr lang="en-GB"/>
          </a:p>
        </p:txBody>
      </p:sp>
    </p:spTree>
    <p:extLst>
      <p:ext uri="{BB962C8B-B14F-4D97-AF65-F5344CB8AC3E}">
        <p14:creationId xmlns:p14="http://schemas.microsoft.com/office/powerpoint/2010/main" val="919973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2D42C28-A552-458D-899D-CCEC76DF99F1}" type="datetimeFigureOut">
              <a:rPr lang="en-GB" smtClean="0"/>
              <a:t>16/04/2024</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894AF96-4D68-4BDF-A96C-F79F6EAC5CCC}" type="slidenum">
              <a:rPr lang="en-GB" smtClean="0"/>
              <a:t>‹#›</a:t>
            </a:fld>
            <a:endParaRPr lang="en-GB"/>
          </a:p>
        </p:txBody>
      </p:sp>
    </p:spTree>
    <p:extLst>
      <p:ext uri="{BB962C8B-B14F-4D97-AF65-F5344CB8AC3E}">
        <p14:creationId xmlns:p14="http://schemas.microsoft.com/office/powerpoint/2010/main" val="10261629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8348C3-6249-4952-AA86-C63DB35EA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E6174AD-DBB0-43E6-98C2-738DB3A152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59100" y="-4763"/>
            <a:ext cx="5014912" cy="6862763"/>
            <a:chOff x="2928938" y="-4763"/>
            <a:chExt cx="5014912" cy="6862763"/>
          </a:xfrm>
        </p:grpSpPr>
        <p:sp>
          <p:nvSpPr>
            <p:cNvPr id="12" name="Freeform 6">
              <a:extLst>
                <a:ext uri="{FF2B5EF4-FFF2-40B4-BE49-F238E27FC236}">
                  <a16:creationId xmlns:a16="http://schemas.microsoft.com/office/drawing/2014/main" id="{50A59800-3661-4778-9D8A-F816C85C4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GB"/>
            </a:p>
          </p:txBody>
        </p:sp>
        <p:sp>
          <p:nvSpPr>
            <p:cNvPr id="13" name="Freeform 7">
              <a:extLst>
                <a:ext uri="{FF2B5EF4-FFF2-40B4-BE49-F238E27FC236}">
                  <a16:creationId xmlns:a16="http://schemas.microsoft.com/office/drawing/2014/main" id="{7A810977-C816-4698-B7E7-0E6BDED79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GB"/>
            </a:p>
          </p:txBody>
        </p:sp>
        <p:sp>
          <p:nvSpPr>
            <p:cNvPr id="14" name="Freeform 9">
              <a:extLst>
                <a:ext uri="{FF2B5EF4-FFF2-40B4-BE49-F238E27FC236}">
                  <a16:creationId xmlns:a16="http://schemas.microsoft.com/office/drawing/2014/main" id="{181E4B1B-2437-4A14-8927-817FC7AED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GB"/>
            </a:p>
          </p:txBody>
        </p:sp>
        <p:sp>
          <p:nvSpPr>
            <p:cNvPr id="15" name="Freeform 10">
              <a:extLst>
                <a:ext uri="{FF2B5EF4-FFF2-40B4-BE49-F238E27FC236}">
                  <a16:creationId xmlns:a16="http://schemas.microsoft.com/office/drawing/2014/main" id="{3F98AD26-9FF7-44EA-B876-9C857F8ED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GB"/>
            </a:p>
          </p:txBody>
        </p:sp>
        <p:sp>
          <p:nvSpPr>
            <p:cNvPr id="16" name="Freeform 11">
              <a:extLst>
                <a:ext uri="{FF2B5EF4-FFF2-40B4-BE49-F238E27FC236}">
                  <a16:creationId xmlns:a16="http://schemas.microsoft.com/office/drawing/2014/main" id="{32EBB12A-A9CE-446F-9462-15DAC0D0F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GB"/>
            </a:p>
          </p:txBody>
        </p:sp>
        <p:sp>
          <p:nvSpPr>
            <p:cNvPr id="17" name="Freeform 12">
              <a:extLst>
                <a:ext uri="{FF2B5EF4-FFF2-40B4-BE49-F238E27FC236}">
                  <a16:creationId xmlns:a16="http://schemas.microsoft.com/office/drawing/2014/main" id="{85925599-F99B-48E5-A384-76136C081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GB"/>
            </a:p>
          </p:txBody>
        </p:sp>
      </p:grpSp>
      <p:sp>
        <p:nvSpPr>
          <p:cNvPr id="2" name="Title 1">
            <a:extLst>
              <a:ext uri="{FF2B5EF4-FFF2-40B4-BE49-F238E27FC236}">
                <a16:creationId xmlns:a16="http://schemas.microsoft.com/office/drawing/2014/main" id="{EB06D733-04CD-9ADB-E3B7-5236F975C396}"/>
              </a:ext>
            </a:extLst>
          </p:cNvPr>
          <p:cNvSpPr>
            <a:spLocks noGrp="1"/>
          </p:cNvSpPr>
          <p:nvPr>
            <p:ph type="ctrTitle"/>
          </p:nvPr>
        </p:nvSpPr>
        <p:spPr>
          <a:xfrm>
            <a:off x="5448299" y="1380068"/>
            <a:ext cx="6054723" cy="2616199"/>
          </a:xfrm>
        </p:spPr>
        <p:txBody>
          <a:bodyPr>
            <a:normAutofit/>
          </a:bodyPr>
          <a:lstStyle/>
          <a:p>
            <a:r>
              <a:rPr lang="en-GB" b="1" dirty="0"/>
              <a:t>Histogram equalization</a:t>
            </a:r>
          </a:p>
        </p:txBody>
      </p:sp>
      <p:sp>
        <p:nvSpPr>
          <p:cNvPr id="3" name="Subtitle 2">
            <a:extLst>
              <a:ext uri="{FF2B5EF4-FFF2-40B4-BE49-F238E27FC236}">
                <a16:creationId xmlns:a16="http://schemas.microsoft.com/office/drawing/2014/main" id="{6B849AAA-10E9-79D3-C768-AC93088494A3}"/>
              </a:ext>
            </a:extLst>
          </p:cNvPr>
          <p:cNvSpPr>
            <a:spLocks noGrp="1"/>
          </p:cNvSpPr>
          <p:nvPr>
            <p:ph type="subTitle" idx="1"/>
          </p:nvPr>
        </p:nvSpPr>
        <p:spPr>
          <a:xfrm>
            <a:off x="6336254" y="3996267"/>
            <a:ext cx="5166768" cy="1388534"/>
          </a:xfrm>
        </p:spPr>
        <p:txBody>
          <a:bodyPr>
            <a:normAutofit/>
          </a:bodyPr>
          <a:lstStyle/>
          <a:p>
            <a:pPr>
              <a:lnSpc>
                <a:spcPct val="90000"/>
              </a:lnSpc>
            </a:pPr>
            <a:r>
              <a:rPr lang="en-US" b="1" dirty="0"/>
              <a:t>Done BY :</a:t>
            </a:r>
          </a:p>
          <a:p>
            <a:pPr>
              <a:lnSpc>
                <a:spcPct val="90000"/>
              </a:lnSpc>
            </a:pPr>
            <a:r>
              <a:rPr lang="en-US" dirty="0"/>
              <a:t>Renad </a:t>
            </a:r>
            <a:r>
              <a:rPr lang="en-US" dirty="0" err="1"/>
              <a:t>mazen</a:t>
            </a:r>
            <a:r>
              <a:rPr lang="en-US" dirty="0"/>
              <a:t> </a:t>
            </a:r>
          </a:p>
          <a:p>
            <a:pPr>
              <a:lnSpc>
                <a:spcPct val="90000"/>
              </a:lnSpc>
            </a:pPr>
            <a:r>
              <a:rPr lang="en-US" dirty="0" err="1"/>
              <a:t>Safeya</a:t>
            </a:r>
            <a:r>
              <a:rPr lang="en-US" dirty="0"/>
              <a:t> </a:t>
            </a:r>
            <a:r>
              <a:rPr lang="en-US" dirty="0" err="1"/>
              <a:t>stati</a:t>
            </a:r>
            <a:endParaRPr lang="en-US" dirty="0"/>
          </a:p>
          <a:p>
            <a:pPr>
              <a:lnSpc>
                <a:spcPct val="90000"/>
              </a:lnSpc>
            </a:pPr>
            <a:endParaRPr lang="en-GB" dirty="0"/>
          </a:p>
        </p:txBody>
      </p:sp>
      <p:pic>
        <p:nvPicPr>
          <p:cNvPr id="5" name="Picture 4" descr="Financial graphs on a dark display">
            <a:extLst>
              <a:ext uri="{FF2B5EF4-FFF2-40B4-BE49-F238E27FC236}">
                <a16:creationId xmlns:a16="http://schemas.microsoft.com/office/drawing/2014/main" id="{5806120D-F73E-6F39-9AE9-2AA8408C9DA8}"/>
              </a:ext>
            </a:extLst>
          </p:cNvPr>
          <p:cNvPicPr>
            <a:picLocks noChangeAspect="1"/>
          </p:cNvPicPr>
          <p:nvPr/>
        </p:nvPicPr>
        <p:blipFill rotWithShape="1">
          <a:blip r:embed="rId4"/>
          <a:srcRect l="29628" r="20720"/>
          <a:stretch/>
        </p:blipFill>
        <p:spPr>
          <a:xfrm>
            <a:off x="20" y="10"/>
            <a:ext cx="5448280" cy="6857990"/>
          </a:xfrm>
          <a:custGeom>
            <a:avLst/>
            <a:gdLst/>
            <a:ahLst/>
            <a:cxnLst/>
            <a:rect l="l" t="t" r="r" b="b"/>
            <a:pathLst>
              <a:path w="5448300" h="6858000">
                <a:moveTo>
                  <a:pt x="0" y="0"/>
                </a:moveTo>
                <a:lnTo>
                  <a:pt x="3513666" y="0"/>
                </a:lnTo>
                <a:lnTo>
                  <a:pt x="2861733" y="2548466"/>
                </a:lnTo>
                <a:lnTo>
                  <a:pt x="5448300" y="6853767"/>
                </a:lnTo>
                <a:lnTo>
                  <a:pt x="0" y="6858000"/>
                </a:lnTo>
                <a:lnTo>
                  <a:pt x="0" y="0"/>
                </a:lnTo>
                <a:close/>
              </a:path>
            </a:pathLst>
          </a:custGeom>
          <a:ln w="38100">
            <a:noFill/>
          </a:ln>
          <a:effectLst/>
        </p:spPr>
      </p:pic>
    </p:spTree>
    <p:extLst>
      <p:ext uri="{BB962C8B-B14F-4D97-AF65-F5344CB8AC3E}">
        <p14:creationId xmlns:p14="http://schemas.microsoft.com/office/powerpoint/2010/main" val="1586503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62DBC-0FF8-9B6B-2111-D3E920D80636}"/>
              </a:ext>
            </a:extLst>
          </p:cNvPr>
          <p:cNvSpPr>
            <a:spLocks noGrp="1"/>
          </p:cNvSpPr>
          <p:nvPr>
            <p:ph type="title"/>
          </p:nvPr>
        </p:nvSpPr>
        <p:spPr/>
        <p:txBody>
          <a:bodyPr/>
          <a:lstStyle/>
          <a:p>
            <a:r>
              <a:rPr lang="en-GB" dirty="0" err="1"/>
              <a:t>Cpu</a:t>
            </a:r>
            <a:r>
              <a:rPr lang="en-GB" dirty="0"/>
              <a:t> time</a:t>
            </a:r>
          </a:p>
        </p:txBody>
      </p:sp>
      <p:graphicFrame>
        <p:nvGraphicFramePr>
          <p:cNvPr id="4" name="Content Placeholder 3">
            <a:extLst>
              <a:ext uri="{FF2B5EF4-FFF2-40B4-BE49-F238E27FC236}">
                <a16:creationId xmlns:a16="http://schemas.microsoft.com/office/drawing/2014/main" id="{8455413E-FDB4-C214-B75D-F12586E08D82}"/>
              </a:ext>
            </a:extLst>
          </p:cNvPr>
          <p:cNvGraphicFramePr>
            <a:graphicFrameLocks noGrp="1"/>
          </p:cNvGraphicFramePr>
          <p:nvPr>
            <p:ph idx="1"/>
            <p:extLst>
              <p:ext uri="{D42A27DB-BD31-4B8C-83A1-F6EECF244321}">
                <p14:modId xmlns:p14="http://schemas.microsoft.com/office/powerpoint/2010/main" val="849425456"/>
              </p:ext>
            </p:extLst>
          </p:nvPr>
        </p:nvGraphicFramePr>
        <p:xfrm>
          <a:off x="1484313" y="2667000"/>
          <a:ext cx="10018712" cy="1522418"/>
        </p:xfrm>
        <a:graphic>
          <a:graphicData uri="http://schemas.openxmlformats.org/drawingml/2006/table">
            <a:tbl>
              <a:tblPr firstRow="1" bandRow="1">
                <a:tableStyleId>{5C22544A-7EE6-4342-B048-85BDC9FD1C3A}</a:tableStyleId>
              </a:tblPr>
              <a:tblGrid>
                <a:gridCol w="2504678">
                  <a:extLst>
                    <a:ext uri="{9D8B030D-6E8A-4147-A177-3AD203B41FA5}">
                      <a16:colId xmlns:a16="http://schemas.microsoft.com/office/drawing/2014/main" val="729835321"/>
                    </a:ext>
                  </a:extLst>
                </a:gridCol>
                <a:gridCol w="2504678">
                  <a:extLst>
                    <a:ext uri="{9D8B030D-6E8A-4147-A177-3AD203B41FA5}">
                      <a16:colId xmlns:a16="http://schemas.microsoft.com/office/drawing/2014/main" val="1595974350"/>
                    </a:ext>
                  </a:extLst>
                </a:gridCol>
                <a:gridCol w="2504678">
                  <a:extLst>
                    <a:ext uri="{9D8B030D-6E8A-4147-A177-3AD203B41FA5}">
                      <a16:colId xmlns:a16="http://schemas.microsoft.com/office/drawing/2014/main" val="1567423202"/>
                    </a:ext>
                  </a:extLst>
                </a:gridCol>
                <a:gridCol w="2504678">
                  <a:extLst>
                    <a:ext uri="{9D8B030D-6E8A-4147-A177-3AD203B41FA5}">
                      <a16:colId xmlns:a16="http://schemas.microsoft.com/office/drawing/2014/main" val="1429601298"/>
                    </a:ext>
                  </a:extLst>
                </a:gridCol>
              </a:tblGrid>
              <a:tr h="370840">
                <a:tc>
                  <a:txBody>
                    <a:bodyPr/>
                    <a:lstStyle/>
                    <a:p>
                      <a:r>
                        <a:rPr lang="en-GB" dirty="0"/>
                        <a:t>pic</a:t>
                      </a:r>
                    </a:p>
                  </a:txBody>
                  <a:tcPr/>
                </a:tc>
                <a:tc>
                  <a:txBody>
                    <a:bodyPr/>
                    <a:lstStyle/>
                    <a:p>
                      <a:r>
                        <a:rPr lang="en-GB" dirty="0" err="1"/>
                        <a:t>Cpu</a:t>
                      </a:r>
                      <a:r>
                        <a:rPr lang="en-GB" dirty="0"/>
                        <a:t> time serial</a:t>
                      </a:r>
                    </a:p>
                  </a:txBody>
                  <a:tcPr/>
                </a:tc>
                <a:tc>
                  <a:txBody>
                    <a:bodyPr/>
                    <a:lstStyle/>
                    <a:p>
                      <a:r>
                        <a:rPr lang="en-GB" dirty="0" err="1"/>
                        <a:t>Cpu</a:t>
                      </a:r>
                      <a:r>
                        <a:rPr lang="en-GB" dirty="0"/>
                        <a:t> time </a:t>
                      </a:r>
                      <a:r>
                        <a:rPr lang="en-GB" dirty="0" err="1"/>
                        <a:t>omp</a:t>
                      </a:r>
                      <a:r>
                        <a:rPr lang="en-GB" dirty="0"/>
                        <a:t> </a:t>
                      </a:r>
                    </a:p>
                  </a:txBody>
                  <a:tcPr/>
                </a:tc>
                <a:tc>
                  <a:txBody>
                    <a:bodyPr/>
                    <a:lstStyle/>
                    <a:p>
                      <a:r>
                        <a:rPr lang="en-GB" dirty="0" err="1"/>
                        <a:t>Cpu</a:t>
                      </a:r>
                      <a:r>
                        <a:rPr lang="en-GB" dirty="0"/>
                        <a:t> time </a:t>
                      </a:r>
                      <a:r>
                        <a:rPr lang="en-GB" dirty="0" err="1"/>
                        <a:t>cuda</a:t>
                      </a:r>
                      <a:endParaRPr lang="en-GB" dirty="0"/>
                    </a:p>
                  </a:txBody>
                  <a:tcPr/>
                </a:tc>
                <a:extLst>
                  <a:ext uri="{0D108BD9-81ED-4DB2-BD59-A6C34878D82A}">
                    <a16:rowId xmlns:a16="http://schemas.microsoft.com/office/drawing/2014/main" val="2793056547"/>
                  </a:ext>
                </a:extLst>
              </a:tr>
              <a:tr h="409898">
                <a:tc>
                  <a:txBody>
                    <a:bodyPr/>
                    <a:lstStyle/>
                    <a:p>
                      <a:pPr defTabSz="297180">
                        <a:spcAft>
                          <a:spcPts val="600"/>
                        </a:spcAft>
                      </a:pPr>
                      <a:r>
                        <a:rPr lang="en-GB" sz="1800" kern="1200" dirty="0">
                          <a:solidFill>
                            <a:schemeClr val="tx1"/>
                          </a:solidFill>
                          <a:latin typeface="+mn-lt"/>
                          <a:ea typeface="+mn-ea"/>
                          <a:cs typeface="+mn-cs"/>
                        </a:rPr>
                        <a:t>Pic1  dim 399*300</a:t>
                      </a:r>
                      <a:endParaRPr lang="en-GB" dirty="0"/>
                    </a:p>
                  </a:txBody>
                  <a:tcPr/>
                </a:tc>
                <a:tc>
                  <a:txBody>
                    <a:bodyPr/>
                    <a:lstStyle/>
                    <a:p>
                      <a:r>
                        <a:rPr lang="en-GB" dirty="0"/>
                        <a:t>0.012634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0.00399976</a:t>
                      </a:r>
                    </a:p>
                  </a:txBody>
                  <a:tcPr/>
                </a:tc>
                <a:tc>
                  <a:txBody>
                    <a:bodyPr/>
                    <a:lstStyle/>
                    <a:p>
                      <a:r>
                        <a:rPr lang="en-GB" dirty="0"/>
                        <a:t>0.00188670</a:t>
                      </a:r>
                    </a:p>
                  </a:txBody>
                  <a:tcPr/>
                </a:tc>
                <a:extLst>
                  <a:ext uri="{0D108BD9-81ED-4DB2-BD59-A6C34878D82A}">
                    <a16:rowId xmlns:a16="http://schemas.microsoft.com/office/drawing/2014/main" val="285766369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pic2</a:t>
                      </a:r>
                      <a:r>
                        <a:rPr lang="en-GB" sz="1800" kern="1200" dirty="0">
                          <a:solidFill>
                            <a:schemeClr val="tx1"/>
                          </a:solidFill>
                          <a:latin typeface="+mn-lt"/>
                          <a:ea typeface="+mn-ea"/>
                          <a:cs typeface="+mn-cs"/>
                        </a:rPr>
                        <a:t>Pic2 dim 267*189</a:t>
                      </a:r>
                      <a:endParaRPr lang="en-GB" dirty="0"/>
                    </a:p>
                  </a:txBody>
                  <a:tcPr/>
                </a:tc>
                <a:tc>
                  <a:txBody>
                    <a:bodyPr/>
                    <a:lstStyle/>
                    <a:p>
                      <a:r>
                        <a:rPr lang="en-GB" dirty="0"/>
                        <a:t>0.025225</a:t>
                      </a:r>
                    </a:p>
                  </a:txBody>
                  <a:tcPr/>
                </a:tc>
                <a:tc>
                  <a:txBody>
                    <a:bodyPr/>
                    <a:lstStyle/>
                    <a:p>
                      <a:r>
                        <a:rPr lang="en-GB" dirty="0"/>
                        <a:t> 0.0145094</a:t>
                      </a:r>
                    </a:p>
                  </a:txBody>
                  <a:tcPr/>
                </a:tc>
                <a:tc>
                  <a:txBody>
                    <a:bodyPr/>
                    <a:lstStyle/>
                    <a:p>
                      <a:r>
                        <a:rPr lang="en-GB" dirty="0"/>
                        <a:t>0.099236</a:t>
                      </a:r>
                    </a:p>
                  </a:txBody>
                  <a:tcPr/>
                </a:tc>
                <a:extLst>
                  <a:ext uri="{0D108BD9-81ED-4DB2-BD59-A6C34878D82A}">
                    <a16:rowId xmlns:a16="http://schemas.microsoft.com/office/drawing/2014/main" val="89027535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800" kern="1200" dirty="0">
                          <a:solidFill>
                            <a:schemeClr val="tx1"/>
                          </a:solidFill>
                          <a:latin typeface="+mn-lt"/>
                          <a:ea typeface="+mn-ea"/>
                          <a:cs typeface="+mn-cs"/>
                        </a:rPr>
                        <a:t>Pic3 dim 182*186</a:t>
                      </a:r>
                      <a:endParaRPr lang="en-GB" dirty="0"/>
                    </a:p>
                  </a:txBody>
                  <a:tcPr/>
                </a:tc>
                <a:tc>
                  <a:txBody>
                    <a:bodyPr/>
                    <a:lstStyle/>
                    <a:p>
                      <a:r>
                        <a:rPr lang="en-GB" dirty="0"/>
                        <a:t>0.025891</a:t>
                      </a:r>
                    </a:p>
                  </a:txBody>
                  <a:tcPr/>
                </a:tc>
                <a:tc>
                  <a:txBody>
                    <a:bodyPr/>
                    <a:lstStyle/>
                    <a:p>
                      <a:r>
                        <a:rPr lang="en-GB" dirty="0"/>
                        <a:t>0.00816066</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0.00618524</a:t>
                      </a:r>
                    </a:p>
                  </a:txBody>
                  <a:tcPr/>
                </a:tc>
                <a:extLst>
                  <a:ext uri="{0D108BD9-81ED-4DB2-BD59-A6C34878D82A}">
                    <a16:rowId xmlns:a16="http://schemas.microsoft.com/office/drawing/2014/main" val="3481111532"/>
                  </a:ext>
                </a:extLst>
              </a:tr>
            </a:tbl>
          </a:graphicData>
        </a:graphic>
      </p:graphicFrame>
    </p:spTree>
    <p:extLst>
      <p:ext uri="{BB962C8B-B14F-4D97-AF65-F5344CB8AC3E}">
        <p14:creationId xmlns:p14="http://schemas.microsoft.com/office/powerpoint/2010/main" val="2824092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4C4A4-D954-0CCE-60F3-11DC6194089C}"/>
              </a:ext>
            </a:extLst>
          </p:cNvPr>
          <p:cNvSpPr>
            <a:spLocks noGrp="1"/>
          </p:cNvSpPr>
          <p:nvPr>
            <p:ph type="title"/>
          </p:nvPr>
        </p:nvSpPr>
        <p:spPr/>
        <p:txBody>
          <a:bodyPr/>
          <a:lstStyle/>
          <a:p>
            <a:r>
              <a:rPr lang="en-GB" dirty="0"/>
              <a:t>Conclusion</a:t>
            </a:r>
            <a:br>
              <a:rPr lang="en-GB" dirty="0"/>
            </a:br>
            <a:endParaRPr lang="en-GB" dirty="0"/>
          </a:p>
        </p:txBody>
      </p:sp>
      <p:sp>
        <p:nvSpPr>
          <p:cNvPr id="3" name="Content Placeholder 2">
            <a:extLst>
              <a:ext uri="{FF2B5EF4-FFF2-40B4-BE49-F238E27FC236}">
                <a16:creationId xmlns:a16="http://schemas.microsoft.com/office/drawing/2014/main" id="{BEE7369D-2F4F-7CDE-4692-8DD1FB975513}"/>
              </a:ext>
            </a:extLst>
          </p:cNvPr>
          <p:cNvSpPr>
            <a:spLocks noGrp="1"/>
          </p:cNvSpPr>
          <p:nvPr>
            <p:ph idx="1"/>
          </p:nvPr>
        </p:nvSpPr>
        <p:spPr/>
        <p:txBody>
          <a:bodyPr>
            <a:normAutofit lnSpcReduction="10000"/>
          </a:bodyPr>
          <a:lstStyle/>
          <a:p>
            <a:r>
              <a:rPr lang="en-GB" dirty="0"/>
              <a:t>To conclude this first project, we can say that we had the opportunity to implement the basic functions of Image Processing. We worked on histograms which are the best tool to understand the distribution of an image intensities.</a:t>
            </a:r>
          </a:p>
          <a:p>
            <a:endParaRPr lang="en-GB" dirty="0"/>
          </a:p>
          <a:p>
            <a:r>
              <a:rPr lang="en-GB" dirty="0"/>
              <a:t>The part about the equalization showed us how to enhance the contrast of a dark image but also showed us that sometimes if the histogram is already distributed on all the range of levels, the enhancement is not very effective.</a:t>
            </a:r>
          </a:p>
        </p:txBody>
      </p:sp>
    </p:spTree>
    <p:extLst>
      <p:ext uri="{BB962C8B-B14F-4D97-AF65-F5344CB8AC3E}">
        <p14:creationId xmlns:p14="http://schemas.microsoft.com/office/powerpoint/2010/main" val="3513608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36" name="Group 1035">
            <a:extLst>
              <a:ext uri="{FF2B5EF4-FFF2-40B4-BE49-F238E27FC236}">
                <a16:creationId xmlns:a16="http://schemas.microsoft.com/office/drawing/2014/main" id="{DF8D5C46-63E5-40C5-A208-4B2189FA1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37" name="Freeform 6">
              <a:extLst>
                <a:ext uri="{FF2B5EF4-FFF2-40B4-BE49-F238E27FC236}">
                  <a16:creationId xmlns:a16="http://schemas.microsoft.com/office/drawing/2014/main" id="{4A42B4ED-376E-46C3-8BB2-EAFC660D1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GB"/>
            </a:p>
          </p:txBody>
        </p:sp>
        <p:sp>
          <p:nvSpPr>
            <p:cNvPr id="1038" name="Freeform 7">
              <a:extLst>
                <a:ext uri="{FF2B5EF4-FFF2-40B4-BE49-F238E27FC236}">
                  <a16:creationId xmlns:a16="http://schemas.microsoft.com/office/drawing/2014/main" id="{94E0795D-42C3-4DFD-AEB0-286A1CF14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GB"/>
            </a:p>
          </p:txBody>
        </p:sp>
        <p:sp>
          <p:nvSpPr>
            <p:cNvPr id="1039" name="Freeform 8">
              <a:extLst>
                <a:ext uri="{FF2B5EF4-FFF2-40B4-BE49-F238E27FC236}">
                  <a16:creationId xmlns:a16="http://schemas.microsoft.com/office/drawing/2014/main" id="{A2ACED1B-99D0-4C14-B63B-963889DCD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GB"/>
            </a:p>
          </p:txBody>
        </p:sp>
        <p:sp>
          <p:nvSpPr>
            <p:cNvPr id="1040" name="Freeform 9">
              <a:extLst>
                <a:ext uri="{FF2B5EF4-FFF2-40B4-BE49-F238E27FC236}">
                  <a16:creationId xmlns:a16="http://schemas.microsoft.com/office/drawing/2014/main" id="{5C5D324F-33A3-4C66-BFE5-1742CA4E5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GB"/>
            </a:p>
          </p:txBody>
        </p:sp>
        <p:sp>
          <p:nvSpPr>
            <p:cNvPr id="1041" name="Freeform 10">
              <a:extLst>
                <a:ext uri="{FF2B5EF4-FFF2-40B4-BE49-F238E27FC236}">
                  <a16:creationId xmlns:a16="http://schemas.microsoft.com/office/drawing/2014/main" id="{EC572FC8-A465-4BA3-BA4D-2EC538C0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GB"/>
            </a:p>
          </p:txBody>
        </p:sp>
        <p:sp>
          <p:nvSpPr>
            <p:cNvPr id="1042" name="Freeform 11">
              <a:extLst>
                <a:ext uri="{FF2B5EF4-FFF2-40B4-BE49-F238E27FC236}">
                  <a16:creationId xmlns:a16="http://schemas.microsoft.com/office/drawing/2014/main" id="{66CC2B15-8E3B-4CFF-99E4-5B4E4D8CF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GB"/>
            </a:p>
          </p:txBody>
        </p:sp>
      </p:grpSp>
      <p:sp>
        <p:nvSpPr>
          <p:cNvPr id="6" name="Rectangle 3">
            <a:extLst>
              <a:ext uri="{FF2B5EF4-FFF2-40B4-BE49-F238E27FC236}">
                <a16:creationId xmlns:a16="http://schemas.microsoft.com/office/drawing/2014/main" id="{388D3D59-40F4-F3B8-F570-8156D54D9F3A}"/>
              </a:ext>
            </a:extLst>
          </p:cNvPr>
          <p:cNvSpPr>
            <a:spLocks noGrp="1" noChangeArrowheads="1"/>
          </p:cNvSpPr>
          <p:nvPr>
            <p:ph type="title"/>
          </p:nvPr>
        </p:nvSpPr>
        <p:spPr bwMode="auto">
          <a:xfrm>
            <a:off x="1484312" y="685800"/>
            <a:ext cx="4278928" cy="175259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r>
              <a:rPr lang="en-GB" b="1" i="0" dirty="0">
                <a:effectLst/>
                <a:highlight>
                  <a:srgbClr val="FFFFFF"/>
                </a:highlight>
                <a:latin typeface="sohne"/>
              </a:rPr>
              <a:t>Histogram</a:t>
            </a:r>
            <a:endParaRPr kumimoji="0" lang="en-US" altLang="en-US" b="1" i="0" u="none" strike="noStrike" cap="none" normalizeH="0" baseline="0" dirty="0">
              <a:ln>
                <a:noFill/>
              </a:ln>
              <a:effectLst/>
              <a:latin typeface="Arial" panose="020B0604020202020204" pitchFamily="34" charset="0"/>
            </a:endParaRPr>
          </a:p>
        </p:txBody>
      </p:sp>
      <p:sp>
        <p:nvSpPr>
          <p:cNvPr id="9" name="Content Placeholder 8">
            <a:extLst>
              <a:ext uri="{FF2B5EF4-FFF2-40B4-BE49-F238E27FC236}">
                <a16:creationId xmlns:a16="http://schemas.microsoft.com/office/drawing/2014/main" id="{2F89D59D-4231-7756-5FE5-6C76251B4DB8}"/>
              </a:ext>
            </a:extLst>
          </p:cNvPr>
          <p:cNvSpPr>
            <a:spLocks noGrp="1"/>
          </p:cNvSpPr>
          <p:nvPr>
            <p:ph idx="1"/>
          </p:nvPr>
        </p:nvSpPr>
        <p:spPr>
          <a:xfrm>
            <a:off x="1484310" y="2666999"/>
            <a:ext cx="4278929" cy="3124201"/>
          </a:xfrm>
        </p:spPr>
        <p:txBody>
          <a:bodyPr>
            <a:normAutofit/>
          </a:bodyPr>
          <a:lstStyle/>
          <a:p>
            <a:pPr algn="just">
              <a:spcAft>
                <a:spcPts val="800"/>
              </a:spcAft>
            </a:pPr>
            <a:r>
              <a:rPr lang="en-GB" kern="0" dirty="0">
                <a:effectLst/>
                <a:latin typeface="Times New Roman" panose="02020603050405020304" pitchFamily="18" charset="0"/>
                <a:ea typeface="Times New Roman" panose="02020603050405020304" pitchFamily="18" charset="0"/>
                <a:cs typeface="Arial" panose="020B0604020202020204" pitchFamily="34" charset="0"/>
              </a:rPr>
              <a:t>A histogram is a graphical depiction of an image's intensity distribution. It simply shows how many pixels are used for each intensity value taken into consideration.</a:t>
            </a:r>
            <a:endParaRPr lang="en-GB" kern="100" dirty="0">
              <a:effectLst/>
              <a:latin typeface="Aptos" panose="020B0004020202020204" pitchFamily="34" charset="0"/>
              <a:ea typeface="Aptos" panose="020B0004020202020204" pitchFamily="34" charset="0"/>
              <a:cs typeface="Arial" panose="020B0604020202020204" pitchFamily="34" charset="0"/>
            </a:endParaRPr>
          </a:p>
          <a:p>
            <a:endParaRPr lang="en-GB" dirty="0"/>
          </a:p>
        </p:txBody>
      </p:sp>
      <p:sp>
        <p:nvSpPr>
          <p:cNvPr id="1044" name="Rounded Rectangle 16">
            <a:extLst>
              <a:ext uri="{FF2B5EF4-FFF2-40B4-BE49-F238E27FC236}">
                <a16:creationId xmlns:a16="http://schemas.microsoft.com/office/drawing/2014/main" id="{63A60C88-7443-4827-9241-5019758CB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1" name="Picture 7">
            <a:extLst>
              <a:ext uri="{FF2B5EF4-FFF2-40B4-BE49-F238E27FC236}">
                <a16:creationId xmlns:a16="http://schemas.microsoft.com/office/drawing/2014/main" id="{C0ECE9EF-7553-02C6-5FB3-32A9110C87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4407" y="2371869"/>
            <a:ext cx="4744154" cy="1826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292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98861-B51A-D7F8-A192-55833C2B52AD}"/>
              </a:ext>
            </a:extLst>
          </p:cNvPr>
          <p:cNvSpPr>
            <a:spLocks noGrp="1"/>
          </p:cNvSpPr>
          <p:nvPr>
            <p:ph type="title"/>
          </p:nvPr>
        </p:nvSpPr>
        <p:spPr>
          <a:xfrm>
            <a:off x="1484312" y="685800"/>
            <a:ext cx="5747778" cy="1752599"/>
          </a:xfrm>
        </p:spPr>
        <p:txBody>
          <a:bodyPr>
            <a:normAutofit/>
          </a:bodyPr>
          <a:lstStyle/>
          <a:p>
            <a:r>
              <a:rPr lang="en-GB" b="1" i="0">
                <a:effectLst/>
                <a:highlight>
                  <a:srgbClr val="FFFFFF"/>
                </a:highlight>
                <a:latin typeface="sohne"/>
              </a:rPr>
              <a:t>Histogram Equalization</a:t>
            </a:r>
            <a:br>
              <a:rPr lang="en-GB" b="1" i="0">
                <a:effectLst/>
                <a:highlight>
                  <a:srgbClr val="FFFFFF"/>
                </a:highlight>
                <a:latin typeface="sohne"/>
              </a:rPr>
            </a:br>
            <a:endParaRPr lang="en-GB"/>
          </a:p>
        </p:txBody>
      </p:sp>
      <p:sp>
        <p:nvSpPr>
          <p:cNvPr id="3" name="Content Placeholder 2">
            <a:extLst>
              <a:ext uri="{FF2B5EF4-FFF2-40B4-BE49-F238E27FC236}">
                <a16:creationId xmlns:a16="http://schemas.microsoft.com/office/drawing/2014/main" id="{B22BF287-4361-DF90-66AA-38DD5EB6178F}"/>
              </a:ext>
            </a:extLst>
          </p:cNvPr>
          <p:cNvSpPr>
            <a:spLocks noGrp="1"/>
          </p:cNvSpPr>
          <p:nvPr>
            <p:ph idx="1"/>
          </p:nvPr>
        </p:nvSpPr>
        <p:spPr>
          <a:xfrm>
            <a:off x="1484311" y="2666999"/>
            <a:ext cx="5747778" cy="3124201"/>
          </a:xfrm>
        </p:spPr>
        <p:txBody>
          <a:bodyPr>
            <a:normAutofit/>
          </a:bodyPr>
          <a:lstStyle/>
          <a:p>
            <a:pPr>
              <a:lnSpc>
                <a:spcPct val="90000"/>
              </a:lnSpc>
              <a:spcAft>
                <a:spcPts val="800"/>
              </a:spcAft>
            </a:pPr>
            <a:r>
              <a:rPr lang="en-GB" sz="2000" kern="0">
                <a:effectLst/>
                <a:latin typeface="Times New Roman" panose="02020603050405020304" pitchFamily="18" charset="0"/>
                <a:ea typeface="Times New Roman" panose="02020603050405020304" pitchFamily="18" charset="0"/>
                <a:cs typeface="Arial" panose="020B0604020202020204" pitchFamily="34" charset="0"/>
              </a:rPr>
              <a:t>Histogram A computer image processing method called equalisation is used to enhance contrast in pictures. It does this by efficiently extending the image's intensity range, or spreading out the most frequent intensity values. When the useful data of an image is represented by close contrast values, this method typically enhances the global contrast of the image. This makes it possible for regions with less local contrast to become more contrasty.</a:t>
            </a:r>
            <a:endParaRPr lang="en-GB" sz="2000" kern="100">
              <a:effectLst/>
              <a:latin typeface="Aptos" panose="020B0004020202020204" pitchFamily="34" charset="0"/>
              <a:ea typeface="Aptos" panose="020B0004020202020204" pitchFamily="34" charset="0"/>
              <a:cs typeface="Arial" panose="020B0604020202020204" pitchFamily="34" charset="0"/>
            </a:endParaRPr>
          </a:p>
          <a:p>
            <a:pPr>
              <a:lnSpc>
                <a:spcPct val="90000"/>
              </a:lnSpc>
            </a:pPr>
            <a:endParaRPr lang="en-GB" sz="2000"/>
          </a:p>
        </p:txBody>
      </p:sp>
      <p:sp>
        <p:nvSpPr>
          <p:cNvPr id="22" name="Rounded Rectangle 6">
            <a:extLst>
              <a:ext uri="{FF2B5EF4-FFF2-40B4-BE49-F238E27FC236}">
                <a16:creationId xmlns:a16="http://schemas.microsoft.com/office/drawing/2014/main" id="{17AD0BDE-403C-47E4-8916-328FE6AE1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648931"/>
            <a:ext cx="3982086"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BA8E111-70AD-5D7C-75B2-37118FEE0ACB}"/>
              </a:ext>
            </a:extLst>
          </p:cNvPr>
          <p:cNvPicPr>
            <a:picLocks noChangeAspect="1"/>
          </p:cNvPicPr>
          <p:nvPr/>
        </p:nvPicPr>
        <p:blipFill rotWithShape="1">
          <a:blip r:embed="rId3"/>
          <a:srcRect r="21730" b="2"/>
          <a:stretch/>
        </p:blipFill>
        <p:spPr>
          <a:xfrm>
            <a:off x="7873801" y="1011765"/>
            <a:ext cx="3341190" cy="1739500"/>
          </a:xfrm>
          <a:prstGeom prst="rect">
            <a:avLst/>
          </a:prstGeom>
        </p:spPr>
      </p:pic>
      <p:pic>
        <p:nvPicPr>
          <p:cNvPr id="5" name="Picture 4">
            <a:extLst>
              <a:ext uri="{FF2B5EF4-FFF2-40B4-BE49-F238E27FC236}">
                <a16:creationId xmlns:a16="http://schemas.microsoft.com/office/drawing/2014/main" id="{AA506AC0-66EC-F233-31EB-400908D7DE6D}"/>
              </a:ext>
            </a:extLst>
          </p:cNvPr>
          <p:cNvPicPr>
            <a:picLocks noChangeAspect="1"/>
          </p:cNvPicPr>
          <p:nvPr/>
        </p:nvPicPr>
        <p:blipFill rotWithShape="1">
          <a:blip r:embed="rId4"/>
          <a:srcRect r="5298" b="2"/>
          <a:stretch/>
        </p:blipFill>
        <p:spPr>
          <a:xfrm>
            <a:off x="7873801" y="2915857"/>
            <a:ext cx="3341190" cy="2642616"/>
          </a:xfrm>
          <a:prstGeom prst="rect">
            <a:avLst/>
          </a:prstGeom>
        </p:spPr>
      </p:pic>
    </p:spTree>
    <p:extLst>
      <p:ext uri="{BB962C8B-B14F-4D97-AF65-F5344CB8AC3E}">
        <p14:creationId xmlns:p14="http://schemas.microsoft.com/office/powerpoint/2010/main" val="346039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32008-74B5-7238-E35E-3BE70A12A2C1}"/>
              </a:ext>
            </a:extLst>
          </p:cNvPr>
          <p:cNvSpPr>
            <a:spLocks noGrp="1"/>
          </p:cNvSpPr>
          <p:nvPr>
            <p:ph type="title"/>
          </p:nvPr>
        </p:nvSpPr>
        <p:spPr>
          <a:xfrm>
            <a:off x="1484312" y="685800"/>
            <a:ext cx="2812386" cy="1752599"/>
          </a:xfrm>
        </p:spPr>
        <p:txBody>
          <a:bodyPr>
            <a:normAutofit fontScale="90000"/>
          </a:bodyPr>
          <a:lstStyle/>
          <a:p>
            <a:r>
              <a:rPr lang="en-GB" b="0" i="0" dirty="0" err="1">
                <a:effectLst/>
                <a:highlight>
                  <a:srgbClr val="FFFFFF"/>
                </a:highlight>
                <a:latin typeface="Georgia" panose="02040502050405020303" pitchFamily="18" charset="0"/>
              </a:rPr>
              <a:t>Color</a:t>
            </a:r>
            <a:r>
              <a:rPr lang="en-GB" b="0" i="0" dirty="0">
                <a:effectLst/>
                <a:highlight>
                  <a:srgbClr val="FFFFFF"/>
                </a:highlight>
                <a:latin typeface="Georgia" panose="02040502050405020303" pitchFamily="18" charset="0"/>
              </a:rPr>
              <a:t> image</a:t>
            </a:r>
            <a:br>
              <a:rPr lang="en-GB" b="0" i="0" dirty="0">
                <a:effectLst/>
                <a:highlight>
                  <a:srgbClr val="FFFFFF"/>
                </a:highlight>
                <a:latin typeface="Georgia" panose="02040502050405020303" pitchFamily="18" charset="0"/>
              </a:rPr>
            </a:br>
            <a:endParaRPr lang="en-GB" dirty="0"/>
          </a:p>
        </p:txBody>
      </p:sp>
      <p:sp>
        <p:nvSpPr>
          <p:cNvPr id="3" name="Content Placeholder 2">
            <a:extLst>
              <a:ext uri="{FF2B5EF4-FFF2-40B4-BE49-F238E27FC236}">
                <a16:creationId xmlns:a16="http://schemas.microsoft.com/office/drawing/2014/main" id="{C04A883F-50FB-D694-FB4E-4701DADB12D8}"/>
              </a:ext>
            </a:extLst>
          </p:cNvPr>
          <p:cNvSpPr>
            <a:spLocks noGrp="1"/>
          </p:cNvSpPr>
          <p:nvPr>
            <p:ph idx="1"/>
          </p:nvPr>
        </p:nvSpPr>
        <p:spPr>
          <a:xfrm>
            <a:off x="1120256" y="2666999"/>
            <a:ext cx="3270537" cy="3124201"/>
          </a:xfrm>
        </p:spPr>
        <p:txBody>
          <a:bodyPr>
            <a:normAutofit/>
          </a:bodyPr>
          <a:lstStyle/>
          <a:p>
            <a:r>
              <a:rPr lang="en-GB" b="0" i="0" dirty="0">
                <a:effectLst/>
                <a:highlight>
                  <a:srgbClr val="FFFFFF"/>
                </a:highlight>
                <a:latin typeface="Georgia" panose="02040502050405020303" pitchFamily="18" charset="0"/>
              </a:rPr>
              <a:t>We can also give as input a digital </a:t>
            </a:r>
            <a:r>
              <a:rPr lang="en-GB" b="0" i="0" dirty="0" err="1">
                <a:effectLst/>
                <a:highlight>
                  <a:srgbClr val="FFFFFF"/>
                </a:highlight>
                <a:latin typeface="Georgia" panose="02040502050405020303" pitchFamily="18" charset="0"/>
              </a:rPr>
              <a:t>color</a:t>
            </a:r>
            <a:r>
              <a:rPr lang="en-GB" b="0" i="0" dirty="0">
                <a:effectLst/>
                <a:highlight>
                  <a:srgbClr val="FFFFFF"/>
                </a:highlight>
                <a:latin typeface="Georgia" panose="02040502050405020303" pitchFamily="18" charset="0"/>
              </a:rPr>
              <a:t> image. Then the first thing to do is to separate the three different </a:t>
            </a:r>
            <a:r>
              <a:rPr lang="en-GB" b="0" i="0" dirty="0" err="1">
                <a:effectLst/>
                <a:highlight>
                  <a:srgbClr val="FFFFFF"/>
                </a:highlight>
                <a:latin typeface="Georgia" panose="02040502050405020303" pitchFamily="18" charset="0"/>
              </a:rPr>
              <a:t>color</a:t>
            </a:r>
            <a:r>
              <a:rPr lang="en-GB" b="0" i="0" dirty="0">
                <a:effectLst/>
                <a:highlight>
                  <a:srgbClr val="FFFFFF"/>
                </a:highlight>
                <a:latin typeface="Georgia" panose="02040502050405020303" pitchFamily="18" charset="0"/>
              </a:rPr>
              <a:t> channels: Red, Green and Blue. </a:t>
            </a:r>
            <a:endParaRPr lang="en-GB" dirty="0"/>
          </a:p>
        </p:txBody>
      </p:sp>
      <p:pic>
        <p:nvPicPr>
          <p:cNvPr id="2052" name="Picture 4" descr="RGB Image histo">
            <a:extLst>
              <a:ext uri="{FF2B5EF4-FFF2-40B4-BE49-F238E27FC236}">
                <a16:creationId xmlns:a16="http://schemas.microsoft.com/office/drawing/2014/main" id="{F7D69AC2-6DA2-5DB0-7072-596AD751251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64056" y="3185160"/>
            <a:ext cx="4543633" cy="2768600"/>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pic>
        <p:nvPicPr>
          <p:cNvPr id="2050" name="Picture 2" descr="RGB Image histo">
            <a:extLst>
              <a:ext uri="{FF2B5EF4-FFF2-40B4-BE49-F238E27FC236}">
                <a16:creationId xmlns:a16="http://schemas.microsoft.com/office/drawing/2014/main" id="{08A441B8-4212-0615-0FB2-3A3FBBD91E7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579950" y="777901"/>
            <a:ext cx="3450408" cy="1889098"/>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7FBE96E-66C0-1CB6-EF10-56443035F9E7}"/>
              </a:ext>
            </a:extLst>
          </p:cNvPr>
          <p:cNvPicPr>
            <a:picLocks noChangeAspect="1"/>
          </p:cNvPicPr>
          <p:nvPr/>
        </p:nvPicPr>
        <p:blipFill>
          <a:blip r:embed="rId5"/>
          <a:stretch>
            <a:fillRect/>
          </a:stretch>
        </p:blipFill>
        <p:spPr>
          <a:xfrm>
            <a:off x="4694606" y="774294"/>
            <a:ext cx="3609354" cy="197612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875460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085" name="Group 3084">
            <a:extLst>
              <a:ext uri="{FF2B5EF4-FFF2-40B4-BE49-F238E27FC236}">
                <a16:creationId xmlns:a16="http://schemas.microsoft.com/office/drawing/2014/main" id="{56C5F458-F0B9-4584-B7A3-BA39F9E9FC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3086" name="Freeform 6">
              <a:extLst>
                <a:ext uri="{FF2B5EF4-FFF2-40B4-BE49-F238E27FC236}">
                  <a16:creationId xmlns:a16="http://schemas.microsoft.com/office/drawing/2014/main" id="{EF5CE756-E024-433C-98E3-931095C81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GB"/>
            </a:p>
          </p:txBody>
        </p:sp>
        <p:sp>
          <p:nvSpPr>
            <p:cNvPr id="3087" name="Freeform 7">
              <a:extLst>
                <a:ext uri="{FF2B5EF4-FFF2-40B4-BE49-F238E27FC236}">
                  <a16:creationId xmlns:a16="http://schemas.microsoft.com/office/drawing/2014/main" id="{0B4D7F81-EC0F-4E8E-8D3F-BCBF503597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GB"/>
            </a:p>
          </p:txBody>
        </p:sp>
        <p:sp>
          <p:nvSpPr>
            <p:cNvPr id="3088" name="Freeform 9">
              <a:extLst>
                <a:ext uri="{FF2B5EF4-FFF2-40B4-BE49-F238E27FC236}">
                  <a16:creationId xmlns:a16="http://schemas.microsoft.com/office/drawing/2014/main" id="{9DEF7606-46AD-4ECA-8815-33A3217D3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GB"/>
            </a:p>
          </p:txBody>
        </p:sp>
        <p:sp>
          <p:nvSpPr>
            <p:cNvPr id="3089" name="Freeform 10">
              <a:extLst>
                <a:ext uri="{FF2B5EF4-FFF2-40B4-BE49-F238E27FC236}">
                  <a16:creationId xmlns:a16="http://schemas.microsoft.com/office/drawing/2014/main" id="{778C7720-6627-4BE3-9174-54CD26E72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GB"/>
            </a:p>
          </p:txBody>
        </p:sp>
        <p:sp>
          <p:nvSpPr>
            <p:cNvPr id="3090" name="Freeform 11">
              <a:extLst>
                <a:ext uri="{FF2B5EF4-FFF2-40B4-BE49-F238E27FC236}">
                  <a16:creationId xmlns:a16="http://schemas.microsoft.com/office/drawing/2014/main" id="{3D25C4CC-C750-4C0A-ADB5-CFA9FFAE5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GB"/>
            </a:p>
          </p:txBody>
        </p:sp>
        <p:sp>
          <p:nvSpPr>
            <p:cNvPr id="3091" name="Freeform 12">
              <a:extLst>
                <a:ext uri="{FF2B5EF4-FFF2-40B4-BE49-F238E27FC236}">
                  <a16:creationId xmlns:a16="http://schemas.microsoft.com/office/drawing/2014/main" id="{D6834B30-F11B-40AA-A8C8-0EF0710DB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GB"/>
            </a:p>
          </p:txBody>
        </p:sp>
      </p:grpSp>
      <p:sp>
        <p:nvSpPr>
          <p:cNvPr id="2" name="Title 1">
            <a:extLst>
              <a:ext uri="{FF2B5EF4-FFF2-40B4-BE49-F238E27FC236}">
                <a16:creationId xmlns:a16="http://schemas.microsoft.com/office/drawing/2014/main" id="{86D36ED1-DA92-D2DF-28E8-5E479292AA5F}"/>
              </a:ext>
            </a:extLst>
          </p:cNvPr>
          <p:cNvSpPr>
            <a:spLocks noGrp="1"/>
          </p:cNvSpPr>
          <p:nvPr>
            <p:ph type="title"/>
          </p:nvPr>
        </p:nvSpPr>
        <p:spPr>
          <a:xfrm>
            <a:off x="1488058" y="-62911"/>
            <a:ext cx="3982086" cy="2007358"/>
          </a:xfrm>
        </p:spPr>
        <p:txBody>
          <a:bodyPr vert="horz" lIns="91440" tIns="45720" rIns="91440" bIns="45720" rtlCol="0" anchor="b">
            <a:normAutofit/>
          </a:bodyPr>
          <a:lstStyle/>
          <a:p>
            <a:pPr algn="r"/>
            <a:r>
              <a:rPr lang="en-US" sz="6000" b="0" i="0" dirty="0">
                <a:highlight>
                  <a:srgbClr val="D2E3FC"/>
                </a:highlight>
              </a:rPr>
              <a:t>problem</a:t>
            </a:r>
            <a:endParaRPr lang="en-US" sz="6000" dirty="0"/>
          </a:p>
        </p:txBody>
      </p:sp>
      <p:sp>
        <p:nvSpPr>
          <p:cNvPr id="3" name="Content Placeholder 2">
            <a:extLst>
              <a:ext uri="{FF2B5EF4-FFF2-40B4-BE49-F238E27FC236}">
                <a16:creationId xmlns:a16="http://schemas.microsoft.com/office/drawing/2014/main" id="{0740E1B5-7178-4D59-DE12-2A20688A2EE1}"/>
              </a:ext>
            </a:extLst>
          </p:cNvPr>
          <p:cNvSpPr>
            <a:spLocks noGrp="1"/>
          </p:cNvSpPr>
          <p:nvPr>
            <p:ph idx="1"/>
          </p:nvPr>
        </p:nvSpPr>
        <p:spPr>
          <a:xfrm>
            <a:off x="2581845" y="2543996"/>
            <a:ext cx="4080511" cy="1388534"/>
          </a:xfrm>
        </p:spPr>
        <p:txBody>
          <a:bodyPr vert="horz" lIns="91440" tIns="45720" rIns="91440" bIns="45720" rtlCol="0" anchor="t">
            <a:normAutofit/>
          </a:bodyPr>
          <a:lstStyle/>
          <a:p>
            <a:pPr marL="0" indent="0">
              <a:buNone/>
            </a:pPr>
            <a:r>
              <a:rPr lang="en-US" sz="2100" b="0" i="0" dirty="0">
                <a:highlight>
                  <a:srgbClr val="D2E3FC"/>
                </a:highlight>
              </a:rPr>
              <a:t>In some images, it would not have been better to implement the code on them</a:t>
            </a:r>
            <a:endParaRPr lang="en-US" sz="2100" dirty="0"/>
          </a:p>
        </p:txBody>
      </p:sp>
      <p:sp>
        <p:nvSpPr>
          <p:cNvPr id="3093" name="Rounded Rectangle 6">
            <a:extLst>
              <a:ext uri="{FF2B5EF4-FFF2-40B4-BE49-F238E27FC236}">
                <a16:creationId xmlns:a16="http://schemas.microsoft.com/office/drawing/2014/main" id="{FE7077A0-316E-4437-8098-7871335C5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648931"/>
            <a:ext cx="3982086"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8" name="Picture 6" descr="A dog standing in grass with a red graph&#10;&#10;Description automatically generated">
            <a:extLst>
              <a:ext uri="{FF2B5EF4-FFF2-40B4-BE49-F238E27FC236}">
                <a16:creationId xmlns:a16="http://schemas.microsoft.com/office/drawing/2014/main" id="{E40A3DDA-7B53-E8C5-FCA1-7FD47D6FC10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73801" y="1259467"/>
            <a:ext cx="3341190" cy="169565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A red and black graph&#10;&#10;Description automatically generated">
            <a:extLst>
              <a:ext uri="{FF2B5EF4-FFF2-40B4-BE49-F238E27FC236}">
                <a16:creationId xmlns:a16="http://schemas.microsoft.com/office/drawing/2014/main" id="{37527F53-7A4B-8CF6-5EBA-41D37815A2A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873801" y="3932530"/>
            <a:ext cx="3341190" cy="1060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3687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103" name="Group 4102">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4104"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GB"/>
            </a:p>
          </p:txBody>
        </p:sp>
        <p:sp>
          <p:nvSpPr>
            <p:cNvPr id="4105"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GB"/>
            </a:p>
          </p:txBody>
        </p:sp>
        <p:sp>
          <p:nvSpPr>
            <p:cNvPr id="4106"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GB"/>
            </a:p>
          </p:txBody>
        </p:sp>
        <p:sp>
          <p:nvSpPr>
            <p:cNvPr id="4107"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GB"/>
            </a:p>
          </p:txBody>
        </p:sp>
        <p:sp>
          <p:nvSpPr>
            <p:cNvPr id="4108"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GB"/>
            </a:p>
          </p:txBody>
        </p:sp>
        <p:sp>
          <p:nvSpPr>
            <p:cNvPr id="4109"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GB"/>
            </a:p>
          </p:txBody>
        </p:sp>
      </p:grpSp>
      <p:grpSp>
        <p:nvGrpSpPr>
          <p:cNvPr id="4111" name="Group 4110">
            <a:extLst>
              <a:ext uri="{FF2B5EF4-FFF2-40B4-BE49-F238E27FC236}">
                <a16:creationId xmlns:a16="http://schemas.microsoft.com/office/drawing/2014/main" id="{DD65B30C-427F-449E-B039-E288E85D8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4112" name="Freeform 6">
              <a:extLst>
                <a:ext uri="{FF2B5EF4-FFF2-40B4-BE49-F238E27FC236}">
                  <a16:creationId xmlns:a16="http://schemas.microsoft.com/office/drawing/2014/main" id="{9F47D947-83F7-46E3-872B-0777122A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GB"/>
            </a:p>
          </p:txBody>
        </p:sp>
        <p:sp>
          <p:nvSpPr>
            <p:cNvPr id="4113" name="Freeform 7">
              <a:extLst>
                <a:ext uri="{FF2B5EF4-FFF2-40B4-BE49-F238E27FC236}">
                  <a16:creationId xmlns:a16="http://schemas.microsoft.com/office/drawing/2014/main" id="{60C7B45B-6634-46FA-862D-B86F1C3C5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GB"/>
            </a:p>
          </p:txBody>
        </p:sp>
        <p:sp>
          <p:nvSpPr>
            <p:cNvPr id="4114" name="Freeform 8">
              <a:extLst>
                <a:ext uri="{FF2B5EF4-FFF2-40B4-BE49-F238E27FC236}">
                  <a16:creationId xmlns:a16="http://schemas.microsoft.com/office/drawing/2014/main" id="{C7504CC0-DD94-4ED9-ADC9-6FE7AEA33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GB"/>
            </a:p>
          </p:txBody>
        </p:sp>
        <p:sp>
          <p:nvSpPr>
            <p:cNvPr id="4115" name="Freeform 9">
              <a:extLst>
                <a:ext uri="{FF2B5EF4-FFF2-40B4-BE49-F238E27FC236}">
                  <a16:creationId xmlns:a16="http://schemas.microsoft.com/office/drawing/2014/main" id="{64268326-B6DD-4E00-9788-6C319279A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GB"/>
            </a:p>
          </p:txBody>
        </p:sp>
        <p:sp>
          <p:nvSpPr>
            <p:cNvPr id="4116" name="Freeform 10">
              <a:extLst>
                <a:ext uri="{FF2B5EF4-FFF2-40B4-BE49-F238E27FC236}">
                  <a16:creationId xmlns:a16="http://schemas.microsoft.com/office/drawing/2014/main" id="{92C7B3DE-DB23-4AAC-B142-C803C0C0A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GB"/>
            </a:p>
          </p:txBody>
        </p:sp>
        <p:sp>
          <p:nvSpPr>
            <p:cNvPr id="4117" name="Freeform 11">
              <a:extLst>
                <a:ext uri="{FF2B5EF4-FFF2-40B4-BE49-F238E27FC236}">
                  <a16:creationId xmlns:a16="http://schemas.microsoft.com/office/drawing/2014/main" id="{1EEF04DC-4E0D-4127-A98D-EA81C3B2D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GB"/>
            </a:p>
          </p:txBody>
        </p:sp>
      </p:grpSp>
      <p:sp>
        <p:nvSpPr>
          <p:cNvPr id="4119" name="Freeform: Shape 4118">
            <a:extLst>
              <a:ext uri="{FF2B5EF4-FFF2-40B4-BE49-F238E27FC236}">
                <a16:creationId xmlns:a16="http://schemas.microsoft.com/office/drawing/2014/main" id="{084966D2-3C9B-4F47-8231-1DEC33D3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Formula implementing">
            <a:extLst>
              <a:ext uri="{FF2B5EF4-FFF2-40B4-BE49-F238E27FC236}">
                <a16:creationId xmlns:a16="http://schemas.microsoft.com/office/drawing/2014/main" id="{54E54839-A4D1-04A2-832C-0BBB22D17CD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291155" y="974724"/>
            <a:ext cx="6924417" cy="489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649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3336871-0118-4F6E-8DBD-20AEFC62A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6306" y="1"/>
            <a:ext cx="4455694"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D976DC-0F1A-CD98-FBED-3E7D6EFC850F}"/>
              </a:ext>
            </a:extLst>
          </p:cNvPr>
          <p:cNvSpPr>
            <a:spLocks noGrp="1"/>
          </p:cNvSpPr>
          <p:nvPr>
            <p:ph type="title"/>
          </p:nvPr>
        </p:nvSpPr>
        <p:spPr>
          <a:xfrm>
            <a:off x="9171392" y="1074392"/>
            <a:ext cx="2443433" cy="4377961"/>
          </a:xfrm>
        </p:spPr>
        <p:txBody>
          <a:bodyPr>
            <a:normAutofit/>
          </a:bodyPr>
          <a:lstStyle/>
          <a:p>
            <a:r>
              <a:rPr lang="en-GB">
                <a:solidFill>
                  <a:srgbClr val="000000"/>
                </a:solidFill>
              </a:rPr>
              <a:t>In serial :</a:t>
            </a:r>
          </a:p>
        </p:txBody>
      </p:sp>
      <p:sp useBgFill="1">
        <p:nvSpPr>
          <p:cNvPr id="17" name="Freeform: Shape 16">
            <a:extLst>
              <a:ext uri="{FF2B5EF4-FFF2-40B4-BE49-F238E27FC236}">
                <a16:creationId xmlns:a16="http://schemas.microsoft.com/office/drawing/2014/main" id="{F03CC8D0-33AF-417F-8454-1FDB6C22D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9032100" cy="6858000"/>
          </a:xfrm>
          <a:custGeom>
            <a:avLst/>
            <a:gdLst>
              <a:gd name="connsiteX0" fmla="*/ 7891921 w 9032100"/>
              <a:gd name="connsiteY0" fmla="*/ 1602751 h 6858000"/>
              <a:gd name="connsiteX1" fmla="*/ 9032100 w 9032100"/>
              <a:gd name="connsiteY1" fmla="*/ 0 h 6858000"/>
              <a:gd name="connsiteX2" fmla="*/ 7880182 w 9032100"/>
              <a:gd name="connsiteY2" fmla="*/ 0 h 6858000"/>
              <a:gd name="connsiteX3" fmla="*/ 7880182 w 9032100"/>
              <a:gd name="connsiteY3" fmla="*/ 1528762 h 6858000"/>
              <a:gd name="connsiteX4" fmla="*/ 7880182 w 9032100"/>
              <a:gd name="connsiteY4" fmla="*/ 6858000 h 6858000"/>
              <a:gd name="connsiteX5" fmla="*/ 8725712 w 9032100"/>
              <a:gd name="connsiteY5" fmla="*/ 6858000 h 6858000"/>
              <a:gd name="connsiteX6" fmla="*/ 7891921 w 9032100"/>
              <a:gd name="connsiteY6" fmla="*/ 1602751 h 6858000"/>
              <a:gd name="connsiteX7" fmla="*/ 7880182 w 9032100"/>
              <a:gd name="connsiteY7" fmla="*/ 1619252 h 6858000"/>
              <a:gd name="connsiteX8" fmla="*/ 0 w 9032100"/>
              <a:gd name="connsiteY8" fmla="*/ 6858000 h 6858000"/>
              <a:gd name="connsiteX9" fmla="*/ 7880181 w 9032100"/>
              <a:gd name="connsiteY9" fmla="*/ 6858000 h 6858000"/>
              <a:gd name="connsiteX10" fmla="*/ 7880181 w 9032100"/>
              <a:gd name="connsiteY10" fmla="*/ 0 h 6858000"/>
              <a:gd name="connsiteX11" fmla="*/ 0 w 9032100"/>
              <a:gd name="connsiteY1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2100" h="6858000">
                <a:moveTo>
                  <a:pt x="7891921" y="1602751"/>
                </a:moveTo>
                <a:lnTo>
                  <a:pt x="9032100" y="0"/>
                </a:lnTo>
                <a:lnTo>
                  <a:pt x="7880182" y="0"/>
                </a:lnTo>
                <a:lnTo>
                  <a:pt x="7880182" y="1528762"/>
                </a:lnTo>
                <a:close/>
                <a:moveTo>
                  <a:pt x="7880182" y="6858000"/>
                </a:moveTo>
                <a:lnTo>
                  <a:pt x="8725712" y="6858000"/>
                </a:lnTo>
                <a:lnTo>
                  <a:pt x="7891921" y="1602751"/>
                </a:lnTo>
                <a:lnTo>
                  <a:pt x="7880182" y="1619252"/>
                </a:lnTo>
                <a:close/>
                <a:moveTo>
                  <a:pt x="0" y="6858000"/>
                </a:moveTo>
                <a:lnTo>
                  <a:pt x="7880181" y="6858000"/>
                </a:lnTo>
                <a:lnTo>
                  <a:pt x="7880181" y="0"/>
                </a:lnTo>
                <a:lnTo>
                  <a:pt x="0" y="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9" name="Group 18">
            <a:extLst>
              <a:ext uri="{FF2B5EF4-FFF2-40B4-BE49-F238E27FC236}">
                <a16:creationId xmlns:a16="http://schemas.microsoft.com/office/drawing/2014/main" id="{B5A08A69-9EE1-4A9E-96B6-D769D87C2F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42667" y="0"/>
            <a:ext cx="2436813" cy="6858001"/>
            <a:chOff x="1320800" y="0"/>
            <a:chExt cx="2436813" cy="6858001"/>
          </a:xfrm>
        </p:grpSpPr>
        <p:sp>
          <p:nvSpPr>
            <p:cNvPr id="20" name="Freeform 6">
              <a:extLst>
                <a:ext uri="{FF2B5EF4-FFF2-40B4-BE49-F238E27FC236}">
                  <a16:creationId xmlns:a16="http://schemas.microsoft.com/office/drawing/2014/main" id="{4E4F433A-15D2-423F-8739-13AEA4E47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GB"/>
            </a:p>
          </p:txBody>
        </p:sp>
        <p:sp>
          <p:nvSpPr>
            <p:cNvPr id="21" name="Freeform 7">
              <a:extLst>
                <a:ext uri="{FF2B5EF4-FFF2-40B4-BE49-F238E27FC236}">
                  <a16:creationId xmlns:a16="http://schemas.microsoft.com/office/drawing/2014/main" id="{4021F900-DEF3-4537-92E5-C37ECB7AE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GB"/>
            </a:p>
          </p:txBody>
        </p:sp>
        <p:sp>
          <p:nvSpPr>
            <p:cNvPr id="22" name="Freeform 8">
              <a:extLst>
                <a:ext uri="{FF2B5EF4-FFF2-40B4-BE49-F238E27FC236}">
                  <a16:creationId xmlns:a16="http://schemas.microsoft.com/office/drawing/2014/main" id="{653620E7-B03C-48E2-8561-FCA918F8D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GB"/>
            </a:p>
          </p:txBody>
        </p:sp>
        <p:sp>
          <p:nvSpPr>
            <p:cNvPr id="23" name="Freeform 9">
              <a:extLst>
                <a:ext uri="{FF2B5EF4-FFF2-40B4-BE49-F238E27FC236}">
                  <a16:creationId xmlns:a16="http://schemas.microsoft.com/office/drawing/2014/main" id="{108701B4-8FEE-43D1-9954-9C064D75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GB"/>
            </a:p>
          </p:txBody>
        </p:sp>
        <p:sp>
          <p:nvSpPr>
            <p:cNvPr id="24" name="Freeform 10">
              <a:extLst>
                <a:ext uri="{FF2B5EF4-FFF2-40B4-BE49-F238E27FC236}">
                  <a16:creationId xmlns:a16="http://schemas.microsoft.com/office/drawing/2014/main" id="{99E0FE54-1668-4AD5-9242-892A6323B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GB"/>
            </a:p>
          </p:txBody>
        </p:sp>
        <p:sp>
          <p:nvSpPr>
            <p:cNvPr id="25" name="Freeform 11">
              <a:extLst>
                <a:ext uri="{FF2B5EF4-FFF2-40B4-BE49-F238E27FC236}">
                  <a16:creationId xmlns:a16="http://schemas.microsoft.com/office/drawing/2014/main" id="{75498FE5-B57D-4FD9-81E0-4E1CB65C0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GB"/>
            </a:p>
          </p:txBody>
        </p:sp>
      </p:grpSp>
      <p:sp>
        <p:nvSpPr>
          <p:cNvPr id="3" name="Content Placeholder 2">
            <a:extLst>
              <a:ext uri="{FF2B5EF4-FFF2-40B4-BE49-F238E27FC236}">
                <a16:creationId xmlns:a16="http://schemas.microsoft.com/office/drawing/2014/main" id="{72332C30-3708-2194-0D93-A222E2523C94}"/>
              </a:ext>
            </a:extLst>
          </p:cNvPr>
          <p:cNvSpPr>
            <a:spLocks/>
          </p:cNvSpPr>
          <p:nvPr/>
        </p:nvSpPr>
        <p:spPr>
          <a:xfrm>
            <a:off x="643467" y="2614810"/>
            <a:ext cx="6570800" cy="2049016"/>
          </a:xfrm>
          <a:prstGeom prst="rect">
            <a:avLst/>
          </a:prstGeom>
        </p:spPr>
        <p:txBody>
          <a:bodyPr/>
          <a:lstStyle/>
          <a:p>
            <a:pPr defTabSz="297180">
              <a:spcAft>
                <a:spcPts val="600"/>
              </a:spcAft>
            </a:pPr>
            <a:endParaRPr lang="en-GB" sz="1170" kern="1200">
              <a:solidFill>
                <a:schemeClr val="tx1"/>
              </a:solidFill>
              <a:latin typeface="+mn-lt"/>
              <a:ea typeface="+mn-ea"/>
              <a:cs typeface="+mn-cs"/>
            </a:endParaRPr>
          </a:p>
          <a:p>
            <a:pPr>
              <a:spcAft>
                <a:spcPts val="600"/>
              </a:spcAft>
            </a:pPr>
            <a:endParaRPr lang="en-GB"/>
          </a:p>
        </p:txBody>
      </p:sp>
      <p:pic>
        <p:nvPicPr>
          <p:cNvPr id="4" name="Picture 3" descr="A black and white photo of a park&#10;&#10;Description automatically generated">
            <a:extLst>
              <a:ext uri="{FF2B5EF4-FFF2-40B4-BE49-F238E27FC236}">
                <a16:creationId xmlns:a16="http://schemas.microsoft.com/office/drawing/2014/main" id="{2201DE23-BC8A-E8E4-598E-A28EC4CD4EC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6775" y="1587508"/>
            <a:ext cx="2971282" cy="1284835"/>
          </a:xfrm>
          <a:prstGeom prst="rect">
            <a:avLst/>
          </a:prstGeom>
        </p:spPr>
      </p:pic>
      <p:sp>
        <p:nvSpPr>
          <p:cNvPr id="5" name="TextBox 4">
            <a:extLst>
              <a:ext uri="{FF2B5EF4-FFF2-40B4-BE49-F238E27FC236}">
                <a16:creationId xmlns:a16="http://schemas.microsoft.com/office/drawing/2014/main" id="{ECC05417-7474-767E-9984-464E78B3AF6D}"/>
              </a:ext>
            </a:extLst>
          </p:cNvPr>
          <p:cNvSpPr txBox="1"/>
          <p:nvPr/>
        </p:nvSpPr>
        <p:spPr>
          <a:xfrm>
            <a:off x="1807387" y="2808400"/>
            <a:ext cx="1086557" cy="452432"/>
          </a:xfrm>
          <a:prstGeom prst="rect">
            <a:avLst/>
          </a:prstGeom>
          <a:noFill/>
        </p:spPr>
        <p:txBody>
          <a:bodyPr wrap="square" rtlCol="0">
            <a:spAutoFit/>
          </a:bodyPr>
          <a:lstStyle/>
          <a:p>
            <a:pPr defTabSz="297180">
              <a:spcAft>
                <a:spcPts val="600"/>
              </a:spcAft>
            </a:pPr>
            <a:r>
              <a:rPr lang="en-GB" sz="1170" kern="1200" dirty="0">
                <a:solidFill>
                  <a:schemeClr val="tx1"/>
                </a:solidFill>
                <a:latin typeface="+mn-lt"/>
                <a:ea typeface="+mn-ea"/>
                <a:cs typeface="+mn-cs"/>
              </a:rPr>
              <a:t>Pic1  dim 399*300</a:t>
            </a:r>
            <a:endParaRPr lang="en-GB" dirty="0"/>
          </a:p>
        </p:txBody>
      </p:sp>
      <p:pic>
        <p:nvPicPr>
          <p:cNvPr id="7" name="Picture 6" descr="A collage of a wolf&#10;&#10;Description automatically generated">
            <a:extLst>
              <a:ext uri="{FF2B5EF4-FFF2-40B4-BE49-F238E27FC236}">
                <a16:creationId xmlns:a16="http://schemas.microsoft.com/office/drawing/2014/main" id="{F0E4B7D7-C6B7-7A13-F2DB-BDCC5983DAB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938398" y="1588438"/>
            <a:ext cx="3454590" cy="1292522"/>
          </a:xfrm>
          <a:prstGeom prst="rect">
            <a:avLst/>
          </a:prstGeom>
        </p:spPr>
      </p:pic>
      <p:sp>
        <p:nvSpPr>
          <p:cNvPr id="8" name="TextBox 7">
            <a:extLst>
              <a:ext uri="{FF2B5EF4-FFF2-40B4-BE49-F238E27FC236}">
                <a16:creationId xmlns:a16="http://schemas.microsoft.com/office/drawing/2014/main" id="{3D7EE7CA-1831-9C02-7666-1E83B093BA01}"/>
              </a:ext>
            </a:extLst>
          </p:cNvPr>
          <p:cNvSpPr txBox="1"/>
          <p:nvPr/>
        </p:nvSpPr>
        <p:spPr>
          <a:xfrm>
            <a:off x="5471347" y="2880960"/>
            <a:ext cx="1271502" cy="272382"/>
          </a:xfrm>
          <a:prstGeom prst="rect">
            <a:avLst/>
          </a:prstGeom>
          <a:noFill/>
        </p:spPr>
        <p:txBody>
          <a:bodyPr wrap="none" rtlCol="0">
            <a:spAutoFit/>
          </a:bodyPr>
          <a:lstStyle/>
          <a:p>
            <a:pPr defTabSz="297180">
              <a:spcAft>
                <a:spcPts val="600"/>
              </a:spcAft>
            </a:pPr>
            <a:r>
              <a:rPr lang="en-GB" sz="1170" kern="1200" dirty="0">
                <a:solidFill>
                  <a:schemeClr val="tx1"/>
                </a:solidFill>
                <a:latin typeface="+mn-lt"/>
                <a:ea typeface="+mn-ea"/>
                <a:cs typeface="+mn-cs"/>
              </a:rPr>
              <a:t>Pic2 dim 267*189</a:t>
            </a:r>
            <a:endParaRPr lang="en-GB" dirty="0"/>
          </a:p>
        </p:txBody>
      </p:sp>
      <p:pic>
        <p:nvPicPr>
          <p:cNvPr id="9" name="Picture 8" descr="A person with his hands together&#10;&#10;Description automatically generated">
            <a:extLst>
              <a:ext uri="{FF2B5EF4-FFF2-40B4-BE49-F238E27FC236}">
                <a16:creationId xmlns:a16="http://schemas.microsoft.com/office/drawing/2014/main" id="{5D083844-4293-E525-99C8-63FAE5570B17}"/>
              </a:ext>
            </a:extLst>
          </p:cNvPr>
          <p:cNvPicPr>
            <a:picLocks noChangeAspect="1"/>
          </p:cNvPicPr>
          <p:nvPr/>
        </p:nvPicPr>
        <p:blipFill>
          <a:blip r:embed="rId4"/>
          <a:stretch>
            <a:fillRect/>
          </a:stretch>
        </p:blipFill>
        <p:spPr>
          <a:xfrm>
            <a:off x="804953" y="3260832"/>
            <a:ext cx="2754926" cy="1469230"/>
          </a:xfrm>
          <a:prstGeom prst="rect">
            <a:avLst/>
          </a:prstGeom>
        </p:spPr>
      </p:pic>
      <p:sp>
        <p:nvSpPr>
          <p:cNvPr id="10" name="TextBox 9">
            <a:extLst>
              <a:ext uri="{FF2B5EF4-FFF2-40B4-BE49-F238E27FC236}">
                <a16:creationId xmlns:a16="http://schemas.microsoft.com/office/drawing/2014/main" id="{F3E5352C-D502-9BAB-63E4-EDD7878BE4E4}"/>
              </a:ext>
            </a:extLst>
          </p:cNvPr>
          <p:cNvSpPr txBox="1"/>
          <p:nvPr/>
        </p:nvSpPr>
        <p:spPr>
          <a:xfrm>
            <a:off x="1676588" y="4730062"/>
            <a:ext cx="1263487" cy="272382"/>
          </a:xfrm>
          <a:prstGeom prst="rect">
            <a:avLst/>
          </a:prstGeom>
          <a:noFill/>
        </p:spPr>
        <p:txBody>
          <a:bodyPr wrap="none" rtlCol="0">
            <a:spAutoFit/>
          </a:bodyPr>
          <a:lstStyle/>
          <a:p>
            <a:pPr defTabSz="297180">
              <a:spcAft>
                <a:spcPts val="600"/>
              </a:spcAft>
            </a:pPr>
            <a:r>
              <a:rPr lang="en-GB" sz="1170" kern="1200" dirty="0">
                <a:solidFill>
                  <a:schemeClr val="tx1"/>
                </a:solidFill>
                <a:latin typeface="+mn-lt"/>
                <a:ea typeface="+mn-ea"/>
                <a:cs typeface="+mn-cs"/>
              </a:rPr>
              <a:t>Pic3 dim 182*186</a:t>
            </a:r>
            <a:endParaRPr lang="en-GB" dirty="0"/>
          </a:p>
        </p:txBody>
      </p:sp>
    </p:spTree>
    <p:extLst>
      <p:ext uri="{BB962C8B-B14F-4D97-AF65-F5344CB8AC3E}">
        <p14:creationId xmlns:p14="http://schemas.microsoft.com/office/powerpoint/2010/main" val="838371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3336871-0118-4F6E-8DBD-20AEFC62A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6306" y="1"/>
            <a:ext cx="4455694"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7F1D0E-2092-0807-137C-90FB64E773D2}"/>
              </a:ext>
            </a:extLst>
          </p:cNvPr>
          <p:cNvSpPr>
            <a:spLocks noGrp="1"/>
          </p:cNvSpPr>
          <p:nvPr>
            <p:ph type="title"/>
          </p:nvPr>
        </p:nvSpPr>
        <p:spPr>
          <a:xfrm>
            <a:off x="9171392" y="1074392"/>
            <a:ext cx="2443433" cy="4377961"/>
          </a:xfrm>
        </p:spPr>
        <p:txBody>
          <a:bodyPr>
            <a:normAutofit/>
          </a:bodyPr>
          <a:lstStyle/>
          <a:p>
            <a:r>
              <a:rPr lang="en-GB">
                <a:solidFill>
                  <a:srgbClr val="000000"/>
                </a:solidFill>
              </a:rPr>
              <a:t>In omp :</a:t>
            </a:r>
          </a:p>
        </p:txBody>
      </p:sp>
      <p:sp useBgFill="1">
        <p:nvSpPr>
          <p:cNvPr id="20" name="Freeform: Shape 19">
            <a:extLst>
              <a:ext uri="{FF2B5EF4-FFF2-40B4-BE49-F238E27FC236}">
                <a16:creationId xmlns:a16="http://schemas.microsoft.com/office/drawing/2014/main" id="{F03CC8D0-33AF-417F-8454-1FDB6C22D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9032100" cy="6858000"/>
          </a:xfrm>
          <a:custGeom>
            <a:avLst/>
            <a:gdLst>
              <a:gd name="connsiteX0" fmla="*/ 7891921 w 9032100"/>
              <a:gd name="connsiteY0" fmla="*/ 1602751 h 6858000"/>
              <a:gd name="connsiteX1" fmla="*/ 9032100 w 9032100"/>
              <a:gd name="connsiteY1" fmla="*/ 0 h 6858000"/>
              <a:gd name="connsiteX2" fmla="*/ 7880182 w 9032100"/>
              <a:gd name="connsiteY2" fmla="*/ 0 h 6858000"/>
              <a:gd name="connsiteX3" fmla="*/ 7880182 w 9032100"/>
              <a:gd name="connsiteY3" fmla="*/ 1528762 h 6858000"/>
              <a:gd name="connsiteX4" fmla="*/ 7880182 w 9032100"/>
              <a:gd name="connsiteY4" fmla="*/ 6858000 h 6858000"/>
              <a:gd name="connsiteX5" fmla="*/ 8725712 w 9032100"/>
              <a:gd name="connsiteY5" fmla="*/ 6858000 h 6858000"/>
              <a:gd name="connsiteX6" fmla="*/ 7891921 w 9032100"/>
              <a:gd name="connsiteY6" fmla="*/ 1602751 h 6858000"/>
              <a:gd name="connsiteX7" fmla="*/ 7880182 w 9032100"/>
              <a:gd name="connsiteY7" fmla="*/ 1619252 h 6858000"/>
              <a:gd name="connsiteX8" fmla="*/ 0 w 9032100"/>
              <a:gd name="connsiteY8" fmla="*/ 6858000 h 6858000"/>
              <a:gd name="connsiteX9" fmla="*/ 7880181 w 9032100"/>
              <a:gd name="connsiteY9" fmla="*/ 6858000 h 6858000"/>
              <a:gd name="connsiteX10" fmla="*/ 7880181 w 9032100"/>
              <a:gd name="connsiteY10" fmla="*/ 0 h 6858000"/>
              <a:gd name="connsiteX11" fmla="*/ 0 w 9032100"/>
              <a:gd name="connsiteY1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2100" h="6858000">
                <a:moveTo>
                  <a:pt x="7891921" y="1602751"/>
                </a:moveTo>
                <a:lnTo>
                  <a:pt x="9032100" y="0"/>
                </a:lnTo>
                <a:lnTo>
                  <a:pt x="7880182" y="0"/>
                </a:lnTo>
                <a:lnTo>
                  <a:pt x="7880182" y="1528762"/>
                </a:lnTo>
                <a:close/>
                <a:moveTo>
                  <a:pt x="7880182" y="6858000"/>
                </a:moveTo>
                <a:lnTo>
                  <a:pt x="8725712" y="6858000"/>
                </a:lnTo>
                <a:lnTo>
                  <a:pt x="7891921" y="1602751"/>
                </a:lnTo>
                <a:lnTo>
                  <a:pt x="7880182" y="1619252"/>
                </a:lnTo>
                <a:close/>
                <a:moveTo>
                  <a:pt x="0" y="6858000"/>
                </a:moveTo>
                <a:lnTo>
                  <a:pt x="7880181" y="6858000"/>
                </a:lnTo>
                <a:lnTo>
                  <a:pt x="7880181" y="0"/>
                </a:lnTo>
                <a:lnTo>
                  <a:pt x="0" y="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2" name="Group 21">
            <a:extLst>
              <a:ext uri="{FF2B5EF4-FFF2-40B4-BE49-F238E27FC236}">
                <a16:creationId xmlns:a16="http://schemas.microsoft.com/office/drawing/2014/main" id="{B5A08A69-9EE1-4A9E-96B6-D769D87C2F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42667" y="0"/>
            <a:ext cx="2436813" cy="6858001"/>
            <a:chOff x="1320800" y="0"/>
            <a:chExt cx="2436813" cy="6858001"/>
          </a:xfrm>
        </p:grpSpPr>
        <p:sp>
          <p:nvSpPr>
            <p:cNvPr id="23" name="Freeform 6">
              <a:extLst>
                <a:ext uri="{FF2B5EF4-FFF2-40B4-BE49-F238E27FC236}">
                  <a16:creationId xmlns:a16="http://schemas.microsoft.com/office/drawing/2014/main" id="{4E4F433A-15D2-423F-8739-13AEA4E47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GB"/>
            </a:p>
          </p:txBody>
        </p:sp>
        <p:sp>
          <p:nvSpPr>
            <p:cNvPr id="24" name="Freeform 7">
              <a:extLst>
                <a:ext uri="{FF2B5EF4-FFF2-40B4-BE49-F238E27FC236}">
                  <a16:creationId xmlns:a16="http://schemas.microsoft.com/office/drawing/2014/main" id="{4021F900-DEF3-4537-92E5-C37ECB7AE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GB"/>
            </a:p>
          </p:txBody>
        </p:sp>
        <p:sp>
          <p:nvSpPr>
            <p:cNvPr id="25" name="Freeform 8">
              <a:extLst>
                <a:ext uri="{FF2B5EF4-FFF2-40B4-BE49-F238E27FC236}">
                  <a16:creationId xmlns:a16="http://schemas.microsoft.com/office/drawing/2014/main" id="{653620E7-B03C-48E2-8561-FCA918F8D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GB"/>
            </a:p>
          </p:txBody>
        </p:sp>
        <p:sp>
          <p:nvSpPr>
            <p:cNvPr id="26" name="Freeform 9">
              <a:extLst>
                <a:ext uri="{FF2B5EF4-FFF2-40B4-BE49-F238E27FC236}">
                  <a16:creationId xmlns:a16="http://schemas.microsoft.com/office/drawing/2014/main" id="{108701B4-8FEE-43D1-9954-9C064D75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GB"/>
            </a:p>
          </p:txBody>
        </p:sp>
        <p:sp>
          <p:nvSpPr>
            <p:cNvPr id="27" name="Freeform 10">
              <a:extLst>
                <a:ext uri="{FF2B5EF4-FFF2-40B4-BE49-F238E27FC236}">
                  <a16:creationId xmlns:a16="http://schemas.microsoft.com/office/drawing/2014/main" id="{99E0FE54-1668-4AD5-9242-892A6323B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GB"/>
            </a:p>
          </p:txBody>
        </p:sp>
        <p:sp>
          <p:nvSpPr>
            <p:cNvPr id="28" name="Freeform 11">
              <a:extLst>
                <a:ext uri="{FF2B5EF4-FFF2-40B4-BE49-F238E27FC236}">
                  <a16:creationId xmlns:a16="http://schemas.microsoft.com/office/drawing/2014/main" id="{75498FE5-B57D-4FD9-81E0-4E1CB65C0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GB"/>
            </a:p>
          </p:txBody>
        </p:sp>
      </p:grpSp>
      <p:pic>
        <p:nvPicPr>
          <p:cNvPr id="6" name="Content Placeholder 5" descr="A collage of a wolf&#10;&#10;Description automatically generated">
            <a:extLst>
              <a:ext uri="{FF2B5EF4-FFF2-40B4-BE49-F238E27FC236}">
                <a16:creationId xmlns:a16="http://schemas.microsoft.com/office/drawing/2014/main" id="{9D1CD0EE-975B-B9F7-3FB6-00694FBBA3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0015" y="1466404"/>
            <a:ext cx="3412973" cy="1431845"/>
          </a:xfrm>
          <a:prstGeom prst="rect">
            <a:avLst/>
          </a:prstGeom>
        </p:spPr>
      </p:pic>
      <p:pic>
        <p:nvPicPr>
          <p:cNvPr id="4" name="Picture 3">
            <a:extLst>
              <a:ext uri="{FF2B5EF4-FFF2-40B4-BE49-F238E27FC236}">
                <a16:creationId xmlns:a16="http://schemas.microsoft.com/office/drawing/2014/main" id="{D44D078C-67BD-D8A3-93BF-F74F7D246370}"/>
              </a:ext>
            </a:extLst>
          </p:cNvPr>
          <p:cNvPicPr>
            <a:picLocks noChangeAspect="1"/>
          </p:cNvPicPr>
          <p:nvPr/>
        </p:nvPicPr>
        <p:blipFill>
          <a:blip r:embed="rId3"/>
          <a:stretch>
            <a:fillRect/>
          </a:stretch>
        </p:blipFill>
        <p:spPr>
          <a:xfrm>
            <a:off x="843122" y="3270200"/>
            <a:ext cx="3046166" cy="1484509"/>
          </a:xfrm>
          <a:prstGeom prst="rect">
            <a:avLst/>
          </a:prstGeom>
        </p:spPr>
      </p:pic>
      <p:pic>
        <p:nvPicPr>
          <p:cNvPr id="10" name="Picture 9">
            <a:extLst>
              <a:ext uri="{FF2B5EF4-FFF2-40B4-BE49-F238E27FC236}">
                <a16:creationId xmlns:a16="http://schemas.microsoft.com/office/drawing/2014/main" id="{24FE6A30-4D13-16C2-522D-0D37C6D26436}"/>
              </a:ext>
            </a:extLst>
          </p:cNvPr>
          <p:cNvPicPr>
            <a:picLocks noChangeAspect="1"/>
          </p:cNvPicPr>
          <p:nvPr/>
        </p:nvPicPr>
        <p:blipFill>
          <a:blip r:embed="rId4"/>
          <a:stretch>
            <a:fillRect/>
          </a:stretch>
        </p:blipFill>
        <p:spPr>
          <a:xfrm>
            <a:off x="643467" y="1466404"/>
            <a:ext cx="3245822" cy="1431845"/>
          </a:xfrm>
          <a:prstGeom prst="rect">
            <a:avLst/>
          </a:prstGeom>
        </p:spPr>
      </p:pic>
      <p:sp>
        <p:nvSpPr>
          <p:cNvPr id="11" name="TextBox 10">
            <a:extLst>
              <a:ext uri="{FF2B5EF4-FFF2-40B4-BE49-F238E27FC236}">
                <a16:creationId xmlns:a16="http://schemas.microsoft.com/office/drawing/2014/main" id="{D4F9E271-0E27-2E2C-485B-DF2F4B1D7C41}"/>
              </a:ext>
            </a:extLst>
          </p:cNvPr>
          <p:cNvSpPr txBox="1"/>
          <p:nvPr/>
        </p:nvSpPr>
        <p:spPr>
          <a:xfrm>
            <a:off x="2083468" y="2964570"/>
            <a:ext cx="426720" cy="269626"/>
          </a:xfrm>
          <a:prstGeom prst="rect">
            <a:avLst/>
          </a:prstGeom>
          <a:noFill/>
        </p:spPr>
        <p:txBody>
          <a:bodyPr wrap="none" rtlCol="0">
            <a:spAutoFit/>
          </a:bodyPr>
          <a:lstStyle/>
          <a:p>
            <a:pPr defTabSz="292608">
              <a:spcAft>
                <a:spcPts val="600"/>
              </a:spcAft>
            </a:pPr>
            <a:r>
              <a:rPr lang="en-GB" sz="1152" kern="1200">
                <a:solidFill>
                  <a:schemeClr val="tx1"/>
                </a:solidFill>
                <a:latin typeface="+mn-lt"/>
                <a:ea typeface="+mn-ea"/>
                <a:cs typeface="+mn-cs"/>
              </a:rPr>
              <a:t>pic1</a:t>
            </a:r>
            <a:endParaRPr lang="en-GB"/>
          </a:p>
        </p:txBody>
      </p:sp>
      <p:sp>
        <p:nvSpPr>
          <p:cNvPr id="12" name="TextBox 11">
            <a:extLst>
              <a:ext uri="{FF2B5EF4-FFF2-40B4-BE49-F238E27FC236}">
                <a16:creationId xmlns:a16="http://schemas.microsoft.com/office/drawing/2014/main" id="{B455EFC8-7818-4143-9BBF-C3518392C2E1}"/>
              </a:ext>
            </a:extLst>
          </p:cNvPr>
          <p:cNvSpPr txBox="1"/>
          <p:nvPr/>
        </p:nvSpPr>
        <p:spPr>
          <a:xfrm>
            <a:off x="5498917" y="3030891"/>
            <a:ext cx="436338" cy="269626"/>
          </a:xfrm>
          <a:prstGeom prst="rect">
            <a:avLst/>
          </a:prstGeom>
          <a:noFill/>
        </p:spPr>
        <p:txBody>
          <a:bodyPr wrap="none" rtlCol="0">
            <a:spAutoFit/>
          </a:bodyPr>
          <a:lstStyle/>
          <a:p>
            <a:pPr defTabSz="292608">
              <a:spcAft>
                <a:spcPts val="600"/>
              </a:spcAft>
            </a:pPr>
            <a:r>
              <a:rPr lang="en-GB" sz="1152" kern="1200">
                <a:solidFill>
                  <a:schemeClr val="tx1"/>
                </a:solidFill>
                <a:latin typeface="+mn-lt"/>
                <a:ea typeface="+mn-ea"/>
                <a:cs typeface="+mn-cs"/>
              </a:rPr>
              <a:t>pic2</a:t>
            </a:r>
            <a:endParaRPr lang="en-GB"/>
          </a:p>
        </p:txBody>
      </p:sp>
      <p:sp>
        <p:nvSpPr>
          <p:cNvPr id="13" name="TextBox 12">
            <a:extLst>
              <a:ext uri="{FF2B5EF4-FFF2-40B4-BE49-F238E27FC236}">
                <a16:creationId xmlns:a16="http://schemas.microsoft.com/office/drawing/2014/main" id="{2E546917-EEAD-671A-2D4B-8889C7F6D1CB}"/>
              </a:ext>
            </a:extLst>
          </p:cNvPr>
          <p:cNvSpPr txBox="1"/>
          <p:nvPr/>
        </p:nvSpPr>
        <p:spPr>
          <a:xfrm>
            <a:off x="2083468" y="4821031"/>
            <a:ext cx="428322" cy="269626"/>
          </a:xfrm>
          <a:prstGeom prst="rect">
            <a:avLst/>
          </a:prstGeom>
          <a:noFill/>
        </p:spPr>
        <p:txBody>
          <a:bodyPr wrap="none" rtlCol="0">
            <a:spAutoFit/>
          </a:bodyPr>
          <a:lstStyle/>
          <a:p>
            <a:pPr defTabSz="292608">
              <a:spcAft>
                <a:spcPts val="600"/>
              </a:spcAft>
            </a:pPr>
            <a:r>
              <a:rPr lang="en-GB" sz="1152" kern="1200">
                <a:solidFill>
                  <a:schemeClr val="tx1"/>
                </a:solidFill>
                <a:latin typeface="+mn-lt"/>
                <a:ea typeface="+mn-ea"/>
                <a:cs typeface="+mn-cs"/>
              </a:rPr>
              <a:t>pic3</a:t>
            </a:r>
            <a:endParaRPr lang="en-GB"/>
          </a:p>
        </p:txBody>
      </p:sp>
    </p:spTree>
    <p:extLst>
      <p:ext uri="{BB962C8B-B14F-4D97-AF65-F5344CB8AC3E}">
        <p14:creationId xmlns:p14="http://schemas.microsoft.com/office/powerpoint/2010/main" val="3825772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3336871-0118-4F6E-8DBD-20AEFC62A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6306" y="1"/>
            <a:ext cx="4455694"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2DD976DC-0F1A-CD98-FBED-3E7D6EFC850F}"/>
              </a:ext>
            </a:extLst>
          </p:cNvPr>
          <p:cNvSpPr>
            <a:spLocks noGrp="1"/>
          </p:cNvSpPr>
          <p:nvPr>
            <p:ph type="title"/>
          </p:nvPr>
        </p:nvSpPr>
        <p:spPr>
          <a:xfrm>
            <a:off x="9171392" y="1074392"/>
            <a:ext cx="2443433" cy="4377961"/>
          </a:xfrm>
        </p:spPr>
        <p:txBody>
          <a:bodyPr>
            <a:normAutofit/>
          </a:bodyPr>
          <a:lstStyle/>
          <a:p>
            <a:r>
              <a:rPr lang="en-GB" dirty="0">
                <a:solidFill>
                  <a:srgbClr val="000000"/>
                </a:solidFill>
              </a:rPr>
              <a:t>In coda :</a:t>
            </a:r>
          </a:p>
        </p:txBody>
      </p:sp>
      <p:sp useBgFill="1">
        <p:nvSpPr>
          <p:cNvPr id="17" name="Freeform: Shape 16">
            <a:extLst>
              <a:ext uri="{FF2B5EF4-FFF2-40B4-BE49-F238E27FC236}">
                <a16:creationId xmlns:a16="http://schemas.microsoft.com/office/drawing/2014/main" id="{F03CC8D0-33AF-417F-8454-1FDB6C22D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9032100" cy="6858000"/>
          </a:xfrm>
          <a:custGeom>
            <a:avLst/>
            <a:gdLst>
              <a:gd name="connsiteX0" fmla="*/ 7891921 w 9032100"/>
              <a:gd name="connsiteY0" fmla="*/ 1602751 h 6858000"/>
              <a:gd name="connsiteX1" fmla="*/ 9032100 w 9032100"/>
              <a:gd name="connsiteY1" fmla="*/ 0 h 6858000"/>
              <a:gd name="connsiteX2" fmla="*/ 7880182 w 9032100"/>
              <a:gd name="connsiteY2" fmla="*/ 0 h 6858000"/>
              <a:gd name="connsiteX3" fmla="*/ 7880182 w 9032100"/>
              <a:gd name="connsiteY3" fmla="*/ 1528762 h 6858000"/>
              <a:gd name="connsiteX4" fmla="*/ 7880182 w 9032100"/>
              <a:gd name="connsiteY4" fmla="*/ 6858000 h 6858000"/>
              <a:gd name="connsiteX5" fmla="*/ 8725712 w 9032100"/>
              <a:gd name="connsiteY5" fmla="*/ 6858000 h 6858000"/>
              <a:gd name="connsiteX6" fmla="*/ 7891921 w 9032100"/>
              <a:gd name="connsiteY6" fmla="*/ 1602751 h 6858000"/>
              <a:gd name="connsiteX7" fmla="*/ 7880182 w 9032100"/>
              <a:gd name="connsiteY7" fmla="*/ 1619252 h 6858000"/>
              <a:gd name="connsiteX8" fmla="*/ 0 w 9032100"/>
              <a:gd name="connsiteY8" fmla="*/ 6858000 h 6858000"/>
              <a:gd name="connsiteX9" fmla="*/ 7880181 w 9032100"/>
              <a:gd name="connsiteY9" fmla="*/ 6858000 h 6858000"/>
              <a:gd name="connsiteX10" fmla="*/ 7880181 w 9032100"/>
              <a:gd name="connsiteY10" fmla="*/ 0 h 6858000"/>
              <a:gd name="connsiteX11" fmla="*/ 0 w 9032100"/>
              <a:gd name="connsiteY1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2100" h="6858000">
                <a:moveTo>
                  <a:pt x="7891921" y="1602751"/>
                </a:moveTo>
                <a:lnTo>
                  <a:pt x="9032100" y="0"/>
                </a:lnTo>
                <a:lnTo>
                  <a:pt x="7880182" y="0"/>
                </a:lnTo>
                <a:lnTo>
                  <a:pt x="7880182" y="1528762"/>
                </a:lnTo>
                <a:close/>
                <a:moveTo>
                  <a:pt x="7880182" y="6858000"/>
                </a:moveTo>
                <a:lnTo>
                  <a:pt x="8725712" y="6858000"/>
                </a:lnTo>
                <a:lnTo>
                  <a:pt x="7891921" y="1602751"/>
                </a:lnTo>
                <a:lnTo>
                  <a:pt x="7880182" y="1619252"/>
                </a:lnTo>
                <a:close/>
                <a:moveTo>
                  <a:pt x="0" y="6858000"/>
                </a:moveTo>
                <a:lnTo>
                  <a:pt x="7880181" y="6858000"/>
                </a:lnTo>
                <a:lnTo>
                  <a:pt x="7880181" y="0"/>
                </a:lnTo>
                <a:lnTo>
                  <a:pt x="0" y="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rbel" panose="020B0503020204020204"/>
              <a:ea typeface="+mn-ea"/>
              <a:cs typeface="+mn-cs"/>
            </a:endParaRPr>
          </a:p>
        </p:txBody>
      </p:sp>
      <p:grpSp>
        <p:nvGrpSpPr>
          <p:cNvPr id="19" name="Group 18">
            <a:extLst>
              <a:ext uri="{FF2B5EF4-FFF2-40B4-BE49-F238E27FC236}">
                <a16:creationId xmlns:a16="http://schemas.microsoft.com/office/drawing/2014/main" id="{B5A08A69-9EE1-4A9E-96B6-D769D87C2F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42667" y="0"/>
            <a:ext cx="2436813" cy="6858001"/>
            <a:chOff x="1320800" y="0"/>
            <a:chExt cx="2436813" cy="6858001"/>
          </a:xfrm>
        </p:grpSpPr>
        <p:sp>
          <p:nvSpPr>
            <p:cNvPr id="20" name="Freeform 6">
              <a:extLst>
                <a:ext uri="{FF2B5EF4-FFF2-40B4-BE49-F238E27FC236}">
                  <a16:creationId xmlns:a16="http://schemas.microsoft.com/office/drawing/2014/main" id="{4E4F433A-15D2-423F-8739-13AEA4E47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orbel" panose="020B0503020204020204"/>
                <a:ea typeface="+mn-ea"/>
                <a:cs typeface="+mn-cs"/>
              </a:endParaRPr>
            </a:p>
          </p:txBody>
        </p:sp>
        <p:sp>
          <p:nvSpPr>
            <p:cNvPr id="21" name="Freeform 7">
              <a:extLst>
                <a:ext uri="{FF2B5EF4-FFF2-40B4-BE49-F238E27FC236}">
                  <a16:creationId xmlns:a16="http://schemas.microsoft.com/office/drawing/2014/main" id="{4021F900-DEF3-4537-92E5-C37ECB7AE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orbel" panose="020B0503020204020204"/>
                <a:ea typeface="+mn-ea"/>
                <a:cs typeface="+mn-cs"/>
              </a:endParaRPr>
            </a:p>
          </p:txBody>
        </p:sp>
        <p:sp>
          <p:nvSpPr>
            <p:cNvPr id="22" name="Freeform 8">
              <a:extLst>
                <a:ext uri="{FF2B5EF4-FFF2-40B4-BE49-F238E27FC236}">
                  <a16:creationId xmlns:a16="http://schemas.microsoft.com/office/drawing/2014/main" id="{653620E7-B03C-48E2-8561-FCA918F8D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orbel" panose="020B0503020204020204"/>
                <a:ea typeface="+mn-ea"/>
                <a:cs typeface="+mn-cs"/>
              </a:endParaRPr>
            </a:p>
          </p:txBody>
        </p:sp>
        <p:sp>
          <p:nvSpPr>
            <p:cNvPr id="23" name="Freeform 9">
              <a:extLst>
                <a:ext uri="{FF2B5EF4-FFF2-40B4-BE49-F238E27FC236}">
                  <a16:creationId xmlns:a16="http://schemas.microsoft.com/office/drawing/2014/main" id="{108701B4-8FEE-43D1-9954-9C064D75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orbel" panose="020B0503020204020204"/>
                <a:ea typeface="+mn-ea"/>
                <a:cs typeface="+mn-cs"/>
              </a:endParaRPr>
            </a:p>
          </p:txBody>
        </p:sp>
        <p:sp>
          <p:nvSpPr>
            <p:cNvPr id="24" name="Freeform 10">
              <a:extLst>
                <a:ext uri="{FF2B5EF4-FFF2-40B4-BE49-F238E27FC236}">
                  <a16:creationId xmlns:a16="http://schemas.microsoft.com/office/drawing/2014/main" id="{99E0FE54-1668-4AD5-9242-892A6323B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orbel" panose="020B0503020204020204"/>
                <a:ea typeface="+mn-ea"/>
                <a:cs typeface="+mn-cs"/>
              </a:endParaRPr>
            </a:p>
          </p:txBody>
        </p:sp>
        <p:sp>
          <p:nvSpPr>
            <p:cNvPr id="25" name="Freeform 11">
              <a:extLst>
                <a:ext uri="{FF2B5EF4-FFF2-40B4-BE49-F238E27FC236}">
                  <a16:creationId xmlns:a16="http://schemas.microsoft.com/office/drawing/2014/main" id="{75498FE5-B57D-4FD9-81E0-4E1CB65C0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orbel" panose="020B0503020204020204"/>
                <a:ea typeface="+mn-ea"/>
                <a:cs typeface="+mn-cs"/>
              </a:endParaRPr>
            </a:p>
          </p:txBody>
        </p:sp>
      </p:grpSp>
      <p:sp>
        <p:nvSpPr>
          <p:cNvPr id="3" name="Content Placeholder 2">
            <a:extLst>
              <a:ext uri="{FF2B5EF4-FFF2-40B4-BE49-F238E27FC236}">
                <a16:creationId xmlns:a16="http://schemas.microsoft.com/office/drawing/2014/main" id="{72332C30-3708-2194-0D93-A222E2523C94}"/>
              </a:ext>
            </a:extLst>
          </p:cNvPr>
          <p:cNvSpPr>
            <a:spLocks/>
          </p:cNvSpPr>
          <p:nvPr/>
        </p:nvSpPr>
        <p:spPr>
          <a:xfrm>
            <a:off x="643467" y="2614810"/>
            <a:ext cx="6570800" cy="2049016"/>
          </a:xfrm>
          <a:prstGeom prst="rect">
            <a:avLst/>
          </a:prstGeom>
        </p:spPr>
        <p:txBody>
          <a:bodyPr/>
          <a:lstStyle/>
          <a:p>
            <a:pPr marL="0" marR="0" lvl="0" indent="0" algn="l" defTabSz="297180" rtl="0" eaLnBrk="1" fontAlgn="auto" latinLnBrk="0" hangingPunct="1">
              <a:lnSpc>
                <a:spcPct val="100000"/>
              </a:lnSpc>
              <a:spcBef>
                <a:spcPts val="0"/>
              </a:spcBef>
              <a:spcAft>
                <a:spcPts val="600"/>
              </a:spcAft>
              <a:buClrTx/>
              <a:buSzTx/>
              <a:buFontTx/>
              <a:buNone/>
              <a:tabLst/>
              <a:defRPr/>
            </a:pPr>
            <a:endParaRPr kumimoji="0" lang="en-GB" sz="1170" b="0" i="0" u="none" strike="noStrike" kern="1200" cap="none" spc="0" normalizeH="0" baseline="0" noProof="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60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orbel" panose="020B0503020204020204"/>
              <a:ea typeface="+mn-ea"/>
              <a:cs typeface="+mn-cs"/>
            </a:endParaRPr>
          </a:p>
        </p:txBody>
      </p:sp>
      <p:pic>
        <p:nvPicPr>
          <p:cNvPr id="4" name="Picture 3" descr="A black and white photo of a park&#10;&#10;Description automatically generated">
            <a:extLst>
              <a:ext uri="{FF2B5EF4-FFF2-40B4-BE49-F238E27FC236}">
                <a16:creationId xmlns:a16="http://schemas.microsoft.com/office/drawing/2014/main" id="{2201DE23-BC8A-E8E4-598E-A28EC4CD4EC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6775" y="1587508"/>
            <a:ext cx="2971282" cy="1284835"/>
          </a:xfrm>
          <a:prstGeom prst="rect">
            <a:avLst/>
          </a:prstGeom>
        </p:spPr>
      </p:pic>
      <p:sp>
        <p:nvSpPr>
          <p:cNvPr id="5" name="TextBox 4">
            <a:extLst>
              <a:ext uri="{FF2B5EF4-FFF2-40B4-BE49-F238E27FC236}">
                <a16:creationId xmlns:a16="http://schemas.microsoft.com/office/drawing/2014/main" id="{ECC05417-7474-767E-9984-464E78B3AF6D}"/>
              </a:ext>
            </a:extLst>
          </p:cNvPr>
          <p:cNvSpPr txBox="1"/>
          <p:nvPr/>
        </p:nvSpPr>
        <p:spPr>
          <a:xfrm>
            <a:off x="1956446" y="2880960"/>
            <a:ext cx="599712" cy="272382"/>
          </a:xfrm>
          <a:prstGeom prst="rect">
            <a:avLst/>
          </a:prstGeom>
          <a:noFill/>
        </p:spPr>
        <p:txBody>
          <a:bodyPr wrap="square" rtlCol="0">
            <a:spAutoFit/>
          </a:bodyPr>
          <a:lstStyle/>
          <a:p>
            <a:pPr marL="0" marR="0" lvl="0" indent="0" algn="l" defTabSz="297180" rtl="0" eaLnBrk="1" fontAlgn="auto" latinLnBrk="0" hangingPunct="1">
              <a:lnSpc>
                <a:spcPct val="100000"/>
              </a:lnSpc>
              <a:spcBef>
                <a:spcPts val="0"/>
              </a:spcBef>
              <a:spcAft>
                <a:spcPts val="600"/>
              </a:spcAft>
              <a:buClrTx/>
              <a:buSzTx/>
              <a:buFontTx/>
              <a:buNone/>
              <a:tabLst/>
              <a:defRPr/>
            </a:pPr>
            <a:r>
              <a:rPr kumimoji="0" lang="en-GB" sz="1170" b="0" i="0" u="none" strike="noStrike" kern="1200" cap="none" spc="0" normalizeH="0" baseline="0" noProof="0">
                <a:ln>
                  <a:noFill/>
                </a:ln>
                <a:solidFill>
                  <a:prstClr val="black"/>
                </a:solidFill>
                <a:effectLst/>
                <a:uLnTx/>
                <a:uFillTx/>
                <a:latin typeface="Corbel" panose="020B0503020204020204"/>
                <a:ea typeface="+mn-ea"/>
                <a:cs typeface="+mn-cs"/>
              </a:rPr>
              <a:t>Pic1</a:t>
            </a:r>
            <a:endParaRPr kumimoji="0" lang="en-GB" sz="1800" b="0" i="0" u="none" strike="noStrike" kern="1200" cap="none" spc="0" normalizeH="0" baseline="0" noProof="0">
              <a:ln>
                <a:noFill/>
              </a:ln>
              <a:solidFill>
                <a:prstClr val="black"/>
              </a:solidFill>
              <a:effectLst/>
              <a:uLnTx/>
              <a:uFillTx/>
              <a:latin typeface="Corbel" panose="020B0503020204020204"/>
              <a:ea typeface="+mn-ea"/>
              <a:cs typeface="+mn-cs"/>
            </a:endParaRPr>
          </a:p>
        </p:txBody>
      </p:sp>
      <p:pic>
        <p:nvPicPr>
          <p:cNvPr id="7" name="Picture 6" descr="A collage of a wolf&#10;&#10;Description automatically generated">
            <a:extLst>
              <a:ext uri="{FF2B5EF4-FFF2-40B4-BE49-F238E27FC236}">
                <a16:creationId xmlns:a16="http://schemas.microsoft.com/office/drawing/2014/main" id="{F0E4B7D7-C6B7-7A13-F2DB-BDCC5983DAB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938398" y="1588438"/>
            <a:ext cx="3454590" cy="1292522"/>
          </a:xfrm>
          <a:prstGeom prst="rect">
            <a:avLst/>
          </a:prstGeom>
        </p:spPr>
      </p:pic>
      <p:sp>
        <p:nvSpPr>
          <p:cNvPr id="8" name="TextBox 7">
            <a:extLst>
              <a:ext uri="{FF2B5EF4-FFF2-40B4-BE49-F238E27FC236}">
                <a16:creationId xmlns:a16="http://schemas.microsoft.com/office/drawing/2014/main" id="{3D7EE7CA-1831-9C02-7666-1E83B093BA01}"/>
              </a:ext>
            </a:extLst>
          </p:cNvPr>
          <p:cNvSpPr txBox="1"/>
          <p:nvPr/>
        </p:nvSpPr>
        <p:spPr>
          <a:xfrm>
            <a:off x="5471347" y="2880960"/>
            <a:ext cx="442750" cy="272382"/>
          </a:xfrm>
          <a:prstGeom prst="rect">
            <a:avLst/>
          </a:prstGeom>
          <a:noFill/>
        </p:spPr>
        <p:txBody>
          <a:bodyPr wrap="none" rtlCol="0">
            <a:spAutoFit/>
          </a:bodyPr>
          <a:lstStyle/>
          <a:p>
            <a:pPr marL="0" marR="0" lvl="0" indent="0" algn="l" defTabSz="297180" rtl="0" eaLnBrk="1" fontAlgn="auto" latinLnBrk="0" hangingPunct="1">
              <a:lnSpc>
                <a:spcPct val="100000"/>
              </a:lnSpc>
              <a:spcBef>
                <a:spcPts val="0"/>
              </a:spcBef>
              <a:spcAft>
                <a:spcPts val="600"/>
              </a:spcAft>
              <a:buClrTx/>
              <a:buSzTx/>
              <a:buFontTx/>
              <a:buNone/>
              <a:tabLst/>
              <a:defRPr/>
            </a:pPr>
            <a:r>
              <a:rPr kumimoji="0" lang="en-GB" sz="1170" b="0" i="0" u="none" strike="noStrike" kern="1200" cap="none" spc="0" normalizeH="0" baseline="0" noProof="0">
                <a:ln>
                  <a:noFill/>
                </a:ln>
                <a:solidFill>
                  <a:prstClr val="black"/>
                </a:solidFill>
                <a:effectLst/>
                <a:uLnTx/>
                <a:uFillTx/>
                <a:latin typeface="Corbel" panose="020B0503020204020204"/>
                <a:ea typeface="+mn-ea"/>
                <a:cs typeface="+mn-cs"/>
              </a:rPr>
              <a:t>pic2</a:t>
            </a:r>
            <a:endParaRPr kumimoji="0" lang="en-GB" sz="1800" b="0" i="0" u="none" strike="noStrike" kern="1200" cap="none" spc="0" normalizeH="0" baseline="0" noProof="0">
              <a:ln>
                <a:noFill/>
              </a:ln>
              <a:solidFill>
                <a:prstClr val="black"/>
              </a:solidFill>
              <a:effectLst/>
              <a:uLnTx/>
              <a:uFillTx/>
              <a:latin typeface="Corbel" panose="020B0503020204020204"/>
              <a:ea typeface="+mn-ea"/>
              <a:cs typeface="+mn-cs"/>
            </a:endParaRPr>
          </a:p>
        </p:txBody>
      </p:sp>
      <p:pic>
        <p:nvPicPr>
          <p:cNvPr id="9" name="Picture 8" descr="A person with his hands together&#10;&#10;Description automatically generated">
            <a:extLst>
              <a:ext uri="{FF2B5EF4-FFF2-40B4-BE49-F238E27FC236}">
                <a16:creationId xmlns:a16="http://schemas.microsoft.com/office/drawing/2014/main" id="{5D083844-4293-E525-99C8-63FAE5570B17}"/>
              </a:ext>
            </a:extLst>
          </p:cNvPr>
          <p:cNvPicPr>
            <a:picLocks noChangeAspect="1"/>
          </p:cNvPicPr>
          <p:nvPr/>
        </p:nvPicPr>
        <p:blipFill>
          <a:blip r:embed="rId4"/>
          <a:stretch>
            <a:fillRect/>
          </a:stretch>
        </p:blipFill>
        <p:spPr>
          <a:xfrm>
            <a:off x="804952" y="3203213"/>
            <a:ext cx="2754926" cy="1469230"/>
          </a:xfrm>
          <a:prstGeom prst="rect">
            <a:avLst/>
          </a:prstGeom>
        </p:spPr>
      </p:pic>
      <p:sp>
        <p:nvSpPr>
          <p:cNvPr id="10" name="TextBox 9">
            <a:extLst>
              <a:ext uri="{FF2B5EF4-FFF2-40B4-BE49-F238E27FC236}">
                <a16:creationId xmlns:a16="http://schemas.microsoft.com/office/drawing/2014/main" id="{F3E5352C-D502-9BAB-63E4-EDD7878BE4E4}"/>
              </a:ext>
            </a:extLst>
          </p:cNvPr>
          <p:cNvSpPr txBox="1"/>
          <p:nvPr/>
        </p:nvSpPr>
        <p:spPr>
          <a:xfrm>
            <a:off x="1997275" y="4697009"/>
            <a:ext cx="433132" cy="272382"/>
          </a:xfrm>
          <a:prstGeom prst="rect">
            <a:avLst/>
          </a:prstGeom>
          <a:noFill/>
        </p:spPr>
        <p:txBody>
          <a:bodyPr wrap="none" rtlCol="0">
            <a:spAutoFit/>
          </a:bodyPr>
          <a:lstStyle/>
          <a:p>
            <a:pPr marL="0" marR="0" lvl="0" indent="0" algn="l" defTabSz="297180" rtl="0" eaLnBrk="1" fontAlgn="auto" latinLnBrk="0" hangingPunct="1">
              <a:lnSpc>
                <a:spcPct val="100000"/>
              </a:lnSpc>
              <a:spcBef>
                <a:spcPts val="0"/>
              </a:spcBef>
              <a:spcAft>
                <a:spcPts val="600"/>
              </a:spcAft>
              <a:buClrTx/>
              <a:buSzTx/>
              <a:buFontTx/>
              <a:buNone/>
              <a:tabLst/>
              <a:defRPr/>
            </a:pPr>
            <a:r>
              <a:rPr kumimoji="0" lang="en-GB" sz="1170" b="0" i="0" u="none" strike="noStrike" kern="1200" cap="none" spc="0" normalizeH="0" baseline="0" noProof="0">
                <a:ln>
                  <a:noFill/>
                </a:ln>
                <a:solidFill>
                  <a:prstClr val="black"/>
                </a:solidFill>
                <a:effectLst/>
                <a:uLnTx/>
                <a:uFillTx/>
                <a:latin typeface="Corbel" panose="020B0503020204020204"/>
                <a:ea typeface="+mn-ea"/>
                <a:cs typeface="+mn-cs"/>
              </a:rPr>
              <a:t>pic3</a:t>
            </a:r>
            <a:endParaRPr kumimoji="0" lang="en-GB" sz="1800" b="0" i="0" u="none" strike="noStrike" kern="1200" cap="none" spc="0" normalizeH="0" baseline="0" noProof="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5220842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Parallax</Template>
  <TotalTime>88</TotalTime>
  <Words>310</Words>
  <Application>Microsoft Office PowerPoint</Application>
  <PresentationFormat>Widescreen</PresentationFormat>
  <Paragraphs>46</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Arial</vt:lpstr>
      <vt:lpstr>Corbel</vt:lpstr>
      <vt:lpstr>Georgia</vt:lpstr>
      <vt:lpstr>sohne</vt:lpstr>
      <vt:lpstr>Times New Roman</vt:lpstr>
      <vt:lpstr>Parallax</vt:lpstr>
      <vt:lpstr>Histogram equalization</vt:lpstr>
      <vt:lpstr>Histogram</vt:lpstr>
      <vt:lpstr>Histogram Equalization </vt:lpstr>
      <vt:lpstr>Color image </vt:lpstr>
      <vt:lpstr>problem</vt:lpstr>
      <vt:lpstr>PowerPoint Presentation</vt:lpstr>
      <vt:lpstr>In serial :</vt:lpstr>
      <vt:lpstr>In omp :</vt:lpstr>
      <vt:lpstr>In coda :</vt:lpstr>
      <vt:lpstr>Cpu time</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Histogram equalization</dc:title>
  <dc:creator>Renad Mazen</dc:creator>
  <cp:lastModifiedBy>Renad Mazen</cp:lastModifiedBy>
  <cp:revision>1</cp:revision>
  <dcterms:created xsi:type="dcterms:W3CDTF">2024-04-16T01:10:37Z</dcterms:created>
  <dcterms:modified xsi:type="dcterms:W3CDTF">2024-04-16T02:39:31Z</dcterms:modified>
</cp:coreProperties>
</file>