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/>
          <p:nvPr>
            <p:ph type="title"/>
          </p:nvPr>
        </p:nvSpPr>
        <p:spPr>
          <a:xfrm>
            <a:off x="2209800" y="2130425"/>
            <a:ext cx="7772400" cy="1470025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/>
          <p:nvPr>
            <p:ph type="body" sz="quarter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783771" indent="-326571" algn="ctr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solidFill>
                  <a:srgbClr val="888888"/>
                </a:solidFill>
              </a:defRPr>
            </a:lvl2pPr>
            <a:lvl3pPr marL="1219200" indent="-304800" algn="ctr">
              <a:lnSpc>
                <a:spcPct val="100000"/>
              </a:lnSpc>
              <a:spcBef>
                <a:spcPts val="700"/>
              </a:spcBef>
              <a:buFontTx/>
              <a:defRPr sz="3200">
                <a:solidFill>
                  <a:srgbClr val="888888"/>
                </a:solidFill>
              </a:defRPr>
            </a:lvl3pPr>
            <a:lvl4pPr marL="1737360" indent="-365760" algn="ctr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solidFill>
                  <a:srgbClr val="888888"/>
                </a:solidFill>
              </a:defRPr>
            </a:lvl4pPr>
            <a:lvl5pPr marL="2194560" indent="-365760" algn="ctr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/>
          <p:nvPr>
            <p:ph type="sldNum" sz="quarter" idx="2"/>
          </p:nvPr>
        </p:nvSpPr>
        <p:spPr>
          <a:xfrm>
            <a:off x="9946823" y="6404294"/>
            <a:ext cx="263978" cy="2692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/>
          <p:nvPr>
            <p:ph type="sldNum" sz="quarter" idx="2"/>
          </p:nvPr>
        </p:nvSpPr>
        <p:spPr>
          <a:xfrm>
            <a:off x="9946823" y="6404294"/>
            <a:ext cx="263978" cy="2692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andsfree" TargetMode="External"/><Relationship Id="rId3" Type="http://schemas.openxmlformats.org/officeDocument/2006/relationships/hyperlink" Target="http://en.wikipedia.org/wiki/Wii_Remote" TargetMode="External"/><Relationship Id="rId4" Type="http://schemas.openxmlformats.org/officeDocument/2006/relationships/hyperlink" Target="https://learn.sparkfun.com/tutorials/serial-communication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SM_band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Bluetooth</a:t>
            </a:r>
          </a:p>
        </p:txBody>
      </p:sp>
      <p:sp>
        <p:nvSpPr>
          <p:cNvPr id="131" name="Subtitle 2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22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Default Settings</a:t>
            </a:r>
          </a:p>
        </p:txBody>
      </p:sp>
      <p:sp>
        <p:nvSpPr>
          <p:cNvPr id="161" name="Shape 123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Baud Rate: 9600 bps</a:t>
            </a:r>
          </a:p>
          <a:p>
            <a:pPr/>
            <a:r>
              <a:t>Passkey: 1234</a:t>
            </a:r>
          </a:p>
          <a:p>
            <a:pPr/>
            <a:r>
              <a:t>Device Name: HC-05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25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Connection with Arduino</a:t>
            </a:r>
          </a:p>
        </p:txBody>
      </p:sp>
      <p:sp>
        <p:nvSpPr>
          <p:cNvPr id="164" name="Shape 126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HC-05 -&gt; Arduino</a:t>
            </a:r>
          </a:p>
          <a:p>
            <a:pPr/>
            <a:r>
              <a:t>——————————-</a:t>
            </a:r>
          </a:p>
          <a:p>
            <a:pPr/>
            <a:r>
              <a:t>vcc    -&gt; +5V</a:t>
            </a:r>
          </a:p>
          <a:p>
            <a:pPr/>
            <a:r>
              <a:t>GND  -&gt; GND</a:t>
            </a:r>
          </a:p>
          <a:p>
            <a:pPr/>
            <a:r>
              <a:t>EN    -&gt;+5V</a:t>
            </a:r>
          </a:p>
          <a:p>
            <a:pPr/>
            <a:r>
              <a:t>TX    -&gt;10(SoftwareSerial RX)</a:t>
            </a:r>
          </a:p>
          <a:p>
            <a:pPr/>
            <a:r>
              <a:t>RX    -&gt;11(SoftwareSerial TX)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28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COMMAND MODE</a:t>
            </a:r>
          </a:p>
        </p:txBody>
      </p:sp>
      <p:sp>
        <p:nvSpPr>
          <p:cNvPr id="167" name="Shape 129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</a:t>
            </a:r>
            <a:r>
              <a:rPr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Unplug power(5V connection) from HC-05</a:t>
            </a:r>
            <a:endParaRPr>
              <a:uFill>
                <a:solidFill>
                  <a:srgbClr val="FF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2. Hold in HC-05 button</a:t>
            </a: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3. Reconnect power to HC-05 (wait until LED blinks slowly)</a:t>
            </a: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4. Upload code in arduino</a:t>
            </a: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4. Open Serial Monitor</a:t>
            </a: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5. Make sure "Both NL &amp; CR" is selected</a:t>
            </a:r>
          </a:p>
          <a:p>
            <a:pPr marL="0" indent="0" defTabSz="416051">
              <a:lnSpc>
                <a:spcPts val="4100"/>
              </a:lnSpc>
              <a:spcBef>
                <a:spcPts val="600"/>
              </a:spcBef>
              <a:buSzTx/>
              <a:buNone/>
              <a:defRPr b="1" sz="2200">
                <a:solidFill>
                  <a:srgbClr val="0A0A0A"/>
                </a:solidFill>
                <a:uFill>
                  <a:solidFill>
                    <a:srgbClr val="FF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8. Type AT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31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AT Commands</a:t>
            </a:r>
          </a:p>
        </p:txBody>
      </p:sp>
      <p:sp>
        <p:nvSpPr>
          <p:cNvPr id="170" name="Shape 132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4606" indent="-284606" defTabSz="758951">
              <a:spcBef>
                <a:spcPts val="500"/>
              </a:spcBef>
              <a:defRPr sz="2600">
                <a:uFill>
                  <a:solidFill>
                    <a:srgbClr val="006699"/>
                  </a:solidFill>
                </a:uFill>
              </a:defRPr>
            </a:pPr>
            <a:r>
              <a:t>AT (AT Test command. Should respond with OK)</a:t>
            </a:r>
          </a:p>
          <a:p>
            <a:pPr marL="284606" indent="-284606" defTabSz="758951">
              <a:spcBef>
                <a:spcPts val="500"/>
              </a:spcBef>
              <a:defRPr sz="2600">
                <a:uFill>
                  <a:solidFill>
                    <a:srgbClr val="006699"/>
                  </a:solidFill>
                </a:uFill>
              </a:defRPr>
            </a:pPr>
          </a:p>
          <a:p>
            <a:pPr marL="542107" indent="-542107" defTabSz="379474">
              <a:lnSpc>
                <a:spcPts val="4300"/>
              </a:lnSpc>
              <a:spcBef>
                <a:spcPts val="400"/>
              </a:spcBef>
              <a:buFont typeface="Symbol"/>
              <a:buChar char="·"/>
              <a:tabLst>
                <a:tab pos="368300" algn="l"/>
              </a:tabLst>
              <a:defRPr sz="2000">
                <a:solidFill>
                  <a:srgbClr val="000204"/>
                </a:solidFill>
                <a:uFill>
                  <a:solidFill>
                    <a:srgbClr val="006699"/>
                  </a:solidFill>
                </a:uFill>
              </a:defRPr>
            </a:pPr>
            <a:r>
              <a:t>AT+VERSION? (show the firmware version)</a:t>
            </a:r>
          </a:p>
          <a:p>
            <a:pPr marL="542107" indent="-542107" defTabSz="379474">
              <a:lnSpc>
                <a:spcPts val="4300"/>
              </a:lnSpc>
              <a:spcBef>
                <a:spcPts val="400"/>
              </a:spcBef>
              <a:buFont typeface="Symbol"/>
              <a:buChar char="·"/>
              <a:tabLst>
                <a:tab pos="368300" algn="l"/>
              </a:tabLst>
              <a:defRPr sz="2000">
                <a:solidFill>
                  <a:srgbClr val="000204"/>
                </a:solidFill>
                <a:uFill>
                  <a:solidFill>
                    <a:srgbClr val="006699"/>
                  </a:solidFill>
                </a:uFill>
              </a:defRPr>
            </a:pPr>
          </a:p>
          <a:p>
            <a:pPr marL="542107" indent="-542107" defTabSz="379474">
              <a:lnSpc>
                <a:spcPts val="4300"/>
              </a:lnSpc>
              <a:spcBef>
                <a:spcPts val="400"/>
              </a:spcBef>
              <a:buFont typeface="Symbol"/>
              <a:buChar char="·"/>
              <a:tabLst>
                <a:tab pos="368300" algn="l"/>
              </a:tabLst>
              <a:defRPr sz="2000">
                <a:solidFill>
                  <a:srgbClr val="000204"/>
                </a:solidFill>
                <a:uFill>
                  <a:solidFill>
                    <a:srgbClr val="006699"/>
                  </a:solidFill>
                </a:uFill>
              </a:defRPr>
            </a:pPr>
            <a:r>
              <a:t>AT+UART=9600,0,0 (Set baud rate to 9600, 1 stop bit, no parity)</a:t>
            </a:r>
          </a:p>
          <a:p>
            <a:pPr marL="542107" indent="-542107" defTabSz="379474">
              <a:lnSpc>
                <a:spcPts val="4300"/>
              </a:lnSpc>
              <a:spcBef>
                <a:spcPts val="400"/>
              </a:spcBef>
              <a:buFont typeface="Symbol"/>
              <a:buChar char="·"/>
              <a:tabLst>
                <a:tab pos="368300" algn="l"/>
              </a:tabLst>
              <a:defRPr sz="2000">
                <a:solidFill>
                  <a:srgbClr val="000204"/>
                </a:solidFill>
                <a:uFill>
                  <a:solidFill>
                    <a:srgbClr val="006699"/>
                  </a:solidFill>
                </a:uFill>
              </a:defRPr>
            </a:pPr>
          </a:p>
          <a:p>
            <a:pPr marL="542107" indent="-542107" defTabSz="379474">
              <a:lnSpc>
                <a:spcPts val="4300"/>
              </a:lnSpc>
              <a:spcBef>
                <a:spcPts val="400"/>
              </a:spcBef>
              <a:buFont typeface="Symbol"/>
              <a:buChar char="·"/>
              <a:tabLst>
                <a:tab pos="368300" algn="l"/>
              </a:tabLst>
              <a:defRPr sz="2000">
                <a:solidFill>
                  <a:srgbClr val="000204"/>
                </a:solidFill>
                <a:uFill>
                  <a:solidFill>
                    <a:srgbClr val="006699"/>
                  </a:solidFill>
                </a:uFill>
              </a:defRPr>
            </a:pPr>
            <a:r>
              <a:t>AT+ADDR?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34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TO ENTER DATA MODE</a:t>
            </a:r>
          </a:p>
        </p:txBody>
      </p:sp>
      <p:sp>
        <p:nvSpPr>
          <p:cNvPr id="173" name="Shape 135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278" indent="-301278" defTabSz="832102">
              <a:spcBef>
                <a:spcPts val="600"/>
              </a:spcBef>
              <a:defRPr sz="2800"/>
            </a:pPr>
            <a:r>
              <a:t>REMOVE EN CONNECTION</a:t>
            </a:r>
          </a:p>
          <a:p>
            <a:pPr marL="301278" indent="-301278" defTabSz="832102">
              <a:spcBef>
                <a:spcPts val="600"/>
              </a:spcBef>
              <a:defRPr sz="2800"/>
            </a:pPr>
          </a:p>
          <a:p>
            <a:pPr marL="301278" indent="-301278" defTabSz="832102">
              <a:spcBef>
                <a:spcPts val="600"/>
              </a:spcBef>
              <a:defRPr sz="2800"/>
            </a:pPr>
            <a:r>
              <a:t>REMOVE POWER FROM HC-05</a:t>
            </a:r>
          </a:p>
          <a:p>
            <a:pPr marL="301278" indent="-301278" defTabSz="832102">
              <a:spcBef>
                <a:spcPts val="600"/>
              </a:spcBef>
              <a:defRPr sz="2800"/>
            </a:pPr>
          </a:p>
          <a:p>
            <a:pPr marL="301278" indent="-301278" defTabSz="832102">
              <a:spcBef>
                <a:spcPts val="600"/>
              </a:spcBef>
              <a:defRPr sz="2800"/>
            </a:pPr>
            <a:r>
              <a:t>RECONNECT POWER</a:t>
            </a:r>
          </a:p>
          <a:p>
            <a:pPr marL="301278" indent="-301278" defTabSz="832102">
              <a:spcBef>
                <a:spcPts val="600"/>
              </a:spcBef>
              <a:defRPr sz="2800"/>
            </a:pPr>
          </a:p>
          <a:p>
            <a:pPr marL="301278" indent="-301278" defTabSz="832102">
              <a:spcBef>
                <a:spcPts val="600"/>
              </a:spcBef>
              <a:defRPr sz="2800"/>
            </a:pPr>
            <a:r>
              <a:t>LED should blink rapidly indicating that it is ready to be paired with any other bluetooth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37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SLAVE CONFIGURATION</a:t>
            </a:r>
          </a:p>
        </p:txBody>
      </p:sp>
      <p:sp>
        <p:nvSpPr>
          <p:cNvPr id="176" name="Shape 138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AT+PSWD=1234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AT+PSWD?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AT+ROLE?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AT+ROLE=0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AT+ADDR?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 —-Note down this, use comma in space of colon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Now remove the KEY connection from the HC05 module &amp; disconnect the power.</a:t>
            </a:r>
          </a:p>
          <a:p>
            <a:pPr marL="342899" indent="-342899">
              <a:defRPr sz="2200">
                <a:solidFill>
                  <a:srgbClr val="040404"/>
                </a:solidFill>
              </a:defRPr>
            </a:pPr>
            <a:r>
              <a:t>Again provide the power to see STATUS LED on the module blinking fast indicating that it is looking for a PAIR.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40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MASTER CONFIGURATION</a:t>
            </a:r>
          </a:p>
        </p:txBody>
      </p:sp>
      <p:sp>
        <p:nvSpPr>
          <p:cNvPr id="179" name="Shape 141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AT+ORGL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b="1"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AT+RMAAD</a:t>
            </a:r>
            <a:r>
              <a:rPr b="0"/>
              <a:t>  will release the module from any previous PAIR.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b="1"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AT+PSWD=1234</a:t>
            </a:r>
            <a:r>
              <a:rPr b="0"/>
              <a:t>  to set the password as 1234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b="1"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AT+ROLE=1</a:t>
            </a:r>
            <a:r>
              <a:rPr b="0"/>
              <a:t>  changes the ROLE of the module to MASTER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AT+CMODE=1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Allows connecting to any address.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Default is CMODE = 0 which allows connection to only bound address.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AT+INIT</a:t>
            </a: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3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marL="0" indent="0" defTabSz="425194">
              <a:spcBef>
                <a:spcPts val="0"/>
              </a:spcBef>
              <a:buSzTx/>
              <a:buNone/>
              <a:defRPr sz="20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AT+LINK=&lt;address&gt;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Pin Configuration – AT Command</a:t>
            </a:r>
          </a:p>
        </p:txBody>
      </p:sp>
      <p:sp>
        <p:nvSpPr>
          <p:cNvPr id="182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HC-05 GND — Arduino GND Pin</a:t>
            </a:r>
            <a:br/>
            <a:r>
              <a:t>HC-05 VCC (5V) — Arduino 5V</a:t>
            </a:r>
            <a:br/>
            <a:r>
              <a:t>HC-05 TX — Arduino Pin 10 (soft RX)</a:t>
            </a:r>
            <a:br/>
            <a:r>
              <a:t>HC-05 RX — Arduino Pin11 (soft TX)</a:t>
            </a:r>
            <a:br/>
            <a:r>
              <a:t>HC-05 Key (PIN 34) — Arduino Pin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tent Placeholder 2"/>
          <p:cNvSpPr/>
          <p:nvPr>
            <p:ph type="body" idx="1"/>
          </p:nvPr>
        </p:nvSpPr>
        <p:spPr>
          <a:xfrm>
            <a:off x="619125" y="454023"/>
            <a:ext cx="10515600" cy="6061076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#include &lt;SoftwareSerial.h&gt;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SoftwareSerial BTSerial(2, 3); // RX | TX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void setup()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{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pinMode(9, OUTPUT);  // this pin will pull the HC-05 pin 34 (key pin) HIGH to switch module to AT mode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digitalWrite(9, HIGH);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Serial.begin(9600);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Serial.println("Enter AT commands:");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BTSerial.begin(38400);  // HC-05 default speed in AT command more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}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void loop()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{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// Keep reading from HC-05 and send to Arduino Serial Monitor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if (BTSerial.available())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  Serial.write(BTSerial.read());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// Keep reading from Arduino Serial Monitor and send to HC-05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if (Serial.available())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    BTSerial.write(Serial.read());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133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Bluetooth – AT Mode { Steps to change data mode to AT mode}</a:t>
            </a:r>
          </a:p>
        </p:txBody>
      </p:sp>
      <p:sp>
        <p:nvSpPr>
          <p:cNvPr id="187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 Unplug power from HC-05</a:t>
            </a:r>
          </a:p>
          <a:p>
            <a:pPr/>
            <a:r>
              <a:t> Upload sketch</a:t>
            </a:r>
          </a:p>
          <a:p>
            <a:pPr/>
            <a:r>
              <a:t> Hold in HC-05 button</a:t>
            </a:r>
          </a:p>
          <a:p>
            <a:pPr/>
            <a:r>
              <a:t>Reconnect power to HC-05 (wait until LED blinks slowly)</a:t>
            </a:r>
          </a:p>
          <a:p>
            <a:pPr/>
            <a:r>
              <a:t>Press Arduino reset button</a:t>
            </a:r>
          </a:p>
          <a:p>
            <a:pPr/>
            <a:r>
              <a:t>Open Serial Monitor</a:t>
            </a:r>
          </a:p>
          <a:p>
            <a:pPr/>
            <a:r>
              <a:t> Make sure “Both NL &amp; CR” is selected</a:t>
            </a:r>
          </a:p>
          <a:p>
            <a:pPr/>
            <a:r>
              <a:t>Type AT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4" name="Content Placeholder 2"/>
          <p:cNvSpPr/>
          <p:nvPr>
            <p:ph type="body" sz="half" idx="1"/>
          </p:nvPr>
        </p:nvSpPr>
        <p:spPr>
          <a:xfrm>
            <a:off x="838200" y="1825625"/>
            <a:ext cx="10515600" cy="1784350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Bluetooth is a </a:t>
            </a:r>
            <a:r>
              <a:rPr b="1"/>
              <a:t>standardized protocol</a:t>
            </a:r>
            <a:r>
              <a:t> for sending and receiving data via a 2.4GHz wireless link. 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It’s a secure protocol, and it’s perfect for short-range, low-power, low-cost, wireless transmissions between electronic devices.</a:t>
            </a:r>
          </a:p>
        </p:txBody>
      </p:sp>
      <p:pic>
        <p:nvPicPr>
          <p:cNvPr id="1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1575" y="3543300"/>
            <a:ext cx="30480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AT Commands</a:t>
            </a:r>
          </a:p>
        </p:txBody>
      </p:sp>
      <p:sp>
        <p:nvSpPr>
          <p:cNvPr id="190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AT – Check the Connection</a:t>
            </a:r>
          </a:p>
          <a:p>
            <a:pPr>
              <a:lnSpc>
                <a:spcPct val="72000"/>
              </a:lnSpc>
              <a:defRPr sz="2500"/>
            </a:pPr>
            <a:r>
              <a:t>AT+NAME – Default name</a:t>
            </a:r>
          </a:p>
          <a:p>
            <a:pPr>
              <a:lnSpc>
                <a:spcPct val="72000"/>
              </a:lnSpc>
              <a:defRPr sz="2500"/>
            </a:pPr>
            <a:r>
              <a:t>AT+ADDR – Default Address</a:t>
            </a:r>
          </a:p>
          <a:p>
            <a:pPr>
              <a:lnSpc>
                <a:spcPct val="72000"/>
              </a:lnSpc>
              <a:defRPr sz="2500"/>
            </a:pPr>
            <a:r>
              <a:t>AT+VERSION – Version</a:t>
            </a:r>
          </a:p>
          <a:p>
            <a:pPr>
              <a:lnSpc>
                <a:spcPct val="72000"/>
              </a:lnSpc>
              <a:defRPr sz="2500"/>
            </a:pPr>
            <a:r>
              <a:t>AT+UART – Baudrate</a:t>
            </a:r>
          </a:p>
          <a:p>
            <a:pPr>
              <a:lnSpc>
                <a:spcPct val="72000"/>
              </a:lnSpc>
              <a:defRPr sz="2500"/>
            </a:pPr>
            <a:r>
              <a:t>AT+ROLE – Role of the BT module (1=Master, 0=Slave)</a:t>
            </a:r>
          </a:p>
          <a:p>
            <a:pPr>
              <a:lnSpc>
                <a:spcPct val="72000"/>
              </a:lnSpc>
              <a:defRPr sz="2500"/>
            </a:pPr>
            <a:r>
              <a:t>AT+PSWD –Default password</a:t>
            </a:r>
          </a:p>
          <a:p>
            <a:pPr>
              <a:lnSpc>
                <a:spcPct val="72000"/>
              </a:lnSpc>
              <a:defRPr sz="2500"/>
            </a:pPr>
            <a:r>
              <a:t>AT+CMODE – Connection Mode { 0- connect to specific addr, 1- connect o 					any addr}</a:t>
            </a:r>
          </a:p>
          <a:p>
            <a:pPr>
              <a:lnSpc>
                <a:spcPct val="72000"/>
              </a:lnSpc>
              <a:defRPr sz="2500"/>
            </a:pPr>
            <a:r>
              <a:t>AT+ORGL – Restore factory settings</a:t>
            </a:r>
          </a:p>
          <a:p>
            <a:pPr>
              <a:lnSpc>
                <a:spcPct val="72000"/>
              </a:lnSpc>
              <a:defRPr sz="2500"/>
            </a:pPr>
            <a:r>
              <a:t>AT+RESET - Reset and exit AT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Slave Configuration</a:t>
            </a:r>
          </a:p>
        </p:txBody>
      </p:sp>
      <p:pic>
        <p:nvPicPr>
          <p:cNvPr id="19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5141" y="1825625"/>
            <a:ext cx="4481716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 Configuration</a:t>
            </a:r>
          </a:p>
        </p:txBody>
      </p:sp>
      <p:pic>
        <p:nvPicPr>
          <p:cNvPr id="19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5141" y="1825625"/>
            <a:ext cx="4481716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/>
          <p:nvPr>
            <p:ph type="title"/>
          </p:nvPr>
        </p:nvSpPr>
        <p:spPr>
          <a:xfrm>
            <a:off x="949569" y="2227385"/>
            <a:ext cx="10615246" cy="1643797"/>
          </a:xfrm>
          <a:prstGeom prst="rect">
            <a:avLst/>
          </a:prstGeom>
        </p:spPr>
        <p:txBody>
          <a:bodyPr/>
          <a:lstStyle>
            <a:lvl1pPr defTabSz="859536">
              <a:defRPr sz="3666"/>
            </a:lvl1pPr>
          </a:lstStyle>
          <a:p>
            <a:pPr/>
            <a:r>
              <a:t>Program to control the LED in the Master device by client device through push button through Bluetooth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ntent Placeholder 2"/>
          <p:cNvSpPr/>
          <p:nvPr>
            <p:ph type="body" sz="half" idx="1"/>
          </p:nvPr>
        </p:nvSpPr>
        <p:spPr>
          <a:xfrm>
            <a:off x="838200" y="800096"/>
            <a:ext cx="3905250" cy="58340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#include &lt;SoftwareSerial.h&gt;</a:t>
            </a:r>
          </a:p>
          <a:p>
            <a:pPr marL="0" indent="0">
              <a:buSzTx/>
              <a:buNone/>
              <a:defRPr sz="2400"/>
            </a:pPr>
            <a:r>
              <a:t>SoftwareSerial BT(2,3);</a:t>
            </a:r>
          </a:p>
          <a:p>
            <a:pPr marL="0" indent="0">
              <a:buSzTx/>
              <a:buNone/>
              <a:defRPr sz="2400"/>
            </a:pPr>
            <a:r>
              <a:t>#define button 8</a:t>
            </a:r>
          </a:p>
          <a:p>
            <a:pPr marL="0" indent="0">
              <a:buSzTx/>
              <a:buNone/>
              <a:defRPr sz="2400"/>
            </a:pPr>
            <a:r>
              <a:t>int state = 20;</a:t>
            </a:r>
          </a:p>
          <a:p>
            <a:pPr marL="0" indent="0">
              <a:buSzTx/>
              <a:buNone/>
              <a:defRPr sz="2400"/>
            </a:pPr>
            <a:r>
              <a:t>int buttonState = 0;</a:t>
            </a:r>
          </a:p>
          <a:p>
            <a:pPr marL="0" indent="0">
              <a:buSzTx/>
              <a:buNone/>
              <a:defRPr sz="2400"/>
            </a:pPr>
            <a:r>
              <a:t>void setup() {</a:t>
            </a:r>
          </a:p>
          <a:p>
            <a:pPr marL="0" indent="0">
              <a:buSzTx/>
              <a:buNone/>
              <a:defRPr sz="2400"/>
            </a:pPr>
            <a:r>
              <a:t>  pinMode(button, INPUT);</a:t>
            </a:r>
          </a:p>
          <a:p>
            <a:pPr marL="0" indent="0">
              <a:buSzTx/>
              <a:buNone/>
              <a:defRPr sz="2400"/>
            </a:pPr>
            <a:r>
              <a:t>   BT.begin(38400);</a:t>
            </a:r>
          </a:p>
          <a:p>
            <a:pPr marL="0" indent="0">
              <a:buSzTx/>
              <a:buNone/>
              <a:defRPr sz="2400"/>
            </a:pPr>
            <a:r>
              <a:t>    Serial.begin(9600);</a:t>
            </a:r>
          </a:p>
          <a:p>
            <a:pPr marL="0" indent="0">
              <a:buSzTx/>
              <a:buNone/>
              <a:defRPr sz="2400"/>
            </a:pPr>
            <a:r>
              <a:t>  Serial.println("Slave Bluetooth");</a:t>
            </a:r>
          </a:p>
          <a:p>
            <a:pPr marL="0" indent="0"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201" name="TextBox 3"/>
          <p:cNvSpPr/>
          <p:nvPr/>
        </p:nvSpPr>
        <p:spPr>
          <a:xfrm>
            <a:off x="5791200" y="890216"/>
            <a:ext cx="5524500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void loop() {</a:t>
            </a:r>
          </a:p>
          <a:p>
            <a:pPr>
              <a:defRPr sz="2400"/>
            </a:pPr>
            <a:r>
              <a:t> </a:t>
            </a:r>
          </a:p>
          <a:p>
            <a:pPr>
              <a:defRPr sz="2400"/>
            </a:pPr>
            <a:r>
              <a:t> // Reading the button</a:t>
            </a:r>
          </a:p>
          <a:p>
            <a:pPr>
              <a:defRPr sz="2400"/>
            </a:pPr>
            <a:r>
              <a:t> buttonState = digitalRead(button);</a:t>
            </a:r>
          </a:p>
          <a:p>
            <a:pPr>
              <a:defRPr sz="2400"/>
            </a:pPr>
            <a:r>
              <a:t> if (buttonState == HIGH) {</a:t>
            </a:r>
          </a:p>
          <a:p>
            <a:pPr>
              <a:defRPr sz="2400"/>
            </a:pPr>
            <a:r>
              <a:t>  Serial.println("Sending...");</a:t>
            </a:r>
          </a:p>
          <a:p>
            <a:pPr>
              <a:defRPr sz="2400"/>
            </a:pPr>
            <a:r>
              <a:t>   BT.write('1');// Sends '1' to the master to turn on LED</a:t>
            </a:r>
          </a:p>
          <a:p>
            <a:pPr>
              <a:defRPr sz="2400"/>
            </a:pPr>
            <a:r>
              <a:t>   delay(200);</a:t>
            </a:r>
          </a:p>
          <a:p>
            <a:pPr>
              <a:defRPr sz="2400"/>
            </a:pPr>
            <a:r>
              <a:t> }</a:t>
            </a:r>
          </a:p>
          <a:p>
            <a:pPr>
              <a:defRPr sz="2400"/>
            </a:pPr>
            <a:r>
              <a:t> else {</a:t>
            </a:r>
          </a:p>
          <a:p>
            <a:pPr>
              <a:defRPr sz="2400"/>
            </a:pPr>
            <a:r>
              <a:t>   BT.write('0');</a:t>
            </a:r>
          </a:p>
          <a:p>
            <a:pPr>
              <a:defRPr sz="2400"/>
            </a:pPr>
            <a:r>
              <a:t>   delay(200);</a:t>
            </a:r>
          </a:p>
          <a:p>
            <a:pPr>
              <a:defRPr sz="2400"/>
            </a:pPr>
            <a:r>
              <a:t> }  </a:t>
            </a:r>
          </a:p>
          <a:p>
            <a:pPr>
              <a:defRPr sz="2400"/>
            </a:pPr>
            <a:r>
              <a:t>}</a:t>
            </a:r>
          </a:p>
        </p:txBody>
      </p:sp>
      <p:sp>
        <p:nvSpPr>
          <p:cNvPr id="202" name="Title 5"/>
          <p:cNvSpPr/>
          <p:nvPr>
            <p:ph type="title"/>
          </p:nvPr>
        </p:nvSpPr>
        <p:spPr>
          <a:xfrm>
            <a:off x="838200" y="177557"/>
            <a:ext cx="10158046" cy="631338"/>
          </a:xfrm>
          <a:prstGeom prst="rect">
            <a:avLst/>
          </a:prstGeom>
        </p:spPr>
        <p:txBody>
          <a:bodyPr/>
          <a:lstStyle>
            <a:lvl1pPr defTabSz="859536">
              <a:defRPr sz="3666">
                <a:solidFill>
                  <a:srgbClr val="FF0000"/>
                </a:solidFill>
              </a:defRPr>
            </a:lvl1pPr>
          </a:lstStyle>
          <a:p>
            <a:pPr/>
            <a:r>
              <a:t>Client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tent Placeholder 2"/>
          <p:cNvSpPr/>
          <p:nvPr>
            <p:ph type="body" sz="half" idx="1"/>
          </p:nvPr>
        </p:nvSpPr>
        <p:spPr>
          <a:xfrm>
            <a:off x="2028091" y="247649"/>
            <a:ext cx="4888525" cy="592931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#include&lt;SoftwareSerial.h&gt;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SoftwareSerial BTM(2,3);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#define ledPin 10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int state = 0;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void setup()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pinMode(ledPin, OUTPUT);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digitalWrite(ledPin, LOW);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BTM.begin(38400);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Serial.begin(9600);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Serial.println("Receiving Master");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  // Default communication rate of the Bluetooth module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}</a:t>
            </a:r>
          </a:p>
        </p:txBody>
      </p:sp>
      <p:sp>
        <p:nvSpPr>
          <p:cNvPr id="205" name="TextBox 3"/>
          <p:cNvSpPr/>
          <p:nvPr/>
        </p:nvSpPr>
        <p:spPr>
          <a:xfrm>
            <a:off x="7104184" y="209549"/>
            <a:ext cx="4697292" cy="595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void loop() {</a:t>
            </a:r>
          </a:p>
          <a:p>
            <a:pPr/>
            <a:r>
              <a:t> if(BTM.available() &gt; 0){</a:t>
            </a:r>
          </a:p>
          <a:p>
            <a:pPr/>
            <a:r>
              <a:t>    state = BTM.read();</a:t>
            </a:r>
          </a:p>
          <a:p>
            <a:pPr/>
            <a:r>
              <a:t>    Serial.println("State of Slave");</a:t>
            </a:r>
          </a:p>
          <a:p>
            <a:pPr/>
            <a:r>
              <a:t>    Serial.println(state);</a:t>
            </a:r>
          </a:p>
          <a:p>
            <a:pPr/>
            <a:r>
              <a:t>    </a:t>
            </a:r>
          </a:p>
          <a:p>
            <a:pPr/>
            <a:r>
              <a:t>    // Reads the data from the serial port</a:t>
            </a:r>
          </a:p>
          <a:p>
            <a:pPr/>
            <a:r>
              <a:t> }</a:t>
            </a:r>
          </a:p>
          <a:p>
            <a:pPr/>
            <a:r>
              <a:t> // Controlling the LED</a:t>
            </a:r>
          </a:p>
          <a:p>
            <a:pPr/>
            <a:r>
              <a:t> if (state == '1') {</a:t>
            </a:r>
          </a:p>
          <a:p>
            <a:pPr/>
          </a:p>
          <a:p>
            <a:pPr/>
            <a:r>
              <a:t>  digitalWrite(ledPin, HIGH); // LED ON</a:t>
            </a:r>
          </a:p>
          <a:p>
            <a:pPr/>
            <a:r>
              <a:t>  delay(500);</a:t>
            </a:r>
          </a:p>
          <a:p>
            <a:pPr/>
            <a:r>
              <a:t>  </a:t>
            </a:r>
          </a:p>
          <a:p>
            <a:pPr/>
            <a:r>
              <a:t> }</a:t>
            </a:r>
          </a:p>
          <a:p>
            <a:pPr/>
            <a:r>
              <a:t> else if (state == '0') {</a:t>
            </a:r>
          </a:p>
          <a:p>
            <a:pPr/>
            <a:r>
              <a:t>  digitalWrite(ledPin, LOW); // LED ON</a:t>
            </a:r>
          </a:p>
          <a:p>
            <a:pPr/>
            <a:r>
              <a:t> </a:t>
            </a:r>
          </a:p>
          <a:p>
            <a:pPr/>
            <a:r>
              <a:t> </a:t>
            </a:r>
          </a:p>
          <a:p>
            <a:pPr/>
            <a:r>
              <a:t> }</a:t>
            </a:r>
          </a:p>
          <a:p>
            <a:pPr/>
            <a:r>
              <a:t>delay(10);</a:t>
            </a:r>
          </a:p>
          <a:p>
            <a:pPr/>
            <a:r>
              <a:t>}</a:t>
            </a:r>
          </a:p>
        </p:txBody>
      </p:sp>
      <p:sp>
        <p:nvSpPr>
          <p:cNvPr id="206" name="TextBox 4"/>
          <p:cNvSpPr/>
          <p:nvPr/>
        </p:nvSpPr>
        <p:spPr>
          <a:xfrm>
            <a:off x="1" y="914399"/>
            <a:ext cx="218049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0000"/>
                </a:solidFill>
              </a:defRPr>
            </a:lvl1pPr>
          </a:lstStyle>
          <a:p>
            <a:pPr/>
            <a:r>
              <a:t>Server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These days it feels like </a:t>
            </a:r>
            <a:r>
              <a:rPr i="1"/>
              <a:t>everything</a:t>
            </a:r>
            <a:r>
              <a:t> is wireless, and Bluetooth is a big part of that wireless revolution.</a:t>
            </a:r>
          </a:p>
          <a:p>
            <a:pPr>
              <a:lnSpc>
                <a:spcPct val="81000"/>
              </a:lnSpc>
            </a:pPr>
            <a:r>
              <a:t> You’ll find Bluetooth embedded into a great variety of consumer products, like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headsets</a:t>
            </a:r>
            <a:r>
              <a:t>,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video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gamecontrollers</a:t>
            </a:r>
          </a:p>
          <a:p>
            <a:pPr marL="0" indent="0">
              <a:lnSpc>
                <a:spcPct val="81000"/>
              </a:lnSpc>
              <a:buSzTx/>
              <a:buNone/>
            </a:pPr>
          </a:p>
          <a:p>
            <a:pPr>
              <a:lnSpc>
                <a:spcPct val="81000"/>
              </a:lnSpc>
            </a:pPr>
            <a:r>
              <a:t>In our world of embedded electronics hackery, Bluetooth serves as an excellent protocol for wirelessly transmitting relatively small amounts of data over a short range (&lt;100m).</a:t>
            </a:r>
          </a:p>
          <a:p>
            <a:pPr>
              <a:lnSpc>
                <a:spcPct val="81000"/>
              </a:lnSpc>
            </a:pPr>
            <a:r>
              <a:t> It’s perfectly suited as a wireless replacement for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serial communication interfaces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BLUETOOTH WORKS</a:t>
            </a:r>
          </a:p>
        </p:txBody>
      </p:sp>
      <p:sp>
        <p:nvSpPr>
          <p:cNvPr id="141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Bluetooth protocol operates at 2.4GHz in the same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unlicensed ISM frequency band</a:t>
            </a:r>
            <a:r>
              <a:t> where RF protocols like ZigBee and WiFi also exist.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>
            <p:ph type="title"/>
          </p:nvPr>
        </p:nvSpPr>
        <p:spPr>
          <a:xfrm>
            <a:off x="1066800" y="7937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r>
              <a:t>Masters, Slaves, and Piconets</a:t>
            </a:r>
            <a:br/>
          </a:p>
        </p:txBody>
      </p:sp>
      <p:sp>
        <p:nvSpPr>
          <p:cNvPr id="144" name="Content Placeholder 2"/>
          <p:cNvSpPr/>
          <p:nvPr>
            <p:ph type="body" sz="half" idx="1"/>
          </p:nvPr>
        </p:nvSpPr>
        <p:spPr>
          <a:xfrm>
            <a:off x="838200" y="1825625"/>
            <a:ext cx="10515600" cy="214630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Bluetooth networks (commonly referred to as </a:t>
            </a:r>
            <a:r>
              <a:rPr b="1"/>
              <a:t>piconets</a:t>
            </a:r>
            <a:r>
              <a:t>) use a master/slave model to control when and where devices can send data.</a:t>
            </a:r>
          </a:p>
          <a:p>
            <a:pPr>
              <a:defRPr sz="2500"/>
            </a:pPr>
            <a:r>
              <a:t> In this model, a single master device can be connected to up to seven different slave devices. Any slave device in the piconet can only be connected to a single master.</a:t>
            </a:r>
          </a:p>
        </p:txBody>
      </p:sp>
      <p:pic>
        <p:nvPicPr>
          <p:cNvPr id="1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4318" y="3971925"/>
            <a:ext cx="4831683" cy="256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Masters, Slaves, and Piconets</a:t>
            </a:r>
          </a:p>
        </p:txBody>
      </p:sp>
      <p:sp>
        <p:nvSpPr>
          <p:cNvPr id="148" name="Conten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The master coordinates communication throughout the piconet. It can send data to any of its slaves and request data from them as well.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 Slaves are only allowed to transmit to and receive from their master. They can’t talk to other slaves in the piconet.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>
                <a:solidFill>
                  <a:srgbClr val="FF0000"/>
                </a:solidFill>
              </a:defRPr>
            </a:pPr>
            <a:r>
              <a:t>Bluetooth Addresses and Names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Every single Bluetooth device has a unique 48-bit address, commonly abbreviated BD_ADDR. 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This will usually be presented in the form of a 12-digit hexadecimal value. 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The most-significant half (24 bits) of the address is an organization unique identifier (OUI), which identifies the manufacturer. The lower 24-bits are the more unique part of the address.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ARDUINO WITH BLUETOOTH</a:t>
            </a:r>
          </a:p>
        </p:txBody>
      </p:sp>
      <p:sp>
        <p:nvSpPr>
          <p:cNvPr id="151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HC-05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15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PIN CONFIGURATION</a:t>
            </a:r>
          </a:p>
        </p:txBody>
      </p:sp>
      <p:sp>
        <p:nvSpPr>
          <p:cNvPr id="154" name="Shape 116"/>
          <p:cNvSpPr/>
          <p:nvPr>
            <p:ph type="body" sz="half" idx="1"/>
          </p:nvPr>
        </p:nvSpPr>
        <p:spPr>
          <a:xfrm>
            <a:off x="1981200" y="1369145"/>
            <a:ext cx="8229600" cy="32696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KEY/EN: If brought HIGH </a:t>
            </a:r>
            <a:r>
              <a:rPr b="1"/>
              <a:t>before</a:t>
            </a:r>
            <a:r>
              <a:t> power is applied, forces AT Command Setup Mode. LED blinks slowly (2 seconds)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VCC: +5 Power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GND: System / Arduino Ground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TXD: Transmit Serial Data from HC-05 to Arduino Serial Receive. NOTE: 3.3V HIGH level: OK for Arduino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RXD: Receive Serial Data from Arduino Serial Transmit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400"/>
            </a:pPr>
            <a:r>
              <a:t>STATE: Tells if connected or not</a:t>
            </a:r>
          </a:p>
        </p:txBody>
      </p:sp>
      <p:pic>
        <p:nvPicPr>
          <p:cNvPr id="15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94444" b="0"/>
          <a:stretch>
            <a:fillRect/>
          </a:stretch>
        </p:blipFill>
        <p:spPr>
          <a:xfrm>
            <a:off x="7759700" y="4904509"/>
            <a:ext cx="165100" cy="1981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19"/>
          <p:cNvSpPr/>
          <p:nvPr>
            <p:ph type="title"/>
          </p:nvPr>
        </p:nvSpPr>
        <p:spPr>
          <a:xfrm>
            <a:off x="1981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859536">
              <a:defRPr sz="3600"/>
            </a:lvl1pPr>
          </a:lstStyle>
          <a:p>
            <a:pPr/>
            <a:r>
              <a:t>COMMAND and DATA TRANSFER MODES:</a:t>
            </a:r>
          </a:p>
        </p:txBody>
      </p:sp>
      <p:sp>
        <p:nvSpPr>
          <p:cNvPr id="158" name="Shape 120"/>
          <p:cNvSpPr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78" indent="-305178" defTabSz="813816">
              <a:spcBef>
                <a:spcPts val="600"/>
              </a:spcBef>
              <a:defRPr sz="2800"/>
            </a:pPr>
            <a:r>
              <a:t>The module has </a:t>
            </a:r>
            <a:r>
              <a:rPr b="1"/>
              <a:t>two modes</a:t>
            </a:r>
            <a:r>
              <a:t> of operation</a:t>
            </a:r>
          </a:p>
          <a:p>
            <a:pPr marL="305178" indent="-305178" defTabSz="813816">
              <a:spcBef>
                <a:spcPts val="600"/>
              </a:spcBef>
              <a:defRPr sz="2800"/>
            </a:pPr>
          </a:p>
          <a:p>
            <a:pPr marL="305178" indent="-305178" defTabSz="813816">
              <a:spcBef>
                <a:spcPts val="600"/>
              </a:spcBef>
              <a:defRPr b="1" sz="2800"/>
            </a:pPr>
            <a:r>
              <a:t>Command Mode</a:t>
            </a:r>
            <a:r>
              <a:rPr b="0"/>
              <a:t> where we can send AT commands to it(LED blinks slowly, once in 2 seconds) </a:t>
            </a:r>
          </a:p>
          <a:p>
            <a:pPr marL="305178" indent="-305178" defTabSz="813816">
              <a:spcBef>
                <a:spcPts val="600"/>
              </a:spcBef>
              <a:defRPr b="1" sz="2800"/>
            </a:pPr>
            <a:r>
              <a:t>Data Mode</a:t>
            </a:r>
            <a:r>
              <a:rPr b="0"/>
              <a:t> where it transmits and receives data to another bluetooth module(Rapid LED blink)</a:t>
            </a:r>
          </a:p>
          <a:p>
            <a:pPr marL="305178" indent="-305178" defTabSz="813816">
              <a:spcBef>
                <a:spcPts val="600"/>
              </a:spcBef>
              <a:defRPr sz="2800"/>
            </a:pPr>
          </a:p>
          <a:p>
            <a:pPr marL="305178" indent="-305178" defTabSz="813816">
              <a:spcBef>
                <a:spcPts val="600"/>
              </a:spcBef>
              <a:defRPr b="1" sz="2800"/>
            </a:pPr>
            <a:r>
              <a:t>Default:</a:t>
            </a:r>
            <a:r>
              <a:rPr b="0"/>
              <a:t> Data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