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82" r:id="rId12"/>
    <p:sldId id="284" r:id="rId13"/>
    <p:sldId id="286" r:id="rId14"/>
    <p:sldId id="287" r:id="rId15"/>
    <p:sldId id="28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6" autoAdjust="0"/>
    <p:restoredTop sz="90655" autoAdjust="0"/>
  </p:normalViewPr>
  <p:slideViewPr>
    <p:cSldViewPr snapToGrid="0">
      <p:cViewPr varScale="1">
        <p:scale>
          <a:sx n="80" d="100"/>
          <a:sy n="80" d="100"/>
        </p:scale>
        <p:origin x="552" y="6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DD9D0-8365-4A39-3B0E-AC7E6A21E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A11711-48AA-75E2-F6CD-604A4499AA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920D75-B605-CDDA-28CA-4EC3F05D4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32AF8-D93F-2FBA-CD5F-ADBBDB719C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32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E12E3-5BCA-29E5-28F4-F3988AF29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C2320D-129E-FF90-0C43-9F501D5E27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FE72B9-5A6E-5916-CE0B-C7E2E030B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C8C26-0CE0-B8DC-7FA8-01A6829EF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11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9034C-AF36-2B44-4078-4097FC1CC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B0FDAD-B20B-E3F6-97D6-3F7692FC3F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849BF8-5265-49E4-5DF9-F169D702D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E810D-B65E-4D7C-D7DE-2885D0074D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85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6776" y="3657600"/>
            <a:ext cx="7297464" cy="3200400"/>
          </a:xfrm>
        </p:spPr>
        <p:txBody>
          <a:bodyPr anchor="ctr"/>
          <a:lstStyle/>
          <a:p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Research Paper Review &amp; Parallel Strategy Proposal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84C32-6FE9-F813-E615-57177324C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D35A-FAC0-07F9-AC14-416FABDE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3600" b="1" kern="10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GN vs METIS – Partitioning Strategy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5E8B0AA-F99A-0CE4-85BD-5F7094942A5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482726" y="2508410"/>
            <a:ext cx="6022974" cy="303148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will compare both partitioning approaches: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Girvan–Newman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(used in the paper)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METIS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(used for coursework)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Metrics for Comparison: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Number of edge cuts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Contraction execution time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Overall speedup and efficiency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32014716-6345-FB33-D5B3-A7499BF487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9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70714-26C7-8241-9E52-E33E90E20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F0EF-A09A-063A-A1D9-9E7F193F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1800"/>
              </a:spcBef>
              <a:spcAft>
                <a:spcPts val="400"/>
              </a:spcAft>
            </a:pPr>
            <a:r>
              <a:rPr lang="en-US" b="1" kern="100">
                <a:effectLst/>
              </a:rPr>
              <a:t>Tools &amp; Libraries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F9711182-CC09-DECC-51F8-81F0E2FF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21EA48-62DE-1A38-FA63-39C8C2861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47966"/>
              </p:ext>
            </p:extLst>
          </p:nvPr>
        </p:nvGraphicFramePr>
        <p:xfrm>
          <a:off x="4216396" y="1021898"/>
          <a:ext cx="7137405" cy="4863948"/>
        </p:xfrm>
        <a:graphic>
          <a:graphicData uri="http://schemas.openxmlformats.org/drawingml/2006/table">
            <a:tbl>
              <a:tblPr firstRow="1" firstCol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2446060">
                  <a:extLst>
                    <a:ext uri="{9D8B030D-6E8A-4147-A177-3AD203B41FA5}">
                      <a16:colId xmlns:a16="http://schemas.microsoft.com/office/drawing/2014/main" val="3931046633"/>
                    </a:ext>
                  </a:extLst>
                </a:gridCol>
                <a:gridCol w="4691345">
                  <a:extLst>
                    <a:ext uri="{9D8B030D-6E8A-4147-A177-3AD203B41FA5}">
                      <a16:colId xmlns:a16="http://schemas.microsoft.com/office/drawing/2014/main" val="3177781629"/>
                    </a:ext>
                  </a:extLst>
                </a:gridCol>
              </a:tblGrid>
              <a:tr h="773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cap="all" spc="60">
                          <a:solidFill>
                            <a:schemeClr val="tx1"/>
                          </a:solidFill>
                          <a:effectLst/>
                        </a:rPr>
                        <a:t>Tool/Library</a:t>
                      </a:r>
                      <a:endParaRPr lang="en-US" sz="1800" b="1" kern="100" cap="all" spc="6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397" marR="208397" marT="208397" marB="2083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cap="all" spc="60">
                          <a:solidFill>
                            <a:schemeClr val="tx1"/>
                          </a:solidFill>
                          <a:effectLst/>
                        </a:rPr>
                        <a:t>Purpose</a:t>
                      </a:r>
                      <a:endParaRPr lang="en-US" sz="1800" b="1" kern="100" cap="all" spc="6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397" marR="208397" marT="208397" marB="2083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175629"/>
                  </a:ext>
                </a:extLst>
              </a:tr>
              <a:tr h="610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cap="none" spc="0">
                          <a:solidFill>
                            <a:schemeClr val="tx1"/>
                          </a:solidFill>
                          <a:effectLst/>
                        </a:rPr>
                        <a:t>MPI</a:t>
                      </a:r>
                      <a:endParaRPr lang="en-US" sz="18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2" marR="14472" marT="14472" marB="138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cap="none" spc="0">
                          <a:solidFill>
                            <a:schemeClr val="tx1"/>
                          </a:solidFill>
                          <a:effectLst/>
                        </a:rPr>
                        <a:t>Process-level parallelism</a:t>
                      </a:r>
                      <a:endParaRPr lang="en-US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2" marR="14472" marT="14472" marB="138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89396"/>
                  </a:ext>
                </a:extLst>
              </a:tr>
              <a:tr h="610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cap="none" spc="0">
                          <a:solidFill>
                            <a:schemeClr val="tx1"/>
                          </a:solidFill>
                          <a:effectLst/>
                        </a:rPr>
                        <a:t>OpenMP</a:t>
                      </a:r>
                      <a:endParaRPr lang="en-US" sz="18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2" marR="14472" marT="14472" marB="138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cap="none" spc="0">
                          <a:solidFill>
                            <a:schemeClr val="tx1"/>
                          </a:solidFill>
                          <a:effectLst/>
                        </a:rPr>
                        <a:t>Thread-level parallelism</a:t>
                      </a:r>
                      <a:endParaRPr lang="en-US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2" marR="14472" marT="14472" marB="138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438251"/>
                  </a:ext>
                </a:extLst>
              </a:tr>
              <a:tr h="610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cap="none" spc="0">
                          <a:solidFill>
                            <a:schemeClr val="tx1"/>
                          </a:solidFill>
                          <a:effectLst/>
                        </a:rPr>
                        <a:t>METIS</a:t>
                      </a:r>
                      <a:endParaRPr lang="en-US" sz="18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2" marR="14472" marT="14472" marB="138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cap="none" spc="0">
                          <a:solidFill>
                            <a:schemeClr val="tx1"/>
                          </a:solidFill>
                          <a:effectLst/>
                        </a:rPr>
                        <a:t>Graph partitioning</a:t>
                      </a:r>
                      <a:endParaRPr lang="en-US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2" marR="14472" marT="14472" marB="138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006957"/>
                  </a:ext>
                </a:extLst>
              </a:tr>
              <a:tr h="610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cap="none" spc="0">
                          <a:solidFill>
                            <a:schemeClr val="tx1"/>
                          </a:solidFill>
                          <a:effectLst/>
                        </a:rPr>
                        <a:t>NetworkX</a:t>
                      </a:r>
                      <a:endParaRPr lang="en-US" sz="18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2" marR="14472" marT="14472" marB="138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cap="none" spc="0">
                          <a:solidFill>
                            <a:schemeClr val="tx1"/>
                          </a:solidFill>
                          <a:effectLst/>
                        </a:rPr>
                        <a:t>GN community detection</a:t>
                      </a:r>
                      <a:endParaRPr lang="en-US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2" marR="14472" marT="14472" marB="138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271014"/>
                  </a:ext>
                </a:extLst>
              </a:tr>
              <a:tr h="610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cap="none" spc="0">
                          <a:solidFill>
                            <a:schemeClr val="tx1"/>
                          </a:solidFill>
                          <a:effectLst/>
                        </a:rPr>
                        <a:t>QXTools (Julia)</a:t>
                      </a:r>
                      <a:endParaRPr lang="en-US" sz="18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2" marR="14472" marT="14472" marB="138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cap="none" spc="0">
                          <a:solidFill>
                            <a:schemeClr val="tx1"/>
                          </a:solidFill>
                          <a:effectLst/>
                        </a:rPr>
                        <a:t>Tensor operations &amp; contractions</a:t>
                      </a:r>
                      <a:endParaRPr lang="en-US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2" marR="14472" marT="14472" marB="138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007195"/>
                  </a:ext>
                </a:extLst>
              </a:tr>
              <a:tr h="10367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cap="none" spc="0">
                          <a:solidFill>
                            <a:schemeClr val="tx1"/>
                          </a:solidFill>
                          <a:effectLst/>
                        </a:rPr>
                        <a:t>Python/Julia</a:t>
                      </a:r>
                      <a:endParaRPr lang="en-US" sz="18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2" marR="14472" marT="14472" marB="138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cap="none" spc="0">
                          <a:solidFill>
                            <a:schemeClr val="tx1"/>
                          </a:solidFill>
                          <a:effectLst/>
                        </a:rPr>
                        <a:t>Preprocessing, orchestration, visualization</a:t>
                      </a:r>
                      <a:endParaRPr lang="en-US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72" marR="14472" marT="14472" marB="138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3279"/>
                  </a:ext>
                </a:extLst>
              </a:tr>
            </a:tbl>
          </a:graphicData>
        </a:graphic>
      </p:graphicFrame>
      <p:pic>
        <p:nvPicPr>
          <p:cNvPr id="10" name="Content Placeholder 9" descr="A computer screen with books on it&#10;&#10;AI-generated content may be incorrect.">
            <a:extLst>
              <a:ext uri="{FF2B5EF4-FFF2-40B4-BE49-F238E27FC236}">
                <a16:creationId xmlns:a16="http://schemas.microsoft.com/office/drawing/2014/main" id="{FC6E1ED0-C3B1-A3B1-0A3F-8704F7D137BF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1390650" y="3360737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29461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E4B66-353B-77C4-3733-28296ABB9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35A2-D028-C15B-42C0-8A78F31A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50" y="1273811"/>
            <a:ext cx="8420100" cy="178086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3600" b="1" kern="10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Benchmarking Results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F6A2080E-0BE4-6FD0-2AE3-1265DE497E0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686189" y="3304647"/>
            <a:ext cx="7943711" cy="3234264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Implement and evaluate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dual partitioning strategies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Apply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hybrid parallelism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using MPI + OpenMP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Explore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GPU acceleration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using OpenCL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Fulfill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course requirements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extend the research work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EE1A69-01BF-0688-A645-014B4B19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5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3" y="1187413"/>
            <a:ext cx="2895600" cy="431483"/>
          </a:xfrm>
        </p:spPr>
        <p:txBody>
          <a:bodyPr/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Members: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3" y="1647657"/>
            <a:ext cx="4505325" cy="132556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7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Alishba Naveed – 22i-0808</a:t>
            </a:r>
            <a:br>
              <a:rPr lang="en-US" sz="7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Saffi Muhammad Hashir – 22i-1293</a:t>
            </a:r>
          </a:p>
          <a:p>
            <a:pPr>
              <a:lnSpc>
                <a:spcPct val="100000"/>
              </a:lnSpc>
            </a:pPr>
            <a:r>
              <a:rPr lang="en-US" sz="7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Hamza Ahmed – 22i-1339</a:t>
            </a:r>
            <a:br>
              <a:rPr lang="en-US" sz="2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9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32CE32-F340-6E64-2385-A54062F632B5}"/>
              </a:ext>
            </a:extLst>
          </p:cNvPr>
          <p:cNvSpPr txBox="1">
            <a:spLocks/>
          </p:cNvSpPr>
          <p:nvPr/>
        </p:nvSpPr>
        <p:spPr>
          <a:xfrm>
            <a:off x="923925" y="3328726"/>
            <a:ext cx="2895600" cy="431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Research Paper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8A7967-496C-65D0-7C19-5D036AE01916}"/>
              </a:ext>
            </a:extLst>
          </p:cNvPr>
          <p:cNvSpPr txBox="1">
            <a:spLocks/>
          </p:cNvSpPr>
          <p:nvPr/>
        </p:nvSpPr>
        <p:spPr>
          <a:xfrm>
            <a:off x="923923" y="3868588"/>
            <a:ext cx="4505325" cy="2260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Title: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Community Detection-Based Parallel Algorithm for Quantum Circuit Simulation Using Tensor Networks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b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Authors: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Alfred M. Pastor, Jose M. Badia, Maribel Castillo</a:t>
            </a:r>
            <a:b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Published: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January 2025 (Springer)</a:t>
            </a:r>
            <a:endParaRPr lang="en-US" sz="16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700" dirty="0">
                <a:latin typeface="Aptos" panose="020B0004020202020204" pitchFamily="34" charset="0"/>
                <a:cs typeface="Times New Roman" panose="02020603050405020304" pitchFamily="18" charset="0"/>
              </a:rPr>
              <a:t>	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0" y="857250"/>
            <a:ext cx="5770245" cy="702071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3200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This Problem Matters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A2BB5-AF84-BBC9-B462-92BE16376F55}"/>
              </a:ext>
            </a:extLst>
          </p:cNvPr>
          <p:cNvSpPr txBox="1"/>
          <p:nvPr/>
        </p:nvSpPr>
        <p:spPr>
          <a:xfrm>
            <a:off x="5705475" y="1984394"/>
            <a:ext cx="6162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Simulating large quantum circuits on classical machines is challenging due to:</a:t>
            </a:r>
            <a:b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– High memory usage</a:t>
            </a:r>
            <a:b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– Exponential time complexity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05232-F954-2F61-A1AF-46442912E2E1}"/>
              </a:ext>
            </a:extLst>
          </p:cNvPr>
          <p:cNvSpPr txBox="1"/>
          <p:nvPr/>
        </p:nvSpPr>
        <p:spPr>
          <a:xfrm>
            <a:off x="5705475" y="3609797"/>
            <a:ext cx="6486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parallel and memory-aware simulation strategies are required.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4" y="956489"/>
            <a:ext cx="5332095" cy="946445"/>
          </a:xfrm>
        </p:spPr>
        <p:txBody>
          <a:bodyPr/>
          <a:lstStyle/>
          <a:p>
            <a:r>
              <a:rPr lang="en-US" sz="4400" dirty="0"/>
              <a:t>What is </a:t>
            </a:r>
            <a:r>
              <a:rPr lang="en-US" sz="4400" dirty="0" err="1"/>
              <a:t>ComPAr</a:t>
            </a:r>
            <a:r>
              <a:rPr lang="en-US" sz="4400" dirty="0"/>
              <a:t>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679" r="23679"/>
          <a:stretch/>
        </p:blipFill>
        <p:spPr>
          <a:xfrm>
            <a:off x="-32527" y="769459"/>
            <a:ext cx="5442727" cy="568796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-590550" y="769459"/>
            <a:ext cx="586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9AC670-B48C-FCD3-9C24-8A7D686CAFEC}"/>
              </a:ext>
            </a:extLst>
          </p:cNvPr>
          <p:cNvSpPr txBox="1"/>
          <p:nvPr/>
        </p:nvSpPr>
        <p:spPr>
          <a:xfrm>
            <a:off x="5518554" y="1996064"/>
            <a:ext cx="657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</a:t>
            </a:r>
            <a:r>
              <a:rPr lang="en-US" sz="1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Community-based Parallel Contraction Algorithm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E63BF-DBFD-4550-E480-76FE6061BC22}"/>
              </a:ext>
            </a:extLst>
          </p:cNvPr>
          <p:cNvSpPr txBox="1"/>
          <p:nvPr/>
        </p:nvSpPr>
        <p:spPr>
          <a:xfrm>
            <a:off x="6096000" y="2458526"/>
            <a:ext cx="5198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Treat tensor network as a graph</a:t>
            </a:r>
            <a:b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Apply community detection</a:t>
            </a:r>
            <a:b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Contract communities in parallel</a:t>
            </a:r>
            <a:b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Final contraction executed on GPU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6364357" cy="224624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3200" b="1" kern="10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Community Detection (Girvan–Newman)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Techniques for connecting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Graph-based partitioning algorithm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Detects weakly connected clusters (communities)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Enables independent contraction of sub-networks in parallel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7950" y="352425"/>
            <a:ext cx="4655820" cy="1292621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3200" b="1" kern="100" dirty="0" err="1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</a:t>
            </a:r>
            <a:r>
              <a:rPr lang="en-US" sz="3200" b="1" kern="10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Execution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D461C-087B-C1F5-1EB9-8EE67763E020}"/>
              </a:ext>
            </a:extLst>
          </p:cNvPr>
          <p:cNvSpPr txBox="1"/>
          <p:nvPr/>
        </p:nvSpPr>
        <p:spPr>
          <a:xfrm>
            <a:off x="6543675" y="2381250"/>
            <a:ext cx="4953000" cy="179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Circuit → Tensor Network</a:t>
            </a: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Tensor Network → Community Detection</a:t>
            </a: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Community Contraction (CPU, Parallel)</a:t>
            </a: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 Global Contraction (GPU)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3600" b="1" kern="10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Benchmarking Results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686189" y="2775346"/>
            <a:ext cx="3943627" cy="3234264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Tested on Circuits: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QFT (Quantum Fourier Transform)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RQC (Random Quantum Circuits)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GHZ (Greenberger–Horne–Zeilinger)</a:t>
            </a:r>
          </a:p>
          <a:p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267298" y="2775346"/>
            <a:ext cx="3943627" cy="3234264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Performance: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Outperforms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GN_gpu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&amp; ParSli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Simulates up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144 qubits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3600" b="1" kern="10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Parallel Strategy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Technologies Used: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MPI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Community-wise distribution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OpenMP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Intra-community contraction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OpenCL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(Optional) – Final contraction on GPU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METIS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Alternate partitioning strategy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4825"/>
            <a:ext cx="6296025" cy="696759"/>
          </a:xfrm>
        </p:spPr>
        <p:txBody>
          <a:bodyPr anchor="b">
            <a:norm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b="1" kern="10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 Usage Breakdown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912633"/>
            <a:ext cx="5733773" cy="303273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1-MPI – Message Passing Interface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Distributed memory parallelism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Each MPI process contracts one or more communities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2-OpenMP – Thread-Level Parallelism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Parallel contraction within a community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Multithreaded tensor contractions inside MPI processes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71972" y="3230366"/>
            <a:ext cx="5278220" cy="4018159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3-OpenCL – GPU Acceleration (Optional)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Speed up the final contraction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Final tensor contraction after all communities are reduced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4-METIS – Graph Partitioning Library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Course requirement and performance comparison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Alternate to Girvan–Newman for graph partitioning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{24C7D377-BA4A-4FB4-A897-74E3A3556086}tf67328976_win32</Template>
  <TotalTime>31</TotalTime>
  <Words>536</Words>
  <Application>Microsoft Office PowerPoint</Application>
  <PresentationFormat>Widescreen</PresentationFormat>
  <Paragraphs>77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Tenorite</vt:lpstr>
      <vt:lpstr>Custom</vt:lpstr>
      <vt:lpstr>Research Paper Review &amp; Parallel Strategy Proposal</vt:lpstr>
      <vt:lpstr>Group Members:</vt:lpstr>
      <vt:lpstr>Why This Problem Matters</vt:lpstr>
      <vt:lpstr>What is ComPAr?</vt:lpstr>
      <vt:lpstr>Community Detection (Girvan–Newman)</vt:lpstr>
      <vt:lpstr>ComPar Execution Pipeline</vt:lpstr>
      <vt:lpstr>Benchmarking Results</vt:lpstr>
      <vt:lpstr>Our Parallel Strategy</vt:lpstr>
      <vt:lpstr>Technology Usage Breakdown</vt:lpstr>
      <vt:lpstr>GN vs METIS – Partitioning Strategy</vt:lpstr>
      <vt:lpstr>Tools &amp; Libraries</vt:lpstr>
      <vt:lpstr>Benchmarking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Saffi Muhammad Hashir</dc:creator>
  <cp:lastModifiedBy>Saffi Muhammad Hashir</cp:lastModifiedBy>
  <cp:revision>2</cp:revision>
  <dcterms:created xsi:type="dcterms:W3CDTF">2025-04-20T17:34:40Z</dcterms:created>
  <dcterms:modified xsi:type="dcterms:W3CDTF">2025-04-20T18:05:54Z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