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22ACE-03B0-4B40-B957-76FC2D60F4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49F32A-AA4C-460A-8D25-C9D700B369E7}">
      <dgm:prSet/>
      <dgm:spPr/>
      <dgm:t>
        <a:bodyPr/>
        <a:lstStyle/>
        <a:p>
          <a:pPr>
            <a:buNone/>
          </a:pPr>
          <a:r>
            <a:rPr lang="en-US"/>
            <a:t>17 different functions – mostly void functions to:</a:t>
          </a:r>
        </a:p>
      </dgm:t>
    </dgm:pt>
    <dgm:pt modelId="{2E34BD0C-C554-4111-8927-2D6B367854A0}" type="parTrans" cxnId="{B6BD7F7A-8B16-45BC-B28B-BD96FED83B36}">
      <dgm:prSet/>
      <dgm:spPr/>
      <dgm:t>
        <a:bodyPr/>
        <a:lstStyle/>
        <a:p>
          <a:endParaRPr lang="en-US"/>
        </a:p>
      </dgm:t>
    </dgm:pt>
    <dgm:pt modelId="{0DE473F6-D785-450D-A143-F98C28F6190B}" type="sibTrans" cxnId="{B6BD7F7A-8B16-45BC-B28B-BD96FED83B36}">
      <dgm:prSet/>
      <dgm:spPr/>
      <dgm:t>
        <a:bodyPr/>
        <a:lstStyle/>
        <a:p>
          <a:endParaRPr lang="en-US"/>
        </a:p>
      </dgm:t>
    </dgm:pt>
    <dgm:pt modelId="{6E95E27E-0D16-4546-89F4-96962831C2B1}">
      <dgm:prSet/>
      <dgm:spPr/>
      <dgm:t>
        <a:bodyPr/>
        <a:lstStyle/>
        <a:p>
          <a:r>
            <a:rPr lang="en-US" dirty="0"/>
            <a:t>Display logos and menu</a:t>
          </a:r>
        </a:p>
      </dgm:t>
    </dgm:pt>
    <dgm:pt modelId="{739D205C-9632-4896-BD55-01D37079A5F6}" type="parTrans" cxnId="{10F87F04-B380-4B79-BEAA-5442D457E979}">
      <dgm:prSet/>
      <dgm:spPr/>
      <dgm:t>
        <a:bodyPr/>
        <a:lstStyle/>
        <a:p>
          <a:endParaRPr lang="en-US"/>
        </a:p>
      </dgm:t>
    </dgm:pt>
    <dgm:pt modelId="{FE970514-9894-4867-935E-73B3F038F4D6}" type="sibTrans" cxnId="{10F87F04-B380-4B79-BEAA-5442D457E979}">
      <dgm:prSet/>
      <dgm:spPr/>
      <dgm:t>
        <a:bodyPr/>
        <a:lstStyle/>
        <a:p>
          <a:endParaRPr lang="en-US"/>
        </a:p>
      </dgm:t>
    </dgm:pt>
    <dgm:pt modelId="{345309F1-FAA6-469F-852D-BFB2845969E7}">
      <dgm:prSet/>
      <dgm:spPr/>
      <dgm:t>
        <a:bodyPr/>
        <a:lstStyle/>
        <a:p>
          <a:r>
            <a:rPr lang="en-US" dirty="0"/>
            <a:t>Initialize the game boards for user and computer</a:t>
          </a:r>
        </a:p>
      </dgm:t>
    </dgm:pt>
    <dgm:pt modelId="{542AEF6F-1E47-45EB-B139-07019501FEC3}" type="parTrans" cxnId="{3F30E6B4-626D-4321-BEC3-8C9FAF13A1D2}">
      <dgm:prSet/>
      <dgm:spPr/>
      <dgm:t>
        <a:bodyPr/>
        <a:lstStyle/>
        <a:p>
          <a:endParaRPr lang="en-US"/>
        </a:p>
      </dgm:t>
    </dgm:pt>
    <dgm:pt modelId="{B5545368-B3AD-492A-9F90-11CB0E4B721E}" type="sibTrans" cxnId="{3F30E6B4-626D-4321-BEC3-8C9FAF13A1D2}">
      <dgm:prSet/>
      <dgm:spPr/>
      <dgm:t>
        <a:bodyPr/>
        <a:lstStyle/>
        <a:p>
          <a:endParaRPr lang="en-US"/>
        </a:p>
      </dgm:t>
    </dgm:pt>
    <dgm:pt modelId="{3C3CB08E-0267-434A-BEAD-F67BB1BF5AE3}">
      <dgm:prSet/>
      <dgm:spPr/>
      <dgm:t>
        <a:bodyPr/>
        <a:lstStyle/>
        <a:p>
          <a:r>
            <a:rPr lang="en-US"/>
            <a:t>Allow for ship placement</a:t>
          </a:r>
        </a:p>
      </dgm:t>
    </dgm:pt>
    <dgm:pt modelId="{082F88A3-1E41-4191-84C3-9B0C55CFBD92}" type="parTrans" cxnId="{D18FEB40-124E-4247-ABF5-894360862D87}">
      <dgm:prSet/>
      <dgm:spPr/>
      <dgm:t>
        <a:bodyPr/>
        <a:lstStyle/>
        <a:p>
          <a:endParaRPr lang="en-US"/>
        </a:p>
      </dgm:t>
    </dgm:pt>
    <dgm:pt modelId="{0872C309-9A8D-4CBE-9AD3-DB7B6A0FB817}" type="sibTrans" cxnId="{D18FEB40-124E-4247-ABF5-894360862D87}">
      <dgm:prSet/>
      <dgm:spPr/>
      <dgm:t>
        <a:bodyPr/>
        <a:lstStyle/>
        <a:p>
          <a:endParaRPr lang="en-US"/>
        </a:p>
      </dgm:t>
    </dgm:pt>
    <dgm:pt modelId="{A661417A-72BF-472A-A5C3-E09E2F2A49AB}">
      <dgm:prSet/>
      <dgm:spPr/>
      <dgm:t>
        <a:bodyPr/>
        <a:lstStyle/>
        <a:p>
          <a:r>
            <a:rPr lang="en-US" dirty="0"/>
            <a:t>For attacking and placing markers for ships, misses, and hits</a:t>
          </a:r>
        </a:p>
      </dgm:t>
    </dgm:pt>
    <dgm:pt modelId="{DBF0DADF-6A3F-499E-8E28-4790A2F1CA86}" type="parTrans" cxnId="{E982132F-908C-45C4-B220-1C527A425DFF}">
      <dgm:prSet/>
      <dgm:spPr/>
      <dgm:t>
        <a:bodyPr/>
        <a:lstStyle/>
        <a:p>
          <a:endParaRPr lang="en-US"/>
        </a:p>
      </dgm:t>
    </dgm:pt>
    <dgm:pt modelId="{45ABFF8D-0866-4655-A716-86CC8F2E9553}" type="sibTrans" cxnId="{E982132F-908C-45C4-B220-1C527A425DFF}">
      <dgm:prSet/>
      <dgm:spPr/>
      <dgm:t>
        <a:bodyPr/>
        <a:lstStyle/>
        <a:p>
          <a:endParaRPr lang="en-US"/>
        </a:p>
      </dgm:t>
    </dgm:pt>
    <dgm:pt modelId="{25F21FAA-9C65-4853-8232-BE43F5F094AA}">
      <dgm:prSet/>
      <dgm:spPr/>
      <dgm:t>
        <a:bodyPr/>
        <a:lstStyle/>
        <a:p>
          <a:pPr>
            <a:buNone/>
          </a:pPr>
          <a:r>
            <a:rPr lang="en-US" dirty="0"/>
            <a:t>2 functions – for character to integer conversion</a:t>
          </a:r>
        </a:p>
      </dgm:t>
    </dgm:pt>
    <dgm:pt modelId="{45143BEF-D577-49AA-961B-C4FB5E44AE08}" type="parTrans" cxnId="{33285E67-83FE-4EC5-9DB4-A60AED059DF4}">
      <dgm:prSet/>
      <dgm:spPr/>
    </dgm:pt>
    <dgm:pt modelId="{D1FD0785-CEDF-45E5-847B-7B944446B481}" type="sibTrans" cxnId="{33285E67-83FE-4EC5-9DB4-A60AED059DF4}">
      <dgm:prSet/>
      <dgm:spPr/>
      <dgm:t>
        <a:bodyPr/>
        <a:lstStyle/>
        <a:p>
          <a:endParaRPr lang="en-US"/>
        </a:p>
      </dgm:t>
    </dgm:pt>
    <dgm:pt modelId="{319D8993-E662-46FB-9F85-7095F11BCE68}" type="pres">
      <dgm:prSet presAssocID="{41522ACE-03B0-4B40-B957-76FC2D60F4B1}" presName="diagram" presStyleCnt="0">
        <dgm:presLayoutVars>
          <dgm:dir/>
          <dgm:resizeHandles val="exact"/>
        </dgm:presLayoutVars>
      </dgm:prSet>
      <dgm:spPr/>
    </dgm:pt>
    <dgm:pt modelId="{3CC304C6-C1C1-419E-92BC-8BCCCEF28237}" type="pres">
      <dgm:prSet presAssocID="{7449F32A-AA4C-460A-8D25-C9D700B369E7}" presName="node" presStyleLbl="node1" presStyleIdx="0" presStyleCnt="1">
        <dgm:presLayoutVars>
          <dgm:bulletEnabled val="1"/>
        </dgm:presLayoutVars>
      </dgm:prSet>
      <dgm:spPr/>
    </dgm:pt>
  </dgm:ptLst>
  <dgm:cxnLst>
    <dgm:cxn modelId="{10F87F04-B380-4B79-BEAA-5442D457E979}" srcId="{7449F32A-AA4C-460A-8D25-C9D700B369E7}" destId="{6E95E27E-0D16-4546-89F4-96962831C2B1}" srcOrd="0" destOrd="0" parTransId="{739D205C-9632-4896-BD55-01D37079A5F6}" sibTransId="{FE970514-9894-4867-935E-73B3F038F4D6}"/>
    <dgm:cxn modelId="{E1F6FC11-3247-4E60-8F79-1C48653C5A7B}" type="presOf" srcId="{6E95E27E-0D16-4546-89F4-96962831C2B1}" destId="{3CC304C6-C1C1-419E-92BC-8BCCCEF28237}" srcOrd="0" destOrd="1" presId="urn:microsoft.com/office/officeart/2005/8/layout/default"/>
    <dgm:cxn modelId="{A7208414-7452-4949-AB1F-C3E745D8BE47}" type="presOf" srcId="{345309F1-FAA6-469F-852D-BFB2845969E7}" destId="{3CC304C6-C1C1-419E-92BC-8BCCCEF28237}" srcOrd="0" destOrd="2" presId="urn:microsoft.com/office/officeart/2005/8/layout/default"/>
    <dgm:cxn modelId="{E982132F-908C-45C4-B220-1C527A425DFF}" srcId="{7449F32A-AA4C-460A-8D25-C9D700B369E7}" destId="{A661417A-72BF-472A-A5C3-E09E2F2A49AB}" srcOrd="3" destOrd="0" parTransId="{DBF0DADF-6A3F-499E-8E28-4790A2F1CA86}" sibTransId="{45ABFF8D-0866-4655-A716-86CC8F2E9553}"/>
    <dgm:cxn modelId="{D18FEB40-124E-4247-ABF5-894360862D87}" srcId="{7449F32A-AA4C-460A-8D25-C9D700B369E7}" destId="{3C3CB08E-0267-434A-BEAD-F67BB1BF5AE3}" srcOrd="2" destOrd="0" parTransId="{082F88A3-1E41-4191-84C3-9B0C55CFBD92}" sibTransId="{0872C309-9A8D-4CBE-9AD3-DB7B6A0FB817}"/>
    <dgm:cxn modelId="{33285E67-83FE-4EC5-9DB4-A60AED059DF4}" srcId="{7449F32A-AA4C-460A-8D25-C9D700B369E7}" destId="{25F21FAA-9C65-4853-8232-BE43F5F094AA}" srcOrd="4" destOrd="0" parTransId="{45143BEF-D577-49AA-961B-C4FB5E44AE08}" sibTransId="{D1FD0785-CEDF-45E5-847B-7B944446B481}"/>
    <dgm:cxn modelId="{7C3D9074-6F27-4E2A-A17D-D89EEC0DC2FC}" type="presOf" srcId="{25F21FAA-9C65-4853-8232-BE43F5F094AA}" destId="{3CC304C6-C1C1-419E-92BC-8BCCCEF28237}" srcOrd="0" destOrd="5" presId="urn:microsoft.com/office/officeart/2005/8/layout/default"/>
    <dgm:cxn modelId="{B6BD7F7A-8B16-45BC-B28B-BD96FED83B36}" srcId="{41522ACE-03B0-4B40-B957-76FC2D60F4B1}" destId="{7449F32A-AA4C-460A-8D25-C9D700B369E7}" srcOrd="0" destOrd="0" parTransId="{2E34BD0C-C554-4111-8927-2D6B367854A0}" sibTransId="{0DE473F6-D785-450D-A143-F98C28F6190B}"/>
    <dgm:cxn modelId="{3F30E6B4-626D-4321-BEC3-8C9FAF13A1D2}" srcId="{7449F32A-AA4C-460A-8D25-C9D700B369E7}" destId="{345309F1-FAA6-469F-852D-BFB2845969E7}" srcOrd="1" destOrd="0" parTransId="{542AEF6F-1E47-45EB-B139-07019501FEC3}" sibTransId="{B5545368-B3AD-492A-9F90-11CB0E4B721E}"/>
    <dgm:cxn modelId="{BD9D8EBA-5A78-47F5-B1F9-F4B6ADDAB519}" type="presOf" srcId="{3C3CB08E-0267-434A-BEAD-F67BB1BF5AE3}" destId="{3CC304C6-C1C1-419E-92BC-8BCCCEF28237}" srcOrd="0" destOrd="3" presId="urn:microsoft.com/office/officeart/2005/8/layout/default"/>
    <dgm:cxn modelId="{A234D4D1-F37A-43D9-86FE-3F1C7D75DAB1}" type="presOf" srcId="{A661417A-72BF-472A-A5C3-E09E2F2A49AB}" destId="{3CC304C6-C1C1-419E-92BC-8BCCCEF28237}" srcOrd="0" destOrd="4" presId="urn:microsoft.com/office/officeart/2005/8/layout/default"/>
    <dgm:cxn modelId="{038BDFE4-112B-43A7-9B05-51B0D5852082}" type="presOf" srcId="{41522ACE-03B0-4B40-B957-76FC2D60F4B1}" destId="{319D8993-E662-46FB-9F85-7095F11BCE68}" srcOrd="0" destOrd="0" presId="urn:microsoft.com/office/officeart/2005/8/layout/default"/>
    <dgm:cxn modelId="{B60695F8-A2C5-4FA1-8D8E-0CCBB5526C7A}" type="presOf" srcId="{7449F32A-AA4C-460A-8D25-C9D700B369E7}" destId="{3CC304C6-C1C1-419E-92BC-8BCCCEF28237}" srcOrd="0" destOrd="0" presId="urn:microsoft.com/office/officeart/2005/8/layout/default"/>
    <dgm:cxn modelId="{CB320D22-9E0B-4E1E-BD4E-58CCB02F96F1}" type="presParOf" srcId="{319D8993-E662-46FB-9F85-7095F11BCE68}" destId="{3CC304C6-C1C1-419E-92BC-8BCCCEF2823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304C6-C1C1-419E-92BC-8BCCCEF28237}">
      <dsp:nvSpPr>
        <dsp:cNvPr id="0" name=""/>
        <dsp:cNvSpPr/>
      </dsp:nvSpPr>
      <dsp:spPr>
        <a:xfrm>
          <a:off x="0" y="411797"/>
          <a:ext cx="6400798" cy="3840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17 different functions – mostly void functions to: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Display logos and menu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Initialize the game boards for user and computer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Allow for ship placement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For attacking and placing markers for ships, misses, and hits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kern="1200" dirty="0"/>
            <a:t>2 functions – for character to integer conversion</a:t>
          </a:r>
        </a:p>
      </dsp:txBody>
      <dsp:txXfrm>
        <a:off x="0" y="411797"/>
        <a:ext cx="6400798" cy="3840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68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919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41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5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20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6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7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5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4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6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68A1-99E5-4A4E-A749-5569144BA39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6FA3-3E4C-4C24-AC49-491FE857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5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commons.wikimedia.org/wiki/File:New_Mexico_class_battleship_bombarding_Okinawa.jpg" TargetMode="External"/><Relationship Id="rId7" Type="http://schemas.openxmlformats.org/officeDocument/2006/relationships/hyperlink" Target="http://aviation.stackexchange.com/questions/32828/what-is-the-benefit-of-a-curved-up-flight-deck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hyperlink" Target="https://www.flickr.com/photos/teemu08/16848262291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://commons.wikimedia.org/wiki/File:US_Navy_050225-N-4166B-270_The_ships_of_Commander_Destroyer_Squadron_Nine_(CDS-9),_from_foreground,_the_guided_missile_cruiser_USS_Shiloh_(CG_67),_guided_missile_destroyers_USS_Benfold_(DDG_65)_and_USS_Shoup_(DDG_86)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water, outdoor, smoke, weapon&#10;&#10;Description automatically generated">
            <a:extLst>
              <a:ext uri="{FF2B5EF4-FFF2-40B4-BE49-F238E27FC236}">
                <a16:creationId xmlns:a16="http://schemas.microsoft.com/office/drawing/2014/main" id="{BF0FF5D1-AE9D-452D-B96E-9EBEF3CC1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677" b="20120"/>
          <a:stretch/>
        </p:blipFill>
        <p:spPr>
          <a:xfrm>
            <a:off x="-24" y="-3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25B888-2017-4EEF-B2A8-4A3964201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743" y="141607"/>
            <a:ext cx="4797354" cy="3103030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/>
              <a:t>Battleships!!!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09C70-B86F-41B6-8782-DC7EEEDEA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385734"/>
            <a:ext cx="4797354" cy="1481799"/>
          </a:xfrm>
        </p:spPr>
        <p:txBody>
          <a:bodyPr>
            <a:normAutofit/>
          </a:bodyPr>
          <a:lstStyle/>
          <a:p>
            <a:pPr algn="l"/>
            <a:r>
              <a:rPr lang="en-US"/>
              <a:t>Twymun Safford</a:t>
            </a:r>
          </a:p>
          <a:p>
            <a:pPr algn="l"/>
            <a:r>
              <a:rPr lang="en-US"/>
              <a:t>CPSC 230 – Final Project</a:t>
            </a:r>
          </a:p>
        </p:txBody>
      </p:sp>
      <p:pic>
        <p:nvPicPr>
          <p:cNvPr id="8" name="Picture 7" descr="A large ship in the water&#10;&#10;Description automatically generated with low confidence">
            <a:extLst>
              <a:ext uri="{FF2B5EF4-FFF2-40B4-BE49-F238E27FC236}">
                <a16:creationId xmlns:a16="http://schemas.microsoft.com/office/drawing/2014/main" id="{98E976C4-563F-4304-9FAC-B6862EDCEC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3263" r="1" b="1"/>
          <a:stretch/>
        </p:blipFill>
        <p:spPr>
          <a:xfrm>
            <a:off x="5710839" y="10"/>
            <a:ext cx="6481158" cy="4216177"/>
          </a:xfrm>
          <a:custGeom>
            <a:avLst/>
            <a:gdLst/>
            <a:ahLst/>
            <a:cxnLst/>
            <a:rect l="l" t="t" r="r" b="b"/>
            <a:pathLst>
              <a:path w="6481158" h="4216187">
                <a:moveTo>
                  <a:pt x="159680" y="0"/>
                </a:moveTo>
                <a:lnTo>
                  <a:pt x="6481158" y="0"/>
                </a:lnTo>
                <a:lnTo>
                  <a:pt x="6481158" y="4216187"/>
                </a:lnTo>
                <a:lnTo>
                  <a:pt x="629980" y="4216187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</p:pic>
      <p:pic>
        <p:nvPicPr>
          <p:cNvPr id="5" name="Picture 4" descr="A picture containing sky, water, outdoor, watercraft&#10;&#10;Description automatically generated">
            <a:extLst>
              <a:ext uri="{FF2B5EF4-FFF2-40B4-BE49-F238E27FC236}">
                <a16:creationId xmlns:a16="http://schemas.microsoft.com/office/drawing/2014/main" id="{61140BA3-0AF0-4E27-A70B-58E9298ACC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3594" r="4" b="4"/>
          <a:stretch/>
        </p:blipFill>
        <p:spPr>
          <a:xfrm>
            <a:off x="5078138" y="4323898"/>
            <a:ext cx="4101827" cy="2534102"/>
          </a:xfrm>
          <a:custGeom>
            <a:avLst/>
            <a:gdLst/>
            <a:ahLst/>
            <a:cxnLst/>
            <a:rect l="l" t="t" r="r" b="b"/>
            <a:pathLst>
              <a:path w="4101827" h="2534102">
                <a:moveTo>
                  <a:pt x="1237396" y="0"/>
                </a:moveTo>
                <a:lnTo>
                  <a:pt x="4101827" y="0"/>
                </a:lnTo>
                <a:lnTo>
                  <a:pt x="4101827" y="2534102"/>
                </a:lnTo>
                <a:lnTo>
                  <a:pt x="0" y="2534102"/>
                </a:lnTo>
                <a:lnTo>
                  <a:pt x="21866" y="2503631"/>
                </a:lnTo>
                <a:cubicBezTo>
                  <a:pt x="198424" y="2253521"/>
                  <a:pt x="293791" y="2086461"/>
                  <a:pt x="295356" y="2078512"/>
                </a:cubicBezTo>
                <a:cubicBezTo>
                  <a:pt x="324070" y="1929470"/>
                  <a:pt x="404358" y="1848602"/>
                  <a:pt x="476494" y="1754977"/>
                </a:cubicBezTo>
                <a:cubicBezTo>
                  <a:pt x="539304" y="1672931"/>
                  <a:pt x="606320" y="1585980"/>
                  <a:pt x="629662" y="1466193"/>
                </a:cubicBezTo>
                <a:cubicBezTo>
                  <a:pt x="660486" y="1307325"/>
                  <a:pt x="563420" y="1455147"/>
                  <a:pt x="542839" y="1401940"/>
                </a:cubicBezTo>
                <a:cubicBezTo>
                  <a:pt x="578841" y="1314777"/>
                  <a:pt x="636193" y="1228627"/>
                  <a:pt x="649254" y="1136180"/>
                </a:cubicBezTo>
                <a:cubicBezTo>
                  <a:pt x="695846" y="801928"/>
                  <a:pt x="810580" y="538800"/>
                  <a:pt x="987553" y="313308"/>
                </a:cubicBezTo>
                <a:cubicBezTo>
                  <a:pt x="1038303" y="248170"/>
                  <a:pt x="1069946" y="145770"/>
                  <a:pt x="1141096" y="112922"/>
                </a:cubicBezTo>
                <a:cubicBezTo>
                  <a:pt x="1175680" y="97203"/>
                  <a:pt x="1199891" y="73126"/>
                  <a:pt x="1217455" y="43683"/>
                </a:cubicBezTo>
                <a:close/>
              </a:path>
            </a:pathLst>
          </a:custGeom>
        </p:spPr>
      </p:pic>
      <p:pic>
        <p:nvPicPr>
          <p:cNvPr id="14" name="Picture 13" descr="A group of ships in the water&#10;&#10;Description automatically generated with low confidence">
            <a:extLst>
              <a:ext uri="{FF2B5EF4-FFF2-40B4-BE49-F238E27FC236}">
                <a16:creationId xmlns:a16="http://schemas.microsoft.com/office/drawing/2014/main" id="{238F02F4-1705-4EFE-A829-5A94E05F28C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16729" r="7296"/>
          <a:stretch/>
        </p:blipFill>
        <p:spPr>
          <a:xfrm>
            <a:off x="9307676" y="4323902"/>
            <a:ext cx="2884327" cy="253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21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B10E7-EAF2-424A-9E5F-0CEF4CA9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413" y="2628899"/>
            <a:ext cx="3956737" cy="118420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ATTACKING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16D65-B1FB-4128-8603-2EE9EC616F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627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3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5085FD1-965D-4283-9406-8871587C5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08D17D-D5A0-4C32-BF02-863DBA93B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ABCEBF8-2425-4766-8DDA-A3BD0D6D3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A0312-68F2-4755-9AD8-C31E01BA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/>
              <a:t>WIN/LOSE Conditions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9A6EF2-94D4-4D7B-996A-A26904309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31021-CA00-413E-B437-218A3AC7E5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60" r="1" b="1"/>
          <a:stretch/>
        </p:blipFill>
        <p:spPr>
          <a:xfrm>
            <a:off x="-4740" y="2715766"/>
            <a:ext cx="7539395" cy="41422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6AFB967-97DB-42D3-BB49-B711F361C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6"/>
          <a:stretch/>
        </p:blipFill>
        <p:spPr>
          <a:xfrm>
            <a:off x="7925490" y="4375150"/>
            <a:ext cx="4266509" cy="2482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98C61-8147-47E0-AA10-98C0CA4502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822" b="3"/>
          <a:stretch/>
        </p:blipFill>
        <p:spPr>
          <a:xfrm>
            <a:off x="19" y="-1"/>
            <a:ext cx="7534635" cy="262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F23C-A37D-4729-86AC-794E6F10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IMPROVEMENTS/FUTURE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7F76-BE5A-46C4-B879-AD87A0B58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Current improvements:</a:t>
            </a:r>
          </a:p>
          <a:p>
            <a:pPr lvl="1"/>
            <a:r>
              <a:rPr lang="en-US" dirty="0"/>
              <a:t> Improving the comments on the functions – inserting pre-conditions/post-conditions in the code</a:t>
            </a:r>
          </a:p>
          <a:p>
            <a:pPr lvl="1"/>
            <a:r>
              <a:rPr lang="en-US" dirty="0"/>
              <a:t> Consider ways to improve code efficiency – particularly for enemy AI and structure of attacking algorithm</a:t>
            </a:r>
          </a:p>
          <a:p>
            <a:pPr lvl="1"/>
            <a:r>
              <a:rPr lang="en-US" dirty="0"/>
              <a:t>Pause on reading instructions from text file</a:t>
            </a:r>
          </a:p>
          <a:p>
            <a:pPr lvl="1"/>
            <a:r>
              <a:rPr lang="en-US" dirty="0"/>
              <a:t> Chapter 10 will eventually be covered – convert some of the functions to classes?</a:t>
            </a:r>
          </a:p>
          <a:p>
            <a:pPr lvl="1"/>
            <a:r>
              <a:rPr lang="en-US" dirty="0"/>
              <a:t>Implement statement of which user ship was hit</a:t>
            </a:r>
          </a:p>
          <a:p>
            <a:r>
              <a:rPr lang="en-US" dirty="0"/>
              <a:t>Future goals:</a:t>
            </a:r>
          </a:p>
          <a:p>
            <a:pPr lvl="1"/>
            <a:r>
              <a:rPr lang="en-US" dirty="0"/>
              <a:t> Find a way to make the game a 2-player game: current options are only player vs AI</a:t>
            </a:r>
          </a:p>
          <a:p>
            <a:pPr lvl="1"/>
            <a:r>
              <a:rPr lang="en-US" dirty="0"/>
              <a:t> Possibly implement a scoring system with the capacity to store user account information and scores to file</a:t>
            </a:r>
          </a:p>
        </p:txBody>
      </p:sp>
    </p:spTree>
    <p:extLst>
      <p:ext uri="{BB962C8B-B14F-4D97-AF65-F5344CB8AC3E}">
        <p14:creationId xmlns:p14="http://schemas.microsoft.com/office/powerpoint/2010/main" val="9125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4845-7E32-44C7-B6EE-BFBA6456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74893"/>
            <a:ext cx="6521379" cy="1314996"/>
          </a:xfrm>
        </p:spPr>
        <p:txBody>
          <a:bodyPr anchor="b">
            <a:normAutofit/>
          </a:bodyPr>
          <a:lstStyle/>
          <a:p>
            <a:r>
              <a:rPr lang="en-US" dirty="0"/>
              <a:t>What is Battleships?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4460-9FB7-4432-A7E5-FEE9F8F4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704" y="1700996"/>
            <a:ext cx="4834021" cy="404446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Battleships is a C++ implementation of the board game by a similar name</a:t>
            </a:r>
          </a:p>
          <a:p>
            <a:r>
              <a:rPr lang="en-US" sz="1800" dirty="0"/>
              <a:t> This program is simulated with a simple AI that the player needs to defeat in the game</a:t>
            </a:r>
          </a:p>
          <a:p>
            <a:r>
              <a:rPr lang="en-US" sz="1800" dirty="0"/>
              <a:t> Both the computer AI and player arrange their fleet on 15 x 15 grids (225 total squares) – each ship in the fleet has a different size and a different amount of hit points</a:t>
            </a:r>
          </a:p>
          <a:p>
            <a:r>
              <a:rPr lang="en-US" sz="1800" dirty="0"/>
              <a:t> The player and computer take turns targeting each other’s fleet</a:t>
            </a:r>
          </a:p>
          <a:p>
            <a:r>
              <a:rPr lang="en-US" sz="1800" dirty="0"/>
              <a:t> The player or computer wins when they sink the opposition’s entire fleet!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59F7D-BD62-4E57-89D5-ECE6ECA6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305" y="2129621"/>
            <a:ext cx="4072815" cy="2965845"/>
          </a:xfrm>
          <a:prstGeom prst="rect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9316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7214-5D8A-459B-9AAC-1B755112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889" y="553643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Quick SYMBOLS/SHIP Guide</a:t>
            </a:r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DEBB4967-94A6-4E10-A7C3-781BAF34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4" y="1730116"/>
            <a:ext cx="5131088" cy="3397768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3F76399A-094C-42E7-8DD6-9E341A7C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90" y="1668116"/>
            <a:ext cx="5131087" cy="37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9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2384F39-35AD-4EDD-BBE2-DAABB4C4D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4AA62BE-32F1-4173-ABCF-3508A30C8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81"/>
          <a:stretch/>
        </p:blipFill>
        <p:spPr>
          <a:xfrm>
            <a:off x="0" y="0"/>
            <a:ext cx="782955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BFAB77-D17C-428F-88C1-631E0194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6848855" cy="1293028"/>
          </a:xfrm>
        </p:spPr>
        <p:txBody>
          <a:bodyPr>
            <a:normAutofit/>
          </a:bodyPr>
          <a:lstStyle/>
          <a:p>
            <a:r>
              <a:rPr lang="en-US"/>
              <a:t>Program Structure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E4C13D7-D38B-419A-8FD4-F8D004C1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48854" cy="4024125"/>
          </a:xfrm>
        </p:spPr>
        <p:txBody>
          <a:bodyPr>
            <a:normAutofit/>
          </a:bodyPr>
          <a:lstStyle/>
          <a:p>
            <a:r>
              <a:rPr lang="en-US" sz="3200" dirty="0"/>
              <a:t> Main – Switch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Game instructions – </a:t>
            </a:r>
            <a:r>
              <a:rPr lang="en-US" sz="3200" dirty="0" err="1"/>
              <a:t>GameInstruct</a:t>
            </a:r>
            <a:r>
              <a:rPr lang="en-US" sz="3200" dirty="0"/>
              <a:t>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Playing the game – various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Quitting the game – from main </a:t>
            </a:r>
          </a:p>
        </p:txBody>
      </p:sp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26B4DBB-01A8-403B-A9F9-0CC23378D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500"/>
          <a:stretch/>
        </p:blipFill>
        <p:spPr>
          <a:xfrm>
            <a:off x="8132064" y="10"/>
            <a:ext cx="4059936" cy="2194550"/>
          </a:xfrm>
          <a:prstGeom prst="rect">
            <a:avLst/>
          </a:prstGeom>
        </p:spPr>
      </p:pic>
      <p:pic>
        <p:nvPicPr>
          <p:cNvPr id="6" name="Picture 5" descr="Text&#10;&#10;">
            <a:extLst>
              <a:ext uri="{FF2B5EF4-FFF2-40B4-BE49-F238E27FC236}">
                <a16:creationId xmlns:a16="http://schemas.microsoft.com/office/drawing/2014/main" id="{4572AEFB-20FB-4DC1-9E04-01D9436C59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25700"/>
          <a:stretch/>
        </p:blipFill>
        <p:spPr>
          <a:xfrm>
            <a:off x="8132064" y="2331720"/>
            <a:ext cx="4059936" cy="219456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BE4D071-ED16-455F-8D55-ACEB42ECC9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" b="32009"/>
          <a:stretch/>
        </p:blipFill>
        <p:spPr>
          <a:xfrm>
            <a:off x="8132064" y="4663440"/>
            <a:ext cx="4059936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0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EF71F-829E-4597-B3D4-1ED65BE8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385" y="387560"/>
            <a:ext cx="6781799" cy="105078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/>
              <a:t>LOADS OF FUNCTIONS!!!</a:t>
            </a:r>
            <a:endParaRPr lang="en-US" sz="4800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6A7BF-B058-40A0-B432-83EEC90425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151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extBox 5">
            <a:extLst>
              <a:ext uri="{FF2B5EF4-FFF2-40B4-BE49-F238E27FC236}">
                <a16:creationId xmlns:a16="http://schemas.microsoft.com/office/drawing/2014/main" id="{4A1073FD-7B49-4563-AD27-8F3D20D7E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490860"/>
              </p:ext>
            </p:extLst>
          </p:nvPr>
        </p:nvGraphicFramePr>
        <p:xfrm>
          <a:off x="5572125" y="1441449"/>
          <a:ext cx="6400799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8112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3D8E-7694-478E-AF34-7438BE97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CODING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4C44-F27C-4FFB-9D80-59D62A0ED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364573"/>
            <a:ext cx="4635206" cy="3854112"/>
          </a:xfrm>
        </p:spPr>
        <p:txBody>
          <a:bodyPr>
            <a:normAutofit/>
          </a:bodyPr>
          <a:lstStyle/>
          <a:p>
            <a:r>
              <a:rPr lang="en-US" sz="1600" dirty="0"/>
              <a:t>Restricted by not using techniques and functions not covered in class – header files, had to define my own functions to simulate clearing the board or for pausing for example (aesthetic)</a:t>
            </a:r>
          </a:p>
          <a:p>
            <a:r>
              <a:rPr lang="en-US" sz="1600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Generating a semblance of an AI system</a:t>
            </a:r>
          </a:p>
          <a:p>
            <a:r>
              <a:rPr lang="en-US" sz="1600" dirty="0"/>
              <a:t> Had to determine the best ways for board generation, warship placement (original approach was enumeration which I still intend on attempting to use)</a:t>
            </a:r>
          </a:p>
          <a:p>
            <a:r>
              <a:rPr lang="en-US" sz="1600" dirty="0"/>
              <a:t> Coordinating getting the different function calls within functions or within main – organization/debugging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612BE-9430-4DEA-B2AC-E5408E0E3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9" r="33344" b="1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2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53E3-1C8D-4233-B69C-BD77C2DE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30973"/>
            <a:ext cx="8610600" cy="1293028"/>
          </a:xfrm>
        </p:spPr>
        <p:txBody>
          <a:bodyPr/>
          <a:lstStyle/>
          <a:p>
            <a:r>
              <a:rPr lang="en-US" dirty="0"/>
              <a:t>GAMEPLAY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ADF9-45B5-4448-8802-F6B342C41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524001"/>
            <a:ext cx="10820400" cy="4024125"/>
          </a:xfrm>
        </p:spPr>
        <p:txBody>
          <a:bodyPr/>
          <a:lstStyle/>
          <a:p>
            <a:r>
              <a:rPr lang="en-US"/>
              <a:t> Player will be prompted through the coding algorithm to choose whether to place their ships randomly or to place their ships manually – then the CPU will randomly generate positions for the AI ships</a:t>
            </a:r>
          </a:p>
          <a:p>
            <a:pPr lvl="1"/>
            <a:r>
              <a:rPr lang="en-US"/>
              <a:t> If the player during manual placement selects an invalid column, they will be informed and prompted to select another move</a:t>
            </a:r>
          </a:p>
          <a:p>
            <a:pPr lvl="1"/>
            <a:r>
              <a:rPr lang="en-US"/>
              <a:t> Error checking and statements used to check CPU’s ship placement and place them</a:t>
            </a:r>
          </a:p>
          <a:p>
            <a:r>
              <a:rPr lang="en-US"/>
              <a:t> CPU makes the first attack – then the player attacks</a:t>
            </a:r>
          </a:p>
          <a:p>
            <a:r>
              <a:rPr lang="en-US"/>
              <a:t> Assess if CPU/player made a hit or missed – marked on board in either case</a:t>
            </a:r>
          </a:p>
          <a:p>
            <a:r>
              <a:rPr lang="en-US"/>
              <a:t> Gameplay continues until player or CPU wins</a:t>
            </a:r>
          </a:p>
          <a:p>
            <a:pPr lvl="1"/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Working on implementing quit case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28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A6E57E-6489-4B3D-93BC-17AF01D3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/>
              <a:t>GAME INSTRUCTIONS AND LOGO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F300DE7-9DC2-4DDC-95FC-759643CAAE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9" b="12552"/>
          <a:stretch/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6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F661-0064-489E-842B-0FF8097C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6" y="2488398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000" dirty="0"/>
              <a:t>BOARD INITIALIZATION (ERROR CATCHING)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4BECD0-7CEE-4D0F-AF4C-D269FB392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288" b="-1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992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100</TotalTime>
  <Words>518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Battleships!!!</vt:lpstr>
      <vt:lpstr>What is Battleships?</vt:lpstr>
      <vt:lpstr>Quick SYMBOLS/SHIP Guide</vt:lpstr>
      <vt:lpstr>Program Structure</vt:lpstr>
      <vt:lpstr>LOADS OF FUNCTIONS!!!</vt:lpstr>
      <vt:lpstr>CODING CHALLENGES</vt:lpstr>
      <vt:lpstr>GAMEPLAY STRUCTURE</vt:lpstr>
      <vt:lpstr>GAME INSTRUCTIONS AND LOGO</vt:lpstr>
      <vt:lpstr>BOARD INITIALIZATION (ERROR CATCHING)</vt:lpstr>
      <vt:lpstr>ATTACKING</vt:lpstr>
      <vt:lpstr>WIN/LOSE Conditions</vt:lpstr>
      <vt:lpstr>CURRENT IMPROVEMENTS/FUTURE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Battleships!!!</dc:title>
  <dc:creator>Safford, Twymun</dc:creator>
  <cp:lastModifiedBy>Safford, Twymun</cp:lastModifiedBy>
  <cp:revision>1</cp:revision>
  <dcterms:created xsi:type="dcterms:W3CDTF">2021-11-16T13:58:29Z</dcterms:created>
  <dcterms:modified xsi:type="dcterms:W3CDTF">2021-11-16T15:38:36Z</dcterms:modified>
</cp:coreProperties>
</file>