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9" r:id="rId4"/>
    <p:sldId id="261" r:id="rId5"/>
    <p:sldId id="262" r:id="rId6"/>
    <p:sldId id="263" r:id="rId7"/>
    <p:sldId id="276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704"/>
  </p:normalViewPr>
  <p:slideViewPr>
    <p:cSldViewPr snapToGrid="0" snapToObjects="1">
      <p:cViewPr varScale="1">
        <p:scale>
          <a:sx n="135" d="100"/>
          <a:sy n="135" d="100"/>
        </p:scale>
        <p:origin x="1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Cron-scheduled python module that queries, filters, and transforms Elasticsearch data. </a:t>
            </a:r>
          </a:p>
          <a:p>
            <a:pPr marL="457200" lvl="0" indent="-273050" rtl="0">
              <a:spcBef>
                <a:spcPts val="640"/>
              </a:spcBef>
              <a:buClr>
                <a:schemeClr val="dk1"/>
              </a:buClr>
              <a:buSzPct val="100000"/>
              <a:buFont typeface="Droid Sans"/>
              <a:buChar char="-"/>
            </a:pPr>
            <a:r>
              <a:rPr lang="en-US" sz="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 QueryETL class that parses data according to the ES document type (_type)</a:t>
            </a:r>
          </a:p>
          <a:p>
            <a:pPr marL="457200" lvl="0" indent="-273050" rtl="0">
              <a:spcBef>
                <a:spcPts val="640"/>
              </a:spcBef>
              <a:buClr>
                <a:schemeClr val="dk1"/>
              </a:buClr>
              <a:buSzPct val="100000"/>
              <a:buFont typeface="Droid Sans"/>
              <a:buChar char="-"/>
            </a:pPr>
            <a:r>
              <a:rPr lang="en-US" sz="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Queries a list of related keywords for yesterday’s index for each issue.</a:t>
            </a:r>
          </a:p>
          <a:p>
            <a:pPr marL="457200" lvl="0" indent="-273050" rtl="0">
              <a:spcBef>
                <a:spcPts val="640"/>
              </a:spcBef>
              <a:buClr>
                <a:schemeClr val="dk1"/>
              </a:buClr>
              <a:buSzPct val="100000"/>
              <a:buFont typeface="Droid Sans"/>
              <a:buChar char="-"/>
            </a:pPr>
            <a:r>
              <a:rPr lang="en-US" sz="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Twitter data is run through the actionability model</a:t>
            </a:r>
          </a:p>
          <a:p>
            <a:pPr marL="457200" lvl="0" indent="-273050" rtl="0">
              <a:spcBef>
                <a:spcPts val="640"/>
              </a:spcBef>
              <a:buClr>
                <a:schemeClr val="dk1"/>
              </a:buClr>
              <a:buSzPct val="100000"/>
              <a:buFont typeface="Droid Sans"/>
              <a:buChar char="-"/>
            </a:pPr>
            <a:r>
              <a:rPr lang="en-US" sz="7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Stores data temporarily in AWS S3</a:t>
            </a:r>
          </a:p>
          <a:p>
            <a:pPr marL="342900" lvl="0" indent="-139700" rtl="0">
              <a:spcBef>
                <a:spcPts val="640"/>
              </a:spcBef>
              <a:buNone/>
            </a:pPr>
            <a:r>
              <a:rPr lang="en-US" sz="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Loading class that reads stored s3 data and other .csv sources. </a:t>
            </a:r>
          </a:p>
          <a:p>
            <a:pPr marL="914400" lvl="0" indent="-279400" rtl="0">
              <a:spcBef>
                <a:spcPts val="640"/>
              </a:spcBef>
              <a:buClr>
                <a:schemeClr val="dk1"/>
              </a:buClr>
              <a:buSzPct val="100000"/>
              <a:buFont typeface="Droid Sans"/>
              <a:buChar char="-"/>
            </a:pPr>
            <a:r>
              <a:rPr lang="en-US" sz="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.csv sources are infrequent or one-time only</a:t>
            </a:r>
          </a:p>
          <a:p>
            <a:pPr marL="342900" lvl="0" indent="-139700" rtl="0">
              <a:spcBef>
                <a:spcPts val="640"/>
              </a:spcBef>
              <a:buNone/>
            </a:pPr>
            <a:r>
              <a:rPr lang="en-US" sz="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Merges fields to match Events table</a:t>
            </a:r>
          </a:p>
          <a:p>
            <a:pPr lvl="0" rtl="0">
              <a:spcBef>
                <a:spcPts val="64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Appends data to Drupal MySQL Events   Table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Talk about the tradeoffs between using one model or another</a:t>
            </a:r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Stardos Stencil"/>
              <a:buNone/>
              <a:defRPr sz="44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Stardos Stencil"/>
              <a:buNone/>
              <a:defRPr sz="3200" b="0" i="0" u="none" strike="noStrike" cap="none">
                <a:solidFill>
                  <a:srgbClr val="888888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Stardos Stencil"/>
              <a:buNone/>
              <a:defRPr sz="44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1pPr>
            <a:lvl2pPr lvl="1" indent="0">
              <a:spcBef>
                <a:spcPts val="0"/>
              </a:spcBef>
              <a:buFont typeface="Stardos Stencil"/>
              <a:buNone/>
              <a:defRPr sz="1800">
                <a:latin typeface="Stardos Stencil"/>
                <a:ea typeface="Stardos Stencil"/>
                <a:cs typeface="Stardos Stencil"/>
                <a:sym typeface="Stardos Stencil"/>
              </a:defRPr>
            </a:lvl2pPr>
            <a:lvl3pPr lvl="2" indent="0">
              <a:spcBef>
                <a:spcPts val="0"/>
              </a:spcBef>
              <a:buFont typeface="Stardos Stencil"/>
              <a:buNone/>
              <a:defRPr sz="1800">
                <a:latin typeface="Stardos Stencil"/>
                <a:ea typeface="Stardos Stencil"/>
                <a:cs typeface="Stardos Stencil"/>
                <a:sym typeface="Stardos Stencil"/>
              </a:defRPr>
            </a:lvl3pPr>
            <a:lvl4pPr lvl="3" indent="0">
              <a:spcBef>
                <a:spcPts val="0"/>
              </a:spcBef>
              <a:buFont typeface="Stardos Stencil"/>
              <a:buNone/>
              <a:defRPr sz="1800">
                <a:latin typeface="Stardos Stencil"/>
                <a:ea typeface="Stardos Stencil"/>
                <a:cs typeface="Stardos Stencil"/>
                <a:sym typeface="Stardos Stencil"/>
              </a:defRPr>
            </a:lvl4pPr>
            <a:lvl5pPr lvl="4" indent="0">
              <a:spcBef>
                <a:spcPts val="0"/>
              </a:spcBef>
              <a:buFont typeface="Stardos Stencil"/>
              <a:buNone/>
              <a:defRPr sz="1800">
                <a:latin typeface="Stardos Stencil"/>
                <a:ea typeface="Stardos Stencil"/>
                <a:cs typeface="Stardos Stencil"/>
                <a:sym typeface="Stardos Stencil"/>
              </a:defRPr>
            </a:lvl5pPr>
            <a:lvl6pPr lvl="5" indent="0">
              <a:spcBef>
                <a:spcPts val="0"/>
              </a:spcBef>
              <a:buFont typeface="Stardos Stencil"/>
              <a:buNone/>
              <a:defRPr sz="1800">
                <a:latin typeface="Stardos Stencil"/>
                <a:ea typeface="Stardos Stencil"/>
                <a:cs typeface="Stardos Stencil"/>
                <a:sym typeface="Stardos Stencil"/>
              </a:defRPr>
            </a:lvl6pPr>
            <a:lvl7pPr lvl="6" indent="0">
              <a:spcBef>
                <a:spcPts val="0"/>
              </a:spcBef>
              <a:buFont typeface="Stardos Stencil"/>
              <a:buNone/>
              <a:defRPr sz="1800">
                <a:latin typeface="Stardos Stencil"/>
                <a:ea typeface="Stardos Stencil"/>
                <a:cs typeface="Stardos Stencil"/>
                <a:sym typeface="Stardos Stencil"/>
              </a:defRPr>
            </a:lvl7pPr>
            <a:lvl8pPr lvl="7" indent="0">
              <a:spcBef>
                <a:spcPts val="0"/>
              </a:spcBef>
              <a:buFont typeface="Stardos Stencil"/>
              <a:buNone/>
              <a:defRPr sz="1800">
                <a:latin typeface="Stardos Stencil"/>
                <a:ea typeface="Stardos Stencil"/>
                <a:cs typeface="Stardos Stencil"/>
                <a:sym typeface="Stardos Stencil"/>
              </a:defRPr>
            </a:lvl8pPr>
            <a:lvl9pPr lvl="8" indent="0">
              <a:spcBef>
                <a:spcPts val="0"/>
              </a:spcBef>
              <a:buFont typeface="Stardos Stencil"/>
              <a:buNone/>
              <a:defRPr sz="1800">
                <a:latin typeface="Stardos Stencil"/>
                <a:ea typeface="Stardos Stencil"/>
                <a:cs typeface="Stardos Stencil"/>
                <a:sym typeface="Stardos Stenci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Stardos Stencil"/>
              <a:buChar char="•"/>
              <a:defRPr sz="32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Stardos Stencil"/>
              <a:buChar char="–"/>
              <a:defRPr sz="28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Stardos Stencil"/>
              <a:buChar char="•"/>
              <a:defRPr sz="24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Stardos Stencil"/>
              <a:buChar char="–"/>
              <a:defRPr sz="20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Stardos Stencil"/>
              <a:buChar char="»"/>
              <a:defRPr sz="20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Stardos Stencil"/>
              <a:buChar char="•"/>
              <a:defRPr sz="20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Stardos Stencil"/>
              <a:buChar char="•"/>
              <a:defRPr sz="20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Stardos Stencil"/>
              <a:buChar char="•"/>
              <a:defRPr sz="20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Stardos Stencil"/>
              <a:buChar char="•"/>
              <a:defRPr sz="2000" b="0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t.co/pSpQmWIGV1" TargetMode="External"/><Relationship Id="rId5" Type="http://schemas.openxmlformats.org/officeDocument/2006/relationships/hyperlink" Target="https://t.co/5P7pVy5coM" TargetMode="External"/><Relationship Id="rId6" Type="http://schemas.openxmlformats.org/officeDocument/2006/relationships/hyperlink" Target="https://t.co/nBQHNwKbRq" TargetMode="External"/><Relationship Id="rId7" Type="http://schemas.openxmlformats.org/officeDocument/2006/relationships/hyperlink" Target="https://t.co/LemLpU3llm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</a:rPr>
              <a:t>#</a:t>
            </a:r>
            <a:r>
              <a:rPr lang="en-US" sz="3200" b="0" i="0" u="none" strike="noStrike" cap="none" dirty="0" err="1">
                <a:solidFill>
                  <a:srgbClr val="FFFFFF"/>
                </a:solidFill>
              </a:rPr>
              <a:t>ImWithData</a:t>
            </a:r>
            <a:endParaRPr lang="en-US" sz="3200" b="0" i="0" u="none" strike="noStrike" cap="none" dirty="0">
              <a:solidFill>
                <a:srgbClr val="FFFFFF"/>
              </a:solidFill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r="3456"/>
          <a:stretch/>
        </p:blipFill>
        <p:spPr>
          <a:xfrm>
            <a:off x="2741875" y="2044475"/>
            <a:ext cx="3523927" cy="163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>
                <a:latin typeface="Stardos Stencil"/>
                <a:ea typeface="Stardos Stencil"/>
                <a:cs typeface="Stardos Stencil"/>
                <a:sym typeface="Stardos Stencil"/>
              </a:rPr>
              <a:t>Other Data Sources Utilized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592525" y="1298350"/>
            <a:ext cx="80100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b="1" dirty="0">
                <a:latin typeface="Droid Sans"/>
                <a:ea typeface="Droid Sans"/>
                <a:cs typeface="Droid Sans"/>
                <a:sym typeface="Droid Sans"/>
              </a:rPr>
              <a:t>Meetup</a:t>
            </a: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 → Iteratively Query API for Events/Groups by City/State and Issue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="1" dirty="0" err="1">
                <a:latin typeface="Droid Sans"/>
                <a:ea typeface="Droid Sans"/>
                <a:cs typeface="Droid Sans"/>
                <a:sym typeface="Droid Sans"/>
              </a:rPr>
              <a:t>Townhall</a:t>
            </a:r>
            <a:r>
              <a:rPr lang="en-US" b="1" dirty="0">
                <a:latin typeface="Droid Sans"/>
                <a:ea typeface="Droid Sans"/>
                <a:cs typeface="Droid Sans"/>
                <a:sym typeface="Droid Sans"/>
              </a:rPr>
              <a:t> Project</a:t>
            </a: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 → Direct CSV from Org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="1" dirty="0">
                <a:latin typeface="Droid Sans"/>
                <a:ea typeface="Droid Sans"/>
                <a:cs typeface="Droid Sans"/>
                <a:sym typeface="Droid Sans"/>
              </a:rPr>
              <a:t>Legislators </a:t>
            </a: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→ Sunlight </a:t>
            </a:r>
            <a:r>
              <a:rPr lang="en-US" dirty="0" smtClean="0">
                <a:latin typeface="Droid Sans"/>
                <a:ea typeface="Droid Sans"/>
                <a:cs typeface="Droid Sans"/>
                <a:sym typeface="Droid Sans"/>
              </a:rPr>
              <a:t>API, </a:t>
            </a:r>
            <a:r>
              <a:rPr lang="en-US" dirty="0" err="1" smtClean="0">
                <a:latin typeface="Droid Sans"/>
                <a:ea typeface="Droid Sans"/>
                <a:cs typeface="Droid Sans"/>
                <a:sym typeface="Droid Sans"/>
              </a:rPr>
              <a:t>VoteSmart</a:t>
            </a:r>
            <a:r>
              <a:rPr lang="en-US" dirty="0" smtClean="0">
                <a:latin typeface="Droid Sans"/>
                <a:ea typeface="Droid Sans"/>
                <a:cs typeface="Droid Sans"/>
                <a:sym typeface="Droid Sans"/>
              </a:rPr>
              <a:t> API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="1" dirty="0" smtClean="0">
                <a:latin typeface="Droid Sans"/>
                <a:ea typeface="Droid Sans"/>
                <a:cs typeface="Droid Sans"/>
                <a:sym typeface="Droid Sans"/>
              </a:rPr>
              <a:t>Indivisible</a:t>
            </a:r>
            <a:r>
              <a:rPr lang="en-US" dirty="0" smtClean="0"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→ Automated Google Search for Groups by City/State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05950" y="274650"/>
            <a:ext cx="5781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>
                <a:latin typeface="Stardos Stencil"/>
                <a:ea typeface="Stardos Stencil"/>
                <a:cs typeface="Stardos Stencil"/>
                <a:sym typeface="Stardos Stencil"/>
              </a:rPr>
              <a:t>System Architecture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994" y="2812448"/>
            <a:ext cx="2212280" cy="1657074"/>
          </a:xfrm>
          <a:prstGeom prst="rect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474" y="2773087"/>
            <a:ext cx="2545137" cy="1657084"/>
          </a:xfrm>
          <a:prstGeom prst="rect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08" name="Shape 3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00" y="2812450"/>
            <a:ext cx="1679699" cy="1578349"/>
          </a:xfrm>
          <a:prstGeom prst="rect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09" name="Shape 309"/>
          <p:cNvSpPr/>
          <p:nvPr/>
        </p:nvSpPr>
        <p:spPr>
          <a:xfrm>
            <a:off x="2324800" y="3472312"/>
            <a:ext cx="319800" cy="25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599838" y="4646825"/>
            <a:ext cx="1506000" cy="2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Data Sources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273025" y="4646825"/>
            <a:ext cx="1506000" cy="2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ELK Stack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7169138" y="4657237"/>
            <a:ext cx="1506000" cy="2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Drupal Front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6">
            <a:alphaModFix/>
          </a:blip>
          <a:srcRect r="6340"/>
          <a:stretch/>
        </p:blipFill>
        <p:spPr>
          <a:xfrm>
            <a:off x="589200" y="178424"/>
            <a:ext cx="2383144" cy="1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/>
          <p:nvPr/>
        </p:nvSpPr>
        <p:spPr>
          <a:xfrm>
            <a:off x="5637611" y="3033053"/>
            <a:ext cx="850800" cy="45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257" y="80669"/>
                </a:moveTo>
                <a:cubicBezTo>
                  <a:pt x="107934" y="55980"/>
                  <a:pt x="113452" y="30717"/>
                  <a:pt x="120000" y="5167"/>
                </a:cubicBezTo>
                <a:cubicBezTo>
                  <a:pt x="72112" y="5167"/>
                  <a:pt x="72112" y="5167"/>
                  <a:pt x="72112" y="5167"/>
                </a:cubicBezTo>
                <a:cubicBezTo>
                  <a:pt x="30210" y="0"/>
                  <a:pt x="30210" y="0"/>
                  <a:pt x="30210" y="0"/>
                </a:cubicBezTo>
                <a:cubicBezTo>
                  <a:pt x="0" y="5167"/>
                  <a:pt x="0" y="5167"/>
                  <a:pt x="0" y="5167"/>
                </a:cubicBezTo>
                <a:cubicBezTo>
                  <a:pt x="0" y="5167"/>
                  <a:pt x="8230" y="32153"/>
                  <a:pt x="17396" y="81244"/>
                </a:cubicBezTo>
                <a:cubicBezTo>
                  <a:pt x="60233" y="119999"/>
                  <a:pt x="97365" y="86411"/>
                  <a:pt x="103257" y="8066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837961" y="3601077"/>
            <a:ext cx="452100" cy="38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5102" y="24815"/>
                  <a:pt x="9853" y="51671"/>
                  <a:pt x="13900" y="80906"/>
                </a:cubicBezTo>
                <a:cubicBezTo>
                  <a:pt x="59472" y="120000"/>
                  <a:pt x="99941" y="85665"/>
                  <a:pt x="105923" y="79886"/>
                </a:cubicBezTo>
                <a:cubicBezTo>
                  <a:pt x="109442" y="55070"/>
                  <a:pt x="114017" y="28215"/>
                  <a:pt x="119999" y="339"/>
                </a:cubicBezTo>
                <a:cubicBezTo>
                  <a:pt x="64398" y="42492"/>
                  <a:pt x="14252" y="10878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760922" y="3339124"/>
            <a:ext cx="608700" cy="39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55"/>
                </a:moveTo>
                <a:cubicBezTo>
                  <a:pt x="5098" y="22950"/>
                  <a:pt x="10326" y="49180"/>
                  <a:pt x="15163" y="79016"/>
                </a:cubicBezTo>
                <a:cubicBezTo>
                  <a:pt x="25751" y="89508"/>
                  <a:pt x="63006" y="120000"/>
                  <a:pt x="104313" y="79344"/>
                </a:cubicBezTo>
                <a:cubicBezTo>
                  <a:pt x="108627" y="53770"/>
                  <a:pt x="113725" y="27213"/>
                  <a:pt x="119999" y="0"/>
                </a:cubicBezTo>
                <a:cubicBezTo>
                  <a:pt x="111764" y="6557"/>
                  <a:pt x="59869" y="44918"/>
                  <a:pt x="0" y="655"/>
                </a:cubicBezTo>
                <a:close/>
              </a:path>
            </a:pathLst>
          </a:custGeom>
          <a:solidFill>
            <a:srgbClr val="D9D9D9"/>
          </a:solidFill>
          <a:ln w="9525" cap="flat" cmpd="sng">
            <a:solidFill>
              <a:srgbClr val="43434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5921541" y="4125442"/>
            <a:ext cx="281700" cy="30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2823" y="32571"/>
                  <a:pt x="4235" y="66428"/>
                  <a:pt x="4235" y="102000"/>
                </a:cubicBezTo>
                <a:cubicBezTo>
                  <a:pt x="4235" y="102000"/>
                  <a:pt x="4235" y="102000"/>
                  <a:pt x="4235" y="102000"/>
                </a:cubicBezTo>
                <a:cubicBezTo>
                  <a:pt x="4235" y="102000"/>
                  <a:pt x="4235" y="102428"/>
                  <a:pt x="4235" y="102428"/>
                </a:cubicBezTo>
                <a:cubicBezTo>
                  <a:pt x="4235" y="111857"/>
                  <a:pt x="29364" y="120000"/>
                  <a:pt x="60423" y="120000"/>
                </a:cubicBezTo>
                <a:cubicBezTo>
                  <a:pt x="91200" y="120000"/>
                  <a:pt x="116047" y="112285"/>
                  <a:pt x="116894" y="102857"/>
                </a:cubicBezTo>
                <a:cubicBezTo>
                  <a:pt x="116894" y="102857"/>
                  <a:pt x="116894" y="102857"/>
                  <a:pt x="116894" y="102857"/>
                </a:cubicBezTo>
                <a:cubicBezTo>
                  <a:pt x="116894" y="102857"/>
                  <a:pt x="116894" y="102857"/>
                  <a:pt x="116894" y="102428"/>
                </a:cubicBezTo>
                <a:cubicBezTo>
                  <a:pt x="116894" y="102428"/>
                  <a:pt x="116894" y="102428"/>
                  <a:pt x="116894" y="102428"/>
                </a:cubicBezTo>
                <a:cubicBezTo>
                  <a:pt x="116894" y="102000"/>
                  <a:pt x="116894" y="101571"/>
                  <a:pt x="116611" y="101142"/>
                </a:cubicBezTo>
                <a:cubicBezTo>
                  <a:pt x="116329" y="93857"/>
                  <a:pt x="115200" y="57000"/>
                  <a:pt x="120000" y="1285"/>
                </a:cubicBezTo>
                <a:cubicBezTo>
                  <a:pt x="63247" y="40714"/>
                  <a:pt x="14117" y="1071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5890289" y="3856595"/>
            <a:ext cx="346800" cy="37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52"/>
                </a:moveTo>
                <a:cubicBezTo>
                  <a:pt x="4588" y="27719"/>
                  <a:pt x="8260" y="56491"/>
                  <a:pt x="10783" y="86666"/>
                </a:cubicBezTo>
                <a:cubicBezTo>
                  <a:pt x="22256" y="95438"/>
                  <a:pt x="62179" y="120000"/>
                  <a:pt x="108298" y="87719"/>
                </a:cubicBezTo>
                <a:cubicBezTo>
                  <a:pt x="110363" y="62807"/>
                  <a:pt x="114034" y="32982"/>
                  <a:pt x="120000" y="0"/>
                </a:cubicBezTo>
                <a:cubicBezTo>
                  <a:pt x="112198" y="5964"/>
                  <a:pt x="59426" y="41403"/>
                  <a:pt x="0" y="105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5636400" y="2945276"/>
            <a:ext cx="854100" cy="197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5773520" y="2981122"/>
            <a:ext cx="579000" cy="1260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5451737" y="3472312"/>
            <a:ext cx="319800" cy="25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6427650" y="3472312"/>
            <a:ext cx="319800" cy="25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5312275" y="4646825"/>
            <a:ext cx="1505999" cy="2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Scoring, Filtering, and  Deduplication</a:t>
            </a:r>
          </a:p>
        </p:txBody>
      </p:sp>
      <p:sp>
        <p:nvSpPr>
          <p:cNvPr id="324" name="Shape 324"/>
          <p:cNvSpPr/>
          <p:nvPr/>
        </p:nvSpPr>
        <p:spPr>
          <a:xfrm rot="5400000" flipH="1">
            <a:off x="6602450" y="914900"/>
            <a:ext cx="909000" cy="2592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6000700" y="5103575"/>
            <a:ext cx="2394000" cy="8448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6481650" y="5206225"/>
            <a:ext cx="1401000" cy="3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 b="1"/>
              <a:t>Daily ETL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6290050" y="2088775"/>
            <a:ext cx="1679700" cy="3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b="1"/>
              <a:t>User Feedback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dirty="0" err="1" smtClean="0">
                <a:latin typeface="Stardos Stencil"/>
                <a:ea typeface="Stardos Stencil"/>
                <a:cs typeface="Stardos Stencil"/>
                <a:sym typeface="Stardos Stencil"/>
              </a:rPr>
              <a:t>ElasticSearch</a:t>
            </a:r>
            <a:r>
              <a:rPr lang="en-US" b="1" dirty="0" smtClean="0">
                <a:latin typeface="Stardos Stencil"/>
                <a:ea typeface="Stardos Stencil"/>
                <a:cs typeface="Stardos Stencil"/>
                <a:sym typeface="Stardos Stencil"/>
              </a:rPr>
              <a:t> -&gt; </a:t>
            </a:r>
            <a:r>
              <a:rPr lang="en-US" b="1" dirty="0">
                <a:latin typeface="Stardos Stencil"/>
                <a:ea typeface="Stardos Stencil"/>
                <a:cs typeface="Stardos Stencil"/>
                <a:sym typeface="Stardos Stencil"/>
              </a:rPr>
              <a:t>Drupal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24" y="3365574"/>
            <a:ext cx="2317700" cy="12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4">
            <a:alphaModFix/>
          </a:blip>
          <a:srcRect l="10371" t="7177" r="8281" b="7169"/>
          <a:stretch/>
        </p:blipFill>
        <p:spPr>
          <a:xfrm>
            <a:off x="4983750" y="3466650"/>
            <a:ext cx="1146275" cy="12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9559" y="3466646"/>
            <a:ext cx="1146265" cy="120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Shape 336"/>
          <p:cNvCxnSpPr>
            <a:stCxn id="334" idx="3"/>
            <a:endCxn id="335" idx="1"/>
          </p:cNvCxnSpPr>
          <p:nvPr/>
        </p:nvCxnSpPr>
        <p:spPr>
          <a:xfrm>
            <a:off x="6130025" y="4070125"/>
            <a:ext cx="1279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7" name="Shape 337"/>
          <p:cNvSpPr txBox="1"/>
          <p:nvPr/>
        </p:nvSpPr>
        <p:spPr>
          <a:xfrm>
            <a:off x="678675" y="2466900"/>
            <a:ext cx="2226000" cy="7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latin typeface="Droid Sans"/>
                <a:ea typeface="Droid Sans"/>
                <a:cs typeface="Droid Sans"/>
                <a:sym typeface="Droid Sans"/>
              </a:rPr>
              <a:t>Daily Queries</a:t>
            </a:r>
          </a:p>
          <a:p>
            <a:pPr marL="457200" lvl="0" indent="-228600">
              <a:spcBef>
                <a:spcPts val="0"/>
              </a:spcBef>
              <a:buFont typeface="Droid Sans"/>
              <a:buChar char="-"/>
            </a:pPr>
            <a:r>
              <a:rPr lang="en-US">
                <a:latin typeface="Droid Sans"/>
                <a:ea typeface="Droid Sans"/>
                <a:cs typeface="Droid Sans"/>
                <a:sym typeface="Droid Sans"/>
              </a:rPr>
              <a:t>Field Selection</a:t>
            </a:r>
          </a:p>
          <a:p>
            <a:pPr marL="457200" lvl="0" indent="-228600">
              <a:spcBef>
                <a:spcPts val="0"/>
              </a:spcBef>
              <a:buFont typeface="Droid Sans"/>
              <a:buChar char="-"/>
            </a:pPr>
            <a:r>
              <a:rPr lang="en-US">
                <a:latin typeface="Droid Sans"/>
                <a:ea typeface="Droid Sans"/>
                <a:cs typeface="Droid Sans"/>
                <a:sym typeface="Droid Sans"/>
              </a:rPr>
              <a:t>.CSV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338" name="Shape 338"/>
          <p:cNvSpPr txBox="1"/>
          <p:nvPr/>
        </p:nvSpPr>
        <p:spPr>
          <a:xfrm>
            <a:off x="7303500" y="4572525"/>
            <a:ext cx="1607700" cy="7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Publisher Selects Content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9150" y="4813350"/>
            <a:ext cx="2809867" cy="185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Shape 340"/>
          <p:cNvGrpSpPr/>
          <p:nvPr/>
        </p:nvGrpSpPr>
        <p:grpSpPr>
          <a:xfrm>
            <a:off x="2344275" y="1232525"/>
            <a:ext cx="2431619" cy="1496664"/>
            <a:chOff x="1368725" y="1232525"/>
            <a:chExt cx="2431619" cy="1496664"/>
          </a:xfrm>
        </p:grpSpPr>
        <p:sp>
          <p:nvSpPr>
            <p:cNvPr id="341" name="Shape 341"/>
            <p:cNvSpPr/>
            <p:nvPr/>
          </p:nvSpPr>
          <p:spPr>
            <a:xfrm>
              <a:off x="1368725" y="1232525"/>
              <a:ext cx="2431619" cy="1496664"/>
            </a:xfrm>
            <a:prstGeom prst="cloud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342" name="Shape 3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910412" y="1490099"/>
              <a:ext cx="1107300" cy="11072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3" name="Shape 343"/>
          <p:cNvCxnSpPr>
            <a:stCxn id="342" idx="2"/>
            <a:endCxn id="334" idx="0"/>
          </p:cNvCxnSpPr>
          <p:nvPr/>
        </p:nvCxnSpPr>
        <p:spPr>
          <a:xfrm>
            <a:off x="3439612" y="2597399"/>
            <a:ext cx="2117400" cy="8693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4" name="Shape 344"/>
          <p:cNvSpPr txBox="1"/>
          <p:nvPr/>
        </p:nvSpPr>
        <p:spPr>
          <a:xfrm>
            <a:off x="4926887" y="2416400"/>
            <a:ext cx="2546100" cy="9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latin typeface="Droid Sans"/>
                <a:ea typeface="Droid Sans"/>
                <a:cs typeface="Droid Sans"/>
                <a:sym typeface="Droid Sans"/>
              </a:rPr>
              <a:t>Daily Transform-Load</a:t>
            </a:r>
          </a:p>
          <a:p>
            <a:pPr marL="457200" lvl="0" indent="-228600" rtl="0">
              <a:spcBef>
                <a:spcPts val="0"/>
              </a:spcBef>
              <a:buFont typeface="Droid Sans"/>
              <a:buChar char="-"/>
            </a:pPr>
            <a:r>
              <a:rPr lang="en-US">
                <a:latin typeface="Droid Sans"/>
                <a:ea typeface="Droid Sans"/>
                <a:cs typeface="Droid Sans"/>
                <a:sym typeface="Droid Sans"/>
              </a:rPr>
              <a:t>Actionability Model</a:t>
            </a:r>
          </a:p>
          <a:p>
            <a:pPr marL="457200" lvl="0" indent="-228600" rtl="0">
              <a:spcBef>
                <a:spcPts val="0"/>
              </a:spcBef>
              <a:buFont typeface="Droid Sans"/>
              <a:buChar char="-"/>
            </a:pPr>
            <a:r>
              <a:rPr lang="en-US">
                <a:latin typeface="Droid Sans"/>
                <a:ea typeface="Droid Sans"/>
                <a:cs typeface="Droid Sans"/>
                <a:sym typeface="Droid Sans"/>
              </a:rPr>
              <a:t>Schema Merging</a:t>
            </a:r>
          </a:p>
          <a:p>
            <a:pPr lvl="0" rtl="0">
              <a:spcBef>
                <a:spcPts val="0"/>
              </a:spcBef>
              <a:buNone/>
            </a:pPr>
            <a:endParaRPr b="1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cxnSp>
        <p:nvCxnSpPr>
          <p:cNvPr id="345" name="Shape 345"/>
          <p:cNvCxnSpPr>
            <a:stCxn id="333" idx="0"/>
            <a:endCxn id="342" idx="2"/>
          </p:cNvCxnSpPr>
          <p:nvPr/>
        </p:nvCxnSpPr>
        <p:spPr>
          <a:xfrm rot="10800000" flipH="1">
            <a:off x="1745774" y="2597274"/>
            <a:ext cx="1693799" cy="76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6" name="Shape 346"/>
          <p:cNvSpPr txBox="1"/>
          <p:nvPr/>
        </p:nvSpPr>
        <p:spPr>
          <a:xfrm>
            <a:off x="742625" y="4639675"/>
            <a:ext cx="2546100" cy="149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 _index: ‘</a:t>
            </a:r>
            <a:r>
              <a:rPr lang="en-US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healthcare</a:t>
            </a:r>
            <a:r>
              <a:rPr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n-US" b="1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17.03.29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’,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_type: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‘</a:t>
            </a:r>
            <a:r>
              <a:rPr lang="en-US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twitter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’,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_hits: …..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indent="45720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>
                <a:latin typeface="Stardos Stencil"/>
                <a:ea typeface="Stardos Stencil"/>
                <a:cs typeface="Stardos Stencil"/>
                <a:sym typeface="Stardos Stencil"/>
              </a:rPr>
              <a:t>We Do Things Differently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1534974"/>
            <a:ext cx="3293533" cy="639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720"/>
              </a:spcBef>
              <a:buNone/>
            </a:pPr>
            <a:r>
              <a:rPr lang="en-US" sz="3000">
                <a:latin typeface="Droid Sans"/>
                <a:ea typeface="Droid Sans"/>
                <a:cs typeface="Droid Sans"/>
                <a:sym typeface="Droid Sans"/>
              </a:rPr>
              <a:t>Current Solutions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2"/>
          </p:nvPr>
        </p:nvSpPr>
        <p:spPr>
          <a:xfrm>
            <a:off x="126999" y="2174875"/>
            <a:ext cx="4182533" cy="395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342900">
              <a:spcBef>
                <a:spcPts val="0"/>
              </a:spcBef>
            </a:pP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Top-Down (Orgs/Leaders)</a:t>
            </a:r>
          </a:p>
          <a:p>
            <a:pPr marL="685800" indent="-342900">
              <a:spcBef>
                <a:spcPts val="720"/>
              </a:spcBef>
            </a:pP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One Issue per Day</a:t>
            </a:r>
          </a:p>
          <a:p>
            <a:pPr marL="685800" indent="-342900">
              <a:spcBef>
                <a:spcPts val="720"/>
              </a:spcBef>
            </a:pP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National</a:t>
            </a:r>
          </a:p>
          <a:p>
            <a:pPr marL="685800" indent="-342900">
              <a:spcBef>
                <a:spcPts val="720"/>
              </a:spcBef>
            </a:pP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They tell us what to say</a:t>
            </a:r>
          </a:p>
          <a:p>
            <a:pPr marL="685800" indent="-342900">
              <a:spcBef>
                <a:spcPts val="720"/>
              </a:spcBef>
            </a:pP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You know where to look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2"/>
          </p:nvPr>
        </p:nvSpPr>
        <p:spPr>
          <a:xfrm>
            <a:off x="4167099" y="2174875"/>
            <a:ext cx="4079433" cy="395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342900">
              <a:spcBef>
                <a:spcPts val="0"/>
              </a:spcBef>
            </a:pP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Bottom-Up (Grassroots)</a:t>
            </a:r>
          </a:p>
          <a:p>
            <a:pPr marL="685800" indent="-342900">
              <a:spcBef>
                <a:spcPts val="720"/>
              </a:spcBef>
            </a:pP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Your Issues, Everyday</a:t>
            </a:r>
          </a:p>
          <a:p>
            <a:pPr marL="685800" indent="-342900">
              <a:spcBef>
                <a:spcPts val="720"/>
              </a:spcBef>
            </a:pP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National, State, &amp; Local</a:t>
            </a:r>
          </a:p>
          <a:p>
            <a:pPr marL="685800" indent="-342900">
              <a:spcBef>
                <a:spcPts val="720"/>
              </a:spcBef>
            </a:pP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We help you choose</a:t>
            </a:r>
          </a:p>
          <a:p>
            <a:pPr marL="685800" indent="-342900">
              <a:spcBef>
                <a:spcPts val="720"/>
              </a:spcBef>
            </a:pP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We look on your behalf</a:t>
            </a:r>
          </a:p>
          <a:p>
            <a:pPr>
              <a:spcBef>
                <a:spcPts val="0"/>
              </a:spcBef>
            </a:pPr>
            <a:endParaRPr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682" y="1207431"/>
            <a:ext cx="2524874" cy="9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1141750"/>
            <a:ext cx="8229600" cy="52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2400" b="1">
                <a:latin typeface="Droid Sans"/>
                <a:ea typeface="Droid Sans"/>
                <a:cs typeface="Droid Sans"/>
                <a:sym typeface="Droid Sans"/>
              </a:rPr>
              <a:t>“There is nothing out there like this.”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 u="sng">
                <a:latin typeface="Droid Sans"/>
                <a:ea typeface="Droid Sans"/>
                <a:cs typeface="Droid Sans"/>
                <a:sym typeface="Droid Sans"/>
              </a:rPr>
              <a:t>Suggested Improvements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1">
                <a:latin typeface="Droid Sans"/>
                <a:ea typeface="Droid Sans"/>
                <a:cs typeface="Droid Sans"/>
                <a:sym typeface="Droid Sans"/>
              </a:rPr>
              <a:t>Mobile First</a:t>
            </a:r>
          </a:p>
          <a:p>
            <a:pPr marL="457200" lvl="0" indent="-355600">
              <a:spcBef>
                <a:spcPts val="0"/>
              </a:spcBef>
              <a:buSzPct val="100000"/>
              <a:buFont typeface="Droid Sans"/>
            </a:pP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Make the actions very easy to take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>
                <a:latin typeface="Droid Sans"/>
                <a:ea typeface="Droid Sans"/>
                <a:cs typeface="Droid Sans"/>
                <a:sym typeface="Droid Sans"/>
              </a:rPr>
              <a:t>Positive reinforcement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Droid Sans"/>
            </a:pPr>
            <a:r>
              <a:rPr lang="en-US" sz="2000" b="1">
                <a:latin typeface="Droid Sans"/>
                <a:ea typeface="Droid Sans"/>
                <a:cs typeface="Droid Sans"/>
                <a:sym typeface="Droid Sans"/>
              </a:rPr>
              <a:t>Get people hooked on taking political actions</a:t>
            </a:r>
          </a:p>
          <a:p>
            <a:pPr marL="457200" lvl="0" indent="-355600">
              <a:spcBef>
                <a:spcPts val="0"/>
              </a:spcBef>
              <a:buSzPct val="100000"/>
              <a:buFont typeface="Droid Sans"/>
            </a:pP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How many actions have I taken? Which actions have I taken?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>
                <a:latin typeface="Droid Sans"/>
                <a:ea typeface="Droid Sans"/>
                <a:cs typeface="Droid Sans"/>
                <a:sym typeface="Droid Sans"/>
              </a:rPr>
              <a:t>Improve the Social Experience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Droid Sans"/>
            </a:pP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How many people in my area have taken these actions? Who has taken these actions?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Droid Sans"/>
            </a:pP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Share/Amplify the actions you’re taking on the site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b="1">
                <a:latin typeface="Droid Sans"/>
                <a:ea typeface="Droid Sans"/>
                <a:cs typeface="Droid Sans"/>
                <a:sym typeface="Droid Sans"/>
              </a:rPr>
              <a:t>Highlight Impact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Droid Sans"/>
            </a:pP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What has been the impact of my actions on a political outcome? 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Droid Sans"/>
            </a:pP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Tell success stories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b="1">
                <a:latin typeface="Droid Sans"/>
                <a:ea typeface="Droid Sans"/>
                <a:cs typeface="Droid Sans"/>
                <a:sym typeface="Droid Sans"/>
              </a:rPr>
              <a:t>Index each location on it's own for SEO purposes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Droid Sans"/>
            </a:pPr>
            <a:r>
              <a:rPr lang="en-US" sz="2000">
                <a:latin typeface="Droid Sans"/>
                <a:ea typeface="Droid Sans"/>
                <a:cs typeface="Droid Sans"/>
                <a:sym typeface="Droid Sans"/>
              </a:rPr>
              <a:t>rzst.us/iowa-city and rzst.us/cedar-rapids etc.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457100" y="2746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>
                <a:latin typeface="Stardos Stencil"/>
                <a:ea typeface="Stardos Stencil"/>
                <a:cs typeface="Stardos Stencil"/>
                <a:sym typeface="Stardos Stencil"/>
              </a:rPr>
              <a:t>User Feedback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224" y="274650"/>
            <a:ext cx="2524874" cy="9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44200" y="274650"/>
            <a:ext cx="41427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b="1">
                <a:latin typeface="Stardos Stencil"/>
                <a:ea typeface="Stardos Stencil"/>
                <a:cs typeface="Stardos Stencil"/>
                <a:sym typeface="Stardos Stencil"/>
              </a:rPr>
              <a:t>Impact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200" y="2318650"/>
            <a:ext cx="1874299" cy="12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4050900" y="2758900"/>
            <a:ext cx="1042200" cy="40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5" name="Shape 3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812" y="2260100"/>
            <a:ext cx="1343075" cy="1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879350" y="1064800"/>
            <a:ext cx="3000000" cy="166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40"/>
              </a:spcBef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Political Energy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5109362" y="1106650"/>
            <a:ext cx="3000000" cy="158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40"/>
              </a:spcBef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Habit Formation</a:t>
            </a:r>
          </a:p>
        </p:txBody>
      </p:sp>
      <p:sp>
        <p:nvSpPr>
          <p:cNvPr id="378" name="Shape 378"/>
          <p:cNvSpPr/>
          <p:nvPr/>
        </p:nvSpPr>
        <p:spPr>
          <a:xfrm>
            <a:off x="4050900" y="5432450"/>
            <a:ext cx="1042200" cy="40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1021400" y="3808000"/>
            <a:ext cx="2715900" cy="166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40"/>
              </a:spcBef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Consuming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5109362" y="3849850"/>
            <a:ext cx="3000000" cy="158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40"/>
              </a:spcBef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Collaborating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7590" y="5051049"/>
            <a:ext cx="1579360" cy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7">
            <a:alphaModFix/>
          </a:blip>
          <a:srcRect l="30007" r="32099"/>
          <a:stretch/>
        </p:blipFill>
        <p:spPr>
          <a:xfrm>
            <a:off x="3139724" y="5205475"/>
            <a:ext cx="437751" cy="606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Shape 383"/>
          <p:cNvCxnSpPr/>
          <p:nvPr/>
        </p:nvCxnSpPr>
        <p:spPr>
          <a:xfrm rot="10800000" flipH="1">
            <a:off x="854650" y="3981525"/>
            <a:ext cx="7347900" cy="2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84" name="Shape 3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3468" y="5010944"/>
            <a:ext cx="2715899" cy="1325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0" y="1193800"/>
            <a:ext cx="1261200" cy="4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Individual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41700" y="4086012"/>
            <a:ext cx="1343100" cy="4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/>
              <a:t>Collective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>
                <a:latin typeface="Stardos Stencil"/>
                <a:ea typeface="Stardos Stencil"/>
                <a:cs typeface="Stardos Stencil"/>
                <a:sym typeface="Stardos Stencil"/>
              </a:rPr>
              <a:t>Next Steps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1" y="1417650"/>
            <a:ext cx="8974666" cy="52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latin typeface="Droid Sans"/>
                <a:ea typeface="Droid Sans"/>
                <a:cs typeface="Droid Sans"/>
                <a:sym typeface="Droid Sans"/>
              </a:rPr>
              <a:t>Improve </a:t>
            </a:r>
            <a:r>
              <a:rPr lang="en-US" b="1" dirty="0">
                <a:latin typeface="Droid Sans"/>
                <a:ea typeface="Droid Sans"/>
                <a:cs typeface="Droid Sans"/>
                <a:sym typeface="Droid Sans"/>
              </a:rPr>
              <a:t>recommendation engine</a:t>
            </a: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 and filtering based on user feedback and usage data</a:t>
            </a:r>
          </a:p>
          <a:p>
            <a:pPr marL="7429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Droid Sans"/>
                <a:ea typeface="Droid Sans"/>
                <a:cs typeface="Droid Sans"/>
                <a:sym typeface="Droid Sans"/>
              </a:rPr>
              <a:t>Increase visibility into elected officials</a:t>
            </a: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 and their contact information</a:t>
            </a:r>
          </a:p>
          <a:p>
            <a:pPr marL="7429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Droid Sans"/>
                <a:ea typeface="Droid Sans"/>
                <a:cs typeface="Droid Sans"/>
                <a:sym typeface="Droid Sans"/>
              </a:rPr>
              <a:t>Allow users to track their actions</a:t>
            </a: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 using </a:t>
            </a:r>
            <a:r>
              <a:rPr lang="en-US" dirty="0" err="1" smtClean="0">
                <a:latin typeface="Droid Sans"/>
                <a:ea typeface="Droid Sans"/>
                <a:cs typeface="Droid Sans"/>
                <a:sym typeface="Droid Sans"/>
              </a:rPr>
              <a:t>dataviz</a:t>
            </a:r>
            <a:endParaRPr lang="en-US" dirty="0">
              <a:latin typeface="Droid Sans"/>
              <a:ea typeface="Droid Sans"/>
              <a:cs typeface="Droid Sans"/>
              <a:sym typeface="Droid Sans"/>
            </a:endParaRPr>
          </a:p>
          <a:p>
            <a:pPr marL="7429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Droid Sans"/>
                <a:ea typeface="Droid Sans"/>
                <a:cs typeface="Droid Sans"/>
                <a:sym typeface="Droid Sans"/>
              </a:rPr>
              <a:t>Connect users taking actions</a:t>
            </a:r>
            <a:r>
              <a:rPr lang="en-US" dirty="0">
                <a:latin typeface="Droid Sans"/>
                <a:ea typeface="Droid Sans"/>
                <a:cs typeface="Droid Sans"/>
                <a:sym typeface="Droid Sans"/>
              </a:rPr>
              <a:t> in the same locations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r="3456"/>
          <a:stretch/>
        </p:blipFill>
        <p:spPr>
          <a:xfrm>
            <a:off x="2741875" y="2044475"/>
            <a:ext cx="3523927" cy="163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658225" y="274650"/>
            <a:ext cx="5028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-US" b="1">
                <a:solidFill>
                  <a:srgbClr val="FFFFFF"/>
                </a:solidFill>
              </a:rPr>
              <a:t>Project Goals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l="6846" t="11748" r="9246" b="20960"/>
          <a:stretch/>
        </p:blipFill>
        <p:spPr>
          <a:xfrm>
            <a:off x="1327700" y="274650"/>
            <a:ext cx="2368774" cy="8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Droid Sans"/>
              <a:buAutoNum type="arabicPeriod"/>
            </a:pPr>
            <a:r>
              <a:rPr lang="en-US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Busy People → Quick connection to local, issue-specific political </a:t>
            </a:r>
            <a:r>
              <a:rPr lang="en-US" dirty="0" smtClean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action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Droid Sans"/>
              <a:buAutoNum type="arabicPeriod"/>
            </a:pPr>
            <a:endParaRPr lang="en-US" dirty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Droid Sans"/>
              <a:buAutoNum type="arabicPeriod"/>
            </a:pPr>
            <a:r>
              <a:rPr lang="en-US" dirty="0" smtClean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Mechanism </a:t>
            </a:r>
            <a:r>
              <a:rPr lang="en-US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for relevant political actions and messages to grow from the grassroots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 amt="34000"/>
          </a:blip>
          <a:srcRect/>
          <a:stretch/>
        </p:blipFill>
        <p:spPr>
          <a:xfrm>
            <a:off x="679160" y="3145061"/>
            <a:ext cx="1969379" cy="196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1399" y="1137998"/>
            <a:ext cx="2130097" cy="213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5">
            <a:alphaModFix amt="34000"/>
          </a:blip>
          <a:srcRect/>
          <a:stretch/>
        </p:blipFill>
        <p:spPr>
          <a:xfrm>
            <a:off x="6825956" y="3466628"/>
            <a:ext cx="1211319" cy="1211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6">
            <a:alphaModFix amt="34000"/>
          </a:blip>
          <a:srcRect/>
          <a:stretch/>
        </p:blipFill>
        <p:spPr>
          <a:xfrm>
            <a:off x="1521896" y="5114441"/>
            <a:ext cx="1524488" cy="152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7">
            <a:alphaModFix amt="34000"/>
          </a:blip>
          <a:srcRect/>
          <a:stretch/>
        </p:blipFill>
        <p:spPr>
          <a:xfrm>
            <a:off x="5890098" y="4916308"/>
            <a:ext cx="1541517" cy="180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8">
            <a:alphaModFix amt="34000"/>
          </a:blip>
          <a:srcRect/>
          <a:stretch/>
        </p:blipFill>
        <p:spPr>
          <a:xfrm>
            <a:off x="3434751" y="5200710"/>
            <a:ext cx="2157330" cy="143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45896" y="3268096"/>
            <a:ext cx="1367519" cy="136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86669" y="3466628"/>
            <a:ext cx="1724017" cy="97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557955" y="1483648"/>
            <a:ext cx="1978842" cy="146328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2648540" y="1365492"/>
            <a:ext cx="4009627" cy="3312453"/>
          </a:xfrm>
          <a:prstGeom prst="rect">
            <a:avLst/>
          </a:prstGeom>
          <a:solidFill>
            <a:srgbClr val="FFFFFF">
              <a:alpha val="0"/>
            </a:srgbClr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0" b="1" i="0" u="none" strike="noStrike" cap="none">
                <a:latin typeface="Stardos Stencil"/>
                <a:ea typeface="Stardos Stencil"/>
                <a:cs typeface="Stardos Stencil"/>
                <a:sym typeface="Stardos Stencil"/>
              </a:rPr>
              <a:t>MVP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0" y="141931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Explored and Selected Data </a:t>
            </a:r>
            <a:r>
              <a:rPr lang="en-US" sz="3600" b="1">
                <a:latin typeface="Stardos Stencil"/>
                <a:ea typeface="Stardos Stencil"/>
                <a:cs typeface="Stardos Stencil"/>
                <a:sym typeface="Stardos Stencil"/>
              </a:rPr>
              <a:t>S</a:t>
            </a:r>
            <a:r>
              <a:rPr lang="en-US" sz="3600" b="1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ources </a:t>
            </a:r>
            <a:r>
              <a:rPr lang="en-US" sz="4400" b="1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/>
            </a:r>
            <a:br>
              <a:rPr lang="en-US" sz="4400" b="1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(for MVP)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4" y="-10475"/>
            <a:ext cx="1577099" cy="15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0" y="141931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>
                <a:latin typeface="Stardos Stencil"/>
                <a:ea typeface="Stardos Stencil"/>
                <a:cs typeface="Stardos Stencil"/>
                <a:sym typeface="Stardos Stencil"/>
              </a:rPr>
              <a:t>Twitter Data Exploration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12212" y="1327650"/>
            <a:ext cx="4030800" cy="37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b="1">
                <a:latin typeface="Stardos Stencil"/>
                <a:ea typeface="Stardos Stencil"/>
                <a:cs typeface="Stardos Stencil"/>
                <a:sym typeface="Stardos Stencil"/>
              </a:rPr>
              <a:t>Actionable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“Don't forget to donate accordingly to </a:t>
            </a: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https://t.co/pSpQmWIGV1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 The AARP spends more than $7 million/yr lobbying fed gvt. to protect Medicare” 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“Say NO to Trumpcare and YES to the Affordable Care Act </a:t>
            </a: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https://t.co/5P7pVy5coM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“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“Remove health-care subsidies for Members of Congress and their families - Sign the Petition! </a:t>
            </a: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https://t.co/nBQHNwKbRq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via @Change”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800987" y="1327650"/>
            <a:ext cx="4030800" cy="36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latin typeface="Stardos Stencil"/>
                <a:ea typeface="Stardos Stencil"/>
                <a:cs typeface="Stardos Stencil"/>
                <a:sym typeface="Stardos Stencil"/>
              </a:rPr>
              <a:t>Not Actionable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“@ConleyU  @StephenKing we can't control who they choose to donate to. should people/kids die/go hungry if they didn't get healthcare/funds?” 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“@SenSanders Medicare is not free and neither is Medicaid. "Give me ------- or give me -----! When I worked in my first 11 years I had none!”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“And everyone there is screaming: "Give him a chance!", #morons </a:t>
            </a: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https://t.co/LemLpU3llm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0625" y="4478825"/>
            <a:ext cx="9144000" cy="23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Droid Sans"/>
              <a:buChar char="➢"/>
            </a:pPr>
            <a:endParaRPr lang="en-US" sz="2400" dirty="0" smtClean="0">
              <a:latin typeface="Droid Sans"/>
              <a:ea typeface="Droid Sans"/>
              <a:cs typeface="Droid Sans"/>
              <a:sym typeface="Droid Sans"/>
            </a:endParaRPr>
          </a:p>
          <a:p>
            <a:pPr marL="419100" lvl="0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400" dirty="0" smtClean="0">
                <a:latin typeface="Droid Sans"/>
                <a:ea typeface="Droid Sans"/>
                <a:cs typeface="Droid Sans"/>
                <a:sym typeface="Droid Sans"/>
              </a:rPr>
              <a:t>16,634 </a:t>
            </a:r>
            <a:r>
              <a:rPr lang="en-US" sz="2400" dirty="0">
                <a:latin typeface="Droid Sans"/>
                <a:ea typeface="Droid Sans"/>
                <a:cs typeface="Droid Sans"/>
                <a:sym typeface="Droid Sans"/>
              </a:rPr>
              <a:t>Tweets manually flagged as actionable or not </a:t>
            </a:r>
            <a:r>
              <a:rPr lang="en-US" sz="2400" dirty="0" smtClean="0">
                <a:latin typeface="Droid Sans"/>
                <a:ea typeface="Droid Sans"/>
                <a:cs typeface="Droid Sans"/>
                <a:sym typeface="Droid Sans"/>
              </a:rPr>
              <a:t>actionable</a:t>
            </a:r>
          </a:p>
          <a:p>
            <a:pPr marL="419100" lvl="0" indent="-3429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400" dirty="0" smtClean="0">
                <a:latin typeface="Droid Sans"/>
                <a:ea typeface="Droid Sans"/>
                <a:cs typeface="Droid Sans"/>
                <a:sym typeface="Droid Sans"/>
              </a:rPr>
              <a:t>15.7% are actionable by our standards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4673450" y="1566624"/>
            <a:ext cx="4470550" cy="42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 b="1" dirty="0">
                <a:latin typeface="Stardos Stencil"/>
                <a:ea typeface="Stardos Stencil"/>
                <a:cs typeface="Stardos Stencil"/>
                <a:sym typeface="Stardos Stencil"/>
              </a:rPr>
              <a:t>Not </a:t>
            </a:r>
            <a:r>
              <a:rPr lang="en-US" sz="2800" b="1" dirty="0" smtClean="0">
                <a:latin typeface="Stardos Stencil"/>
                <a:ea typeface="Stardos Stencil"/>
                <a:cs typeface="Stardos Stencil"/>
                <a:sym typeface="Stardos Stencil"/>
              </a:rPr>
              <a:t>Actionable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Only has an Issue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Has passive verbs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Starts with possessives &amp; passives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Has a date in the past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Starts with @ reference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Has profanity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Lots of hashtags and @ mentions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62375" y="1520100"/>
            <a:ext cx="4629758" cy="26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 b="1" dirty="0">
                <a:latin typeface="Stardos Stencil"/>
                <a:ea typeface="Stardos Stencil"/>
                <a:cs typeface="Stardos Stencil"/>
                <a:sym typeface="Stardos Stencil"/>
              </a:rPr>
              <a:t>Actionable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Has an Issue and an Action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Has active verbs </a:t>
            </a:r>
            <a:r>
              <a:rPr lang="en-US" sz="2200" dirty="0" smtClean="0">
                <a:latin typeface="Droid Sans"/>
                <a:ea typeface="Droid Sans"/>
                <a:cs typeface="Droid Sans"/>
                <a:sym typeface="Droid Sans"/>
              </a:rPr>
              <a:t>(i.e. Sign</a:t>
            </a: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lang="en-US" sz="2200" dirty="0" smtClean="0">
                <a:latin typeface="Droid Sans"/>
                <a:ea typeface="Droid Sans"/>
                <a:cs typeface="Droid Sans"/>
                <a:sym typeface="Droid Sans"/>
              </a:rPr>
              <a:t>Donate)</a:t>
            </a:r>
            <a:endParaRPr lang="en-US" sz="2200" dirty="0"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Starts with the active verb or “Please”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Has a date in the future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Has a location (city, state, or URL)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Has a legislator (name or handle)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Droid Sans"/>
              <a:buChar char="●"/>
            </a:pPr>
            <a:r>
              <a:rPr lang="en-US" sz="2200" dirty="0">
                <a:latin typeface="Droid Sans"/>
                <a:ea typeface="Droid Sans"/>
                <a:cs typeface="Droid Sans"/>
                <a:sym typeface="Droid Sans"/>
              </a:rPr>
              <a:t>Has a phone number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4" y="-10475"/>
            <a:ext cx="1577099" cy="15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0" y="141931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>
                <a:latin typeface="Stardos Stencil"/>
                <a:ea typeface="Stardos Stencil"/>
                <a:cs typeface="Stardos Stencil"/>
                <a:sym typeface="Stardos Stencil"/>
              </a:rPr>
              <a:t>Sample Actionability Criteria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27"/>
          <p:cNvSpPr txBox="1"/>
          <p:nvPr/>
        </p:nvSpPr>
        <p:spPr>
          <a:xfrm>
            <a:off x="736600" y="4923869"/>
            <a:ext cx="7357533" cy="1417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400" dirty="0" smtClean="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4191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Current </a:t>
            </a:r>
            <a:r>
              <a:rPr lang="en-US" sz="24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Classifier? No Classifier → Manual Scoring </a:t>
            </a:r>
          </a:p>
          <a:p>
            <a:pPr marL="4191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Compared to </a:t>
            </a:r>
            <a:r>
              <a:rPr lang="en-US" sz="2400" dirty="0" smtClean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Bi-Directional LSTM Language Modeling Approach</a:t>
            </a:r>
            <a:endParaRPr lang="en-US" sz="2400" dirty="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155703"/>
            <a:ext cx="7454900" cy="256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3772" y="3932137"/>
            <a:ext cx="2023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Regexes</a:t>
            </a:r>
            <a:r>
              <a:rPr lang="en-US" dirty="0" smtClean="0"/>
              <a:t> extract cities, states, legislators, legislator twitter handles, and URLs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2421787" y="2340219"/>
            <a:ext cx="903752" cy="1591918"/>
          </a:xfrm>
          <a:prstGeom prst="straightConnector1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3325539" y="2738395"/>
            <a:ext cx="253230" cy="1193742"/>
          </a:xfrm>
          <a:prstGeom prst="straightConnector1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6223" y="3932137"/>
            <a:ext cx="2497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Textblob</a:t>
            </a:r>
            <a:r>
              <a:rPr lang="en-US" b="1" dirty="0" smtClean="0"/>
              <a:t> Perceptron Tagger </a:t>
            </a:r>
            <a:r>
              <a:rPr lang="en-US" dirty="0" smtClean="0"/>
              <a:t>identifies parts of speech for sentences with calls to action. </a:t>
            </a:r>
            <a:r>
              <a:rPr lang="en-US" b="1" smtClean="0"/>
              <a:t>Spacy NER Tagger </a:t>
            </a:r>
            <a:r>
              <a:rPr lang="en-US" b="1" dirty="0" smtClean="0"/>
              <a:t>assists with date extraction.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3699922" y="2421467"/>
            <a:ext cx="2215135" cy="1510670"/>
          </a:xfrm>
          <a:prstGeom prst="straightConnector1">
            <a:avLst/>
          </a:prstGeom>
          <a:ln w="57150">
            <a:solidFill>
              <a:schemeClr val="accent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3041" y="3421869"/>
            <a:ext cx="2497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PhoneNumbers</a:t>
            </a:r>
            <a:r>
              <a:rPr lang="en-US" b="1" dirty="0" smtClean="0"/>
              <a:t> Module </a:t>
            </a:r>
            <a:r>
              <a:rPr lang="en-US" dirty="0" smtClean="0"/>
              <a:t>extracts phone numbers for easy action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6623041" y="2421467"/>
            <a:ext cx="1248834" cy="1000402"/>
          </a:xfrm>
          <a:prstGeom prst="straightConnector1">
            <a:avLst/>
          </a:prstGeom>
          <a:ln w="571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4" y="-10475"/>
            <a:ext cx="1577099" cy="15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26"/>
          <p:cNvSpPr txBox="1">
            <a:spLocks noGrp="1"/>
          </p:cNvSpPr>
          <p:nvPr>
            <p:ph type="title"/>
          </p:nvPr>
        </p:nvSpPr>
        <p:spPr>
          <a:xfrm>
            <a:off x="0" y="141931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 smtClean="0">
                <a:latin typeface="Stardos Stencil"/>
                <a:ea typeface="Stardos Stencil"/>
                <a:cs typeface="Stardos Stencil"/>
                <a:sym typeface="Stardos Stencil"/>
              </a:rPr>
              <a:t>Tweet Information Extraction</a:t>
            </a:r>
            <a:endParaRPr lang="en-US" sz="3600" b="1" dirty="0"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224" y="3804507"/>
            <a:ext cx="2023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Logstash</a:t>
            </a:r>
            <a:r>
              <a:rPr lang="en-US" b="1" dirty="0" smtClean="0"/>
              <a:t> </a:t>
            </a:r>
            <a:r>
              <a:rPr lang="en-US" dirty="0" smtClean="0"/>
              <a:t>searches Twitter API for keywords related to relevant issues, such as healthcare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1092991" y="3225800"/>
            <a:ext cx="707797" cy="5787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0"/>
          </p:cNvCxnSpPr>
          <p:nvPr/>
        </p:nvCxnSpPr>
        <p:spPr>
          <a:xfrm flipV="1">
            <a:off x="1092991" y="3225800"/>
            <a:ext cx="1756298" cy="5787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1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4" y="-10475"/>
            <a:ext cx="1577099" cy="15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0" y="141931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>
                <a:latin typeface="Stardos Stencil"/>
                <a:ea typeface="Stardos Stencil"/>
                <a:cs typeface="Stardos Stencil"/>
                <a:sym typeface="Stardos Stencil"/>
              </a:rPr>
              <a:t>Actionability Model ROC/AUC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t="5749"/>
          <a:stretch/>
        </p:blipFill>
        <p:spPr>
          <a:xfrm>
            <a:off x="156925" y="2137911"/>
            <a:ext cx="4891750" cy="285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609550" y="5244300"/>
            <a:ext cx="3868500" cy="3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Actionability Scores normalized to probabilities between 0 and 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 b="1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test n=16,634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7074" y="2175924"/>
            <a:ext cx="4424849" cy="27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801025" y="1702625"/>
            <a:ext cx="3708900" cy="47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Manually Coded Actionability Model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955050" y="1702625"/>
            <a:ext cx="3708900" cy="47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Bi-Directional LSTM Actionability Model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875250" y="5244300"/>
            <a:ext cx="3868500" cy="3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LSTM outputs probabilities between 0 and 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 b="1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test n=3,327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4" y="-10475"/>
            <a:ext cx="1577099" cy="15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0" y="141931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>
                <a:latin typeface="Stardos Stencil"/>
                <a:ea typeface="Stardos Stencil"/>
                <a:cs typeface="Stardos Stencil"/>
                <a:sym typeface="Stardos Stencil"/>
              </a:rPr>
              <a:t>Actionability Model Accuracy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 t="1347" r="9828" b="5080"/>
          <a:stretch/>
        </p:blipFill>
        <p:spPr>
          <a:xfrm>
            <a:off x="372025" y="1663424"/>
            <a:ext cx="4606500" cy="39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844675" y="5563825"/>
            <a:ext cx="3661200" cy="3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600">
                <a:latin typeface="Stardos Stencil"/>
                <a:ea typeface="Stardos Stencil"/>
                <a:cs typeface="Stardos Stencil"/>
                <a:sym typeface="Stardos Stencil"/>
              </a:rPr>
              <a:t>Actionability Scores normalized to probabilities between 0 and 1;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>
                <a:latin typeface="Stardos Stencil"/>
                <a:ea typeface="Stardos Stencil"/>
                <a:cs typeface="Stardos Stencil"/>
                <a:sym typeface="Stardos Stencil"/>
              </a:rPr>
              <a:t>Accuracy Threshold for Pred = 1 is .9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test n=16,634</a:t>
            </a:r>
          </a:p>
          <a:p>
            <a:pPr lvl="0" algn="ctr">
              <a:spcBef>
                <a:spcPts val="0"/>
              </a:spcBef>
              <a:buNone/>
            </a:pPr>
            <a:endParaRPr sz="1600"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460" y="1673761"/>
            <a:ext cx="4081739" cy="3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5242862" y="5640025"/>
            <a:ext cx="3661200" cy="3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1600">
                <a:latin typeface="Stardos Stencil"/>
                <a:ea typeface="Stardos Stencil"/>
                <a:cs typeface="Stardos Stencil"/>
                <a:sym typeface="Stardos Stencil"/>
              </a:rPr>
              <a:t>Accuracy Threshold for Pred = 1 is .6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 b="1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test n=3,327</a:t>
            </a:r>
          </a:p>
          <a:p>
            <a:pPr lvl="0" algn="ctr" rtl="0">
              <a:spcBef>
                <a:spcPts val="0"/>
              </a:spcBef>
              <a:buNone/>
            </a:pPr>
            <a:endParaRPr sz="1600"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953425" y="1245425"/>
            <a:ext cx="3708900" cy="47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Manually Coded Actionability Model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107450" y="1245425"/>
            <a:ext cx="3708900" cy="47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Bi-Directional LSTM Actionability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4" y="-10475"/>
            <a:ext cx="1577099" cy="15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0" y="141931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>
                <a:latin typeface="Stardos Stencil"/>
                <a:ea typeface="Stardos Stencil"/>
                <a:cs typeface="Stardos Stencil"/>
                <a:sym typeface="Stardos Stencil"/>
              </a:rPr>
              <a:t>Stages of Message Filtering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2485481" y="1657350"/>
            <a:ext cx="4182600" cy="157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257" y="80669"/>
                </a:moveTo>
                <a:cubicBezTo>
                  <a:pt x="107934" y="55980"/>
                  <a:pt x="113452" y="30717"/>
                  <a:pt x="120000" y="5167"/>
                </a:cubicBezTo>
                <a:cubicBezTo>
                  <a:pt x="72112" y="5167"/>
                  <a:pt x="72112" y="5167"/>
                  <a:pt x="72112" y="5167"/>
                </a:cubicBezTo>
                <a:cubicBezTo>
                  <a:pt x="30210" y="0"/>
                  <a:pt x="30210" y="0"/>
                  <a:pt x="30210" y="0"/>
                </a:cubicBezTo>
                <a:cubicBezTo>
                  <a:pt x="0" y="5167"/>
                  <a:pt x="0" y="5167"/>
                  <a:pt x="0" y="5167"/>
                </a:cubicBezTo>
                <a:cubicBezTo>
                  <a:pt x="0" y="5167"/>
                  <a:pt x="8230" y="32153"/>
                  <a:pt x="17396" y="81244"/>
                </a:cubicBezTo>
                <a:cubicBezTo>
                  <a:pt x="60233" y="119999"/>
                  <a:pt x="97365" y="86411"/>
                  <a:pt x="103257" y="8066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3470384" y="3619500"/>
            <a:ext cx="2223600" cy="132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5102" y="24815"/>
                  <a:pt x="9853" y="51671"/>
                  <a:pt x="13900" y="80906"/>
                </a:cubicBezTo>
                <a:cubicBezTo>
                  <a:pt x="59472" y="120000"/>
                  <a:pt x="99941" y="85665"/>
                  <a:pt x="105923" y="79886"/>
                </a:cubicBezTo>
                <a:cubicBezTo>
                  <a:pt x="109442" y="55070"/>
                  <a:pt x="114017" y="28215"/>
                  <a:pt x="119999" y="339"/>
                </a:cubicBezTo>
                <a:cubicBezTo>
                  <a:pt x="64398" y="42492"/>
                  <a:pt x="14252" y="10878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091667" y="2714625"/>
            <a:ext cx="2992800" cy="137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55"/>
                </a:moveTo>
                <a:cubicBezTo>
                  <a:pt x="5098" y="22950"/>
                  <a:pt x="10326" y="49180"/>
                  <a:pt x="15163" y="79016"/>
                </a:cubicBezTo>
                <a:cubicBezTo>
                  <a:pt x="25751" y="89508"/>
                  <a:pt x="63006" y="120000"/>
                  <a:pt x="104313" y="79344"/>
                </a:cubicBezTo>
                <a:cubicBezTo>
                  <a:pt x="108627" y="53770"/>
                  <a:pt x="113725" y="27213"/>
                  <a:pt x="119999" y="0"/>
                </a:cubicBezTo>
                <a:cubicBezTo>
                  <a:pt x="111764" y="6557"/>
                  <a:pt x="59869" y="44918"/>
                  <a:pt x="0" y="655"/>
                </a:cubicBezTo>
                <a:close/>
              </a:path>
            </a:pathLst>
          </a:custGeom>
          <a:solidFill>
            <a:srgbClr val="D9D9D9"/>
          </a:solidFill>
          <a:ln w="9525" cap="flat" cmpd="sng">
            <a:solidFill>
              <a:srgbClr val="43434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881257" y="5430837"/>
            <a:ext cx="1385100" cy="10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2823" y="32571"/>
                  <a:pt x="4235" y="66428"/>
                  <a:pt x="4235" y="102000"/>
                </a:cubicBezTo>
                <a:cubicBezTo>
                  <a:pt x="4235" y="102000"/>
                  <a:pt x="4235" y="102000"/>
                  <a:pt x="4235" y="102000"/>
                </a:cubicBezTo>
                <a:cubicBezTo>
                  <a:pt x="4235" y="102000"/>
                  <a:pt x="4235" y="102428"/>
                  <a:pt x="4235" y="102428"/>
                </a:cubicBezTo>
                <a:cubicBezTo>
                  <a:pt x="4235" y="111857"/>
                  <a:pt x="29364" y="120000"/>
                  <a:pt x="60423" y="120000"/>
                </a:cubicBezTo>
                <a:cubicBezTo>
                  <a:pt x="91200" y="120000"/>
                  <a:pt x="116047" y="112285"/>
                  <a:pt x="116894" y="102857"/>
                </a:cubicBezTo>
                <a:cubicBezTo>
                  <a:pt x="116894" y="102857"/>
                  <a:pt x="116894" y="102857"/>
                  <a:pt x="116894" y="102857"/>
                </a:cubicBezTo>
                <a:cubicBezTo>
                  <a:pt x="116894" y="102857"/>
                  <a:pt x="116894" y="102857"/>
                  <a:pt x="116894" y="102428"/>
                </a:cubicBezTo>
                <a:cubicBezTo>
                  <a:pt x="116894" y="102428"/>
                  <a:pt x="116894" y="102428"/>
                  <a:pt x="116894" y="102428"/>
                </a:cubicBezTo>
                <a:cubicBezTo>
                  <a:pt x="116894" y="102000"/>
                  <a:pt x="116894" y="101571"/>
                  <a:pt x="116611" y="101142"/>
                </a:cubicBezTo>
                <a:cubicBezTo>
                  <a:pt x="116329" y="93857"/>
                  <a:pt x="115200" y="57000"/>
                  <a:pt x="120000" y="1285"/>
                </a:cubicBezTo>
                <a:cubicBezTo>
                  <a:pt x="63247" y="40714"/>
                  <a:pt x="14117" y="1071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727626" y="4502150"/>
            <a:ext cx="1705500" cy="128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52"/>
                </a:moveTo>
                <a:cubicBezTo>
                  <a:pt x="4588" y="27719"/>
                  <a:pt x="8260" y="56491"/>
                  <a:pt x="10783" y="86666"/>
                </a:cubicBezTo>
                <a:cubicBezTo>
                  <a:pt x="22256" y="95438"/>
                  <a:pt x="62179" y="120000"/>
                  <a:pt x="108298" y="87719"/>
                </a:cubicBezTo>
                <a:cubicBezTo>
                  <a:pt x="110363" y="62807"/>
                  <a:pt x="114034" y="32982"/>
                  <a:pt x="120000" y="0"/>
                </a:cubicBezTo>
                <a:cubicBezTo>
                  <a:pt x="112198" y="5964"/>
                  <a:pt x="59426" y="41403"/>
                  <a:pt x="0" y="1052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412800" y="1725613"/>
            <a:ext cx="909900" cy="11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7849" y="20970"/>
                </a:moveTo>
                <a:cubicBezTo>
                  <a:pt x="37849" y="20970"/>
                  <a:pt x="20645" y="55922"/>
                  <a:pt x="0" y="120000"/>
                </a:cubicBezTo>
                <a:cubicBezTo>
                  <a:pt x="21935" y="117281"/>
                  <a:pt x="40000" y="113786"/>
                  <a:pt x="54623" y="110291"/>
                </a:cubicBezTo>
                <a:cubicBezTo>
                  <a:pt x="70967" y="78446"/>
                  <a:pt x="89892" y="45825"/>
                  <a:pt x="111827" y="12427"/>
                </a:cubicBezTo>
                <a:cubicBezTo>
                  <a:pt x="115698" y="7378"/>
                  <a:pt x="118279" y="3495"/>
                  <a:pt x="120000" y="0"/>
                </a:cubicBezTo>
                <a:cubicBezTo>
                  <a:pt x="73978" y="0"/>
                  <a:pt x="73978" y="0"/>
                  <a:pt x="73978" y="0"/>
                </a:cubicBezTo>
                <a:cubicBezTo>
                  <a:pt x="38279" y="11650"/>
                  <a:pt x="38279" y="11650"/>
                  <a:pt x="38279" y="11650"/>
                </a:cubicBezTo>
                <a:lnTo>
                  <a:pt x="37849" y="2097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5086484" y="3694112"/>
            <a:ext cx="431100" cy="94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23636" y="117142"/>
                  <a:pt x="43636" y="113809"/>
                  <a:pt x="59090" y="110476"/>
                </a:cubicBezTo>
                <a:cubicBezTo>
                  <a:pt x="74545" y="76190"/>
                  <a:pt x="94545" y="39047"/>
                  <a:pt x="120000" y="0"/>
                </a:cubicBezTo>
                <a:cubicBezTo>
                  <a:pt x="91818" y="4761"/>
                  <a:pt x="64545" y="8571"/>
                  <a:pt x="37272" y="11428"/>
                </a:cubicBezTo>
                <a:cubicBezTo>
                  <a:pt x="24545" y="44761"/>
                  <a:pt x="11818" y="80952"/>
                  <a:pt x="0" y="12000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5221059" y="2792413"/>
            <a:ext cx="606000" cy="99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19354" y="117272"/>
                  <a:pt x="38709" y="113636"/>
                  <a:pt x="58709" y="109090"/>
                </a:cubicBezTo>
                <a:cubicBezTo>
                  <a:pt x="75483" y="74090"/>
                  <a:pt x="96129" y="37727"/>
                  <a:pt x="120000" y="0"/>
                </a:cubicBezTo>
                <a:cubicBezTo>
                  <a:pt x="98064" y="4090"/>
                  <a:pt x="70967" y="8181"/>
                  <a:pt x="38064" y="11363"/>
                </a:cubicBezTo>
                <a:cubicBezTo>
                  <a:pt x="25806" y="42272"/>
                  <a:pt x="12903" y="78636"/>
                  <a:pt x="0" y="12000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939998" y="5499100"/>
            <a:ext cx="208500" cy="95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90000" y="2823"/>
                  <a:pt x="58125" y="5176"/>
                  <a:pt x="30000" y="7058"/>
                </a:cubicBezTo>
                <a:cubicBezTo>
                  <a:pt x="15000" y="42823"/>
                  <a:pt x="5625" y="80470"/>
                  <a:pt x="0" y="120000"/>
                </a:cubicBezTo>
                <a:cubicBezTo>
                  <a:pt x="3750" y="120000"/>
                  <a:pt x="7500" y="119529"/>
                  <a:pt x="13125" y="119529"/>
                </a:cubicBezTo>
                <a:cubicBezTo>
                  <a:pt x="15000" y="119529"/>
                  <a:pt x="16875" y="119529"/>
                  <a:pt x="18750" y="119529"/>
                </a:cubicBezTo>
                <a:cubicBezTo>
                  <a:pt x="20625" y="119058"/>
                  <a:pt x="22500" y="119058"/>
                  <a:pt x="26250" y="119058"/>
                </a:cubicBezTo>
                <a:cubicBezTo>
                  <a:pt x="28125" y="119058"/>
                  <a:pt x="30000" y="119058"/>
                  <a:pt x="31875" y="118588"/>
                </a:cubicBezTo>
                <a:cubicBezTo>
                  <a:pt x="33750" y="118588"/>
                  <a:pt x="35625" y="118588"/>
                  <a:pt x="37500" y="118588"/>
                </a:cubicBezTo>
                <a:cubicBezTo>
                  <a:pt x="39375" y="118588"/>
                  <a:pt x="43125" y="118117"/>
                  <a:pt x="45000" y="118117"/>
                </a:cubicBezTo>
                <a:cubicBezTo>
                  <a:pt x="46875" y="118117"/>
                  <a:pt x="48750" y="118117"/>
                  <a:pt x="50625" y="118117"/>
                </a:cubicBezTo>
                <a:cubicBezTo>
                  <a:pt x="52500" y="117647"/>
                  <a:pt x="54375" y="117647"/>
                  <a:pt x="56250" y="117647"/>
                </a:cubicBezTo>
                <a:cubicBezTo>
                  <a:pt x="58125" y="117647"/>
                  <a:pt x="60000" y="117647"/>
                  <a:pt x="61875" y="117176"/>
                </a:cubicBezTo>
                <a:cubicBezTo>
                  <a:pt x="63750" y="117176"/>
                  <a:pt x="65625" y="117176"/>
                  <a:pt x="67500" y="117176"/>
                </a:cubicBezTo>
                <a:cubicBezTo>
                  <a:pt x="69375" y="116705"/>
                  <a:pt x="71250" y="116705"/>
                  <a:pt x="73125" y="116705"/>
                </a:cubicBezTo>
                <a:cubicBezTo>
                  <a:pt x="76875" y="116235"/>
                  <a:pt x="80625" y="116235"/>
                  <a:pt x="84375" y="115764"/>
                </a:cubicBezTo>
                <a:cubicBezTo>
                  <a:pt x="86250" y="115764"/>
                  <a:pt x="88125" y="115764"/>
                  <a:pt x="88125" y="115764"/>
                </a:cubicBezTo>
                <a:cubicBezTo>
                  <a:pt x="88125" y="100235"/>
                  <a:pt x="90000" y="58823"/>
                  <a:pt x="12000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992400" y="4567237"/>
            <a:ext cx="306000" cy="98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19148" y="118174"/>
                  <a:pt x="40851" y="115893"/>
                  <a:pt x="61276" y="113155"/>
                </a:cubicBezTo>
                <a:cubicBezTo>
                  <a:pt x="72765" y="80304"/>
                  <a:pt x="91914" y="42433"/>
                  <a:pt x="120000" y="0"/>
                </a:cubicBezTo>
                <a:cubicBezTo>
                  <a:pt x="98297" y="3193"/>
                  <a:pt x="70212" y="6387"/>
                  <a:pt x="37021" y="9125"/>
                </a:cubicBezTo>
                <a:cubicBezTo>
                  <a:pt x="22978" y="43802"/>
                  <a:pt x="10212" y="80760"/>
                  <a:pt x="0" y="12000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2479526" y="1354137"/>
            <a:ext cx="4197900" cy="682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3153596" y="1477962"/>
            <a:ext cx="2846400" cy="434999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FF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589059" y="3608387"/>
            <a:ext cx="3556200" cy="91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839" y="57777"/>
                </a:moveTo>
                <a:cubicBezTo>
                  <a:pt x="2969" y="79012"/>
                  <a:pt x="1429" y="9975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7777"/>
                  <a:pt x="120000" y="57777"/>
                  <a:pt x="120000" y="57777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0229" y="0"/>
                  <a:pt x="10229" y="0"/>
                  <a:pt x="10229" y="0"/>
                </a:cubicBezTo>
                <a:cubicBezTo>
                  <a:pt x="8249" y="19753"/>
                  <a:pt x="6379" y="39012"/>
                  <a:pt x="4839" y="577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339348" y="1755775"/>
            <a:ext cx="2805899" cy="93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451"/>
                </a:moveTo>
                <a:cubicBezTo>
                  <a:pt x="27456" y="0"/>
                  <a:pt x="27456" y="0"/>
                  <a:pt x="27456" y="0"/>
                </a:cubicBezTo>
                <a:cubicBezTo>
                  <a:pt x="16724" y="39193"/>
                  <a:pt x="7665" y="79354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14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5892747" y="2687638"/>
            <a:ext cx="3252600" cy="92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8408"/>
                  <a:pt x="120000" y="28408"/>
                  <a:pt x="120000" y="28408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6472" y="0"/>
                  <a:pt x="16472" y="0"/>
                  <a:pt x="16472" y="0"/>
                </a:cubicBezTo>
                <a:cubicBezTo>
                  <a:pt x="14909" y="9306"/>
                  <a:pt x="13466" y="18612"/>
                  <a:pt x="12024" y="28408"/>
                </a:cubicBezTo>
                <a:cubicBezTo>
                  <a:pt x="7454" y="59265"/>
                  <a:pt x="3486" y="90122"/>
                  <a:pt x="0" y="12000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321098" y="5430837"/>
            <a:ext cx="3824100" cy="91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57" y="0"/>
                </a:moveTo>
                <a:cubicBezTo>
                  <a:pt x="0" y="73278"/>
                  <a:pt x="204" y="120000"/>
                  <a:pt x="204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255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403273" y="4521200"/>
            <a:ext cx="3741900" cy="90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0247"/>
                </a:moveTo>
                <a:cubicBezTo>
                  <a:pt x="120000" y="0"/>
                  <a:pt x="120000" y="0"/>
                  <a:pt x="120000" y="0"/>
                </a:cubicBezTo>
                <a:cubicBezTo>
                  <a:pt x="5958" y="0"/>
                  <a:pt x="5958" y="0"/>
                  <a:pt x="5958" y="0"/>
                </a:cubicBezTo>
                <a:cubicBezTo>
                  <a:pt x="3867" y="32231"/>
                  <a:pt x="2299" y="62479"/>
                  <a:pt x="1149" y="90247"/>
                </a:cubicBezTo>
                <a:cubicBezTo>
                  <a:pt x="731" y="100661"/>
                  <a:pt x="313" y="110578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90247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8336" y="1755775"/>
            <a:ext cx="2806800" cy="93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543" y="0"/>
                </a:moveTo>
                <a:cubicBezTo>
                  <a:pt x="0" y="1451"/>
                  <a:pt x="0" y="1451"/>
                  <a:pt x="0" y="1451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12334" y="79354"/>
                  <a:pt x="103275" y="39193"/>
                  <a:pt x="9254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8336" y="5430837"/>
            <a:ext cx="3826500" cy="91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119693" y="120000"/>
                  <a:pt x="119693" y="120000"/>
                  <a:pt x="119693" y="120000"/>
                </a:cubicBezTo>
                <a:cubicBezTo>
                  <a:pt x="119693" y="120000"/>
                  <a:pt x="120000" y="73278"/>
                  <a:pt x="117444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8336" y="2687638"/>
            <a:ext cx="3253800" cy="92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975" y="28408"/>
                </a:moveTo>
                <a:cubicBezTo>
                  <a:pt x="106533" y="18612"/>
                  <a:pt x="105090" y="9306"/>
                  <a:pt x="1035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408"/>
                  <a:pt x="0" y="28408"/>
                  <a:pt x="0" y="28408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16633" y="90122"/>
                  <a:pt x="112665" y="59265"/>
                  <a:pt x="107975" y="28408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8336" y="4521200"/>
            <a:ext cx="3745500" cy="90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94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0247"/>
                  <a:pt x="0" y="90247"/>
                  <a:pt x="0" y="90247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19582" y="110578"/>
                  <a:pt x="119268" y="100661"/>
                  <a:pt x="118746" y="90247"/>
                </a:cubicBezTo>
                <a:cubicBezTo>
                  <a:pt x="117597" y="62479"/>
                  <a:pt x="116031" y="32231"/>
                  <a:pt x="113942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8336" y="3608387"/>
            <a:ext cx="3556200" cy="91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270" y="57777"/>
                </a:moveTo>
                <a:cubicBezTo>
                  <a:pt x="113620" y="39012"/>
                  <a:pt x="111750" y="19753"/>
                  <a:pt x="10977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7777"/>
                  <a:pt x="0" y="57777"/>
                  <a:pt x="0" y="57777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18680" y="99753"/>
                  <a:pt x="117030" y="79012"/>
                  <a:pt x="115270" y="57777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6943610" y="2013468"/>
            <a:ext cx="21444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Twitter API tracks keywords → Logstash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943610" y="1752716"/>
            <a:ext cx="21381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Topical?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13922" y="1812590"/>
            <a:ext cx="21381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Monitor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Issues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943610" y="2939475"/>
            <a:ext cx="21444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latin typeface="Stardos Stencil"/>
                <a:ea typeface="Stardos Stencil"/>
                <a:cs typeface="Stardos Stencil"/>
                <a:sym typeface="Stardos Stencil"/>
              </a:rPr>
              <a:t>ElasticSearch scores as highly relevant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943610" y="2681974"/>
            <a:ext cx="21381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latin typeface="Stardos Stencil"/>
                <a:ea typeface="Stardos Stencil"/>
                <a:cs typeface="Stardos Stencil"/>
                <a:sym typeface="Stardos Stencil"/>
              </a:rPr>
              <a:t>Relevant?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13922" y="2741847"/>
            <a:ext cx="2138100" cy="64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>
                <a:latin typeface="Stardos Stencil"/>
                <a:ea typeface="Stardos Stencil"/>
                <a:cs typeface="Stardos Stencil"/>
                <a:sym typeface="Stardos Stencil"/>
              </a:rPr>
              <a:t>Query Issues + Actions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943610" y="3910471"/>
            <a:ext cx="21444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Scores highly on Actionability model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943610" y="3610769"/>
            <a:ext cx="21381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Actionable?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13922" y="3670642"/>
            <a:ext cx="21381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Score Actionability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943610" y="4797303"/>
            <a:ext cx="21444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latin typeface="Stardos Stencil"/>
                <a:ea typeface="Stardos Stencil"/>
                <a:cs typeface="Stardos Stencil"/>
                <a:sym typeface="Stardos Stencil"/>
              </a:rPr>
              <a:t>Use EditDistance to Filter Repeats/RTs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943610" y="4497226"/>
            <a:ext cx="21381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latin typeface="Stardos Stencil"/>
                <a:ea typeface="Stardos Stencil"/>
                <a:cs typeface="Stardos Stencil"/>
                <a:sym typeface="Stardos Stencil"/>
              </a:rPr>
              <a:t>Original?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506925" y="4569450"/>
            <a:ext cx="2846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>
                <a:latin typeface="Stardos Stencil"/>
                <a:ea typeface="Stardos Stencil"/>
                <a:cs typeface="Stardos Stencil"/>
                <a:sym typeface="Stardos Stencil"/>
              </a:rPr>
              <a:t>Remove Fuzzy Duplicates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943610" y="5726314"/>
            <a:ext cx="21444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Highly rated messages move up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943610" y="5408387"/>
            <a:ext cx="21381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Representative?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13925" y="5468250"/>
            <a:ext cx="25776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1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Rate Message Quality (Users)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888</Words>
  <Application>Microsoft Macintosh PowerPoint</Application>
  <PresentationFormat>On-screen Show (4:3)</PresentationFormat>
  <Paragraphs>161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Droid Sans</vt:lpstr>
      <vt:lpstr>Helvetica Neue</vt:lpstr>
      <vt:lpstr>Roboto Mono</vt:lpstr>
      <vt:lpstr>Stardos Stencil</vt:lpstr>
      <vt:lpstr>Office Theme</vt:lpstr>
      <vt:lpstr>1_Office Theme</vt:lpstr>
      <vt:lpstr>PowerPoint Presentation</vt:lpstr>
      <vt:lpstr>Project Goals</vt:lpstr>
      <vt:lpstr>Explored and Selected Data Sources  (for MVP)</vt:lpstr>
      <vt:lpstr>Twitter Data Exploration</vt:lpstr>
      <vt:lpstr>Sample Actionability Criteria</vt:lpstr>
      <vt:lpstr>Tweet Information Extraction</vt:lpstr>
      <vt:lpstr>Actionability Model ROC/AUC</vt:lpstr>
      <vt:lpstr>Actionability Model Accuracy</vt:lpstr>
      <vt:lpstr>Stages of Message Filtering</vt:lpstr>
      <vt:lpstr>Other Data Sources Utilized</vt:lpstr>
      <vt:lpstr>System Architecture</vt:lpstr>
      <vt:lpstr>ElasticSearch -&gt; Drupal</vt:lpstr>
      <vt:lpstr>We Do Things Differently</vt:lpstr>
      <vt:lpstr>User Feedback</vt:lpstr>
      <vt:lpstr>Impact</vt:lpstr>
      <vt:lpstr>Next Steps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B. Ross Katz</cp:lastModifiedBy>
  <cp:revision>7</cp:revision>
  <dcterms:modified xsi:type="dcterms:W3CDTF">2017-04-22T00:51:50Z</dcterms:modified>
</cp:coreProperties>
</file>