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</p:sldMasterIdLst>
  <p:sldIdLst>
    <p:sldId id="256" r:id="rId2"/>
    <p:sldId id="257" r:id="rId3"/>
    <p:sldId id="276" r:id="rId4"/>
    <p:sldId id="275" r:id="rId5"/>
    <p:sldId id="273" r:id="rId6"/>
    <p:sldId id="274" r:id="rId7"/>
    <p:sldId id="291" r:id="rId8"/>
    <p:sldId id="292" r:id="rId9"/>
    <p:sldId id="295" r:id="rId10"/>
    <p:sldId id="296" r:id="rId11"/>
    <p:sldId id="297" r:id="rId12"/>
    <p:sldId id="293" r:id="rId13"/>
    <p:sldId id="283" r:id="rId14"/>
    <p:sldId id="284" r:id="rId15"/>
    <p:sldId id="299" r:id="rId16"/>
    <p:sldId id="294" r:id="rId17"/>
    <p:sldId id="29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6676A2-140A-7D4D-B474-908D38B4F12F}" v="212" dt="2025-10-27T04:45:46.6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74"/>
    <p:restoredTop sz="94630"/>
  </p:normalViewPr>
  <p:slideViewPr>
    <p:cSldViewPr snapToGrid="0">
      <p:cViewPr varScale="1">
        <p:scale>
          <a:sx n="139" d="100"/>
          <a:sy n="139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D2396-56AA-C91E-1297-2FFCDB558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564915-7B5C-942B-5888-B88DC137B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92403-A07D-15E0-5D37-3E9C37585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E0C-DF38-6441-8844-A9636769FC7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2DEE9-A6EF-597E-2FFD-D8EA08D5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74261-F07F-481D-E550-74463FD2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3AA2-9595-A34C-8D0F-2099CD6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01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2D1FE-75A7-02AF-C6F0-BD9376901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5C5A2-056B-A63A-D9F3-83A1B374B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E2EDB5-3908-00D1-7D06-2618659C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E0C-DF38-6441-8844-A9636769FC7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A024E-3F87-8C39-F5E8-B11F5E4A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AD6A2-CE94-F358-6EB5-A66A17DD9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3AA2-9595-A34C-8D0F-2099CD6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31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8DE3F8-DDCC-B7FD-C85A-4E631D5FF8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D1E77-7D1F-5301-74B6-8B6003C7B8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4699E-D651-B340-813A-790721CC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E0C-DF38-6441-8844-A9636769FC7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379BD-58F6-EBA5-2CA3-91C9A2C06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769F5-7FA2-DF24-258D-BEC0D3BCD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3AA2-9595-A34C-8D0F-2099CD6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20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F3331-5D19-F185-46DB-A8F01D6FF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7529D-2BE8-7E06-412C-8002B4E5F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6FEF9-91DD-DDE4-BB07-E99EA962E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E0C-DF38-6441-8844-A9636769FC7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D5E15-BB92-3298-4F1A-B38DAC169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BDAE9-3CDA-16AE-2F5A-A6A285181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3AA2-9595-A34C-8D0F-2099CD6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44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6D5A8-CBE9-8386-71AF-2414A678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7F4EA-E9A8-9D42-D016-50D61EA86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B7184-6260-8FD6-3DAE-157A7D84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E0C-DF38-6441-8844-A9636769FC7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DEB9C-4518-CA41-F579-ABE09A630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C01F3B-38D5-CC90-3D0F-ACF7B93A9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3AA2-9595-A34C-8D0F-2099CD6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4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0B29-D8A2-DA65-6042-9BE2BF43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B2D86-92FB-F997-8DA3-A092C3C77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D39373-087B-8907-2DC0-60EA9B4AF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F2ADE-25BA-F2D5-7706-3F097B527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E0C-DF38-6441-8844-A9636769FC7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8841C8-5BD0-DD9C-180D-053CE940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E250E-772A-4400-5423-DE9A2F840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3AA2-9595-A34C-8D0F-2099CD6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7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404FD-8926-93D8-0704-8AC84873D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253CF-A17B-5492-C153-8651A46C6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92C2A-399F-33F4-3EB0-E02C8E5CB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BDFCC-7C6C-5280-CBD3-FDEA5D011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E7DC26-A33A-1807-D045-E82C3EF28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C5AB2-C9B8-2590-DF3A-F775BF8B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E0C-DF38-6441-8844-A9636769FC7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1BCB0-BBF3-CD6D-4E9D-CB50CEA8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8C852-37A1-61B5-A5E5-D0827F33E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3AA2-9595-A34C-8D0F-2099CD6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20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D2053-6267-2D09-D26D-208964591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E4F47-D27A-7BF0-80A6-6F67F6E8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E0C-DF38-6441-8844-A9636769FC7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A1FAC6-5668-9E7E-C475-8000A755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8751B-1BEB-50EA-0935-D9A31B5B7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3AA2-9595-A34C-8D0F-2099CD6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11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FEF5C3-0110-3485-0612-A433515D9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E0C-DF38-6441-8844-A9636769FC7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F583F3-0FB3-ADE1-C7E8-D8940D8E7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53ADD-1182-9EFF-6FA9-12B3221C1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3AA2-9595-A34C-8D0F-2099CD6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200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2788-59AB-7A05-5467-8FE04E2B0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EB9E7-F4CC-BB76-4C0D-BE752C23E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6F955-6B98-1C02-88E7-3F5AEF33D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42F88-3285-9979-2EC6-6D4B5AD9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E0C-DF38-6441-8844-A9636769FC7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71517-A71A-B10D-B4A0-B749024BA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DEEEE-D341-17F5-5DD3-9B1B39F42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3AA2-9595-A34C-8D0F-2099CD6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10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05DE-71A4-94E2-4A14-8A224BCA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C62D4-B4A3-807C-EB23-EAFE12924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B7A7E-285D-DE7A-5E20-95CF8E13D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C9019-821A-0C0D-C274-56BB7F1D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6DE0C-DF38-6441-8844-A9636769FC7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D45C3-4FB2-E872-85A9-ECB37B202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85721-1BCD-3E7D-0B00-76B7A0278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D3AA2-9595-A34C-8D0F-2099CD6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4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7DF981-4A89-542B-67BE-F676217A3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8F2AF-BD03-C604-5DEA-639FF77EC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38994-6896-DCB9-3663-CF9F7AEF7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36DE0C-DF38-6441-8844-A9636769FC74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96D24-1C5C-B2ED-8B8E-3E6AE3C9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1262E-DEB6-B48D-93CE-BEB0CF774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D3AA2-9595-A34C-8D0F-2099CD619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89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8B693-FBAD-D76D-06A6-51AE33A85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DS-6306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Doing Data Science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Project 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EBF961-1944-9475-B3AD-9525A1E0C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Safi Muhammad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Muhammads@smu.edu</a:t>
            </a:r>
          </a:p>
        </p:txBody>
      </p:sp>
    </p:spTree>
    <p:extLst>
      <p:ext uri="{BB962C8B-B14F-4D97-AF65-F5344CB8AC3E}">
        <p14:creationId xmlns:p14="http://schemas.microsoft.com/office/powerpoint/2010/main" val="66996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3D017A-3948-8FF9-C6A0-5486A2907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0B996E5-849D-2EA8-128F-B10729844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DF36BAB-DFCC-AE2F-7FD6-D08B3961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ED6C80-3314-EEF9-6D11-AD23D0187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A0F9EF8-F684-FBFA-B0F4-0D5B64F51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6E14FB4-418E-9B77-CD6A-C0573143A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D4C2E71-8F70-332B-8645-D9F7E5E2D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696BAFC-2BE3-614E-8EB4-F37C71C109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D63B5-095C-1ABA-2EBD-C48990C6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EDA –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Correlation between Attrition and </a:t>
            </a:r>
            <a:r>
              <a:rPr lang="en-US" sz="2800" dirty="0" err="1">
                <a:solidFill>
                  <a:srgbClr val="FFFFFF"/>
                </a:solidFill>
              </a:rPr>
              <a:t>OverTime</a:t>
            </a: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845011-B66B-A93C-6D8C-EB9CFB9DC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48" y="109604"/>
            <a:ext cx="7263483" cy="656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72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09C172-A311-EBDB-F886-C2D763ED9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CB6890E-BC2E-F05D-A556-53D7763F29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BC35BEB-C1E5-ECED-5235-492088B81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2D874B2-F6AB-CFE0-D7AE-4F850A5DB3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B4BE429-AC48-1A1E-2256-A1C88A33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57F2C1-1C15-40B5-285F-9A0F5F915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FCA8875-58B0-2DB0-EF66-E1DFF31A3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2C5422-BB34-25C0-BAB4-55694F952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EBDFD3-50A7-692C-5CA6-398C6E8D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EDA –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Correlation between Attrition and Job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31577E-F388-58F5-42F8-5F875BFE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548" y="203270"/>
            <a:ext cx="7032180" cy="6451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81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5BBFAE-34CF-34EF-D5DB-7522760B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87653A2-5E73-5743-6EA8-D4CFE7A96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DD15C86-1662-7D0A-09BA-2ECBB6912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B63928-2FDC-7424-F263-0FCD5B5CA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9288F3-4F97-BCC4-4F8C-B0DE7BBC6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F22C14D-6B52-EEF9-42CB-0115011D3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E7F4E238-4DB6-5ECC-8418-66CB97B17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7E13DC6-8926-5BA2-2214-863A66C26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8F8209-B933-58BF-9F51-DD456CEA3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EDA –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Sankey Plot of Departmental Attrition Flow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05E3F-7E1E-8DC1-143D-B587EDB900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209" y="1054624"/>
            <a:ext cx="6198292" cy="4748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61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B59038-A6F1-0182-7934-A48FBB484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B846DCB-9011-8A84-86FB-758FF2772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C19D0F3-82D5-A335-F5E2-61B9D49CD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BC7659-AED0-903B-9783-63AA7309A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9F53472-6DB0-7FC5-0C05-BEC76CD8D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292C49-EF6C-C612-FB62-B93623C41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7B99B66-9732-36EC-11A3-5959119BF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8F6041A-AF41-0A72-9927-A0EE02C27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861556-2EF0-E430-9C1C-59AA5909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895546"/>
            <a:ext cx="3201366" cy="4788817"/>
          </a:xfrm>
        </p:spPr>
        <p:txBody>
          <a:bodyPr anchor="b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K-NN Model</a:t>
            </a:r>
            <a:br>
              <a:rPr lang="en-US" sz="2800" dirty="0">
                <a:solidFill>
                  <a:srgbClr val="FFFFFF"/>
                </a:solidFill>
              </a:rPr>
            </a:b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400" dirty="0">
                <a:solidFill>
                  <a:srgbClr val="FFFFFF"/>
                </a:solidFill>
              </a:rPr>
              <a:t>Factors Used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000" i="1" dirty="0" err="1">
                <a:solidFill>
                  <a:srgbClr val="FFFFFF"/>
                </a:solidFill>
              </a:rPr>
              <a:t>MonthlyIncome</a:t>
            </a:r>
            <a:br>
              <a:rPr lang="en-US" sz="2000" i="1" dirty="0">
                <a:solidFill>
                  <a:srgbClr val="FFFFFF"/>
                </a:solidFill>
              </a:rPr>
            </a:br>
            <a:r>
              <a:rPr lang="en-US" sz="2000" i="1" dirty="0" err="1">
                <a:solidFill>
                  <a:srgbClr val="FFFFFF"/>
                </a:solidFill>
              </a:rPr>
              <a:t>YearsInCurrentRole</a:t>
            </a:r>
            <a:br>
              <a:rPr lang="en-US" sz="2000" i="1" dirty="0">
                <a:solidFill>
                  <a:srgbClr val="FFFFFF"/>
                </a:solidFill>
              </a:rPr>
            </a:br>
            <a:r>
              <a:rPr lang="en-US" sz="2000" i="1" dirty="0" err="1">
                <a:solidFill>
                  <a:srgbClr val="FFFFFF"/>
                </a:solidFill>
              </a:rPr>
              <a:t>YearsAtCompany</a:t>
            </a:r>
            <a:br>
              <a:rPr lang="en-US" sz="2000" i="1" dirty="0">
                <a:solidFill>
                  <a:srgbClr val="FFFFFF"/>
                </a:solidFill>
              </a:rPr>
            </a:br>
            <a:r>
              <a:rPr lang="en-US" sz="2000" i="1" dirty="0" err="1">
                <a:solidFill>
                  <a:srgbClr val="FFFFFF"/>
                </a:solidFill>
              </a:rPr>
              <a:t>PerformanceRating</a:t>
            </a:r>
            <a:br>
              <a:rPr lang="en-US" sz="2000" i="1" dirty="0">
                <a:solidFill>
                  <a:srgbClr val="FFFFFF"/>
                </a:solidFill>
              </a:rPr>
            </a:br>
            <a:r>
              <a:rPr lang="en-US" sz="2000" i="1" dirty="0" err="1">
                <a:solidFill>
                  <a:srgbClr val="FFFFFF"/>
                </a:solidFill>
              </a:rPr>
              <a:t>TotalWorkingYears</a:t>
            </a:r>
            <a:br>
              <a:rPr lang="en-US" sz="2000" i="1" dirty="0">
                <a:solidFill>
                  <a:srgbClr val="FFFFFF"/>
                </a:solidFill>
              </a:rPr>
            </a:br>
            <a:r>
              <a:rPr lang="en-US" sz="2000" i="1" dirty="0" err="1">
                <a:solidFill>
                  <a:srgbClr val="FFFFFF"/>
                </a:solidFill>
              </a:rPr>
              <a:t>YearsWithCurrManager</a:t>
            </a:r>
            <a:br>
              <a:rPr lang="en-US" sz="2000" i="1" dirty="0">
                <a:solidFill>
                  <a:srgbClr val="FFFFFF"/>
                </a:solidFill>
              </a:rPr>
            </a:br>
            <a:r>
              <a:rPr lang="en-US" sz="2000" i="1" dirty="0" err="1">
                <a:solidFill>
                  <a:srgbClr val="FFFFFF"/>
                </a:solidFill>
              </a:rPr>
              <a:t>PercentSalaryHike</a:t>
            </a:r>
            <a:br>
              <a:rPr lang="en-US" sz="2000" i="1" dirty="0">
                <a:solidFill>
                  <a:srgbClr val="FFFFFF"/>
                </a:solidFill>
              </a:rPr>
            </a:br>
            <a:r>
              <a:rPr lang="en-US" sz="2000" i="1" dirty="0" err="1">
                <a:solidFill>
                  <a:srgbClr val="FFFFFF"/>
                </a:solidFill>
              </a:rPr>
              <a:t>JobLevel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356575-FF83-110E-15D6-B28464913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80064"/>
              </p:ext>
            </p:extLst>
          </p:nvPr>
        </p:nvGraphicFramePr>
        <p:xfrm>
          <a:off x="4367695" y="1789288"/>
          <a:ext cx="75662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080">
                  <a:extLst>
                    <a:ext uri="{9D8B030D-6E8A-4147-A177-3AD203B41FA5}">
                      <a16:colId xmlns:a16="http://schemas.microsoft.com/office/drawing/2014/main" val="3545301652"/>
                    </a:ext>
                  </a:extLst>
                </a:gridCol>
                <a:gridCol w="2522080">
                  <a:extLst>
                    <a:ext uri="{9D8B030D-6E8A-4147-A177-3AD203B41FA5}">
                      <a16:colId xmlns:a16="http://schemas.microsoft.com/office/drawing/2014/main" val="942629479"/>
                    </a:ext>
                  </a:extLst>
                </a:gridCol>
                <a:gridCol w="2522080">
                  <a:extLst>
                    <a:ext uri="{9D8B030D-6E8A-4147-A177-3AD203B41FA5}">
                      <a16:colId xmlns:a16="http://schemas.microsoft.com/office/drawing/2014/main" val="3913274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K=7    (70/30 split)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[Actual]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[Actual]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3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[Predicted]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   [TP]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   [FP]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8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[Predicted]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 [FN]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210 [TN]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503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F10469-9615-F253-DA2D-432BEF264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82820"/>
              </p:ext>
            </p:extLst>
          </p:nvPr>
        </p:nvGraphicFramePr>
        <p:xfrm>
          <a:off x="4690918" y="3427397"/>
          <a:ext cx="68407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2121">
                  <a:extLst>
                    <a:ext uri="{9D8B030D-6E8A-4147-A177-3AD203B41FA5}">
                      <a16:colId xmlns:a16="http://schemas.microsoft.com/office/drawing/2014/main" val="2833840844"/>
                    </a:ext>
                  </a:extLst>
                </a:gridCol>
                <a:gridCol w="3358607">
                  <a:extLst>
                    <a:ext uri="{9D8B030D-6E8A-4147-A177-3AD203B41FA5}">
                      <a16:colId xmlns:a16="http://schemas.microsoft.com/office/drawing/2014/main" val="813124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33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6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“Yes”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5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0.07317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0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0.95455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4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886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789719-B99B-4424-8AA0-569E52109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3806108-0865-70A1-F87F-ED6C8203D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1BA62568-C4B1-9AFD-1F49-CC02CFC94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CD1BA26-1F56-E9E3-768A-EC3D51E62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ECFB10-3F99-62AA-3939-777367311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C13A5F-A39B-F212-C076-5F1FD809D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CB62F124-96A5-7EE4-8713-6E56368A8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87F689-D55C-AF22-3E55-F5DB3EC449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4EE376-B9A5-F3AB-9316-C1237AAF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Naïve Bayes Model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093E18-74F3-7D12-6E68-F8D6D20F1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5827416"/>
              </p:ext>
            </p:extLst>
          </p:nvPr>
        </p:nvGraphicFramePr>
        <p:xfrm>
          <a:off x="4371048" y="1982577"/>
          <a:ext cx="75662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080">
                  <a:extLst>
                    <a:ext uri="{9D8B030D-6E8A-4147-A177-3AD203B41FA5}">
                      <a16:colId xmlns:a16="http://schemas.microsoft.com/office/drawing/2014/main" val="3545301652"/>
                    </a:ext>
                  </a:extLst>
                </a:gridCol>
                <a:gridCol w="2522080">
                  <a:extLst>
                    <a:ext uri="{9D8B030D-6E8A-4147-A177-3AD203B41FA5}">
                      <a16:colId xmlns:a16="http://schemas.microsoft.com/office/drawing/2014/main" val="942629479"/>
                    </a:ext>
                  </a:extLst>
                </a:gridCol>
                <a:gridCol w="2522080">
                  <a:extLst>
                    <a:ext uri="{9D8B030D-6E8A-4147-A177-3AD203B41FA5}">
                      <a16:colId xmlns:a16="http://schemas.microsoft.com/office/drawing/2014/main" val="3913274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[Actual]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[Actual]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3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[Predicted]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  [TP]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   [FP]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8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[Predicted]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[FN]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177 [TN]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5035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7C4948-9194-A4FC-75B1-2730C69C84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092518"/>
              </p:ext>
            </p:extLst>
          </p:nvPr>
        </p:nvGraphicFramePr>
        <p:xfrm>
          <a:off x="4693021" y="3974352"/>
          <a:ext cx="68407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064">
                  <a:extLst>
                    <a:ext uri="{9D8B030D-6E8A-4147-A177-3AD203B41FA5}">
                      <a16:colId xmlns:a16="http://schemas.microsoft.com/office/drawing/2014/main" val="2833840844"/>
                    </a:ext>
                  </a:extLst>
                </a:gridCol>
                <a:gridCol w="3506664">
                  <a:extLst>
                    <a:ext uri="{9D8B030D-6E8A-4147-A177-3AD203B41FA5}">
                      <a16:colId xmlns:a16="http://schemas.microsoft.com/office/drawing/2014/main" val="813124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33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6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“Yes”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5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0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46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48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008863-CFC8-7437-9527-C2F3FE05B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DFEC23E-67EC-9BEF-8840-A0518FE2A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D04A971-9B7A-5FDB-5322-283342A99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BEDF18-3036-7237-868B-E614310A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4D6310-8F50-01EA-5816-9BC9224765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F140F62-0B9B-8B48-F698-9CEB5D09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760A5D8-420E-4527-464C-78F25D7DF2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311ED9-A8B7-4420-2683-EE67E3CEB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5EBB7-A9A8-C920-595A-51CCC1AD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Cost Analysis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FEB6C09-F66B-A4A8-F963-E2663D12F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49057"/>
              </p:ext>
            </p:extLst>
          </p:nvPr>
        </p:nvGraphicFramePr>
        <p:xfrm>
          <a:off x="4330265" y="511388"/>
          <a:ext cx="75662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2080">
                  <a:extLst>
                    <a:ext uri="{9D8B030D-6E8A-4147-A177-3AD203B41FA5}">
                      <a16:colId xmlns:a16="http://schemas.microsoft.com/office/drawing/2014/main" val="3545301652"/>
                    </a:ext>
                  </a:extLst>
                </a:gridCol>
                <a:gridCol w="2522080">
                  <a:extLst>
                    <a:ext uri="{9D8B030D-6E8A-4147-A177-3AD203B41FA5}">
                      <a16:colId xmlns:a16="http://schemas.microsoft.com/office/drawing/2014/main" val="942629479"/>
                    </a:ext>
                  </a:extLst>
                </a:gridCol>
                <a:gridCol w="2522080">
                  <a:extLst>
                    <a:ext uri="{9D8B030D-6E8A-4147-A177-3AD203B41FA5}">
                      <a16:colId xmlns:a16="http://schemas.microsoft.com/office/drawing/2014/main" val="39132742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[Actual]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[Actual] 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236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[Predicted]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  [TP]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   [FP]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382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[Predicted]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 [FN]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177 [TN]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2503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CBA620-5393-8173-F42F-1F123AB96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771143"/>
              </p:ext>
            </p:extLst>
          </p:nvPr>
        </p:nvGraphicFramePr>
        <p:xfrm>
          <a:off x="4693021" y="1791861"/>
          <a:ext cx="684072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4064">
                  <a:extLst>
                    <a:ext uri="{9D8B030D-6E8A-4147-A177-3AD203B41FA5}">
                      <a16:colId xmlns:a16="http://schemas.microsoft.com/office/drawing/2014/main" val="2833840844"/>
                    </a:ext>
                  </a:extLst>
                </a:gridCol>
                <a:gridCol w="3506664">
                  <a:extLst>
                    <a:ext uri="{9D8B030D-6E8A-4147-A177-3AD203B41FA5}">
                      <a16:colId xmlns:a16="http://schemas.microsoft.com/office/drawing/2014/main" val="813124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33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0.7854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6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Positive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“Yes”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5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Sensitivity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0.6087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0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460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DC4DF9-B454-A076-B7C6-622FB3BAE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433579"/>
              </p:ext>
            </p:extLst>
          </p:nvPr>
        </p:nvGraphicFramePr>
        <p:xfrm>
          <a:off x="4443216" y="3989352"/>
          <a:ext cx="734033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2648">
                  <a:extLst>
                    <a:ext uri="{9D8B030D-6E8A-4147-A177-3AD203B41FA5}">
                      <a16:colId xmlns:a16="http://schemas.microsoft.com/office/drawing/2014/main" val="2833840844"/>
                    </a:ext>
                  </a:extLst>
                </a:gridCol>
                <a:gridCol w="3727689">
                  <a:extLst>
                    <a:ext uri="{9D8B030D-6E8A-4147-A177-3AD203B41FA5}">
                      <a16:colId xmlns:a16="http://schemas.microsoft.com/office/drawing/2014/main" val="813124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Monthly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$6,390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338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Average Yearly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$76,680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568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Average cost to find replacement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2x Average Yearly 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1259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Attrition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(TP + FN) * $153360 = $7,054,560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03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Incentive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 * $200 = $7600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46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$7,062,160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057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Total Cost including TN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$7,097,560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3929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55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277DD0-EF57-4524-1E6C-90F1CDBD4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F38B5-363B-8349-D339-2FB82CC87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2268" y="2892713"/>
            <a:ext cx="9427464" cy="971444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3800" dirty="0">
                <a:solidFill>
                  <a:srgbClr val="FFFFFF"/>
                </a:solidFill>
              </a:rPr>
              <a:t>https://</a:t>
            </a:r>
            <a:r>
              <a:rPr lang="en-US" sz="3800" dirty="0" err="1">
                <a:solidFill>
                  <a:srgbClr val="FFFFFF"/>
                </a:solidFill>
              </a:rPr>
              <a:t>github.com</a:t>
            </a:r>
            <a:r>
              <a:rPr lang="en-US" sz="3800" dirty="0">
                <a:solidFill>
                  <a:srgbClr val="FFFFFF"/>
                </a:solidFill>
              </a:rPr>
              <a:t>/safi26/CaseStudy1DDS</a:t>
            </a:r>
            <a:endParaRPr lang="en-US" sz="3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746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3D2CF4-23AD-BD98-E120-F5B8F14B9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A6C57084-4BD8-4024-461A-186D07F6E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DEC57E8-B807-9229-4134-B03374C1C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C5E6153-7888-3A0A-48D7-8A0C09D3D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D4A7510-4CFE-CB05-BDBB-E7A8280E5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ED5B5AB-4E5B-8939-9520-B0D010666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66277FB-5479-6A92-3939-A78733FC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3BCDB00-3CDC-9C27-02A6-CC8DEAB9A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74578-BDD1-D8F3-9E46-42BDE687B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112" y="2960362"/>
            <a:ext cx="2657479" cy="9714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9552D6B-D4A6-F5E9-A9DB-45C00BCDE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55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5F068-25B2-8A98-29EF-70AD1D139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62B52-3DF0-70FF-4CD8-F415E56EB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DDSAnalytics</a:t>
            </a:r>
            <a:r>
              <a:rPr lang="en-US" sz="2000" dirty="0"/>
              <a:t> has been hired by Frito Lay to identify factors related to employee attrition </a:t>
            </a:r>
          </a:p>
        </p:txBody>
      </p:sp>
    </p:spTree>
    <p:extLst>
      <p:ext uri="{BB962C8B-B14F-4D97-AF65-F5344CB8AC3E}">
        <p14:creationId xmlns:p14="http://schemas.microsoft.com/office/powerpoint/2010/main" val="270395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067A92-1EE2-3770-5B1C-092E079BD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6EFC1D3E-1D7E-0FB3-4BF0-9DB473E10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42BF1B64-F1FC-FFBD-D2E8-75CD22E385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29764E-1C52-0170-D502-C29D9E7A8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98E323-B8F1-88A8-FE0E-8ECB2C291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BD86037-05CB-E409-BA14-FE8D69922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D39963C1-4EE6-D2A0-5BF3-52E75609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BCD6B2F-E10F-DE3E-A8FC-D69A42AD0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B7B833-9C99-9197-F4B9-47122229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EDA –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Description of Dataset</a:t>
            </a:r>
            <a:br>
              <a:rPr lang="en-US" sz="4000" dirty="0">
                <a:solidFill>
                  <a:srgbClr val="FFFFFF"/>
                </a:solidFill>
              </a:rPr>
            </a:b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2AEAF-8365-995E-11BF-334F839BA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Dataset is provided by Frito Lay</a:t>
            </a:r>
          </a:p>
          <a:p>
            <a:r>
              <a:rPr lang="en-US" sz="2000" dirty="0"/>
              <a:t>36 columns, 870 rows</a:t>
            </a:r>
            <a:endParaRPr lang="en-US" sz="2000" i="1" dirty="0"/>
          </a:p>
          <a:p>
            <a:r>
              <a:rPr lang="en-US" sz="2000" dirty="0"/>
              <a:t>No missing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30308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7D508B-2D4D-84F5-E507-CF2ADB3D6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60C2C82-D613-50D4-4C59-A9E97C6E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1DBB0A3-9EDE-F344-7625-38BE55102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3B84B1-090C-F315-661B-02FFFFA5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00EFF1A-5043-ADC3-8082-B20293CE1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09457BC-7AA0-DCC8-6EEE-C878BC3EE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B59A8759-D5F0-A951-E05C-69CAA24B7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DAD938A-D308-DD44-895F-B6451ECAF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2A47DF-2417-A18B-C010-2F4CEBB2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EDA –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Summary of dataset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A graph with different colored rectangles&#10;&#10;AI-generated content may be incorrect.">
            <a:extLst>
              <a:ext uri="{FF2B5EF4-FFF2-40B4-BE49-F238E27FC236}">
                <a16:creationId xmlns:a16="http://schemas.microsoft.com/office/drawing/2014/main" id="{BD31D81A-320F-E3C5-A6EC-434E0A7EEF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4330" y="232523"/>
            <a:ext cx="7684404" cy="6413229"/>
          </a:xfrm>
        </p:spPr>
      </p:pic>
    </p:spTree>
    <p:extLst>
      <p:ext uri="{BB962C8B-B14F-4D97-AF65-F5344CB8AC3E}">
        <p14:creationId xmlns:p14="http://schemas.microsoft.com/office/powerpoint/2010/main" val="423238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12DF5D-F5AE-5198-AB8B-2B5DCAD9E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72CDA-0297-FD6B-C4AC-10B7F5525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EDA –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Summary of Attritions</a:t>
            </a:r>
            <a:br>
              <a:rPr lang="en-US" sz="2800" dirty="0">
                <a:solidFill>
                  <a:srgbClr val="FFFFFF"/>
                </a:solidFill>
              </a:rPr>
            </a:br>
            <a:endParaRPr lang="en-US" sz="2800" dirty="0">
              <a:solidFill>
                <a:srgbClr val="FFFFFF"/>
              </a:solidFill>
            </a:endParaRPr>
          </a:p>
        </p:txBody>
      </p:sp>
      <p:pic>
        <p:nvPicPr>
          <p:cNvPr id="24" name="Content Placeholder 23" descr="A graph with numbers and a bar&#10;&#10;AI-generated content may be incorrect.">
            <a:extLst>
              <a:ext uri="{FF2B5EF4-FFF2-40B4-BE49-F238E27FC236}">
                <a16:creationId xmlns:a16="http://schemas.microsoft.com/office/drawing/2014/main" id="{3AE5F5FA-FFE3-B044-4D05-7607CCA2D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0238" y="611724"/>
            <a:ext cx="6844133" cy="5711958"/>
          </a:xfrm>
        </p:spPr>
      </p:pic>
    </p:spTree>
    <p:extLst>
      <p:ext uri="{BB962C8B-B14F-4D97-AF65-F5344CB8AC3E}">
        <p14:creationId xmlns:p14="http://schemas.microsoft.com/office/powerpoint/2010/main" val="954535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5849A8-0BF5-FDCC-343C-1A10630DD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743EF28-7C41-CCB7-8E5F-3733CF0711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30640425-06FC-545E-A3CC-DDA3CE61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B015340-C9CF-BFEA-ADAE-4F3579871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35D3ADA-DD22-A9A4-AB88-D94F8846F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2C41F8-08F7-7FEF-EF28-7BB0C0B86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4A422C72-7303-6948-57DE-8DF027621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87B409-4021-774A-A505-B765B450E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F0735A-F717-A34B-0C3A-6129DA08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EDA –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Correlation between variety of the features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A63AA1-7903-2D58-6AF1-CBB8CF11D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747" y="586855"/>
            <a:ext cx="6870841" cy="61169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1DB58BC-3864-76E4-724F-4CD83171CC71}"/>
              </a:ext>
            </a:extLst>
          </p:cNvPr>
          <p:cNvSpPr txBox="1"/>
          <p:nvPr/>
        </p:nvSpPr>
        <p:spPr>
          <a:xfrm>
            <a:off x="6731305" y="217523"/>
            <a:ext cx="2162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 Correlation</a:t>
            </a:r>
          </a:p>
        </p:txBody>
      </p:sp>
    </p:spTree>
    <p:extLst>
      <p:ext uri="{BB962C8B-B14F-4D97-AF65-F5344CB8AC3E}">
        <p14:creationId xmlns:p14="http://schemas.microsoft.com/office/powerpoint/2010/main" val="3070676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9DD749-C26F-8CCB-3DBD-DAADBC381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7CEA1419-B37F-7BF1-DF9E-F685A47DC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857B93B-2FC2-D54E-923E-5396D18C5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7C84F6-4BDB-1D13-3268-534AA935C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A7DF9C-638B-23DC-9829-88DF5C4BC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6288F0-53EF-29C2-D4F3-9387A58EE8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6E71651-474E-BA06-85A5-465F12A8B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8AE729-FBA0-21BC-826D-15D8C9C94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5C2AC5-0633-78DD-FF95-1B77E358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EDA –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Plot of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Gender, Monthly Incomes and Education Field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A91850-87B9-5CD0-09A0-104B29CC4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968" y="511388"/>
            <a:ext cx="7772400" cy="60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72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C9C063-786A-96BC-7532-ACBB63C5A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B69EC6A1-A60A-B95A-C6C9-0F62B35D6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C2509E0-C226-34AB-4770-7881D17CBF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27D802-6201-617B-6C8D-076855D21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828CBA-6390-F15D-2A7F-C67AA33F7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4DCBF2C-5480-D02E-6C31-F5A536FDB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283BF3D7-89E0-0F2D-4B9F-60E6F282B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0170FEB-000B-5193-FD96-19CDAEC09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E9BD9B-AB0D-7E0E-386E-0CC74103C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EDA –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Histogram of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Ages found in dataset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26C0C4-EBEB-AD35-7BF4-A0E7CC1B2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1334" y="305582"/>
            <a:ext cx="7772400" cy="626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85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462EBF-42BA-A64A-E6AF-14A25BB7D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4558907-B4C8-5BF4-436B-39E5DE8C7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3A0EAF8-EF97-BDF8-6F83-6AEB6490B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7760EE4-985A-4046-9375-3B803FF8B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2286119-EE03-06AE-CA7A-768B31C2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B4FE659-D136-34B2-A46A-88BA7B85D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74ABC6C-6FB7-5C88-7FE1-6CACE951B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2E5DF6B-1AA8-EC6B-31D8-9C4F4CBED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6D3CE-E17D-F288-3A0D-85710429C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2800" dirty="0">
                <a:solidFill>
                  <a:srgbClr val="FFFFFF"/>
                </a:solidFill>
              </a:rPr>
              <a:t>EDA – 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en-US" sz="2800" dirty="0">
                <a:solidFill>
                  <a:srgbClr val="FFFFFF"/>
                </a:solidFill>
              </a:rPr>
              <a:t>Correlation between Attrition and other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8855C-0FBD-559C-9BAE-2AA0702C4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810" y="67288"/>
            <a:ext cx="7772400" cy="674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1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7361</TotalTime>
  <Words>372</Words>
  <Application>Microsoft Macintosh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DS-6306 Doing Data Science Project 1</vt:lpstr>
      <vt:lpstr>Exploratory Data Analysis (EDA)</vt:lpstr>
      <vt:lpstr>EDA – Description of Dataset </vt:lpstr>
      <vt:lpstr>EDA –  Summary of dataset </vt:lpstr>
      <vt:lpstr>EDA –  Summary of Attritions </vt:lpstr>
      <vt:lpstr>EDA –  Correlation between variety of the features</vt:lpstr>
      <vt:lpstr>EDA –  Plot of  Gender, Monthly Incomes and Education Field</vt:lpstr>
      <vt:lpstr>EDA –  Histogram of  Ages found in dataset </vt:lpstr>
      <vt:lpstr>EDA –  Correlation between Attrition and other features</vt:lpstr>
      <vt:lpstr>EDA –  Correlation between Attrition and OverTime</vt:lpstr>
      <vt:lpstr>EDA –  Correlation between Attrition and Job Level</vt:lpstr>
      <vt:lpstr>EDA –  Sankey Plot of Departmental Attrition Flow</vt:lpstr>
      <vt:lpstr>K-NN Model  Factors Used MonthlyIncome YearsInCurrentRole YearsAtCompany PerformanceRating TotalWorkingYears YearsWithCurrManager PercentSalaryHike JobLevel </vt:lpstr>
      <vt:lpstr>Naïve Bayes Model </vt:lpstr>
      <vt:lpstr>Cost Analysis</vt:lpstr>
      <vt:lpstr>https://github.com/safi26/CaseStudy1DDS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Muhammad, Safi</dc:creator>
  <cp:lastModifiedBy>Safi's phone</cp:lastModifiedBy>
  <cp:revision>2</cp:revision>
  <dcterms:created xsi:type="dcterms:W3CDTF">2025-10-18T23:01:02Z</dcterms:created>
  <dcterms:modified xsi:type="dcterms:W3CDTF">2025-10-27T04:45:58Z</dcterms:modified>
</cp:coreProperties>
</file>