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20"/>
  </p:notesMasterIdLst>
  <p:sldIdLst>
    <p:sldId id="257" r:id="rId3"/>
    <p:sldId id="258" r:id="rId4"/>
    <p:sldId id="267" r:id="rId5"/>
    <p:sldId id="290" r:id="rId6"/>
    <p:sldId id="283" r:id="rId7"/>
    <p:sldId id="260" r:id="rId8"/>
    <p:sldId id="289" r:id="rId9"/>
    <p:sldId id="269" r:id="rId10"/>
    <p:sldId id="261" r:id="rId11"/>
    <p:sldId id="284" r:id="rId12"/>
    <p:sldId id="272" r:id="rId13"/>
    <p:sldId id="273" r:id="rId14"/>
    <p:sldId id="278" r:id="rId15"/>
    <p:sldId id="287" r:id="rId16"/>
    <p:sldId id="295" r:id="rId17"/>
    <p:sldId id="301" r:id="rId18"/>
    <p:sldId id="302"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Proxima Nova Semibold" panose="020B0604020202020204" charset="0"/>
      <p:regular r:id="rId29"/>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64528" autoAdjust="0"/>
  </p:normalViewPr>
  <p:slideViewPr>
    <p:cSldViewPr snapToGrid="0">
      <p:cViewPr varScale="1">
        <p:scale>
          <a:sx n="94" d="100"/>
          <a:sy n="94" d="100"/>
        </p:scale>
        <p:origin x="229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the slide where you actually SAY your 1-2 sentence elevator pitch.  Engage your audience!!</a:t>
            </a:r>
            <a:endParaRPr/>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Apart from linear degradation model, there is another degradation model called piecewise linear degradation model that is also widely used. In this model, at the beginning (for a number of cycles), RUL is assigned to a fixed number. The fixed number is called early RUL. When RUL value reaches early RUL, from there on RUL follows a linear degradation model.</a:t>
            </a:r>
            <a:endParaRPr dirty="0"/>
          </a:p>
        </p:txBody>
      </p:sp>
    </p:spTree>
    <p:extLst>
      <p:ext uri="{BB962C8B-B14F-4D97-AF65-F5344CB8AC3E}">
        <p14:creationId xmlns:p14="http://schemas.microsoft.com/office/powerpoint/2010/main" val="1514745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305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27033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090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sz="1100" b="0" i="0" u="none" strike="noStrike" baseline="0" dirty="0">
                <a:latin typeface="URWPalladioL-Roma"/>
              </a:rPr>
              <a:t>The RMSE is used to measure the deviation of the predicted value from the </a:t>
            </a:r>
            <a:r>
              <a:rPr lang="en-US" sz="1100" b="0" i="0" u="none" strike="noStrike" baseline="0" dirty="0" err="1">
                <a:latin typeface="URWPalladioL-Roma"/>
              </a:rPr>
              <a:t>truvalue</a:t>
            </a:r>
            <a:r>
              <a:rPr lang="en-US" sz="1100" b="0" i="0" u="none" strike="noStrike" baseline="0" dirty="0">
                <a:latin typeface="URWPalladioL-Roma"/>
              </a:rPr>
              <a:t>. The smaller the RMSE value, the closer the true value is to the predicted value. In actual conditions, the positive or negative difference between the predicted and true values has a significant impact on the subsequent maintenance and work guarantee. Advanced prediction allows for timely repair before failure; however, premature prediction leads to</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baseline="0" dirty="0">
                <a:latin typeface="URWPalladioL-Roma"/>
              </a:rPr>
              <a:t>unnecessary waste. Furthermore, lagging prediction leads to more significant consequences, and not predicting the failure in time creates a safety hazard. As the RMSE does not reflect the true magnitude between the predicted and true values, the introduction of a score increases the penalty for lagged predictions, with lower scores indicating better predictions </a:t>
            </a:r>
          </a:p>
          <a:p>
            <a:pPr algn="l"/>
            <a:endParaRPr lang="en-US" sz="1100" b="0" i="0" u="none" strike="noStrike" baseline="0" dirty="0">
              <a:latin typeface="URWPalladioL-Roma"/>
            </a:endParaRPr>
          </a:p>
          <a:p>
            <a:pPr algn="l"/>
            <a:endParaRPr lang="en-US" sz="1100" b="0" i="0" u="none" strike="noStrike" baseline="0" dirty="0">
              <a:latin typeface="URWPalladioL-Roma"/>
            </a:endParaRPr>
          </a:p>
          <a:p>
            <a:pPr algn="l"/>
            <a:r>
              <a:rPr lang="en-US" sz="1100" b="1" i="0" u="none" strike="noStrike" baseline="0" dirty="0">
                <a:latin typeface="URWPalladioL-Bold"/>
              </a:rPr>
              <a:t>Remaining Useful Life Prediction of Aeroengines Based on</a:t>
            </a:r>
          </a:p>
          <a:p>
            <a:pPr algn="l"/>
            <a:r>
              <a:rPr lang="en-US" sz="1100" b="1" i="0" u="none" strike="noStrike" baseline="0" dirty="0">
                <a:latin typeface="URWPalladioL-Bold"/>
              </a:rPr>
              <a:t>Multi-Head Attention Mechanism</a:t>
            </a:r>
          </a:p>
          <a:p>
            <a:pPr algn="l"/>
            <a:r>
              <a:rPr lang="en-US" sz="800" b="1" i="0" u="none" strike="noStrike" baseline="0" dirty="0">
                <a:latin typeface="URWPalladioL-Bold"/>
              </a:rPr>
              <a:t>Lei </a:t>
            </a:r>
            <a:r>
              <a:rPr lang="en-US" sz="800" b="1" i="0" u="none" strike="noStrike" baseline="0" dirty="0" err="1">
                <a:latin typeface="URWPalladioL-Bold"/>
              </a:rPr>
              <a:t>Nie</a:t>
            </a:r>
            <a:r>
              <a:rPr lang="en-US" sz="800" b="1" i="0" u="none" strike="noStrike" baseline="0" dirty="0">
                <a:latin typeface="URWPalladioL-Bold"/>
              </a:rPr>
              <a:t>,</a:t>
            </a:r>
            <a:endParaRPr lang="en-US" sz="1100" b="0" i="0" u="none" strike="noStrike" baseline="0" dirty="0">
              <a:latin typeface="URWPalladioL-Roma"/>
            </a:endParaRPr>
          </a:p>
          <a:p>
            <a:pPr algn="l"/>
            <a:endParaRPr lang="en-US" sz="1100" b="0" i="0" u="none" strike="noStrike" baseline="0" dirty="0">
              <a:latin typeface="URWPalladioL-Roma"/>
            </a:endParaRPr>
          </a:p>
          <a:p>
            <a:pPr algn="l"/>
            <a:endParaRPr lang="en-US" sz="1100" b="0" i="0" u="none" strike="noStrike" baseline="0" dirty="0">
              <a:latin typeface="URWPalladioL-Roma"/>
            </a:endParaRPr>
          </a:p>
          <a:p>
            <a:pPr algn="l"/>
            <a:r>
              <a:rPr lang="en-US" b="0" i="0" dirty="0">
                <a:solidFill>
                  <a:srgbClr val="222222"/>
                </a:solidFill>
                <a:effectLst/>
                <a:latin typeface="-apple-system"/>
              </a:rPr>
              <a:t>Scoring function (SF): RMSE has the same punishment for early prediction and later prediction in terms of prediction. Different from RMSE, the scoring function is more inclined to early prediction (RUL predicted value is less than the actual value) than later prediction. The scoring function applies larger punishment for overestimated value and smaller punishment for underestimated value. The scoring function is calculated as follows:</a:t>
            </a:r>
            <a:endParaRPr lang="en-US" sz="1100" b="0" i="0" u="none" strike="noStrike" baseline="0" dirty="0">
              <a:latin typeface="URWPalladioL-Roma"/>
            </a:endParaRPr>
          </a:p>
          <a:p>
            <a:pPr algn="l"/>
            <a:endParaRPr lang="en-US" sz="1100" b="0" i="0" u="none" strike="noStrike" baseline="0" dirty="0">
              <a:latin typeface="URWPalladioL-Roma"/>
            </a:endParaRPr>
          </a:p>
          <a:p>
            <a:pPr algn="l"/>
            <a:r>
              <a:rPr lang="en-US" sz="1100" b="0" i="0" u="none" strike="noStrike" baseline="0" dirty="0">
                <a:latin typeface="URWPalladioL-Roma"/>
              </a:rPr>
              <a:t>.</a:t>
            </a:r>
            <a:endParaRPr dirty="0"/>
          </a:p>
        </p:txBody>
      </p:sp>
    </p:spTree>
    <p:extLst>
      <p:ext uri="{BB962C8B-B14F-4D97-AF65-F5344CB8AC3E}">
        <p14:creationId xmlns:p14="http://schemas.microsoft.com/office/powerpoint/2010/main" val="4045565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6174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78384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236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Specify what </a:t>
            </a:r>
            <a:r>
              <a:rPr lang="en-US" b="1">
                <a:solidFill>
                  <a:schemeClr val="dk1"/>
                </a:solidFill>
              </a:rPr>
              <a:t>Problem</a:t>
            </a:r>
            <a:r>
              <a:rPr lang="en-US">
                <a:solidFill>
                  <a:schemeClr val="dk1"/>
                </a:solidFill>
              </a:rPr>
              <a:t> is being solved, and ensure that everyone is in agreement as to </a:t>
            </a:r>
            <a:r>
              <a:rPr lang="en-US" b="1">
                <a:solidFill>
                  <a:schemeClr val="dk1"/>
                </a:solidFill>
              </a:rPr>
              <a:t>Why</a:t>
            </a:r>
            <a:r>
              <a:rPr lang="en-US">
                <a:solidFill>
                  <a:schemeClr val="dk1"/>
                </a:solidFill>
              </a:rPr>
              <a:t> that’s a problem.</a:t>
            </a:r>
            <a:endParaRPr/>
          </a:p>
        </p:txBody>
      </p:sp>
    </p:spTree>
    <p:extLst>
      <p:ext uri="{BB962C8B-B14F-4D97-AF65-F5344CB8AC3E}">
        <p14:creationId xmlns:p14="http://schemas.microsoft.com/office/powerpoint/2010/main" val="69694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0413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01296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67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2919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effectLst/>
                <a:latin typeface="-apple-system"/>
              </a:rPr>
              <a:t>Observe that there is no RUL data provided for training set. Do we need that? In fact, we can calculate RUL values from training data itself. Remember that training data contains run to failure data of all engines.</a:t>
            </a:r>
          </a:p>
          <a:p>
            <a:pPr algn="l"/>
            <a:r>
              <a:rPr lang="en-US" b="0" i="0" dirty="0">
                <a:effectLst/>
                <a:latin typeface="-apple-system"/>
              </a:rPr>
              <a:t>Engine 1 fails after 192 cycles. So at the first cycle of engine 1, its RUL is 191. After cycle 2, its RUL is 190 and so on. As it fails after 192 cycles, at 192nd cycle, its RUL is 0. This type of degradation model is called linear degradation model. From the start of the cycle it decreases gradually to 0 at the last cycle.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9250" algn="l">
              <a:lnSpc>
                <a:spcPct val="115000"/>
              </a:lnSpc>
              <a:spcBef>
                <a:spcPts val="0"/>
              </a:spcBef>
              <a:spcAft>
                <a:spcPts val="0"/>
              </a:spcAft>
              <a:buSzPts val="19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g133bbe043f8_2_11"/>
          <p:cNvSpPr txBox="1">
            <a:spLocks noGrp="1"/>
          </p:cNvSpPr>
          <p:nvPr>
            <p:ph type="sldNum" idx="12"/>
          </p:nvPr>
        </p:nvSpPr>
        <p:spPr>
          <a:xfrm>
            <a:off x="83228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3" name="Google Shape;13;g133bbe043f8_2_11"/>
          <p:cNvPicPr preferRelativeResize="0"/>
          <p:nvPr/>
        </p:nvPicPr>
        <p:blipFill rotWithShape="1">
          <a:blip r:embed="rId2">
            <a:alphaModFix/>
          </a:blip>
          <a:srcRect/>
          <a:stretch/>
        </p:blipFill>
        <p:spPr>
          <a:xfrm>
            <a:off x="8322871" y="73871"/>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80"/>
        <p:cNvGrpSpPr/>
        <p:nvPr/>
      </p:nvGrpSpPr>
      <p:grpSpPr>
        <a:xfrm>
          <a:off x="0" y="0"/>
          <a:ext cx="0" cy="0"/>
          <a:chOff x="0" y="0"/>
          <a:chExt cx="0" cy="0"/>
        </a:xfrm>
      </p:grpSpPr>
      <p:sp>
        <p:nvSpPr>
          <p:cNvPr id="81" name="Google Shape;81;p10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2" name="Google Shape;82;p10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3" name="Google Shape;83;p10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4" name="Google Shape;84;p108"/>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5" name="Google Shape;85;p108"/>
          <p:cNvPicPr preferRelativeResize="0"/>
          <p:nvPr/>
        </p:nvPicPr>
        <p:blipFill rotWithShape="1">
          <a:blip r:embed="rId2">
            <a:alphaModFix/>
          </a:blip>
          <a:srcRect/>
          <a:stretch/>
        </p:blipFill>
        <p:spPr>
          <a:xfrm>
            <a:off x="8322497" y="53410"/>
            <a:ext cx="766975" cy="723775"/>
          </a:xfrm>
          <a:prstGeom prst="rect">
            <a:avLst/>
          </a:prstGeom>
          <a:noFill/>
          <a:ln>
            <a:noFill/>
          </a:ln>
        </p:spPr>
      </p:pic>
      <p:cxnSp>
        <p:nvCxnSpPr>
          <p:cNvPr id="86" name="Google Shape;86;p108"/>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87" name="Google Shape;87;p10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2020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1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9250" algn="l">
              <a:lnSpc>
                <a:spcPct val="115000"/>
              </a:lnSpc>
              <a:spcBef>
                <a:spcPts val="0"/>
              </a:spcBef>
              <a:spcAft>
                <a:spcPts val="0"/>
              </a:spcAft>
              <a:buSzPts val="19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1" name="Google Shape;91;p10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 name="Google Shape;92;p10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1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0"/>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9250" algn="ctr">
              <a:lnSpc>
                <a:spcPct val="115000"/>
              </a:lnSpc>
              <a:spcBef>
                <a:spcPts val="0"/>
              </a:spcBef>
              <a:spcAft>
                <a:spcPts val="0"/>
              </a:spcAft>
              <a:buSzPts val="19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5" name="Google Shape;35;g133bbe043f8_2_41"/>
          <p:cNvPicPr preferRelativeResize="0"/>
          <p:nvPr/>
        </p:nvPicPr>
        <p:blipFill rotWithShape="1">
          <a:blip r:embed="rId2">
            <a:alphaModFix/>
          </a:blip>
          <a:srcRect/>
          <a:stretch/>
        </p:blipFill>
        <p:spPr>
          <a:xfrm>
            <a:off x="8310696" y="109859"/>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9250" algn="l">
              <a:lnSpc>
                <a:spcPct val="115000"/>
              </a:lnSpc>
              <a:spcBef>
                <a:spcPts val="0"/>
              </a:spcBef>
              <a:spcAft>
                <a:spcPts val="0"/>
              </a:spcAft>
              <a:buSzPts val="19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g133bbe043f8_2_18"/>
          <p:cNvPicPr preferRelativeResize="0"/>
          <p:nvPr/>
        </p:nvPicPr>
        <p:blipFill rotWithShape="1">
          <a:blip r:embed="rId2">
            <a:alphaModFix/>
          </a:blip>
          <a:srcRect/>
          <a:stretch/>
        </p:blipFill>
        <p:spPr>
          <a:xfrm>
            <a:off x="8328746" y="72209"/>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g133bbe043f8_2_27"/>
          <p:cNvPicPr preferRelativeResize="0"/>
          <p:nvPr/>
        </p:nvPicPr>
        <p:blipFill rotWithShape="1">
          <a:blip r:embed="rId2">
            <a:alphaModFix/>
          </a:blip>
          <a:srcRect/>
          <a:stretch/>
        </p:blipFill>
        <p:spPr>
          <a:xfrm>
            <a:off x="8303671" y="78484"/>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Google Shape;58;p9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9" name="Google Shape;59;p9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60" name="Google Shape;60;p96"/>
          <p:cNvPicPr preferRelativeResize="0"/>
          <p:nvPr/>
        </p:nvPicPr>
        <p:blipFill rotWithShape="1">
          <a:blip r:embed="rId2">
            <a:alphaModFix/>
          </a:blip>
          <a:srcRect/>
          <a:stretch/>
        </p:blipFill>
        <p:spPr>
          <a:xfrm>
            <a:off x="3396614" y="263450"/>
            <a:ext cx="2350776" cy="1363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61"/>
        <p:cNvGrpSpPr/>
        <p:nvPr/>
      </p:nvGrpSpPr>
      <p:grpSpPr>
        <a:xfrm>
          <a:off x="0" y="0"/>
          <a:ext cx="0" cy="0"/>
          <a:chOff x="0" y="0"/>
          <a:chExt cx="0" cy="0"/>
        </a:xfrm>
      </p:grpSpPr>
      <p:sp>
        <p:nvSpPr>
          <p:cNvPr id="62" name="Google Shape;62;p9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63" name="Google Shape;63;p97"/>
          <p:cNvPicPr preferRelativeResize="0"/>
          <p:nvPr/>
        </p:nvPicPr>
        <p:blipFill rotWithShape="1">
          <a:blip r:embed="rId2">
            <a:alphaModFix/>
          </a:blip>
          <a:srcRect/>
          <a:stretch/>
        </p:blipFill>
        <p:spPr>
          <a:xfrm>
            <a:off x="8320475" y="66537"/>
            <a:ext cx="766975" cy="7237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0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0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9250" algn="l">
              <a:lnSpc>
                <a:spcPct val="115000"/>
              </a:lnSpc>
              <a:spcBef>
                <a:spcPts val="0"/>
              </a:spcBef>
              <a:spcAft>
                <a:spcPts val="0"/>
              </a:spcAft>
              <a:buSzPts val="19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7" name="Google Shape;67;p103"/>
          <p:cNvSpPr txBox="1">
            <a:spLocks noGrp="1"/>
          </p:cNvSpPr>
          <p:nvPr>
            <p:ph type="sldNum" idx="12"/>
          </p:nvPr>
        </p:nvSpPr>
        <p:spPr>
          <a:xfrm>
            <a:off x="83228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8" name="Google Shape;68;p103"/>
          <p:cNvPicPr preferRelativeResize="0"/>
          <p:nvPr/>
        </p:nvPicPr>
        <p:blipFill rotWithShape="1">
          <a:blip r:embed="rId2">
            <a:alphaModFix/>
          </a:blip>
          <a:srcRect/>
          <a:stretch/>
        </p:blipFill>
        <p:spPr>
          <a:xfrm>
            <a:off x="8322871" y="73871"/>
            <a:ext cx="766975" cy="723775"/>
          </a:xfrm>
          <a:prstGeom prst="rect">
            <a:avLst/>
          </a:prstGeom>
          <a:noFill/>
          <a:ln>
            <a:noFill/>
          </a:ln>
        </p:spPr>
      </p:pic>
      <p:cxnSp>
        <p:nvCxnSpPr>
          <p:cNvPr id="69" name="Google Shape;69;p103"/>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70" name="Google Shape;70;p10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sp>
        <p:nvSpPr>
          <p:cNvPr id="72" name="Google Shape;72;p10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0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4" name="Google Shape;74;p10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5" name="Google Shape;75;p10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9250" algn="l">
              <a:lnSpc>
                <a:spcPct val="115000"/>
              </a:lnSpc>
              <a:spcBef>
                <a:spcPts val="0"/>
              </a:spcBef>
              <a:spcAft>
                <a:spcPts val="0"/>
              </a:spcAft>
              <a:buSzPts val="19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6" name="Google Shape;76;p104"/>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104"/>
          <p:cNvPicPr preferRelativeResize="0"/>
          <p:nvPr/>
        </p:nvPicPr>
        <p:blipFill rotWithShape="1">
          <a:blip r:embed="rId2">
            <a:alphaModFix/>
          </a:blip>
          <a:srcRect/>
          <a:stretch/>
        </p:blipFill>
        <p:spPr>
          <a:xfrm>
            <a:off x="8328746" y="72209"/>
            <a:ext cx="766975" cy="723775"/>
          </a:xfrm>
          <a:prstGeom prst="rect">
            <a:avLst/>
          </a:prstGeom>
          <a:noFill/>
          <a:ln>
            <a:noFill/>
          </a:ln>
        </p:spPr>
      </p:pic>
      <p:cxnSp>
        <p:nvCxnSpPr>
          <p:cNvPr id="78" name="Google Shape;78;p104"/>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79" name="Google Shape;79;p104"/>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9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5" name="Google Shape;55;p9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a:p>
        </p:txBody>
      </p:sp>
      <p:sp>
        <p:nvSpPr>
          <p:cNvPr id="56" name="Google Shape;56;p9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426000" y="2175450"/>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600" b="1" dirty="0">
                <a:solidFill>
                  <a:schemeClr val="tx2">
                    <a:lumMod val="10000"/>
                  </a:schemeClr>
                </a:solidFill>
                <a:latin typeface="Proxima Nova"/>
                <a:ea typeface="Proxima Nova"/>
                <a:cs typeface="Proxima Nova"/>
                <a:sym typeface="Proxima Nova"/>
              </a:rPr>
              <a:t>Prediction of Remaining Useful Life (RUL) of turbofan engine</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tx2">
                    <a:lumMod val="10000"/>
                  </a:schemeClr>
                </a:solidFill>
                <a:latin typeface="Proxima Nova"/>
                <a:ea typeface="Proxima Nova"/>
                <a:cs typeface="Proxima Nova"/>
                <a:sym typeface="Proxima Nova"/>
              </a:rPr>
              <a:t>Safia Babikir Bashir </a:t>
            </a:r>
            <a:endParaRPr sz="2000" dirty="0">
              <a:solidFill>
                <a:schemeClr val="tx2">
                  <a:lumMod val="10000"/>
                </a:schemeClr>
              </a:solidFill>
            </a:endParaRPr>
          </a:p>
        </p:txBody>
      </p:sp>
      <p:pic>
        <p:nvPicPr>
          <p:cNvPr id="2" name="Picture 1">
            <a:extLst>
              <a:ext uri="{FF2B5EF4-FFF2-40B4-BE49-F238E27FC236}">
                <a16:creationId xmlns:a16="http://schemas.microsoft.com/office/drawing/2014/main" id="{5B813822-B89D-F13E-CC46-6478E3F516D8}"/>
              </a:ext>
            </a:extLst>
          </p:cNvPr>
          <p:cNvPicPr>
            <a:picLocks noChangeAspect="1"/>
          </p:cNvPicPr>
          <p:nvPr/>
        </p:nvPicPr>
        <p:blipFill>
          <a:blip r:embed="rId3"/>
          <a:stretch>
            <a:fillRect/>
          </a:stretch>
        </p:blipFill>
        <p:spPr>
          <a:xfrm>
            <a:off x="6376308" y="3400698"/>
            <a:ext cx="2767692" cy="15388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0" y="12102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Exploratory Data Analysis(EDA)</a:t>
            </a: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07950" indent="0" algn="l">
              <a:buNone/>
            </a:pPr>
            <a:endParaRPr lang="en-US" b="0" i="0" dirty="0">
              <a:solidFill>
                <a:srgbClr val="292929"/>
              </a:solidFill>
              <a:effectLst/>
              <a:latin typeface="source-serif-pro"/>
            </a:endParaRPr>
          </a:p>
          <a:p>
            <a:pPr marL="107950" lvl="0" indent="0" algn="l" rtl="0">
              <a:lnSpc>
                <a:spcPct val="115000"/>
              </a:lnSpc>
              <a:spcBef>
                <a:spcPts val="0"/>
              </a:spcBef>
              <a:spcAft>
                <a:spcPts val="0"/>
              </a:spcAft>
              <a:buSzPts val="1900"/>
              <a:buNone/>
            </a:pPr>
            <a:endParaRPr dirty="0"/>
          </a:p>
          <a:p>
            <a:pPr marL="457200" lvl="0" indent="0" algn="l" rtl="0">
              <a:lnSpc>
                <a:spcPct val="115000"/>
              </a:lnSpc>
              <a:spcBef>
                <a:spcPts val="0"/>
              </a:spcBef>
              <a:spcAft>
                <a:spcPts val="0"/>
              </a:spcAft>
              <a:buSzPts val="1900"/>
              <a:buNone/>
            </a:pPr>
            <a:endParaRPr dirty="0"/>
          </a:p>
        </p:txBody>
      </p:sp>
      <p:pic>
        <p:nvPicPr>
          <p:cNvPr id="3" name="Picture 2">
            <a:extLst>
              <a:ext uri="{FF2B5EF4-FFF2-40B4-BE49-F238E27FC236}">
                <a16:creationId xmlns:a16="http://schemas.microsoft.com/office/drawing/2014/main" id="{22D1BC46-9C53-C0A1-FA57-C3F8AEA89CAB}"/>
              </a:ext>
            </a:extLst>
          </p:cNvPr>
          <p:cNvPicPr>
            <a:picLocks noChangeAspect="1"/>
          </p:cNvPicPr>
          <p:nvPr/>
        </p:nvPicPr>
        <p:blipFill>
          <a:blip r:embed="rId3"/>
          <a:stretch>
            <a:fillRect/>
          </a:stretch>
        </p:blipFill>
        <p:spPr>
          <a:xfrm>
            <a:off x="1574529" y="1675153"/>
            <a:ext cx="5994942" cy="2746070"/>
          </a:xfrm>
          <a:prstGeom prst="rect">
            <a:avLst/>
          </a:prstGeom>
        </p:spPr>
      </p:pic>
      <p:sp>
        <p:nvSpPr>
          <p:cNvPr id="4" name="TextBox 3">
            <a:extLst>
              <a:ext uri="{FF2B5EF4-FFF2-40B4-BE49-F238E27FC236}">
                <a16:creationId xmlns:a16="http://schemas.microsoft.com/office/drawing/2014/main" id="{7FBCA44D-0704-BF4C-1DF8-846AC800D399}"/>
              </a:ext>
            </a:extLst>
          </p:cNvPr>
          <p:cNvSpPr txBox="1"/>
          <p:nvPr/>
        </p:nvSpPr>
        <p:spPr>
          <a:xfrm>
            <a:off x="165100" y="722277"/>
            <a:ext cx="4638040" cy="401648"/>
          </a:xfrm>
          <a:prstGeom prst="rect">
            <a:avLst/>
          </a:prstGeom>
          <a:noFill/>
        </p:spPr>
        <p:txBody>
          <a:bodyPr wrap="square">
            <a:spAutoFit/>
          </a:bodyPr>
          <a:lstStyle/>
          <a:p>
            <a:pPr marL="107950" marR="0" lvl="0" indent="0" algn="l" defTabSz="914400" rtl="0" eaLnBrk="1" fontAlgn="auto" latinLnBrk="0" hangingPunct="1">
              <a:lnSpc>
                <a:spcPct val="115000"/>
              </a:lnSpc>
              <a:spcBef>
                <a:spcPts val="0"/>
              </a:spcBef>
              <a:spcAft>
                <a:spcPts val="0"/>
              </a:spcAft>
              <a:buClr>
                <a:srgbClr val="525252"/>
              </a:buClr>
              <a:buSzPts val="1900"/>
              <a:buFont typeface="Proxima Nova"/>
              <a:buNone/>
              <a:tabLst/>
              <a:defRPr/>
            </a:pPr>
            <a:r>
              <a:rPr kumimoji="0" lang="en-US" sz="1900" b="1" i="0" u="none" strike="noStrike" kern="0" cap="none" spc="0" normalizeH="0" baseline="0" noProof="0" dirty="0">
                <a:ln>
                  <a:noFill/>
                </a:ln>
                <a:solidFill>
                  <a:srgbClr val="EEEEEE">
                    <a:lumMod val="10000"/>
                  </a:srgbClr>
                </a:solidFill>
                <a:effectLst/>
                <a:uLnTx/>
                <a:uFillTx/>
                <a:latin typeface="Times New Roman" panose="02020603050405020304" pitchFamily="18" charset="0"/>
                <a:cs typeface="Times New Roman" panose="02020603050405020304" pitchFamily="18" charset="0"/>
                <a:sym typeface="Proxima Nova"/>
              </a:rPr>
              <a:t>Computing RUL: Training data set</a:t>
            </a:r>
          </a:p>
        </p:txBody>
      </p:sp>
    </p:spTree>
    <p:extLst>
      <p:ext uri="{BB962C8B-B14F-4D97-AF65-F5344CB8AC3E}">
        <p14:creationId xmlns:p14="http://schemas.microsoft.com/office/powerpoint/2010/main" val="10859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189236" y="25110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Exploratory Data Analysis(EDA): </a:t>
            </a:r>
            <a:r>
              <a:rPr lang="en-US" sz="2400" b="0" i="0" u="none" strike="noStrike" baseline="0" dirty="0">
                <a:latin typeface="URWPalladioL-Ital"/>
              </a:rPr>
              <a:t>Sensors Selection</a:t>
            </a:r>
            <a:endParaRPr lang="en-US" dirty="0"/>
          </a:p>
        </p:txBody>
      </p:sp>
      <p:pic>
        <p:nvPicPr>
          <p:cNvPr id="3" name="Picture 2">
            <a:extLst>
              <a:ext uri="{FF2B5EF4-FFF2-40B4-BE49-F238E27FC236}">
                <a16:creationId xmlns:a16="http://schemas.microsoft.com/office/drawing/2014/main" id="{DB01EA66-097E-0C20-FA22-30959B04A01E}"/>
              </a:ext>
            </a:extLst>
          </p:cNvPr>
          <p:cNvPicPr>
            <a:picLocks noChangeAspect="1"/>
          </p:cNvPicPr>
          <p:nvPr/>
        </p:nvPicPr>
        <p:blipFill>
          <a:blip r:embed="rId3"/>
          <a:stretch>
            <a:fillRect/>
          </a:stretch>
        </p:blipFill>
        <p:spPr>
          <a:xfrm>
            <a:off x="311700" y="1133557"/>
            <a:ext cx="3812722" cy="1713591"/>
          </a:xfrm>
          <a:prstGeom prst="rect">
            <a:avLst/>
          </a:prstGeom>
        </p:spPr>
      </p:pic>
      <p:pic>
        <p:nvPicPr>
          <p:cNvPr id="1026" name="Picture 2">
            <a:extLst>
              <a:ext uri="{FF2B5EF4-FFF2-40B4-BE49-F238E27FC236}">
                <a16:creationId xmlns:a16="http://schemas.microsoft.com/office/drawing/2014/main" id="{E9BBD0F4-720C-D360-1BFB-F44402EF6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33557"/>
            <a:ext cx="4137836" cy="1685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9DB405-3184-213E-F7BC-DAB5BDB0B5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805" y="2968811"/>
            <a:ext cx="4089031" cy="16853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6CD1B2A-7F25-733D-5E78-18DC3EB040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194" y="2968811"/>
            <a:ext cx="4124420" cy="168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67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EDA: </a:t>
            </a:r>
            <a:r>
              <a:rPr lang="en-US" sz="2800" b="0" i="0" u="none" strike="noStrike" baseline="0" dirty="0">
                <a:latin typeface="URWPalladioL-Ital"/>
              </a:rPr>
              <a:t>Sensors Selection</a:t>
            </a:r>
            <a:endParaRPr lang="en-US" dirty="0"/>
          </a:p>
        </p:txBody>
      </p:sp>
      <p:pic>
        <p:nvPicPr>
          <p:cNvPr id="3" name="Picture 2">
            <a:extLst>
              <a:ext uri="{FF2B5EF4-FFF2-40B4-BE49-F238E27FC236}">
                <a16:creationId xmlns:a16="http://schemas.microsoft.com/office/drawing/2014/main" id="{A921BF43-E1AF-ABC5-7A05-FAE63AB3083C}"/>
              </a:ext>
            </a:extLst>
          </p:cNvPr>
          <p:cNvPicPr>
            <a:picLocks noChangeAspect="1"/>
          </p:cNvPicPr>
          <p:nvPr/>
        </p:nvPicPr>
        <p:blipFill>
          <a:blip r:embed="rId3"/>
          <a:stretch>
            <a:fillRect/>
          </a:stretch>
        </p:blipFill>
        <p:spPr>
          <a:xfrm>
            <a:off x="1688996" y="1423964"/>
            <a:ext cx="6030167" cy="2800741"/>
          </a:xfrm>
          <a:prstGeom prst="rect">
            <a:avLst/>
          </a:prstGeom>
        </p:spPr>
      </p:pic>
    </p:spTree>
    <p:extLst>
      <p:ext uri="{BB962C8B-B14F-4D97-AF65-F5344CB8AC3E}">
        <p14:creationId xmlns:p14="http://schemas.microsoft.com/office/powerpoint/2010/main" val="24544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Proposed model : CNN+SVR </a:t>
            </a:r>
          </a:p>
        </p:txBody>
      </p:sp>
      <p:pic>
        <p:nvPicPr>
          <p:cNvPr id="2" name="Picture 1">
            <a:extLst>
              <a:ext uri="{FF2B5EF4-FFF2-40B4-BE49-F238E27FC236}">
                <a16:creationId xmlns:a16="http://schemas.microsoft.com/office/drawing/2014/main" id="{5436B236-B78C-8C06-7710-24C35256E7EA}"/>
              </a:ext>
            </a:extLst>
          </p:cNvPr>
          <p:cNvPicPr>
            <a:picLocks noChangeAspect="1"/>
          </p:cNvPicPr>
          <p:nvPr/>
        </p:nvPicPr>
        <p:blipFill>
          <a:blip r:embed="rId3"/>
          <a:stretch>
            <a:fillRect/>
          </a:stretch>
        </p:blipFill>
        <p:spPr>
          <a:xfrm>
            <a:off x="1856505" y="963679"/>
            <a:ext cx="5779579" cy="3216141"/>
          </a:xfrm>
          <a:prstGeom prst="rect">
            <a:avLst/>
          </a:prstGeom>
        </p:spPr>
      </p:pic>
    </p:spTree>
    <p:extLst>
      <p:ext uri="{BB962C8B-B14F-4D97-AF65-F5344CB8AC3E}">
        <p14:creationId xmlns:p14="http://schemas.microsoft.com/office/powerpoint/2010/main" val="401859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132086" y="1592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chemeClr val="tx2">
                    <a:lumMod val="10000"/>
                  </a:schemeClr>
                </a:solidFill>
              </a:rPr>
              <a:t>Metrics</a:t>
            </a:r>
          </a:p>
        </p:txBody>
      </p:sp>
      <p:sp>
        <p:nvSpPr>
          <p:cNvPr id="2" name="TextBox 1">
            <a:extLst>
              <a:ext uri="{FF2B5EF4-FFF2-40B4-BE49-F238E27FC236}">
                <a16:creationId xmlns:a16="http://schemas.microsoft.com/office/drawing/2014/main" id="{C1C2EC51-59D0-907E-5D07-BA96DACC87B8}"/>
              </a:ext>
            </a:extLst>
          </p:cNvPr>
          <p:cNvSpPr txBox="1"/>
          <p:nvPr/>
        </p:nvSpPr>
        <p:spPr>
          <a:xfrm>
            <a:off x="132086" y="944379"/>
            <a:ext cx="9191528" cy="1989006"/>
          </a:xfrm>
          <a:prstGeom prst="rect">
            <a:avLst/>
          </a:prstGeom>
          <a:noFill/>
        </p:spPr>
        <p:txBody>
          <a:bodyPr wrap="square" rtlCol="0">
            <a:spAutoFit/>
          </a:bodyPr>
          <a:lstStyle/>
          <a:p>
            <a:pPr marL="457200" indent="-349250">
              <a:lnSpc>
                <a:spcPct val="115000"/>
              </a:lnSpc>
              <a:buClr>
                <a:schemeClr val="dk2"/>
              </a:buClr>
              <a:buSzPts val="1900"/>
              <a:buFont typeface="Proxima Nova"/>
              <a:buChar char="●"/>
            </a:pPr>
            <a:r>
              <a:rPr lang="en-US" sz="1900" dirty="0">
                <a:solidFill>
                  <a:schemeClr val="tx2">
                    <a:lumMod val="10000"/>
                  </a:schemeClr>
                </a:solidFill>
                <a:latin typeface="Helvetica Neue"/>
                <a:sym typeface="Proxima Nova"/>
              </a:rPr>
              <a:t>The score and root mean square error (RMSE) are the two commonly used evaluation metrics for the NASA dataset; these are defined </a:t>
            </a:r>
            <a:r>
              <a:rPr lang="en-US" sz="1900" dirty="0">
                <a:latin typeface="Helvetica Neue"/>
                <a:sym typeface="Proxima Nova"/>
              </a:rPr>
              <a:t>as follows : </a:t>
            </a:r>
          </a:p>
          <a:p>
            <a:pPr marL="457200" indent="-349250">
              <a:lnSpc>
                <a:spcPct val="115000"/>
              </a:lnSpc>
              <a:buClr>
                <a:schemeClr val="dk2"/>
              </a:buClr>
              <a:buSzPts val="1900"/>
              <a:buFont typeface="Proxima Nova"/>
              <a:buChar char="●"/>
            </a:pPr>
            <a:endParaRPr lang="en-US" sz="1900" dirty="0">
              <a:latin typeface="Helvetica Neue"/>
              <a:sym typeface="Proxima Nova"/>
            </a:endParaRPr>
          </a:p>
          <a:p>
            <a:pPr marL="457200" indent="-349250">
              <a:lnSpc>
                <a:spcPct val="115000"/>
              </a:lnSpc>
              <a:buClr>
                <a:schemeClr val="dk2"/>
              </a:buClr>
              <a:buSzPts val="1900"/>
              <a:buFont typeface="Proxima Nova"/>
              <a:buChar char="●"/>
            </a:pPr>
            <a:endParaRPr lang="en-US" sz="1900" dirty="0">
              <a:latin typeface="Helvetica Neue"/>
              <a:sym typeface="Proxima Nova"/>
            </a:endParaRPr>
          </a:p>
          <a:p>
            <a:pPr marL="457200" indent="-349250">
              <a:lnSpc>
                <a:spcPct val="115000"/>
              </a:lnSpc>
              <a:buClr>
                <a:schemeClr val="dk2"/>
              </a:buClr>
              <a:buSzPts val="1900"/>
              <a:buFont typeface="Proxima Nova"/>
              <a:buChar char="●"/>
            </a:pPr>
            <a:endParaRPr lang="en-US" sz="1900" dirty="0">
              <a:latin typeface="Helvetica Neue"/>
              <a:sym typeface="Proxima Nova"/>
            </a:endParaRPr>
          </a:p>
          <a:p>
            <a:endParaRPr lang="en-US" dirty="0"/>
          </a:p>
        </p:txBody>
      </p:sp>
      <p:pic>
        <p:nvPicPr>
          <p:cNvPr id="1026" name="Picture 2" descr="What does RMSE really mean?. Root Mean Square Error (RMSE) is a… | by James  Moody | Towards Data Science">
            <a:extLst>
              <a:ext uri="{FF2B5EF4-FFF2-40B4-BE49-F238E27FC236}">
                <a16:creationId xmlns:a16="http://schemas.microsoft.com/office/drawing/2014/main" id="{DF313AA6-CCCE-CB8F-65FB-1C19D827B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025" y="2017838"/>
            <a:ext cx="3607950" cy="11279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9ACBD73-A33C-9E28-BAD6-DFBA5268A884}"/>
              </a:ext>
            </a:extLst>
          </p:cNvPr>
          <p:cNvPicPr>
            <a:picLocks noChangeAspect="1"/>
          </p:cNvPicPr>
          <p:nvPr/>
        </p:nvPicPr>
        <p:blipFill>
          <a:blip r:embed="rId4"/>
          <a:stretch>
            <a:fillRect/>
          </a:stretch>
        </p:blipFill>
        <p:spPr>
          <a:xfrm>
            <a:off x="2707065" y="3329602"/>
            <a:ext cx="4359518" cy="1136962"/>
          </a:xfrm>
          <a:prstGeom prst="rect">
            <a:avLst/>
          </a:prstGeom>
        </p:spPr>
      </p:pic>
    </p:spTree>
    <p:extLst>
      <p:ext uri="{BB962C8B-B14F-4D97-AF65-F5344CB8AC3E}">
        <p14:creationId xmlns:p14="http://schemas.microsoft.com/office/powerpoint/2010/main" val="1929756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157464" y="15858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Results: </a:t>
            </a:r>
            <a:br>
              <a:rPr lang="en-US" dirty="0"/>
            </a:br>
            <a:br>
              <a:rPr lang="en-US" dirty="0"/>
            </a:br>
            <a:r>
              <a:rPr lang="en-US" dirty="0"/>
              <a:t>  </a:t>
            </a:r>
          </a:p>
        </p:txBody>
      </p:sp>
      <p:pic>
        <p:nvPicPr>
          <p:cNvPr id="2" name="Picture 1">
            <a:extLst>
              <a:ext uri="{FF2B5EF4-FFF2-40B4-BE49-F238E27FC236}">
                <a16:creationId xmlns:a16="http://schemas.microsoft.com/office/drawing/2014/main" id="{97D0B3AB-49AD-FACF-5229-E2650528E829}"/>
              </a:ext>
            </a:extLst>
          </p:cNvPr>
          <p:cNvPicPr>
            <a:picLocks noChangeAspect="1"/>
          </p:cNvPicPr>
          <p:nvPr/>
        </p:nvPicPr>
        <p:blipFill>
          <a:blip r:embed="rId3"/>
          <a:stretch>
            <a:fillRect/>
          </a:stretch>
        </p:blipFill>
        <p:spPr>
          <a:xfrm>
            <a:off x="2607600" y="977536"/>
            <a:ext cx="4473920" cy="3347335"/>
          </a:xfrm>
          <a:prstGeom prst="rect">
            <a:avLst/>
          </a:prstGeom>
        </p:spPr>
      </p:pic>
    </p:spTree>
    <p:extLst>
      <p:ext uri="{BB962C8B-B14F-4D97-AF65-F5344CB8AC3E}">
        <p14:creationId xmlns:p14="http://schemas.microsoft.com/office/powerpoint/2010/main" val="393823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182403" y="8852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chemeClr val="tx2">
                    <a:lumMod val="10000"/>
                  </a:schemeClr>
                </a:solidFill>
              </a:rPr>
              <a:t>Results:  </a:t>
            </a:r>
          </a:p>
        </p:txBody>
      </p:sp>
      <p:graphicFrame>
        <p:nvGraphicFramePr>
          <p:cNvPr id="2" name="Table 2">
            <a:extLst>
              <a:ext uri="{FF2B5EF4-FFF2-40B4-BE49-F238E27FC236}">
                <a16:creationId xmlns:a16="http://schemas.microsoft.com/office/drawing/2014/main" id="{B2872FDD-A5F4-674C-4166-EE00F6C5506A}"/>
              </a:ext>
            </a:extLst>
          </p:cNvPr>
          <p:cNvGraphicFramePr>
            <a:graphicFrameLocks noGrp="1"/>
          </p:cNvGraphicFramePr>
          <p:nvPr>
            <p:extLst>
              <p:ext uri="{D42A27DB-BD31-4B8C-83A1-F6EECF244321}">
                <p14:modId xmlns:p14="http://schemas.microsoft.com/office/powerpoint/2010/main" val="536934137"/>
              </p:ext>
            </p:extLst>
          </p:nvPr>
        </p:nvGraphicFramePr>
        <p:xfrm>
          <a:off x="2478794" y="1006797"/>
          <a:ext cx="4389684" cy="2628770"/>
        </p:xfrm>
        <a:graphic>
          <a:graphicData uri="http://schemas.openxmlformats.org/drawingml/2006/table">
            <a:tbl>
              <a:tblPr firstRow="1" bandRow="1">
                <a:tableStyleId>{7DF18680-E054-41AD-8BC1-D1AEF772440D}</a:tableStyleId>
              </a:tblPr>
              <a:tblGrid>
                <a:gridCol w="1161832">
                  <a:extLst>
                    <a:ext uri="{9D8B030D-6E8A-4147-A177-3AD203B41FA5}">
                      <a16:colId xmlns:a16="http://schemas.microsoft.com/office/drawing/2014/main" val="1988078926"/>
                    </a:ext>
                  </a:extLst>
                </a:gridCol>
                <a:gridCol w="1613926">
                  <a:extLst>
                    <a:ext uri="{9D8B030D-6E8A-4147-A177-3AD203B41FA5}">
                      <a16:colId xmlns:a16="http://schemas.microsoft.com/office/drawing/2014/main" val="2784600457"/>
                    </a:ext>
                  </a:extLst>
                </a:gridCol>
                <a:gridCol w="1613926">
                  <a:extLst>
                    <a:ext uri="{9D8B030D-6E8A-4147-A177-3AD203B41FA5}">
                      <a16:colId xmlns:a16="http://schemas.microsoft.com/office/drawing/2014/main" val="4245136061"/>
                    </a:ext>
                  </a:extLst>
                </a:gridCol>
              </a:tblGrid>
              <a:tr h="654639">
                <a:tc>
                  <a:txBody>
                    <a:bodyPr/>
                    <a:lstStyle/>
                    <a:p>
                      <a:pPr algn="ctr"/>
                      <a:r>
                        <a:rPr lang="en-US" dirty="0"/>
                        <a:t>Model</a:t>
                      </a:r>
                    </a:p>
                  </a:txBody>
                  <a:tcPr/>
                </a:tc>
                <a:tc>
                  <a:txBody>
                    <a:bodyPr/>
                    <a:lstStyle/>
                    <a:p>
                      <a:pPr algn="ctr"/>
                      <a:r>
                        <a:rPr lang="en-US" dirty="0"/>
                        <a:t>RMES</a:t>
                      </a:r>
                    </a:p>
                  </a:txBody>
                  <a:tcPr/>
                </a:tc>
                <a:tc>
                  <a:txBody>
                    <a:bodyPr/>
                    <a:lstStyle/>
                    <a:p>
                      <a:pPr algn="ctr"/>
                      <a:r>
                        <a:rPr lang="en-US" dirty="0"/>
                        <a:t>Score </a:t>
                      </a:r>
                    </a:p>
                  </a:txBody>
                  <a:tcPr/>
                </a:tc>
                <a:extLst>
                  <a:ext uri="{0D108BD9-81ED-4DB2-BD59-A6C34878D82A}">
                    <a16:rowId xmlns:a16="http://schemas.microsoft.com/office/drawing/2014/main" val="3236541747"/>
                  </a:ext>
                </a:extLst>
              </a:tr>
              <a:tr h="664853">
                <a:tc>
                  <a:txBody>
                    <a:bodyPr/>
                    <a:lstStyle/>
                    <a:p>
                      <a:r>
                        <a:rPr lang="en-US" dirty="0">
                          <a:solidFill>
                            <a:schemeClr val="tx2">
                              <a:lumMod val="10000"/>
                            </a:schemeClr>
                          </a:solidFill>
                        </a:rPr>
                        <a:t>SVR [1]</a:t>
                      </a:r>
                    </a:p>
                  </a:txBody>
                  <a:tcPr/>
                </a:tc>
                <a:tc>
                  <a:txBody>
                    <a:bodyPr/>
                    <a:lstStyle/>
                    <a:p>
                      <a:r>
                        <a:rPr lang="en-US" dirty="0">
                          <a:solidFill>
                            <a:schemeClr val="tx2">
                              <a:lumMod val="10000"/>
                            </a:schemeClr>
                          </a:solidFill>
                        </a:rPr>
                        <a:t>20.96</a:t>
                      </a:r>
                    </a:p>
                  </a:txBody>
                  <a:tcPr/>
                </a:tc>
                <a:tc>
                  <a:txBody>
                    <a:bodyPr/>
                    <a:lstStyle/>
                    <a:p>
                      <a:r>
                        <a:rPr lang="en-US" dirty="0">
                          <a:solidFill>
                            <a:schemeClr val="tx2">
                              <a:lumMod val="10000"/>
                            </a:schemeClr>
                          </a:solidFill>
                        </a:rPr>
                        <a:t>15886</a:t>
                      </a:r>
                    </a:p>
                  </a:txBody>
                  <a:tcPr/>
                </a:tc>
                <a:extLst>
                  <a:ext uri="{0D108BD9-81ED-4DB2-BD59-A6C34878D82A}">
                    <a16:rowId xmlns:a16="http://schemas.microsoft.com/office/drawing/2014/main" val="2765410248"/>
                  </a:ext>
                </a:extLst>
              </a:tr>
              <a:tr h="654639">
                <a:tc>
                  <a:txBody>
                    <a:bodyPr/>
                    <a:lstStyle/>
                    <a:p>
                      <a:r>
                        <a:rPr lang="en-US" dirty="0">
                          <a:solidFill>
                            <a:schemeClr val="tx2">
                              <a:lumMod val="10000"/>
                            </a:schemeClr>
                          </a:solidFill>
                        </a:rPr>
                        <a:t>CNN[1]</a:t>
                      </a:r>
                    </a:p>
                  </a:txBody>
                  <a:tcPr/>
                </a:tc>
                <a:tc>
                  <a:txBody>
                    <a:bodyPr/>
                    <a:lstStyle/>
                    <a:p>
                      <a:r>
                        <a:rPr lang="en-US" dirty="0">
                          <a:solidFill>
                            <a:schemeClr val="tx2">
                              <a:lumMod val="10000"/>
                            </a:schemeClr>
                          </a:solidFill>
                        </a:rPr>
                        <a:t>18.45</a:t>
                      </a:r>
                    </a:p>
                  </a:txBody>
                  <a:tcPr/>
                </a:tc>
                <a:tc>
                  <a:txBody>
                    <a:bodyPr/>
                    <a:lstStyle/>
                    <a:p>
                      <a:r>
                        <a:rPr lang="en-US" dirty="0">
                          <a:solidFill>
                            <a:schemeClr val="tx2">
                              <a:lumMod val="10000"/>
                            </a:schemeClr>
                          </a:solidFill>
                        </a:rPr>
                        <a:t>2056</a:t>
                      </a:r>
                    </a:p>
                  </a:txBody>
                  <a:tcPr/>
                </a:tc>
                <a:extLst>
                  <a:ext uri="{0D108BD9-81ED-4DB2-BD59-A6C34878D82A}">
                    <a16:rowId xmlns:a16="http://schemas.microsoft.com/office/drawing/2014/main" val="2162729494"/>
                  </a:ext>
                </a:extLst>
              </a:tr>
              <a:tr h="654639">
                <a:tc>
                  <a:txBody>
                    <a:bodyPr/>
                    <a:lstStyle/>
                    <a:p>
                      <a:r>
                        <a:rPr lang="en-US" dirty="0">
                          <a:solidFill>
                            <a:schemeClr val="tx2">
                              <a:lumMod val="10000"/>
                            </a:schemeClr>
                          </a:solidFill>
                        </a:rPr>
                        <a:t>CNN+SVR</a:t>
                      </a:r>
                    </a:p>
                  </a:txBody>
                  <a:tcPr/>
                </a:tc>
                <a:tc>
                  <a:txBody>
                    <a:bodyPr/>
                    <a:lstStyle/>
                    <a:p>
                      <a:r>
                        <a:rPr lang="en-US" dirty="0">
                          <a:solidFill>
                            <a:schemeClr val="tx2">
                              <a:lumMod val="10000"/>
                            </a:schemeClr>
                          </a:solidFill>
                        </a:rPr>
                        <a:t>14.9</a:t>
                      </a:r>
                    </a:p>
                  </a:txBody>
                  <a:tcPr/>
                </a:tc>
                <a:tc>
                  <a:txBody>
                    <a:bodyPr/>
                    <a:lstStyle/>
                    <a:p>
                      <a:r>
                        <a:rPr lang="en-US" sz="1400" b="0" i="0" u="none" strike="noStrike" cap="none" dirty="0">
                          <a:solidFill>
                            <a:schemeClr val="tx2">
                              <a:lumMod val="10000"/>
                            </a:schemeClr>
                          </a:solidFill>
                          <a:effectLst/>
                          <a:latin typeface="+mn-lt"/>
                          <a:ea typeface="+mn-ea"/>
                          <a:cs typeface="+mn-cs"/>
                          <a:sym typeface="Arial"/>
                        </a:rPr>
                        <a:t>424</a:t>
                      </a:r>
                      <a:endParaRPr lang="en-US" dirty="0">
                        <a:solidFill>
                          <a:schemeClr val="tx2">
                            <a:lumMod val="10000"/>
                          </a:schemeClr>
                        </a:solidFill>
                      </a:endParaRPr>
                    </a:p>
                  </a:txBody>
                  <a:tcPr/>
                </a:tc>
                <a:extLst>
                  <a:ext uri="{0D108BD9-81ED-4DB2-BD59-A6C34878D82A}">
                    <a16:rowId xmlns:a16="http://schemas.microsoft.com/office/drawing/2014/main" val="1516849188"/>
                  </a:ext>
                </a:extLst>
              </a:tr>
            </a:tbl>
          </a:graphicData>
        </a:graphic>
      </p:graphicFrame>
      <p:sp>
        <p:nvSpPr>
          <p:cNvPr id="4" name="TextBox 3">
            <a:extLst>
              <a:ext uri="{FF2B5EF4-FFF2-40B4-BE49-F238E27FC236}">
                <a16:creationId xmlns:a16="http://schemas.microsoft.com/office/drawing/2014/main" id="{15CA6838-0F6C-5F01-9225-79291E67E5CD}"/>
              </a:ext>
            </a:extLst>
          </p:cNvPr>
          <p:cNvSpPr txBox="1"/>
          <p:nvPr/>
        </p:nvSpPr>
        <p:spPr>
          <a:xfrm>
            <a:off x="283833" y="3786386"/>
            <a:ext cx="8077645" cy="1143903"/>
          </a:xfrm>
          <a:prstGeom prst="rect">
            <a:avLst/>
          </a:prstGeom>
          <a:noFill/>
        </p:spPr>
        <p:txBody>
          <a:bodyPr wrap="square">
            <a:spAutoFit/>
          </a:bodyPr>
          <a:lstStyle/>
          <a:p>
            <a:pPr marL="457200" marR="0" indent="-457200">
              <a:spcBef>
                <a:spcPts val="0"/>
              </a:spcBef>
              <a:spcAft>
                <a:spcPts val="800"/>
              </a:spcAft>
            </a:pPr>
            <a:endParaRPr lang="en-US" sz="1100" dirty="0">
              <a:effectLst/>
              <a:latin typeface="Calibri" panose="020F0502020204030204" pitchFamily="34" charset="0"/>
              <a:ea typeface="Calibri" panose="020F0502020204030204" pitchFamily="34" charset="0"/>
            </a:endParaRPr>
          </a:p>
          <a:p>
            <a:pPr marL="457200" marR="0" indent="-457200">
              <a:spcBef>
                <a:spcPts val="0"/>
              </a:spcBef>
              <a:spcAft>
                <a:spcPts val="800"/>
              </a:spcAft>
            </a:pPr>
            <a:r>
              <a:rPr lang="en-US" sz="1100" dirty="0">
                <a:effectLst/>
                <a:latin typeface="Calibri" panose="020F0502020204030204" pitchFamily="34" charset="0"/>
                <a:ea typeface="Calibri" panose="020F0502020204030204" pitchFamily="34" charset="0"/>
              </a:rPr>
              <a:t>[1]	</a:t>
            </a:r>
            <a:r>
              <a:rPr lang="en-US" sz="1100" dirty="0">
                <a:solidFill>
                  <a:schemeClr val="tx2">
                    <a:lumMod val="10000"/>
                  </a:schemeClr>
                </a:solidFill>
                <a:effectLst/>
                <a:latin typeface="Calibri" panose="020F0502020204030204" pitchFamily="34" charset="0"/>
                <a:ea typeface="Calibri" panose="020F0502020204030204" pitchFamily="34" charset="0"/>
              </a:rPr>
              <a:t>G. Sateesh Babu, P. Zhao, and X.-L. Li, "Deep convolutional neural network based regression approach for estimation of remaining useful life," in </a:t>
            </a:r>
            <a:r>
              <a:rPr lang="en-US" sz="1100" i="1" dirty="0">
                <a:solidFill>
                  <a:schemeClr val="tx2">
                    <a:lumMod val="10000"/>
                  </a:schemeClr>
                </a:solidFill>
                <a:effectLst/>
                <a:latin typeface="Calibri" panose="020F0502020204030204" pitchFamily="34" charset="0"/>
                <a:ea typeface="Calibri" panose="020F0502020204030204" pitchFamily="34" charset="0"/>
              </a:rPr>
              <a:t>Database Systems for Advanced Applications: 21st International Conference, DASFAA 2016, Dallas, TX, USA, April 16-19, 2016, Proceedings, Part I 21</a:t>
            </a:r>
            <a:r>
              <a:rPr lang="en-US" sz="1100" dirty="0">
                <a:solidFill>
                  <a:schemeClr val="tx2">
                    <a:lumMod val="10000"/>
                  </a:schemeClr>
                </a:solidFill>
                <a:effectLst/>
                <a:latin typeface="Calibri" panose="020F0502020204030204" pitchFamily="34" charset="0"/>
                <a:ea typeface="Calibri" panose="020F0502020204030204" pitchFamily="34" charset="0"/>
              </a:rPr>
              <a:t>, 2016, pp. 214-228: Springer.</a:t>
            </a:r>
          </a:p>
          <a:p>
            <a:pPr marL="457200" marR="0" indent="-457200">
              <a:spcBef>
                <a:spcPts val="0"/>
              </a:spcBef>
              <a:spcAft>
                <a:spcPts val="800"/>
              </a:spcAft>
            </a:pPr>
            <a:endParaRPr lang="en-US"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680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157464" y="15858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DEMOE:</a:t>
            </a:r>
            <a:br>
              <a:rPr lang="en-US" dirty="0"/>
            </a:br>
            <a:br>
              <a:rPr lang="en-US" dirty="0"/>
            </a:br>
            <a:r>
              <a:rPr lang="en-US" dirty="0"/>
              <a:t>  </a:t>
            </a:r>
          </a:p>
        </p:txBody>
      </p:sp>
      <p:pic>
        <p:nvPicPr>
          <p:cNvPr id="1026" name="Picture 2" descr="Streamlit Releases Version 1.0, the Fastest Way to Build">
            <a:extLst>
              <a:ext uri="{FF2B5EF4-FFF2-40B4-BE49-F238E27FC236}">
                <a16:creationId xmlns:a16="http://schemas.microsoft.com/office/drawing/2014/main" id="{0FB20F3C-F651-3E55-C5A2-3A3BA0A8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030" y="1417087"/>
            <a:ext cx="3148223" cy="184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8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chemeClr val="tx2">
                    <a:lumMod val="10000"/>
                  </a:schemeClr>
                </a:solidFill>
              </a:rPr>
              <a:t>Outline</a:t>
            </a:r>
            <a:endParaRPr dirty="0">
              <a:solidFill>
                <a:schemeClr val="tx2">
                  <a:lumMod val="10000"/>
                </a:schemeClr>
              </a:solidFill>
            </a:endParaRPr>
          </a:p>
        </p:txBody>
      </p:sp>
      <p:sp>
        <p:nvSpPr>
          <p:cNvPr id="110" name="Google Shape;110;g133bbe043f8_0_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Char char="●"/>
            </a:pPr>
            <a:r>
              <a:rPr lang="en-US" dirty="0">
                <a:solidFill>
                  <a:schemeClr val="tx2">
                    <a:lumMod val="10000"/>
                  </a:schemeClr>
                </a:solidFill>
              </a:rPr>
              <a:t>Problem</a:t>
            </a:r>
            <a:endParaRPr dirty="0">
              <a:solidFill>
                <a:schemeClr val="tx2">
                  <a:lumMod val="10000"/>
                </a:schemeClr>
              </a:solidFill>
            </a:endParaRPr>
          </a:p>
          <a:p>
            <a:pPr marL="457200" lvl="0" indent="-349250" algn="l" rtl="0">
              <a:lnSpc>
                <a:spcPct val="115000"/>
              </a:lnSpc>
              <a:spcBef>
                <a:spcPts val="0"/>
              </a:spcBef>
              <a:spcAft>
                <a:spcPts val="0"/>
              </a:spcAft>
              <a:buSzPts val="1900"/>
              <a:buChar char="●"/>
            </a:pPr>
            <a:r>
              <a:rPr lang="en-US" dirty="0">
                <a:solidFill>
                  <a:schemeClr val="tx2">
                    <a:lumMod val="10000"/>
                  </a:schemeClr>
                </a:solidFill>
              </a:rPr>
              <a:t>Solution</a:t>
            </a:r>
            <a:endParaRPr dirty="0">
              <a:solidFill>
                <a:schemeClr val="tx2">
                  <a:lumMod val="10000"/>
                </a:schemeClr>
              </a:solidFill>
            </a:endParaRPr>
          </a:p>
          <a:p>
            <a:pPr marL="457200" lvl="0" indent="-349250" algn="l" rtl="0">
              <a:lnSpc>
                <a:spcPct val="115000"/>
              </a:lnSpc>
              <a:spcBef>
                <a:spcPts val="0"/>
              </a:spcBef>
              <a:spcAft>
                <a:spcPts val="0"/>
              </a:spcAft>
              <a:buSzPts val="1900"/>
              <a:buChar char="●"/>
            </a:pPr>
            <a:r>
              <a:rPr lang="en-US" dirty="0">
                <a:solidFill>
                  <a:schemeClr val="tx2">
                    <a:lumMod val="10000"/>
                  </a:schemeClr>
                </a:solidFill>
              </a:rPr>
              <a:t>Data</a:t>
            </a:r>
          </a:p>
          <a:p>
            <a:pPr marL="457200" lvl="0" indent="-349250" algn="l" rtl="0">
              <a:lnSpc>
                <a:spcPct val="115000"/>
              </a:lnSpc>
              <a:spcBef>
                <a:spcPts val="0"/>
              </a:spcBef>
              <a:spcAft>
                <a:spcPts val="0"/>
              </a:spcAft>
              <a:buSzPts val="1900"/>
              <a:buChar char="●"/>
            </a:pPr>
            <a:r>
              <a:rPr lang="en-US" dirty="0">
                <a:solidFill>
                  <a:schemeClr val="tx2">
                    <a:lumMod val="10000"/>
                  </a:schemeClr>
                </a:solidFill>
              </a:rPr>
              <a:t>EDA</a:t>
            </a:r>
          </a:p>
          <a:p>
            <a:pPr marL="457200" lvl="0" indent="-349250" algn="l" rtl="0">
              <a:lnSpc>
                <a:spcPct val="115000"/>
              </a:lnSpc>
              <a:spcBef>
                <a:spcPts val="0"/>
              </a:spcBef>
              <a:spcAft>
                <a:spcPts val="0"/>
              </a:spcAft>
              <a:buSzPts val="1900"/>
              <a:buChar char="●"/>
            </a:pPr>
            <a:r>
              <a:rPr lang="en-US" dirty="0">
                <a:solidFill>
                  <a:schemeClr val="tx2">
                    <a:lumMod val="10000"/>
                  </a:schemeClr>
                </a:solidFill>
              </a:rPr>
              <a:t>Model</a:t>
            </a:r>
          </a:p>
          <a:p>
            <a:pPr marL="457200" lvl="0" indent="-349250" algn="l" rtl="0">
              <a:lnSpc>
                <a:spcPct val="115000"/>
              </a:lnSpc>
              <a:spcBef>
                <a:spcPts val="0"/>
              </a:spcBef>
              <a:spcAft>
                <a:spcPts val="0"/>
              </a:spcAft>
              <a:buSzPts val="1900"/>
              <a:buChar char="●"/>
            </a:pPr>
            <a:r>
              <a:rPr lang="en-US" dirty="0">
                <a:solidFill>
                  <a:schemeClr val="tx2">
                    <a:lumMod val="10000"/>
                  </a:schemeClr>
                </a:solidFill>
              </a:rPr>
              <a:t>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91363" y="8146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Problem</a:t>
            </a:r>
            <a:endParaRPr dirty="0"/>
          </a:p>
        </p:txBody>
      </p:sp>
      <p:sp>
        <p:nvSpPr>
          <p:cNvPr id="116" name="Google Shape;116;g133c1f20611_0_5"/>
          <p:cNvSpPr txBox="1">
            <a:spLocks noGrp="1"/>
          </p:cNvSpPr>
          <p:nvPr>
            <p:ph type="body" idx="1"/>
          </p:nvPr>
        </p:nvSpPr>
        <p:spPr>
          <a:xfrm>
            <a:off x="91363" y="798750"/>
            <a:ext cx="8832300" cy="35460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Char char="●"/>
            </a:pPr>
            <a:r>
              <a:rPr lang="en-US" sz="2000" b="0" i="0" dirty="0">
                <a:solidFill>
                  <a:srgbClr val="222222"/>
                </a:solidFill>
                <a:effectLst/>
                <a:latin typeface="Arial" panose="020B0604020202020204" pitchFamily="34" charset="0"/>
              </a:rPr>
              <a:t>The turbofan engine is a pivotal component of the aircraft.</a:t>
            </a:r>
          </a:p>
          <a:p>
            <a:pPr marL="457200" lvl="0" indent="-349250" algn="l" rtl="0">
              <a:lnSpc>
                <a:spcPct val="115000"/>
              </a:lnSpc>
              <a:spcBef>
                <a:spcPts val="0"/>
              </a:spcBef>
              <a:spcAft>
                <a:spcPts val="0"/>
              </a:spcAft>
              <a:buSzPts val="1900"/>
              <a:buChar char="●"/>
            </a:pPr>
            <a:endParaRPr lang="en-US" sz="2000" b="0" i="0" dirty="0">
              <a:solidFill>
                <a:srgbClr val="222222"/>
              </a:solidFill>
              <a:effectLst/>
              <a:latin typeface="Arial" panose="020B0604020202020204" pitchFamily="34" charset="0"/>
            </a:endParaRPr>
          </a:p>
          <a:p>
            <a:pPr marL="457200" lvl="0" indent="-349250" algn="l" rtl="0">
              <a:lnSpc>
                <a:spcPct val="115000"/>
              </a:lnSpc>
              <a:spcBef>
                <a:spcPts val="0"/>
              </a:spcBef>
              <a:spcAft>
                <a:spcPts val="0"/>
              </a:spcAft>
              <a:buSzPts val="1900"/>
              <a:buChar char="●"/>
            </a:pPr>
            <a:r>
              <a:rPr lang="en-US" sz="2000" b="0" i="0" dirty="0">
                <a:solidFill>
                  <a:srgbClr val="222222"/>
                </a:solidFill>
                <a:effectLst/>
                <a:latin typeface="Arial" panose="020B0604020202020204" pitchFamily="34" charset="0"/>
              </a:rPr>
              <a:t> Engine components are susceptible to degradation over the life of their</a:t>
            </a:r>
          </a:p>
          <a:p>
            <a:pPr marL="107950" lvl="0" indent="0" algn="l" rtl="0">
              <a:lnSpc>
                <a:spcPct val="115000"/>
              </a:lnSpc>
              <a:spcBef>
                <a:spcPts val="0"/>
              </a:spcBef>
              <a:spcAft>
                <a:spcPts val="0"/>
              </a:spcAft>
              <a:buSzPts val="1900"/>
              <a:buNone/>
            </a:pPr>
            <a:r>
              <a:rPr lang="en-US" sz="2000" b="0" i="0" dirty="0">
                <a:solidFill>
                  <a:srgbClr val="222222"/>
                </a:solidFill>
                <a:effectLst/>
                <a:latin typeface="Arial" panose="020B0604020202020204" pitchFamily="34" charset="0"/>
              </a:rPr>
              <a:t>       operation, which affects the reliability and performance of an engine.</a:t>
            </a:r>
          </a:p>
          <a:p>
            <a:pPr marL="107950" lvl="0" indent="0" algn="l" rtl="0">
              <a:lnSpc>
                <a:spcPct val="115000"/>
              </a:lnSpc>
              <a:spcBef>
                <a:spcPts val="0"/>
              </a:spcBef>
              <a:spcAft>
                <a:spcPts val="0"/>
              </a:spcAft>
              <a:buSzPts val="1900"/>
              <a:buNone/>
            </a:pPr>
            <a:endParaRPr lang="en-US" sz="2000" b="0" i="0" dirty="0">
              <a:solidFill>
                <a:srgbClr val="222222"/>
              </a:solidFill>
              <a:effectLst/>
              <a:latin typeface="Arial" panose="020B0604020202020204" pitchFamily="34" charset="0"/>
            </a:endParaRPr>
          </a:p>
          <a:p>
            <a:pPr marL="457200" lvl="0" indent="-349250" algn="l" rtl="0">
              <a:lnSpc>
                <a:spcPct val="115000"/>
              </a:lnSpc>
              <a:spcBef>
                <a:spcPts val="0"/>
              </a:spcBef>
              <a:spcAft>
                <a:spcPts val="0"/>
              </a:spcAft>
              <a:buSzPts val="1900"/>
              <a:buChar char="●"/>
            </a:pPr>
            <a:r>
              <a:rPr lang="en-US" sz="2000" dirty="0">
                <a:solidFill>
                  <a:srgbClr val="222222"/>
                </a:solidFill>
                <a:latin typeface="Arial" panose="020B0604020202020204" pitchFamily="34" charset="0"/>
              </a:rPr>
              <a:t>Proper maintenance is crucial for the longevity and performance of a turbofan engine</a:t>
            </a:r>
            <a:endParaRPr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81531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3" name="Picture 2">
            <a:extLst>
              <a:ext uri="{FF2B5EF4-FFF2-40B4-BE49-F238E27FC236}">
                <a16:creationId xmlns:a16="http://schemas.microsoft.com/office/drawing/2014/main" id="{A6A92110-3370-6644-108A-3065FD0277DD}"/>
              </a:ext>
            </a:extLst>
          </p:cNvPr>
          <p:cNvPicPr>
            <a:picLocks noChangeAspect="1"/>
          </p:cNvPicPr>
          <p:nvPr/>
        </p:nvPicPr>
        <p:blipFill rotWithShape="1">
          <a:blip r:embed="rId3"/>
          <a:srcRect t="9525"/>
          <a:stretch/>
        </p:blipFill>
        <p:spPr>
          <a:xfrm>
            <a:off x="1331095" y="1196658"/>
            <a:ext cx="6481810" cy="3493509"/>
          </a:xfrm>
          <a:prstGeom prst="rect">
            <a:avLst/>
          </a:prstGeom>
        </p:spPr>
      </p:pic>
      <p:sp>
        <p:nvSpPr>
          <p:cNvPr id="4" name="TextBox 3">
            <a:extLst>
              <a:ext uri="{FF2B5EF4-FFF2-40B4-BE49-F238E27FC236}">
                <a16:creationId xmlns:a16="http://schemas.microsoft.com/office/drawing/2014/main" id="{7C4F7B81-82DF-A95F-0017-72D5041DCB7D}"/>
              </a:ext>
            </a:extLst>
          </p:cNvPr>
          <p:cNvSpPr txBox="1"/>
          <p:nvPr/>
        </p:nvSpPr>
        <p:spPr>
          <a:xfrm>
            <a:off x="2692400" y="408645"/>
            <a:ext cx="4612640" cy="400110"/>
          </a:xfrm>
          <a:prstGeom prst="rect">
            <a:avLst/>
          </a:prstGeom>
          <a:noFill/>
        </p:spPr>
        <p:txBody>
          <a:bodyPr wrap="square">
            <a:spAutoFit/>
          </a:bodyPr>
          <a:lstStyle/>
          <a:p>
            <a:r>
              <a:rPr kumimoji="0" lang="en-US" sz="2000" b="0" i="0" u="none" strike="noStrike" kern="0" cap="none" spc="0" normalizeH="0" baseline="0" noProof="0" dirty="0">
                <a:ln>
                  <a:noFill/>
                </a:ln>
                <a:solidFill>
                  <a:srgbClr val="222222"/>
                </a:solidFill>
                <a:effectLst/>
                <a:uLnTx/>
                <a:uFillTx/>
                <a:latin typeface="Arial" panose="020B0604020202020204" pitchFamily="34" charset="0"/>
                <a:sym typeface="Proxima Nova"/>
              </a:rPr>
              <a:t> Type of Maintenance</a:t>
            </a:r>
            <a:endParaRPr lang="en-US" dirty="0"/>
          </a:p>
        </p:txBody>
      </p:sp>
    </p:spTree>
    <p:extLst>
      <p:ext uri="{BB962C8B-B14F-4D97-AF65-F5344CB8AC3E}">
        <p14:creationId xmlns:p14="http://schemas.microsoft.com/office/powerpoint/2010/main" val="368945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7" name="Google Shape;115;g133c1f20611_0_5">
            <a:extLst>
              <a:ext uri="{FF2B5EF4-FFF2-40B4-BE49-F238E27FC236}">
                <a16:creationId xmlns:a16="http://schemas.microsoft.com/office/drawing/2014/main" id="{A25930C6-9D8A-1C5F-D99C-CF97F9268D9B}"/>
              </a:ext>
            </a:extLst>
          </p:cNvPr>
          <p:cNvSpPr txBox="1">
            <a:spLocks noGrp="1"/>
          </p:cNvSpPr>
          <p:nvPr>
            <p:ph type="title"/>
          </p:nvPr>
        </p:nvSpPr>
        <p:spPr>
          <a:xfrm>
            <a:off x="236763" y="153308"/>
            <a:ext cx="8521700" cy="5730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chemeClr val="tx2">
                    <a:lumMod val="10000"/>
                  </a:schemeClr>
                </a:solidFill>
              </a:rPr>
              <a:t>RUL</a:t>
            </a:r>
            <a:r>
              <a:rPr lang="en-US" dirty="0"/>
              <a:t> </a:t>
            </a:r>
            <a:endParaRPr dirty="0"/>
          </a:p>
        </p:txBody>
      </p:sp>
      <p:pic>
        <p:nvPicPr>
          <p:cNvPr id="4" name="Picture 3">
            <a:extLst>
              <a:ext uri="{FF2B5EF4-FFF2-40B4-BE49-F238E27FC236}">
                <a16:creationId xmlns:a16="http://schemas.microsoft.com/office/drawing/2014/main" id="{375C273E-36C4-1245-203E-EB4A9DD198C8}"/>
              </a:ext>
            </a:extLst>
          </p:cNvPr>
          <p:cNvPicPr>
            <a:picLocks noChangeAspect="1"/>
          </p:cNvPicPr>
          <p:nvPr/>
        </p:nvPicPr>
        <p:blipFill rotWithShape="1">
          <a:blip r:embed="rId3"/>
          <a:srcRect l="10304" t="2789" r="9230"/>
          <a:stretch/>
        </p:blipFill>
        <p:spPr>
          <a:xfrm>
            <a:off x="236763" y="1510392"/>
            <a:ext cx="4841422" cy="3193256"/>
          </a:xfrm>
          <a:prstGeom prst="rect">
            <a:avLst/>
          </a:prstGeom>
        </p:spPr>
      </p:pic>
      <p:pic>
        <p:nvPicPr>
          <p:cNvPr id="2050" name="Picture 2">
            <a:extLst>
              <a:ext uri="{FF2B5EF4-FFF2-40B4-BE49-F238E27FC236}">
                <a16:creationId xmlns:a16="http://schemas.microsoft.com/office/drawing/2014/main" id="{C9D92E0B-AED1-C7E0-4CA0-05F55916B7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20" t="9157" r="18942" b="452"/>
          <a:stretch/>
        </p:blipFill>
        <p:spPr bwMode="auto">
          <a:xfrm>
            <a:off x="4754829" y="871538"/>
            <a:ext cx="4322331" cy="247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64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Solution </a:t>
            </a:r>
            <a:endParaRPr dirty="0"/>
          </a:p>
        </p:txBody>
      </p:sp>
      <p:sp>
        <p:nvSpPr>
          <p:cNvPr id="122" name="Google Shape;122;g133c1f20611_0_10"/>
          <p:cNvSpPr txBox="1">
            <a:spLocks noGrp="1"/>
          </p:cNvSpPr>
          <p:nvPr>
            <p:ph type="body" idx="1"/>
          </p:nvPr>
        </p:nvSpPr>
        <p:spPr>
          <a:xfrm>
            <a:off x="311700" y="1087160"/>
            <a:ext cx="8520600" cy="34164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Char char="●"/>
            </a:pPr>
            <a:r>
              <a:rPr lang="en-US" b="0" i="0" dirty="0">
                <a:solidFill>
                  <a:srgbClr val="000000"/>
                </a:solidFill>
                <a:effectLst/>
                <a:latin typeface="Helvetica Neue"/>
              </a:rPr>
              <a:t>The main objective of this project is to develop an ML predictive model that can predict how many time steps remain until the engine fails based on sensor information describing the engine's present and past performance. </a:t>
            </a:r>
          </a:p>
          <a:p>
            <a:pPr marL="107950" lvl="0" indent="0" algn="l" rtl="0">
              <a:lnSpc>
                <a:spcPct val="115000"/>
              </a:lnSpc>
              <a:spcBef>
                <a:spcPts val="0"/>
              </a:spcBef>
              <a:spcAft>
                <a:spcPts val="0"/>
              </a:spcAft>
              <a:buSzPts val="1900"/>
              <a:buNone/>
            </a:pPr>
            <a:endParaRPr lang="en-US" b="0" i="0" dirty="0">
              <a:solidFill>
                <a:srgbClr val="000000"/>
              </a:solidFill>
              <a:effectLst/>
              <a:latin typeface="Helvetica Neue"/>
            </a:endParaRPr>
          </a:p>
          <a:p>
            <a:pPr marL="457200" lvl="0" indent="-349250" algn="l" rtl="0">
              <a:lnSpc>
                <a:spcPct val="115000"/>
              </a:lnSpc>
              <a:spcBef>
                <a:spcPts val="0"/>
              </a:spcBef>
              <a:spcAft>
                <a:spcPts val="0"/>
              </a:spcAft>
              <a:buSzPts val="1900"/>
              <a:buChar char="●"/>
            </a:pPr>
            <a:r>
              <a:rPr lang="en-US" b="0" i="0" dirty="0">
                <a:solidFill>
                  <a:srgbClr val="000000"/>
                </a:solidFill>
                <a:effectLst/>
                <a:latin typeface="Helvetica Neue"/>
              </a:rPr>
              <a:t>By using the proposed ML model, an engine operator could direct maintenance toward engines at risk of failure, which will improve the maintenance routine's efficiency and, most importantly, increases reliability.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dirty="0"/>
              <a:t>Data</a:t>
            </a:r>
            <a:endParaRPr sz="3200" dirty="0"/>
          </a:p>
        </p:txBody>
      </p:sp>
      <p:sp>
        <p:nvSpPr>
          <p:cNvPr id="128" name="Google Shape;128;g133c1f20611_0_15"/>
          <p:cNvSpPr txBox="1">
            <a:spLocks noGrp="1"/>
          </p:cNvSpPr>
          <p:nvPr>
            <p:ph type="body" idx="1"/>
          </p:nvPr>
        </p:nvSpPr>
        <p:spPr>
          <a:xfrm>
            <a:off x="79012" y="385548"/>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b="0" i="0" dirty="0">
              <a:solidFill>
                <a:srgbClr val="000000"/>
              </a:solidFill>
              <a:effectLst/>
              <a:latin typeface="Helvetica Neue"/>
            </a:endParaRPr>
          </a:p>
          <a:p>
            <a:pPr marL="457200" lvl="0" indent="-349250" algn="l" rtl="0">
              <a:lnSpc>
                <a:spcPct val="115000"/>
              </a:lnSpc>
              <a:spcBef>
                <a:spcPts val="0"/>
              </a:spcBef>
              <a:spcAft>
                <a:spcPts val="0"/>
              </a:spcAft>
              <a:buSzPts val="1900"/>
              <a:buChar char="●"/>
            </a:pPr>
            <a:r>
              <a:rPr lang="en-US" b="0" i="0" dirty="0">
                <a:solidFill>
                  <a:srgbClr val="000000"/>
                </a:solidFill>
                <a:effectLst/>
                <a:latin typeface="Helvetica Neue"/>
              </a:rPr>
              <a:t>Turbofan Engine Degradation Simulation Data Set" from NASA is used.</a:t>
            </a:r>
          </a:p>
          <a:p>
            <a:pPr marL="107950" lvl="0" indent="0" algn="l" rtl="0">
              <a:lnSpc>
                <a:spcPct val="115000"/>
              </a:lnSpc>
              <a:spcBef>
                <a:spcPts val="0"/>
              </a:spcBef>
              <a:spcAft>
                <a:spcPts val="0"/>
              </a:spcAft>
              <a:buSzPts val="1900"/>
              <a:buNone/>
            </a:pPr>
            <a:endParaRPr lang="en-US" b="0" i="0" dirty="0">
              <a:solidFill>
                <a:srgbClr val="000000"/>
              </a:solidFill>
              <a:effectLst/>
              <a:latin typeface="Helvetica Neue"/>
            </a:endParaRPr>
          </a:p>
          <a:p>
            <a:r>
              <a:rPr lang="en-US" b="0" i="0" dirty="0">
                <a:effectLst/>
                <a:latin typeface="-apple-system"/>
              </a:rPr>
              <a:t>T</a:t>
            </a:r>
            <a:r>
              <a:rPr lang="en-US" dirty="0">
                <a:solidFill>
                  <a:srgbClr val="000000"/>
                </a:solidFill>
                <a:latin typeface="Helvetica Neue"/>
              </a:rPr>
              <a:t>he Dataset  is developed by NASA to study engine degradation. It is simulated  in Simulink (a toolbox of MATLAB).</a:t>
            </a:r>
          </a:p>
          <a:p>
            <a:endParaRPr dirty="0">
              <a:solidFill>
                <a:srgbClr val="000000"/>
              </a:solidFill>
              <a:latin typeface="Helvetica Neue"/>
            </a:endParaRPr>
          </a:p>
          <a:p>
            <a:pPr marL="457200" lvl="0" indent="0" algn="l" rtl="0">
              <a:lnSpc>
                <a:spcPct val="115000"/>
              </a:lnSpc>
              <a:spcBef>
                <a:spcPts val="0"/>
              </a:spcBef>
              <a:spcAft>
                <a:spcPts val="0"/>
              </a:spcAft>
              <a:buSzPts val="1900"/>
              <a:buNone/>
            </a:pPr>
            <a:endParaRPr dirty="0"/>
          </a:p>
        </p:txBody>
      </p:sp>
      <p:pic>
        <p:nvPicPr>
          <p:cNvPr id="4" name="Picture 3">
            <a:extLst>
              <a:ext uri="{FF2B5EF4-FFF2-40B4-BE49-F238E27FC236}">
                <a16:creationId xmlns:a16="http://schemas.microsoft.com/office/drawing/2014/main" id="{F2889D58-D01F-457F-550B-5CC22B1C3674}"/>
              </a:ext>
            </a:extLst>
          </p:cNvPr>
          <p:cNvPicPr>
            <a:picLocks noChangeAspect="1"/>
          </p:cNvPicPr>
          <p:nvPr/>
        </p:nvPicPr>
        <p:blipFill rotWithShape="1">
          <a:blip r:embed="rId3"/>
          <a:srcRect b="5779"/>
          <a:stretch/>
        </p:blipFill>
        <p:spPr>
          <a:xfrm rot="20859426">
            <a:off x="6390326" y="2135199"/>
            <a:ext cx="2178742" cy="2288997"/>
          </a:xfrm>
          <a:prstGeom prst="rect">
            <a:avLst/>
          </a:prstGeom>
        </p:spPr>
      </p:pic>
    </p:spTree>
    <p:extLst>
      <p:ext uri="{BB962C8B-B14F-4D97-AF65-F5344CB8AC3E}">
        <p14:creationId xmlns:p14="http://schemas.microsoft.com/office/powerpoint/2010/main" val="41957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60014"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200" b="1" dirty="0"/>
              <a:t>Data</a:t>
            </a:r>
            <a:endParaRPr sz="3200" b="1" dirty="0"/>
          </a:p>
        </p:txBody>
      </p:sp>
      <p:sp>
        <p:nvSpPr>
          <p:cNvPr id="128" name="Google Shape;128;g133c1f20611_0_15"/>
          <p:cNvSpPr txBox="1">
            <a:spLocks noGrp="1"/>
          </p:cNvSpPr>
          <p:nvPr>
            <p:ph type="body" idx="1"/>
          </p:nvPr>
        </p:nvSpPr>
        <p:spPr>
          <a:xfrm>
            <a:off x="153758" y="286350"/>
            <a:ext cx="8520600" cy="3416400"/>
          </a:xfrm>
          <a:prstGeom prst="rect">
            <a:avLst/>
          </a:prstGeom>
          <a:noFill/>
          <a:ln>
            <a:noFill/>
          </a:ln>
        </p:spPr>
        <p:txBody>
          <a:bodyPr spcFirstLastPara="1" wrap="square" lIns="91425" tIns="91425" rIns="91425" bIns="91425" anchor="t" anchorCtr="0">
            <a:noAutofit/>
          </a:bodyPr>
          <a:lstStyle/>
          <a:p>
            <a:pPr marL="107950" lvl="0" indent="0" algn="l" rtl="0">
              <a:lnSpc>
                <a:spcPct val="115000"/>
              </a:lnSpc>
              <a:spcBef>
                <a:spcPts val="0"/>
              </a:spcBef>
              <a:spcAft>
                <a:spcPts val="0"/>
              </a:spcAft>
              <a:buSzPts val="1900"/>
              <a:buNone/>
            </a:pPr>
            <a:endParaRPr lang="en-US" sz="2400" dirty="0">
              <a:solidFill>
                <a:srgbClr val="000000"/>
              </a:solidFill>
              <a:latin typeface="Helvetica Neue"/>
            </a:endParaRPr>
          </a:p>
          <a:p>
            <a:pPr marL="457200" lvl="0" indent="-349250" algn="l" rtl="0">
              <a:lnSpc>
                <a:spcPct val="115000"/>
              </a:lnSpc>
              <a:spcBef>
                <a:spcPts val="0"/>
              </a:spcBef>
              <a:spcAft>
                <a:spcPts val="0"/>
              </a:spcAft>
              <a:buSzPts val="1900"/>
              <a:buChar char="●"/>
            </a:pPr>
            <a:r>
              <a:rPr lang="en-US" sz="2400" b="0" i="0" dirty="0">
                <a:solidFill>
                  <a:srgbClr val="000000"/>
                </a:solidFill>
                <a:effectLst/>
                <a:latin typeface="Helvetica Neue"/>
              </a:rPr>
              <a:t>The dataset contains the following information:</a:t>
            </a:r>
          </a:p>
          <a:p>
            <a:pPr marL="107950" lvl="0" indent="0" algn="l" rtl="0">
              <a:lnSpc>
                <a:spcPct val="115000"/>
              </a:lnSpc>
              <a:spcBef>
                <a:spcPts val="0"/>
              </a:spcBef>
              <a:spcAft>
                <a:spcPts val="0"/>
              </a:spcAft>
              <a:buSzPts val="1900"/>
              <a:buNone/>
            </a:pPr>
            <a:endParaRPr lang="en-US" sz="2400" b="0" i="0" dirty="0">
              <a:solidFill>
                <a:srgbClr val="000000"/>
              </a:solidFill>
              <a:effectLst/>
              <a:latin typeface="Helvetica Neue"/>
            </a:endParaRPr>
          </a:p>
          <a:p>
            <a:pPr algn="l">
              <a:buFont typeface="Wingdings" panose="05000000000000000000" pitchFamily="2" charset="2"/>
              <a:buChar char="v"/>
            </a:pPr>
            <a:r>
              <a:rPr lang="en-US" sz="2400" b="0" i="0" dirty="0">
                <a:solidFill>
                  <a:srgbClr val="000000"/>
                </a:solidFill>
                <a:effectLst/>
                <a:latin typeface="Helvetica Neue"/>
              </a:rPr>
              <a:t>Engine unit number</a:t>
            </a:r>
          </a:p>
          <a:p>
            <a:pPr algn="l">
              <a:buFont typeface="Wingdings" panose="05000000000000000000" pitchFamily="2" charset="2"/>
              <a:buChar char="v"/>
            </a:pPr>
            <a:r>
              <a:rPr lang="en-US" sz="2400" b="0" i="0" dirty="0">
                <a:solidFill>
                  <a:srgbClr val="000000"/>
                </a:solidFill>
                <a:effectLst/>
                <a:latin typeface="Helvetica Neue"/>
              </a:rPr>
              <a:t>Time, in cycles</a:t>
            </a:r>
          </a:p>
          <a:p>
            <a:pPr algn="l">
              <a:buFont typeface="Wingdings" panose="05000000000000000000" pitchFamily="2" charset="2"/>
              <a:buChar char="v"/>
            </a:pPr>
            <a:r>
              <a:rPr lang="en-US" sz="2400" b="0" i="0" dirty="0">
                <a:solidFill>
                  <a:srgbClr val="000000"/>
                </a:solidFill>
                <a:effectLst/>
                <a:latin typeface="Helvetica Neue"/>
              </a:rPr>
              <a:t>Three operational settings</a:t>
            </a:r>
          </a:p>
          <a:p>
            <a:pPr algn="l">
              <a:buFont typeface="Wingdings" panose="05000000000000000000" pitchFamily="2" charset="2"/>
              <a:buChar char="v"/>
            </a:pPr>
            <a:r>
              <a:rPr lang="en-US" sz="2400" b="0" i="0" dirty="0">
                <a:solidFill>
                  <a:srgbClr val="000000"/>
                </a:solidFill>
                <a:effectLst/>
                <a:latin typeface="Helvetica Neue"/>
              </a:rPr>
              <a:t>21 sensor readings</a:t>
            </a:r>
          </a:p>
          <a:p>
            <a:pPr marL="107950" indent="0" algn="l">
              <a:buNone/>
            </a:pPr>
            <a:endParaRPr lang="en-US" sz="2400" b="0" i="0" dirty="0">
              <a:solidFill>
                <a:srgbClr val="000000"/>
              </a:solidFill>
              <a:effectLst/>
              <a:latin typeface="Helvetica Neue"/>
            </a:endParaRPr>
          </a:p>
          <a:p>
            <a:pPr marL="457200" lvl="0" indent="0" algn="l" rtl="0">
              <a:lnSpc>
                <a:spcPct val="115000"/>
              </a:lnSpc>
              <a:spcBef>
                <a:spcPts val="0"/>
              </a:spcBef>
              <a:spcAft>
                <a:spcPts val="0"/>
              </a:spcAft>
              <a:buSzPts val="1900"/>
              <a:buNone/>
            </a:pPr>
            <a:endParaRPr dirty="0"/>
          </a:p>
        </p:txBody>
      </p:sp>
    </p:spTree>
    <p:extLst>
      <p:ext uri="{BB962C8B-B14F-4D97-AF65-F5344CB8AC3E}">
        <p14:creationId xmlns:p14="http://schemas.microsoft.com/office/powerpoint/2010/main" val="121816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0" y="22564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solidFill>
                  <a:schemeClr val="tx2">
                    <a:lumMod val="10000"/>
                  </a:schemeClr>
                </a:solidFill>
              </a:rPr>
              <a:t>Data </a:t>
            </a:r>
          </a:p>
        </p:txBody>
      </p:sp>
      <p:sp>
        <p:nvSpPr>
          <p:cNvPr id="128" name="Google Shape;128;g133c1f20611_0_15"/>
          <p:cNvSpPr txBox="1">
            <a:spLocks noGrp="1"/>
          </p:cNvSpPr>
          <p:nvPr>
            <p:ph type="body" idx="1"/>
          </p:nvPr>
        </p:nvSpPr>
        <p:spPr>
          <a:xfrm>
            <a:off x="221850" y="863550"/>
            <a:ext cx="8668149" cy="3416400"/>
          </a:xfrm>
          <a:prstGeom prst="rect">
            <a:avLst/>
          </a:prstGeom>
          <a:noFill/>
          <a:ln>
            <a:noFill/>
          </a:ln>
        </p:spPr>
        <p:txBody>
          <a:bodyPr spcFirstLastPara="1" wrap="square" lIns="91425" tIns="91425" rIns="91425" bIns="91425" anchor="t" anchorCtr="0">
            <a:noAutofit/>
          </a:bodyPr>
          <a:lstStyle/>
          <a:p>
            <a:pPr marL="107950" indent="0">
              <a:buNone/>
            </a:pPr>
            <a:r>
              <a:rPr lang="en-US" b="1" dirty="0">
                <a:solidFill>
                  <a:schemeClr val="tx2">
                    <a:lumMod val="10000"/>
                  </a:schemeClr>
                </a:solidFill>
                <a:latin typeface="Times New Roman" panose="02020603050405020304" pitchFamily="18" charset="0"/>
                <a:cs typeface="Times New Roman" panose="02020603050405020304" pitchFamily="18" charset="0"/>
              </a:rPr>
              <a:t>Computing RUL: Training data set</a:t>
            </a:r>
          </a:p>
          <a:p>
            <a:pPr marL="107950" indent="0">
              <a:buNone/>
            </a:pPr>
            <a:endParaRPr lang="en-US" b="1" i="0" dirty="0">
              <a:solidFill>
                <a:schemeClr val="tx2">
                  <a:lumMod val="10000"/>
                </a:schemeClr>
              </a:solidFill>
              <a:effectLst/>
              <a:latin typeface="Times New Roman" panose="02020603050405020304" pitchFamily="18" charset="0"/>
              <a:cs typeface="Times New Roman" panose="02020603050405020304" pitchFamily="18" charset="0"/>
            </a:endParaRPr>
          </a:p>
          <a:p>
            <a:pPr algn="just"/>
            <a:r>
              <a:rPr lang="en-US" sz="1800" dirty="0">
                <a:solidFill>
                  <a:schemeClr val="tx2">
                    <a:lumMod val="10000"/>
                  </a:schemeClr>
                </a:solidFill>
              </a:rPr>
              <a:t>I observed that the RUL data  is not provided for the training set </a:t>
            </a:r>
          </a:p>
          <a:p>
            <a:pPr algn="just"/>
            <a:r>
              <a:rPr lang="en-US" sz="1800" dirty="0">
                <a:solidFill>
                  <a:schemeClr val="tx2">
                    <a:lumMod val="10000"/>
                  </a:schemeClr>
                </a:solidFill>
              </a:rPr>
              <a:t>It is important to calculate the RUL since it will serve two purposes:</a:t>
            </a:r>
          </a:p>
          <a:p>
            <a:pPr algn="just"/>
            <a:endParaRPr lang="en-US" sz="1800" dirty="0">
              <a:solidFill>
                <a:schemeClr val="tx2">
                  <a:lumMod val="10000"/>
                </a:schemeClr>
              </a:solidFill>
            </a:endParaRPr>
          </a:p>
          <a:p>
            <a:pPr algn="just">
              <a:buFont typeface="Wingdings" panose="05000000000000000000" pitchFamily="2" charset="2"/>
              <a:buChar char="v"/>
            </a:pPr>
            <a:r>
              <a:rPr lang="en-US" sz="1800" dirty="0">
                <a:solidFill>
                  <a:schemeClr val="tx2">
                    <a:lumMod val="10000"/>
                  </a:schemeClr>
                </a:solidFill>
              </a:rPr>
              <a:t>It will serve as target variable for our supervised machine learning models</a:t>
            </a:r>
          </a:p>
          <a:p>
            <a:pPr algn="just">
              <a:buFont typeface="Wingdings" panose="05000000000000000000" pitchFamily="2" charset="2"/>
              <a:buChar char="v"/>
            </a:pPr>
            <a:r>
              <a:rPr lang="en-US" sz="1800" dirty="0">
                <a:solidFill>
                  <a:schemeClr val="tx2">
                    <a:lumMod val="10000"/>
                  </a:schemeClr>
                </a:solidFill>
              </a:rPr>
              <a:t>It will serve as our X-axis while plotting sensor signals, allowing us to easily interpret changes in the sensor signals as the engines near breakdown.</a:t>
            </a:r>
          </a:p>
          <a:p>
            <a:pPr algn="l">
              <a:buFont typeface="+mj-lt"/>
              <a:buAutoNum type="arabicPeriod"/>
            </a:pPr>
            <a:endParaRPr lang="en-US" b="0" i="0" dirty="0">
              <a:solidFill>
                <a:srgbClr val="292929"/>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US" b="0" i="0" dirty="0">
              <a:solidFill>
                <a:srgbClr val="292929"/>
              </a:solidFill>
              <a:effectLst/>
              <a:latin typeface="source-serif-pro"/>
            </a:endParaRPr>
          </a:p>
          <a:p>
            <a:pPr marL="107950" indent="0" algn="l">
              <a:buNone/>
            </a:pPr>
            <a:endParaRPr lang="en-US" b="0" i="0" dirty="0">
              <a:solidFill>
                <a:srgbClr val="292929"/>
              </a:solidFill>
              <a:effectLst/>
              <a:latin typeface="source-serif-pro"/>
            </a:endParaRPr>
          </a:p>
          <a:p>
            <a:pPr marL="107950" lvl="0" indent="0" algn="l" rtl="0">
              <a:lnSpc>
                <a:spcPct val="115000"/>
              </a:lnSpc>
              <a:spcBef>
                <a:spcPts val="0"/>
              </a:spcBef>
              <a:spcAft>
                <a:spcPts val="0"/>
              </a:spcAft>
              <a:buSzPts val="1900"/>
              <a:buNone/>
            </a:pPr>
            <a:endParaRPr dirty="0"/>
          </a:p>
          <a:p>
            <a:pPr marL="457200" lvl="0" indent="0" algn="l" rtl="0">
              <a:lnSpc>
                <a:spcPct val="115000"/>
              </a:lnSpc>
              <a:spcBef>
                <a:spcPts val="0"/>
              </a:spcBef>
              <a:spcAft>
                <a:spcPts val="0"/>
              </a:spcAft>
              <a:buSzPts val="1900"/>
              <a:buNone/>
            </a:pPr>
            <a:endParaRPr dirty="0"/>
          </a:p>
        </p:txBody>
      </p:sp>
    </p:spTree>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4816</TotalTime>
  <Words>905</Words>
  <Application>Microsoft Office PowerPoint</Application>
  <PresentationFormat>On-screen Show (16:9)</PresentationFormat>
  <Paragraphs>90</Paragraphs>
  <Slides>17</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17</vt:i4>
      </vt:variant>
    </vt:vector>
  </HeadingPairs>
  <TitlesOfParts>
    <vt:vector size="31" baseType="lpstr">
      <vt:lpstr>Helvetica Neue</vt:lpstr>
      <vt:lpstr>URWPalladioL-Ital</vt:lpstr>
      <vt:lpstr>source-serif-pro</vt:lpstr>
      <vt:lpstr>Proxima Nova Semibold</vt:lpstr>
      <vt:lpstr>Times New Roman</vt:lpstr>
      <vt:lpstr>Calibri</vt:lpstr>
      <vt:lpstr>URWPalladioL-Roma</vt:lpstr>
      <vt:lpstr>Arial</vt:lpstr>
      <vt:lpstr>URWPalladioL-Bold</vt:lpstr>
      <vt:lpstr>Proxima Nova</vt:lpstr>
      <vt:lpstr>Wingdings</vt:lpstr>
      <vt:lpstr>-apple-system</vt:lpstr>
      <vt:lpstr>FourthBrain</vt:lpstr>
      <vt:lpstr>FourthBrain</vt:lpstr>
      <vt:lpstr>PowerPoint Presentation</vt:lpstr>
      <vt:lpstr>Outline</vt:lpstr>
      <vt:lpstr>Problem</vt:lpstr>
      <vt:lpstr>PowerPoint Presentation</vt:lpstr>
      <vt:lpstr>RUL </vt:lpstr>
      <vt:lpstr>Solution </vt:lpstr>
      <vt:lpstr>Data</vt:lpstr>
      <vt:lpstr>Data</vt:lpstr>
      <vt:lpstr>Data </vt:lpstr>
      <vt:lpstr>Exploratory Data Analysis(EDA)</vt:lpstr>
      <vt:lpstr>Exploratory Data Analysis(EDA): Sensors Selection</vt:lpstr>
      <vt:lpstr>EDA: Sensors Selection</vt:lpstr>
      <vt:lpstr>Proposed model : CNN+SVR </vt:lpstr>
      <vt:lpstr>Metrics</vt:lpstr>
      <vt:lpstr>Results:     </vt:lpstr>
      <vt:lpstr>Results:  </vt:lpstr>
      <vt:lpstr>DEMOE: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Safia Bashir</dc:creator>
  <cp:lastModifiedBy>Safia Babikir Bashir Mohamed</cp:lastModifiedBy>
  <cp:revision>56</cp:revision>
  <dcterms:modified xsi:type="dcterms:W3CDTF">2023-02-04T08:13:30Z</dcterms:modified>
</cp:coreProperties>
</file>