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2.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7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A296B46-62AC-45E0-98FA-4EDCCA01BAF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685800" y="1143000"/>
            <a:ext cx="5484960" cy="3084840"/>
          </a:xfrm>
          <a:prstGeom prst="rect">
            <a:avLst/>
          </a:prstGeom>
        </p:spPr>
      </p:sp>
      <p:sp>
        <p:nvSpPr>
          <p:cNvPr id="97"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98" name="Slide Number Placeholder 3"/>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5495AFB0-1E57-4AC8-8517-7020CB79E2DB}"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2" descr=""/>
          <p:cNvPicPr/>
          <p:nvPr/>
        </p:nvPicPr>
        <p:blipFill>
          <a:blip r:embed="rId2"/>
          <a:stretch/>
        </p:blipFill>
        <p:spPr>
          <a:xfrm>
            <a:off x="0" y="5943600"/>
            <a:ext cx="12190320" cy="912600"/>
          </a:xfrm>
          <a:prstGeom prst="rect">
            <a:avLst/>
          </a:prstGeom>
          <a:ln w="0">
            <a:noFill/>
          </a:ln>
        </p:spPr>
      </p:pic>
      <p:sp>
        <p:nvSpPr>
          <p:cNvPr id="1"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12" descr=""/>
          <p:cNvPicPr/>
          <p:nvPr/>
        </p:nvPicPr>
        <p:blipFill>
          <a:blip r:embed="rId2"/>
          <a:stretch/>
        </p:blipFill>
        <p:spPr>
          <a:xfrm>
            <a:off x="0" y="5943600"/>
            <a:ext cx="12190320" cy="91260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itle 1"/>
          <p:cNvSpPr/>
          <p:nvPr/>
        </p:nvSpPr>
        <p:spPr>
          <a:xfrm>
            <a:off x="1523880" y="1122480"/>
            <a:ext cx="9142200" cy="238572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2400" spc="-1" strike="noStrike">
                <a:solidFill>
                  <a:srgbClr val="000000"/>
                </a:solidFill>
                <a:latin typeface="Calibri"/>
                <a:ea typeface="DejaVu Sans"/>
              </a:rPr>
              <a:t>Master in Applied Computing</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1" lang="en-US" sz="2400" spc="-1" strike="noStrike">
                <a:solidFill>
                  <a:srgbClr val="000000"/>
                </a:solidFill>
                <a:latin typeface="Calibri"/>
                <a:ea typeface="DejaVu Sans"/>
              </a:rPr>
              <a:t>Machine Learning in Cyber Security Workshop </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1" lang="en-US" sz="2400" spc="-1" strike="noStrike">
                <a:solidFill>
                  <a:srgbClr val="000000"/>
                </a:solidFill>
                <a:latin typeface="Calibri"/>
                <a:ea typeface="DejaVu Sans"/>
              </a:rPr>
              <a:t>March 4th 2022</a:t>
            </a:r>
            <a:endParaRPr b="0" lang="en-US" sz="2400" spc="-1" strike="noStrike">
              <a:latin typeface="Arial"/>
            </a:endParaRPr>
          </a:p>
        </p:txBody>
      </p:sp>
      <p:sp>
        <p:nvSpPr>
          <p:cNvPr id="85" name="Subtitle 2"/>
          <p:cNvSpPr/>
          <p:nvPr/>
        </p:nvSpPr>
        <p:spPr>
          <a:xfrm>
            <a:off x="1445760" y="4667040"/>
            <a:ext cx="9142200" cy="165384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US" sz="1050" spc="-1" strike="noStrike">
                <a:solidFill>
                  <a:srgbClr val="000000"/>
                </a:solidFill>
                <a:latin typeface="Arial"/>
                <a:ea typeface="DejaVu Sans"/>
              </a:rPr>
              <a:t>Safiia Mohammed</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Box 51"/>
          <p:cNvSpPr/>
          <p:nvPr/>
        </p:nvSpPr>
        <p:spPr>
          <a:xfrm>
            <a:off x="1523880" y="1122480"/>
            <a:ext cx="9142200" cy="2385720"/>
          </a:xfrm>
          <a:prstGeom prst="rect">
            <a:avLst/>
          </a:prstGeom>
          <a:noFill/>
          <a:ln w="0">
            <a:noFill/>
          </a:ln>
        </p:spPr>
        <p:style>
          <a:lnRef idx="0"/>
          <a:fillRef idx="0"/>
          <a:effectRef idx="0"/>
          <a:fontRef idx="minor"/>
        </p:style>
      </p:sp>
      <p:sp>
        <p:nvSpPr>
          <p:cNvPr id="87" name="TextBox 52"/>
          <p:cNvSpPr/>
          <p:nvPr/>
        </p:nvSpPr>
        <p:spPr>
          <a:xfrm>
            <a:off x="736560" y="1751040"/>
            <a:ext cx="10971000" cy="3975840"/>
          </a:xfrm>
          <a:prstGeom prst="rect">
            <a:avLst/>
          </a:prstGeom>
          <a:noFill/>
          <a:ln w="0">
            <a:noFill/>
          </a:ln>
        </p:spPr>
        <p:style>
          <a:lnRef idx="0"/>
          <a:fillRef idx="0"/>
          <a:effectRef idx="0"/>
          <a:fontRef idx="minor"/>
        </p:style>
        <p:txBody>
          <a:bodyPr lIns="0" rIns="0" tIns="0" bIns="0">
            <a:normAutofit/>
          </a:bodyPr>
          <a:p>
            <a:pPr marL="343080" indent="-341640">
              <a:lnSpc>
                <a:spcPct val="100000"/>
              </a:lnSpc>
              <a:buClr>
                <a:srgbClr val="000000"/>
              </a:buClr>
              <a:buFont typeface="Arial"/>
              <a:buChar char="•"/>
            </a:pPr>
            <a:r>
              <a:rPr b="0" lang="en-US" sz="2000" spc="-1" strike="noStrike">
                <a:solidFill>
                  <a:srgbClr val="000000"/>
                </a:solidFill>
                <a:latin typeface="Arial"/>
                <a:ea typeface="Arial"/>
              </a:rPr>
              <a:t>PhD student – University of Windsor 2021-2025 - ON, Canada</a:t>
            </a:r>
            <a:endParaRPr b="0" lang="en-US" sz="2000" spc="-1" strike="noStrike">
              <a:latin typeface="Arial"/>
            </a:endParaRPr>
          </a:p>
          <a:p>
            <a:pPr marL="343080" indent="-341640">
              <a:lnSpc>
                <a:spcPct val="100000"/>
              </a:lnSpc>
              <a:buClr>
                <a:srgbClr val="000000"/>
              </a:buClr>
              <a:buFont typeface="Arial"/>
              <a:buChar char="•"/>
            </a:pPr>
            <a:r>
              <a:rPr b="0" lang="en-US" sz="2000" spc="-1" strike="noStrike">
                <a:solidFill>
                  <a:srgbClr val="000000"/>
                </a:solidFill>
                <a:latin typeface="Arial"/>
                <a:ea typeface="Arial"/>
              </a:rPr>
              <a:t>Msc in Machine Intelligence :  AIMS Ghana –  Ghana – 2020</a:t>
            </a:r>
            <a:endParaRPr b="0" lang="en-US" sz="2000" spc="-1" strike="noStrike">
              <a:latin typeface="Arial"/>
            </a:endParaRPr>
          </a:p>
          <a:p>
            <a:pPr marL="343080" indent="-341640">
              <a:lnSpc>
                <a:spcPct val="100000"/>
              </a:lnSpc>
              <a:buClr>
                <a:srgbClr val="000000"/>
              </a:buClr>
              <a:buFont typeface="Arial"/>
              <a:buChar char="•"/>
            </a:pPr>
            <a:r>
              <a:rPr b="0" lang="en-US" sz="2000" spc="-1" strike="noStrike">
                <a:solidFill>
                  <a:srgbClr val="000000"/>
                </a:solidFill>
                <a:latin typeface="Arial"/>
                <a:ea typeface="Arial"/>
              </a:rPr>
              <a:t>Msc in Digital forensics and information security : TU-Dublin – Ireland 2016</a:t>
            </a:r>
            <a:endParaRPr b="0" lang="en-US" sz="2000" spc="-1" strike="noStrike">
              <a:latin typeface="Arial"/>
            </a:endParaRPr>
          </a:p>
          <a:p>
            <a:pPr>
              <a:lnSpc>
                <a:spcPct val="100000"/>
              </a:lnSpc>
            </a:pPr>
            <a:endParaRPr b="0" lang="en-US" sz="2000" spc="-1" strike="noStrike">
              <a:latin typeface="Arial"/>
            </a:endParaRPr>
          </a:p>
          <a:p>
            <a:pPr marL="343080" indent="-341640">
              <a:lnSpc>
                <a:spcPct val="100000"/>
              </a:lnSpc>
              <a:buClr>
                <a:srgbClr val="000000"/>
              </a:buClr>
              <a:buFont typeface="Arial"/>
              <a:buChar char="•"/>
            </a:pPr>
            <a:r>
              <a:rPr b="1" lang="en-US" sz="2000" spc="-1" strike="noStrike">
                <a:solidFill>
                  <a:srgbClr val="000000"/>
                </a:solidFill>
                <a:latin typeface="Arial"/>
                <a:ea typeface="Arial"/>
              </a:rPr>
              <a:t>Research Interest</a:t>
            </a:r>
            <a:r>
              <a:rPr b="0" lang="en-US" sz="2000" spc="-1" strike="noStrike">
                <a:solidFill>
                  <a:srgbClr val="000000"/>
                </a:solidFill>
                <a:latin typeface="Arial"/>
                <a:ea typeface="Arial"/>
              </a:rPr>
              <a:t>: Applied ML, Digital forensics, Biometrics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88" name="TextBox 4"/>
          <p:cNvSpPr/>
          <p:nvPr/>
        </p:nvSpPr>
        <p:spPr>
          <a:xfrm>
            <a:off x="894960" y="680040"/>
            <a:ext cx="7421400" cy="516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2800" spc="-1" strike="noStrike">
                <a:solidFill>
                  <a:srgbClr val="000000"/>
                </a:solidFill>
                <a:latin typeface="Arial"/>
                <a:ea typeface="DejaVu Sans"/>
              </a:rPr>
              <a:t>About the presentor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Box 53"/>
          <p:cNvSpPr/>
          <p:nvPr/>
        </p:nvSpPr>
        <p:spPr>
          <a:xfrm>
            <a:off x="1523880" y="1122480"/>
            <a:ext cx="9142200" cy="2385720"/>
          </a:xfrm>
          <a:prstGeom prst="rect">
            <a:avLst/>
          </a:prstGeom>
          <a:noFill/>
          <a:ln w="0">
            <a:noFill/>
          </a:ln>
        </p:spPr>
        <p:style>
          <a:lnRef idx="0"/>
          <a:fillRef idx="0"/>
          <a:effectRef idx="0"/>
          <a:fontRef idx="minor"/>
        </p:style>
      </p:sp>
      <p:sp>
        <p:nvSpPr>
          <p:cNvPr id="90" name="TextBox 54"/>
          <p:cNvSpPr/>
          <p:nvPr/>
        </p:nvSpPr>
        <p:spPr>
          <a:xfrm>
            <a:off x="609480" y="1604520"/>
            <a:ext cx="10971000" cy="3975840"/>
          </a:xfrm>
          <a:prstGeom prst="rect">
            <a:avLst/>
          </a:prstGeom>
          <a:noFill/>
          <a:ln w="0">
            <a:noFill/>
          </a:ln>
        </p:spPr>
        <p:style>
          <a:lnRef idx="0"/>
          <a:fillRef idx="0"/>
          <a:effectRef idx="0"/>
          <a:fontRef idx="minor"/>
        </p:style>
        <p:txBody>
          <a:bodyPr lIns="0" rIns="0" tIns="0" bIns="0">
            <a:normAutofit fontScale="72000"/>
          </a:bodyPr>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In traditional programming, a programmer has to formulate or code rules manually, whereas, in Machine Learning, the algorithm automatically formulates the rules from the data.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200" spc="-1" strike="noStrike">
                <a:solidFill>
                  <a:srgbClr val="000000"/>
                </a:solidFill>
                <a:latin typeface="Calibri"/>
                <a:ea typeface="DejaVu Sans"/>
              </a:rPr>
              <a:t>Supervised, Unsupervised,  and Reinforcement learning models</a:t>
            </a:r>
            <a:endParaRPr b="0" lang="en-US" sz="2200" spc="-1" strike="noStrike">
              <a:latin typeface="Arial"/>
            </a:endParaRPr>
          </a:p>
          <a:p>
            <a:pPr>
              <a:lnSpc>
                <a:spcPct val="100000"/>
              </a:lnSpc>
            </a:pPr>
            <a:endParaRPr b="0" lang="en-US" sz="2200" spc="-1" strike="noStrike">
              <a:latin typeface="Arial"/>
            </a:endParaRPr>
          </a:p>
          <a:p>
            <a:pPr>
              <a:lnSpc>
                <a:spcPct val="100000"/>
              </a:lnSpc>
            </a:pPr>
            <a:r>
              <a:rPr b="1" lang="en-US" sz="2200" spc="-1" strike="noStrike">
                <a:solidFill>
                  <a:srgbClr val="000000"/>
                </a:solidFill>
                <a:latin typeface="Calibri"/>
                <a:ea typeface="DejaVu Sans"/>
              </a:rPr>
              <a:t>Supervised models:  </a:t>
            </a:r>
            <a:r>
              <a:rPr b="0" lang="en-US" sz="2200" spc="-1" strike="noStrike">
                <a:solidFill>
                  <a:srgbClr val="000000"/>
                </a:solidFill>
                <a:latin typeface="Calibri"/>
                <a:ea typeface="DejaVu Sans"/>
              </a:rPr>
              <a:t>input variables (X) and an output variable (Y ) and you use an algorithm to learn the mapping function from the input to the output. So when  have new input data (X) that you can predict the output variables (Y ) for that data.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 Classification: A classification problem is when the output variable is a category</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  Regression: A regression problem is when the output variable is a real value.</a:t>
            </a:r>
            <a:endParaRPr b="0" lang="en-US" sz="2200" spc="-1" strike="noStrike">
              <a:latin typeface="Arial"/>
            </a:endParaRPr>
          </a:p>
        </p:txBody>
      </p:sp>
      <p:sp>
        <p:nvSpPr>
          <p:cNvPr id="91" name="TextBox 1"/>
          <p:cNvSpPr/>
          <p:nvPr/>
        </p:nvSpPr>
        <p:spPr>
          <a:xfrm>
            <a:off x="914400" y="685800"/>
            <a:ext cx="7543440" cy="577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3200" spc="-1" strike="noStrike">
                <a:solidFill>
                  <a:srgbClr val="000000"/>
                </a:solidFill>
                <a:latin typeface="Arial"/>
                <a:ea typeface="DejaVu Sans"/>
              </a:rPr>
              <a:t>Introduction to Machine Learning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Box 55"/>
          <p:cNvSpPr/>
          <p:nvPr/>
        </p:nvSpPr>
        <p:spPr>
          <a:xfrm>
            <a:off x="683640" y="956520"/>
            <a:ext cx="9142200" cy="3636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3200" spc="-1" strike="noStrike">
                <a:solidFill>
                  <a:srgbClr val="000000"/>
                </a:solidFill>
                <a:latin typeface="Arial"/>
                <a:ea typeface="DejaVu Sans"/>
              </a:rPr>
              <a:t>Introduction to Machine Learning</a:t>
            </a:r>
            <a:endParaRPr b="0" lang="en-US" sz="3200" spc="-1" strike="noStrike">
              <a:latin typeface="Arial"/>
            </a:endParaRPr>
          </a:p>
        </p:txBody>
      </p:sp>
      <p:sp>
        <p:nvSpPr>
          <p:cNvPr id="93" name="TextBox 1"/>
          <p:cNvSpPr/>
          <p:nvPr/>
        </p:nvSpPr>
        <p:spPr>
          <a:xfrm>
            <a:off x="238680" y="1978200"/>
            <a:ext cx="11648160" cy="3655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000000"/>
                </a:solidFill>
                <a:latin typeface="Arial"/>
                <a:ea typeface="DejaVu Sans"/>
              </a:rPr>
              <a:t>Semi Supervised Learning: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GB" sz="1800" spc="-1" strike="noStrike">
                <a:solidFill>
                  <a:srgbClr val="000000"/>
                </a:solidFill>
                <a:latin typeface="Arial"/>
                <a:ea typeface="DejaVu Sans"/>
              </a:rPr>
              <a:t>Problems where you have a large amount of input data (X) and only some of the data is labeled (Y ) are called semi-supervised learning problems.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GB" sz="1800" spc="-1" strike="noStrike">
                <a:solidFill>
                  <a:srgbClr val="000000"/>
                </a:solidFill>
                <a:latin typeface="Arial"/>
                <a:ea typeface="DejaVu Sans"/>
              </a:rPr>
              <a:t>Bias / Variance Trade Off: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GB" sz="1800" spc="-1" strike="noStrike">
                <a:solidFill>
                  <a:srgbClr val="000000"/>
                </a:solidFill>
                <a:latin typeface="Arial"/>
                <a:ea typeface="DejaVu Sans"/>
              </a:rPr>
              <a:t>- Bias refers to the simplifying assumptions made by the algorithm to make the problem easier to solve.</a:t>
            </a:r>
            <a:endParaRPr b="0" lang="en-US" sz="1800" spc="-1" strike="noStrike">
              <a:latin typeface="Arial"/>
            </a:endParaRPr>
          </a:p>
          <a:p>
            <a:pPr>
              <a:lnSpc>
                <a:spcPct val="100000"/>
              </a:lnSpc>
            </a:pPr>
            <a:r>
              <a:rPr b="0" lang="en-GB" sz="1800" spc="-1" strike="noStrike">
                <a:solidFill>
                  <a:srgbClr val="000000"/>
                </a:solidFill>
                <a:latin typeface="Arial"/>
                <a:ea typeface="DejaVu Sans"/>
              </a:rPr>
              <a:t>- Variance refers to the sensitivity of a model to changes to the training data.</a:t>
            </a:r>
            <a:endParaRPr b="0" lang="en-US" sz="1800" spc="-1" strike="noStrike">
              <a:latin typeface="Arial"/>
            </a:endParaRPr>
          </a:p>
          <a:p>
            <a:pPr>
              <a:lnSpc>
                <a:spcPct val="100000"/>
              </a:lnSpc>
            </a:pPr>
            <a:r>
              <a:rPr b="0" lang="en-GB" sz="1800" spc="-1" strike="noStrike">
                <a:solidFill>
                  <a:srgbClr val="000000"/>
                </a:solidFill>
                <a:latin typeface="Arial"/>
                <a:ea typeface="DejaVu Sans"/>
              </a:rPr>
              <a:t>- The goal of any supervised machine learning algorithm is to achieve low bias and low variance.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GB"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Box 57"/>
          <p:cNvSpPr/>
          <p:nvPr/>
        </p:nvSpPr>
        <p:spPr>
          <a:xfrm>
            <a:off x="869400" y="555840"/>
            <a:ext cx="9142200" cy="685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3200" spc="-1" strike="noStrike">
                <a:solidFill>
                  <a:srgbClr val="000000"/>
                </a:solidFill>
                <a:latin typeface="Calibri"/>
                <a:ea typeface="DejaVu Sans"/>
              </a:rPr>
              <a:t>Introduction to Machine Learning </a:t>
            </a:r>
            <a:endParaRPr b="0" lang="en-US" sz="3200" spc="-1" strike="noStrike">
              <a:latin typeface="Arial"/>
            </a:endParaRPr>
          </a:p>
        </p:txBody>
      </p:sp>
      <p:sp>
        <p:nvSpPr>
          <p:cNvPr id="95" name="TextBox 58"/>
          <p:cNvSpPr/>
          <p:nvPr/>
        </p:nvSpPr>
        <p:spPr>
          <a:xfrm>
            <a:off x="1127160" y="1978200"/>
            <a:ext cx="10971000" cy="3975840"/>
          </a:xfrm>
          <a:prstGeom prst="rect">
            <a:avLst/>
          </a:prstGeom>
          <a:noFill/>
          <a:ln w="0">
            <a:noFill/>
          </a:ln>
        </p:spPr>
        <p:style>
          <a:lnRef idx="0"/>
          <a:fillRef idx="0"/>
          <a:effectRef idx="0"/>
          <a:fontRef idx="minor"/>
        </p:style>
        <p:txBody>
          <a:bodyPr lIns="0" rIns="0" tIns="0" bIns="0">
            <a:normAutofit/>
          </a:bodyPr>
          <a:p>
            <a:pPr marL="457200" indent="-455760">
              <a:lnSpc>
                <a:spcPct val="100000"/>
              </a:lnSpc>
              <a:buClr>
                <a:srgbClr val="000000"/>
              </a:buClr>
              <a:buFont typeface="Arial"/>
              <a:buChar char="•"/>
            </a:pPr>
            <a:r>
              <a:rPr b="1" lang="en-US" sz="1800" spc="-1" strike="noStrike">
                <a:solidFill>
                  <a:srgbClr val="000000"/>
                </a:solidFill>
                <a:latin typeface="Arial"/>
                <a:ea typeface="Arial"/>
              </a:rPr>
              <a:t>Overfitting and Underfitting:</a:t>
            </a:r>
            <a:endParaRPr b="0" lang="en-US" sz="1800" spc="-1" strike="noStrike">
              <a:latin typeface="Arial"/>
            </a:endParaRPr>
          </a:p>
          <a:p>
            <a:pPr>
              <a:lnSpc>
                <a:spcPct val="100000"/>
              </a:lnSpc>
            </a:pPr>
            <a:endParaRPr b="0" lang="en-US" sz="1800" spc="-1" strike="noStrike">
              <a:latin typeface="Arial"/>
            </a:endParaRPr>
          </a:p>
          <a:p>
            <a:pPr marL="457200" indent="-455760">
              <a:lnSpc>
                <a:spcPct val="100000"/>
              </a:lnSpc>
              <a:buClr>
                <a:srgbClr val="000000"/>
              </a:buClr>
              <a:buFont typeface="Arial"/>
              <a:buChar char="•"/>
            </a:pPr>
            <a:r>
              <a:rPr b="0" lang="en-US" sz="1800" spc="-1" strike="noStrike">
                <a:solidFill>
                  <a:srgbClr val="000000"/>
                </a:solidFill>
                <a:latin typeface="Arial"/>
                <a:ea typeface="Arial"/>
              </a:rPr>
              <a:t>Overfitting refers to learning the training data too well at the expense of not generalizing well to new data.</a:t>
            </a:r>
            <a:endParaRPr b="0" lang="en-US" sz="1800" spc="-1" strike="noStrike">
              <a:latin typeface="Arial"/>
            </a:endParaRPr>
          </a:p>
          <a:p>
            <a:pPr marL="457200" indent="-455760">
              <a:lnSpc>
                <a:spcPct val="100000"/>
              </a:lnSpc>
              <a:buClr>
                <a:srgbClr val="000000"/>
              </a:buClr>
              <a:buFont typeface="Arial"/>
              <a:buChar char="•"/>
            </a:pPr>
            <a:r>
              <a:rPr b="0" lang="en-US" sz="1800" spc="-1" strike="noStrike">
                <a:solidFill>
                  <a:srgbClr val="000000"/>
                </a:solidFill>
                <a:latin typeface="Arial"/>
                <a:ea typeface="Arial"/>
              </a:rPr>
              <a:t>Underfitting refers to failing to learn the problem from the training data sufficiently</a:t>
            </a:r>
            <a:endParaRPr b="0" lang="en-US" sz="1800" spc="-1" strike="noStrike">
              <a:latin typeface="Arial"/>
            </a:endParaRPr>
          </a:p>
          <a:p>
            <a:pPr>
              <a:lnSpc>
                <a:spcPct val="100000"/>
              </a:lnSpc>
            </a:pPr>
            <a:endParaRPr b="0" lang="en-US" sz="1800" spc="-1" strike="noStrike">
              <a:latin typeface="Arial"/>
            </a:endParaRPr>
          </a:p>
          <a:p>
            <a:pPr marL="457200" indent="-455760">
              <a:lnSpc>
                <a:spcPct val="100000"/>
              </a:lnSpc>
              <a:buClr>
                <a:srgbClr val="000000"/>
              </a:buClr>
              <a:buFont typeface="Arial"/>
              <a:buChar char="•"/>
            </a:pPr>
            <a:r>
              <a:rPr b="1" lang="en-US" sz="1800" spc="-1" strike="noStrike">
                <a:solidFill>
                  <a:srgbClr val="000000"/>
                </a:solidFill>
                <a:latin typeface="Arial"/>
                <a:ea typeface="Arial"/>
              </a:rPr>
              <a:t>Gradient Descent and loss function: </a:t>
            </a:r>
            <a:endParaRPr b="0" lang="en-US" sz="1800" spc="-1" strike="noStrike">
              <a:latin typeface="Arial"/>
            </a:endParaRPr>
          </a:p>
          <a:p>
            <a:pPr>
              <a:lnSpc>
                <a:spcPct val="100000"/>
              </a:lnSpc>
            </a:pPr>
            <a:endParaRPr b="0" lang="en-US" sz="1800" spc="-1" strike="noStrike">
              <a:latin typeface="Arial"/>
            </a:endParaRPr>
          </a:p>
          <a:p>
            <a:pPr marL="457200" indent="-455760">
              <a:lnSpc>
                <a:spcPct val="100000"/>
              </a:lnSpc>
              <a:buClr>
                <a:srgbClr val="000000"/>
              </a:buClr>
              <a:buFont typeface="Arial"/>
              <a:buChar char="•"/>
            </a:pPr>
            <a:r>
              <a:rPr b="0" lang="en-US" sz="1800" spc="-1" strike="noStrike">
                <a:solidFill>
                  <a:srgbClr val="000000"/>
                </a:solidFill>
                <a:latin typeface="Arial"/>
                <a:ea typeface="Arial"/>
              </a:rPr>
              <a:t>- Every machine learning algorithm has an optimization algorithm at it’s core.</a:t>
            </a:r>
            <a:endParaRPr b="0" lang="en-US" sz="1800" spc="-1" strike="noStrike">
              <a:latin typeface="Arial"/>
            </a:endParaRPr>
          </a:p>
          <a:p>
            <a:pPr marL="457200" indent="-455760">
              <a:lnSpc>
                <a:spcPct val="100000"/>
              </a:lnSpc>
              <a:buClr>
                <a:srgbClr val="000000"/>
              </a:buClr>
              <a:buFont typeface="Arial"/>
              <a:buChar char="•"/>
            </a:pPr>
            <a:r>
              <a:rPr b="0" lang="en-US" sz="1800" spc="-1" strike="noStrike">
                <a:solidFill>
                  <a:srgbClr val="000000"/>
                </a:solidFill>
                <a:latin typeface="Arial"/>
                <a:ea typeface="Arial"/>
              </a:rPr>
              <a:t>- Gradient descent is an optimization algorithm used to find the values of parameters of a function (f ) that minimizes a cost function (cost).</a:t>
            </a:r>
            <a:endParaRPr b="0" lang="en-US" sz="1800" spc="-1" strike="noStrike">
              <a:latin typeface="Arial"/>
            </a:endParaRPr>
          </a:p>
          <a:p>
            <a:pPr marL="457200" indent="-455760">
              <a:lnSpc>
                <a:spcPct val="100000"/>
              </a:lnSpc>
              <a:buClr>
                <a:srgbClr val="000000"/>
              </a:buClr>
              <a:buFont typeface="Arial"/>
              <a:buChar char="•"/>
            </a:pPr>
            <a:r>
              <a:rPr b="0" lang="en-US" sz="1800" spc="-1" strike="noStrike">
                <a:solidFill>
                  <a:srgbClr val="000000"/>
                </a:solidFill>
                <a:latin typeface="Arial"/>
                <a:ea typeface="Arial"/>
              </a:rPr>
              <a:t>How do you measure how good the current ‘guess’ is? Using loss function.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536</TotalTime>
  <Application>LibreOffice/7.1.7.2$Linux_X86_64 LibreOffice_project/10$Build-2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2019-04-04T13:39:44Z</dcterms:created>
  <dc:creator>Marnie Robillard</dc:creator>
  <dc:description/>
  <dc:language>en-US</dc:language>
  <cp:lastModifiedBy/>
  <dcterms:modified xsi:type="dcterms:W3CDTF">2022-03-02T23:48:56Z</dcterms:modified>
  <cp:revision>358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Widescreen</vt:lpwstr>
  </property>
  <property fmtid="{D5CDD505-2E9C-101B-9397-08002B2CF9AE}" pid="4" name="Slides">
    <vt:r8>5</vt:r8>
  </property>
</Properties>
</file>